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7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8.xml" ContentType="application/vnd.openxmlformats-officedocument.theme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9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10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theme/theme11.xml" ContentType="application/vnd.openxmlformats-officedocument.theme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2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theme/theme1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6" r:id="rId4"/>
    <p:sldMasterId id="2147483699" r:id="rId5"/>
    <p:sldMasterId id="2147483712" r:id="rId6"/>
    <p:sldMasterId id="2147483725" r:id="rId7"/>
    <p:sldMasterId id="2147483738" r:id="rId8"/>
    <p:sldMasterId id="2147483751" r:id="rId9"/>
    <p:sldMasterId id="2147483764" r:id="rId10"/>
    <p:sldMasterId id="2147483777" r:id="rId11"/>
    <p:sldMasterId id="2147483790" r:id="rId12"/>
    <p:sldMasterId id="2147483803" r:id="rId13"/>
  </p:sldMasterIdLst>
  <p:sldIdLst>
    <p:sldId id="259" r:id="rId14"/>
    <p:sldId id="260" r:id="rId15"/>
    <p:sldId id="261" r:id="rId16"/>
    <p:sldId id="262" r:id="rId17"/>
    <p:sldId id="263" r:id="rId18"/>
    <p:sldId id="264" r:id="rId19"/>
    <p:sldId id="257" r:id="rId20"/>
    <p:sldId id="265" r:id="rId21"/>
    <p:sldId id="266" r:id="rId22"/>
    <p:sldId id="267" r:id="rId23"/>
    <p:sldId id="268" r:id="rId24"/>
    <p:sldId id="269" r:id="rId25"/>
    <p:sldId id="270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5.xml"/><Relationship Id="rId26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8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4.xml"/><Relationship Id="rId25" Type="http://schemas.openxmlformats.org/officeDocument/2006/relationships/slide" Target="slides/slide1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3.xml"/><Relationship Id="rId20" Type="http://schemas.openxmlformats.org/officeDocument/2006/relationships/slide" Target="slides/slide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2.xml"/><Relationship Id="rId23" Type="http://schemas.openxmlformats.org/officeDocument/2006/relationships/slide" Target="slides/slide10.xml"/><Relationship Id="rId28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1.xml"/><Relationship Id="rId22" Type="http://schemas.openxmlformats.org/officeDocument/2006/relationships/slide" Target="slides/slide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5563-0815-49A8-9778-C9ED1D538076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8A95-BCAC-4761-8C84-79597E0B22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9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5563-0815-49A8-9778-C9ED1D538076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8A95-BCAC-4761-8C84-79597E0B22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3697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D50A6D-B632-4548-BF7B-B3B2E4A4F9E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08321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7AED26-63A3-49A6-8B0A-89B30051702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626040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C0E45-1E74-4693-91B6-EBD212A4034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91914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D60E9D-0219-4BF7-A420-383241291E2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63577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879AA2-A543-4716-98B5-E9EE5448952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619161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197EBA-B4DB-4AC9-A283-21267D8C056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807114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CD7863-1E2E-4C4E-A1D7-A739E9771CF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06525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B1124CC-951A-4A7D-A4E8-F393AF747A1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86160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50FA3-9488-477D-8A22-58AA1221646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82663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6B9A37-C0B6-44CB-BCA8-F9D3D2349F7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247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5563-0815-49A8-9778-C9ED1D538076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8A95-BCAC-4761-8C84-79597E0B22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91865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D6DF43-17CC-4D31-9F81-24D8C6D42B2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03241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D08897-1476-4924-9D52-98D2063F8F5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768791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D50A6D-B632-4548-BF7B-B3B2E4A4F9E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4224449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7AED26-63A3-49A6-8B0A-89B30051702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41809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C0E45-1E74-4693-91B6-EBD212A4034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32461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D60E9D-0219-4BF7-A420-383241291E2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68896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879AA2-A543-4716-98B5-E9EE5448952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78621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197EBA-B4DB-4AC9-A283-21267D8C056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89273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CD7863-1E2E-4C4E-A1D7-A739E9771CF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6160663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B1124CC-951A-4A7D-A4E8-F393AF747A1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3975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EF9C72-F0A3-4799-A1E1-82CDC8295C3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6118984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50FA3-9488-477D-8A22-58AA1221646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85859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6B9A37-C0B6-44CB-BCA8-F9D3D2349F7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85750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D6DF43-17CC-4D31-9F81-24D8C6D42B2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76323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D08897-1476-4924-9D52-98D2063F8F5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46827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D50A6D-B632-4548-BF7B-B3B2E4A4F9E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136148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7AED26-63A3-49A6-8B0A-89B30051702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256271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C0E45-1E74-4693-91B6-EBD212A4034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8403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D60E9D-0219-4BF7-A420-383241291E2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21295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879AA2-A543-4716-98B5-E9EE5448952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66752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197EBA-B4DB-4AC9-A283-21267D8C056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0723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8DAF9-40D9-40C4-AFC2-AEA71DCBAB6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59983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CD7863-1E2E-4C4E-A1D7-A739E9771CF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943376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B1124CC-951A-4A7D-A4E8-F393AF747A1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971512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50FA3-9488-477D-8A22-58AA1221646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86669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6B9A37-C0B6-44CB-BCA8-F9D3D2349F7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03149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D6DF43-17CC-4D31-9F81-24D8C6D42B2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859646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D08897-1476-4924-9D52-98D2063F8F5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919824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D50A6D-B632-4548-BF7B-B3B2E4A4F9E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498242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7AED26-63A3-49A6-8B0A-89B30051702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48137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C0E45-1E74-4693-91B6-EBD212A4034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98988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D60E9D-0219-4BF7-A420-383241291E2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7881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AD95AC-60FC-4EC5-B2C5-6DCFE89EB7E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715192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879AA2-A543-4716-98B5-E9EE5448952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13820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197EBA-B4DB-4AC9-A283-21267D8C056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907753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CD7863-1E2E-4C4E-A1D7-A739E9771CF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2376866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B1124CC-951A-4A7D-A4E8-F393AF747A1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35747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50FA3-9488-477D-8A22-58AA1221646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30500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6B9A37-C0B6-44CB-BCA8-F9D3D2349F7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09558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D6DF43-17CC-4D31-9F81-24D8C6D42B2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110621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D08897-1476-4924-9D52-98D2063F8F5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76457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D50A6D-B632-4548-BF7B-B3B2E4A4F9E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90366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7AED26-63A3-49A6-8B0A-89B30051702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5384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6616FE-92CD-4814-8A2B-8C54D42A119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634903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C0E45-1E74-4693-91B6-EBD212A4034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784599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D60E9D-0219-4BF7-A420-383241291E2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340978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879AA2-A543-4716-98B5-E9EE5448952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393991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197EBA-B4DB-4AC9-A283-21267D8C056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654759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CD7863-1E2E-4C4E-A1D7-A739E9771CF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732139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B1124CC-951A-4A7D-A4E8-F393AF747A1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1741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7E9D0-09B3-4C86-B717-78886DA7841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22533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643FB5-6C30-4933-8B2D-1F4ECC332E5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58850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C49C3F-9121-4D9D-A75A-B5282C668B9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7314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16D22B-9DA2-4253-8456-715018717CF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350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5563-0815-49A8-9778-C9ED1D538076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8A95-BCAC-4761-8C84-79597E0B22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55232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81F25B-FCF6-4328-AE9C-FDCF5F54B93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2203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C2046-F3B2-41D2-93A0-5E3A057313C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1348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D6B86F-66FF-4B09-B66F-BA2418919D3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69452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DFE2C06-DB86-49C6-967A-3111C51F4BE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5281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50FA3-9488-477D-8A22-58AA1221646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47226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6B9A37-C0B6-44CB-BCA8-F9D3D2349F7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8522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D6DF43-17CC-4D31-9F81-24D8C6D42B2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57521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D08897-1476-4924-9D52-98D2063F8F5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42588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D50A6D-B632-4548-BF7B-B3B2E4A4F9E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23199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7AED26-63A3-49A6-8B0A-89B30051702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191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5563-0815-49A8-9778-C9ED1D538076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8A95-BCAC-4761-8C84-79597E0B22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7471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C0E45-1E74-4693-91B6-EBD212A4034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57778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D60E9D-0219-4BF7-A420-383241291E2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557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879AA2-A543-4716-98B5-E9EE5448952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4024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197EBA-B4DB-4AC9-A283-21267D8C056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7992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CD7863-1E2E-4C4E-A1D7-A739E9771CF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31932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B1124CC-951A-4A7D-A4E8-F393AF747A1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78798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50FA3-9488-477D-8A22-58AA1221646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66144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6B9A37-C0B6-44CB-BCA8-F9D3D2349F7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59241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D6DF43-17CC-4D31-9F81-24D8C6D42B2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51333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D08897-1476-4924-9D52-98D2063F8F5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0762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5563-0815-49A8-9778-C9ED1D538076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8A95-BCAC-4761-8C84-79597E0B22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3181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D50A6D-B632-4548-BF7B-B3B2E4A4F9E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8227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7AED26-63A3-49A6-8B0A-89B30051702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04312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C0E45-1E74-4693-91B6-EBD212A4034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12158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D60E9D-0219-4BF7-A420-383241291E2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226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879AA2-A543-4716-98B5-E9EE5448952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29215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197EBA-B4DB-4AC9-A283-21267D8C056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64831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CD7863-1E2E-4C4E-A1D7-A739E9771CF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73472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B1124CC-951A-4A7D-A4E8-F393AF747A1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07737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50FA3-9488-477D-8A22-58AA1221646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769225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6B9A37-C0B6-44CB-BCA8-F9D3D2349F7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087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5563-0815-49A8-9778-C9ED1D538076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8A95-BCAC-4761-8C84-79597E0B22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13119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D6DF43-17CC-4D31-9F81-24D8C6D42B2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52995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D08897-1476-4924-9D52-98D2063F8F5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34143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D50A6D-B632-4548-BF7B-B3B2E4A4F9E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7166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7AED26-63A3-49A6-8B0A-89B30051702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67361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C0E45-1E74-4693-91B6-EBD212A4034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818686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D60E9D-0219-4BF7-A420-383241291E2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65067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879AA2-A543-4716-98B5-E9EE5448952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64418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197EBA-B4DB-4AC9-A283-21267D8C056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324505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CD7863-1E2E-4C4E-A1D7-A739E9771CF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60251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B1124CC-951A-4A7D-A4E8-F393AF747A1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7303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5563-0815-49A8-9778-C9ED1D538076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8A95-BCAC-4761-8C84-79597E0B22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13047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50FA3-9488-477D-8A22-58AA1221646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98325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6B9A37-C0B6-44CB-BCA8-F9D3D2349F7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2660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D6DF43-17CC-4D31-9F81-24D8C6D42B2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93112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D08897-1476-4924-9D52-98D2063F8F5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46587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D50A6D-B632-4548-BF7B-B3B2E4A4F9E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16647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7AED26-63A3-49A6-8B0A-89B30051702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563649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C0E45-1E74-4693-91B6-EBD212A4034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23324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D60E9D-0219-4BF7-A420-383241291E2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289762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879AA2-A543-4716-98B5-E9EE5448952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64084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197EBA-B4DB-4AC9-A283-21267D8C056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190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5563-0815-49A8-9778-C9ED1D538076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8A95-BCAC-4761-8C84-79597E0B22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46695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CD7863-1E2E-4C4E-A1D7-A739E9771CF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41937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B1124CC-951A-4A7D-A4E8-F393AF747A1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85081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50FA3-9488-477D-8A22-58AA1221646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99524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6B9A37-C0B6-44CB-BCA8-F9D3D2349F7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3751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D6DF43-17CC-4D31-9F81-24D8C6D42B2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718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D08897-1476-4924-9D52-98D2063F8F5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83520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D50A6D-B632-4548-BF7B-B3B2E4A4F9E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88855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7AED26-63A3-49A6-8B0A-89B30051702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388540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C0E45-1E74-4693-91B6-EBD212A4034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02516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D60E9D-0219-4BF7-A420-383241291E2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161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5563-0815-49A8-9778-C9ED1D538076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8A95-BCAC-4761-8C84-79597E0B22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23183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879AA2-A543-4716-98B5-E9EE5448952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726102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197EBA-B4DB-4AC9-A283-21267D8C056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726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CD7863-1E2E-4C4E-A1D7-A739E9771CF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17658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B1124CC-951A-4A7D-A4E8-F393AF747A1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09093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50FA3-9488-477D-8A22-58AA1221646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50954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6B9A37-C0B6-44CB-BCA8-F9D3D2349F7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93942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D6DF43-17CC-4D31-9F81-24D8C6D42B2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42732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D08897-1476-4924-9D52-98D2063F8F5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560475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D50A6D-B632-4548-BF7B-B3B2E4A4F9E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95155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7AED26-63A3-49A6-8B0A-89B300517026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0768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55563-0815-49A8-9778-C9ED1D538076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0F8A95-BCAC-4761-8C84-79597E0B22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6829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C0E45-1E74-4693-91B6-EBD212A40345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28189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D60E9D-0219-4BF7-A420-383241291E2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8965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879AA2-A543-4716-98B5-E9EE5448952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40462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197EBA-B4DB-4AC9-A283-21267D8C056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352633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CD7863-1E2E-4C4E-A1D7-A739E9771CF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42088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B1124CC-951A-4A7D-A4E8-F393AF747A14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605591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50FA3-9488-477D-8A22-58AA1221646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22008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6B9A37-C0B6-44CB-BCA8-F9D3D2349F7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86934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D6DF43-17CC-4D31-9F81-24D8C6D42B2B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237928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D08897-1476-4924-9D52-98D2063F8F51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914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5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9.xml"/><Relationship Id="rId2" Type="http://schemas.openxmlformats.org/officeDocument/2006/relationships/slideLayout" Target="../slideLayouts/slideLayout109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18.xml"/><Relationship Id="rId5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117.xml"/><Relationship Id="rId4" Type="http://schemas.openxmlformats.org/officeDocument/2006/relationships/slideLayout" Target="../slideLayouts/slideLayout111.xml"/><Relationship Id="rId9" Type="http://schemas.openxmlformats.org/officeDocument/2006/relationships/slideLayout" Target="../slideLayouts/slideLayout116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6.xml"/><Relationship Id="rId12" Type="http://schemas.openxmlformats.org/officeDocument/2006/relationships/slideLayout" Target="../slideLayouts/slideLayout131.x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11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124.xml"/><Relationship Id="rId10" Type="http://schemas.openxmlformats.org/officeDocument/2006/relationships/slideLayout" Target="../slideLayouts/slideLayout129.xml"/><Relationship Id="rId4" Type="http://schemas.openxmlformats.org/officeDocument/2006/relationships/slideLayout" Target="../slideLayouts/slideLayout123.xml"/><Relationship Id="rId9" Type="http://schemas.openxmlformats.org/officeDocument/2006/relationships/slideLayout" Target="../slideLayouts/slideLayout128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9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4.xml"/><Relationship Id="rId7" Type="http://schemas.openxmlformats.org/officeDocument/2006/relationships/slideLayout" Target="../slideLayouts/slideLayout138.xml"/><Relationship Id="rId12" Type="http://schemas.openxmlformats.org/officeDocument/2006/relationships/slideLayout" Target="../slideLayouts/slideLayout143.xml"/><Relationship Id="rId2" Type="http://schemas.openxmlformats.org/officeDocument/2006/relationships/slideLayout" Target="../slideLayouts/slideLayout133.xml"/><Relationship Id="rId1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7.xml"/><Relationship Id="rId11" Type="http://schemas.openxmlformats.org/officeDocument/2006/relationships/slideLayout" Target="../slideLayouts/slideLayout142.xml"/><Relationship Id="rId5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41.xml"/><Relationship Id="rId4" Type="http://schemas.openxmlformats.org/officeDocument/2006/relationships/slideLayout" Target="../slideLayouts/slideLayout135.xml"/><Relationship Id="rId9" Type="http://schemas.openxmlformats.org/officeDocument/2006/relationships/slideLayout" Target="../slideLayouts/slideLayout14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slideLayout" Target="../slideLayouts/slideLayout155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3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8.xml"/><Relationship Id="rId7" Type="http://schemas.openxmlformats.org/officeDocument/2006/relationships/slideLayout" Target="../slideLayouts/slideLayout102.xml"/><Relationship Id="rId12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97.xml"/><Relationship Id="rId1" Type="http://schemas.openxmlformats.org/officeDocument/2006/relationships/slideLayout" Target="../slideLayouts/slideLayout96.xml"/><Relationship Id="rId6" Type="http://schemas.openxmlformats.org/officeDocument/2006/relationships/slideLayout" Target="../slideLayouts/slideLayout101.xml"/><Relationship Id="rId11" Type="http://schemas.openxmlformats.org/officeDocument/2006/relationships/slideLayout" Target="../slideLayouts/slideLayout106.xml"/><Relationship Id="rId5" Type="http://schemas.openxmlformats.org/officeDocument/2006/relationships/slideLayout" Target="../slideLayouts/slideLayout100.xml"/><Relationship Id="rId10" Type="http://schemas.openxmlformats.org/officeDocument/2006/relationships/slideLayout" Target="../slideLayouts/slideLayout105.xml"/><Relationship Id="rId4" Type="http://schemas.openxmlformats.org/officeDocument/2006/relationships/slideLayout" Target="../slideLayouts/slideLayout99.xml"/><Relationship Id="rId9" Type="http://schemas.openxmlformats.org/officeDocument/2006/relationships/slideLayout" Target="../slideLayouts/slideLayout10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55563-0815-49A8-9778-C9ED1D538076}" type="datetimeFigureOut">
              <a:rPr lang="en-US" smtClean="0"/>
              <a:t>11/1/2019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0F8A95-BCAC-4761-8C84-79597E0B22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714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D0FA447-9740-4E87-81B8-D2887C862F8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82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  <p:sldLayoutId id="2147483776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D0FA447-9740-4E87-81B8-D2887C862F8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696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D0FA447-9740-4E87-81B8-D2887C862F8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5382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97" r:id="rId7"/>
    <p:sldLayoutId id="2147483798" r:id="rId8"/>
    <p:sldLayoutId id="2147483799" r:id="rId9"/>
    <p:sldLayoutId id="2147483800" r:id="rId10"/>
    <p:sldLayoutId id="2147483801" r:id="rId11"/>
    <p:sldLayoutId id="2147483802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D0FA447-9740-4E87-81B8-D2887C862F8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216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4" r:id="rId1"/>
    <p:sldLayoutId id="2147483805" r:id="rId2"/>
    <p:sldLayoutId id="2147483806" r:id="rId3"/>
    <p:sldLayoutId id="2147483807" r:id="rId4"/>
    <p:sldLayoutId id="2147483808" r:id="rId5"/>
    <p:sldLayoutId id="2147483809" r:id="rId6"/>
    <p:sldLayoutId id="2147483810" r:id="rId7"/>
    <p:sldLayoutId id="2147483811" r:id="rId8"/>
    <p:sldLayoutId id="2147483812" r:id="rId9"/>
    <p:sldLayoutId id="2147483813" r:id="rId10"/>
    <p:sldLayoutId id="2147483814" r:id="rId11"/>
    <p:sldLayoutId id="2147483815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D306D83-3D82-413B-ACDE-D373B97BFE3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0689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D0FA447-9740-4E87-81B8-D2887C862F8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269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D0FA447-9740-4E87-81B8-D2887C862F8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66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D0FA447-9740-4E87-81B8-D2887C862F8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3007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D0FA447-9740-4E87-81B8-D2887C862F8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9275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D0FA447-9740-4E87-81B8-D2887C862F8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16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D0FA447-9740-4E87-81B8-D2887C862F8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632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D0FA447-9740-4E87-81B8-D2887C862F85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339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3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3.gif"/><Relationship Id="rId2" Type="http://schemas.openxmlformats.org/officeDocument/2006/relationships/audio" Target="file:///D:\Tiet%206%20Am%20nhac%207\Tiet%206%20Am%20nhac%207\Mai%20truong%20men%20yeu%20nennennen.mp3" TargetMode="Externa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gif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19.xml"/><Relationship Id="rId1" Type="http://schemas.openxmlformats.org/officeDocument/2006/relationships/video" Target="file:///E:\Du%20lieu%20HP\DULIEU\Giao%20an\Giao%20an%20dien%20tu%20(Nhac%20cat%20ghep)\Lop%207\Li%20cay%20da\Tiet%206%20Am%20nhac%207\Romance-guitar%20(1).m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31.xml"/><Relationship Id="rId1" Type="http://schemas.openxmlformats.org/officeDocument/2006/relationships/video" Target="file:///D:\Tiet%206%20Am%20nhac%207\Tiet%206%20Am%20nhac%207\ABC.mpg" TargetMode="Externa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3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3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95.xml"/><Relationship Id="rId1" Type="http://schemas.openxmlformats.org/officeDocument/2006/relationships/video" Target="file:///E:\Du%20lieu%20HP\DULIEU\Giao%20an\Giao%20an%20dien%20tu%20(Nhac%20cat%20ghep)\Lop%207\Li%20cay%20da\Tiet%206%20Am%20nhac%207\Der%20Pianist%20Dang%20Thai%20Son.mpg" TargetMode="Externa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0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ECFF"/>
            </a:gs>
            <a:gs pos="100000">
              <a:srgbClr val="FFCC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WordArt 2"/>
          <p:cNvSpPr>
            <a:spLocks noChangeArrowheads="1" noChangeShapeType="1" noTextEdit="1"/>
          </p:cNvSpPr>
          <p:nvPr/>
        </p:nvSpPr>
        <p:spPr bwMode="auto">
          <a:xfrm>
            <a:off x="1905000" y="319088"/>
            <a:ext cx="5791200" cy="762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3600" b="1" kern="10" dirty="0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cs typeface="Times New Roman"/>
              </a:rPr>
              <a:t>PHÒNG GD &amp; ĐT </a:t>
            </a:r>
            <a:r>
              <a:rPr lang="en-US" sz="3600" b="1" kern="10" dirty="0" smtClean="0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cs typeface="Times New Roman"/>
              </a:rPr>
              <a:t>TP. BUÔN MA THUỘT</a:t>
            </a:r>
            <a:endParaRPr lang="vi-VN" sz="3600" b="1" kern="10" dirty="0"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cs typeface="Times New Roman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vi-VN" sz="3600" b="1" kern="10" dirty="0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cs typeface="Times New Roman"/>
              </a:rPr>
              <a:t>TRƯỜNG THCS </a:t>
            </a:r>
            <a:r>
              <a:rPr lang="vi-VN" sz="3600" b="1" kern="10" dirty="0" smtClean="0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cs typeface="Times New Roman"/>
              </a:rPr>
              <a:t>TH</a:t>
            </a:r>
            <a:r>
              <a:rPr lang="en-US" sz="3600" b="1" kern="10" dirty="0" smtClean="0">
                <a:solidFill>
                  <a:srgbClr val="FF0000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cs typeface="Times New Roman"/>
              </a:rPr>
              <a:t>ÀNH NHẤT</a:t>
            </a:r>
            <a:endParaRPr lang="en-US" sz="3600" b="1" kern="10" dirty="0">
              <a:solidFill>
                <a:srgbClr val="FF0000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cs typeface="Times New Roman"/>
            </a:endParaRPr>
          </a:p>
        </p:txBody>
      </p:sp>
      <p:graphicFrame>
        <p:nvGraphicFramePr>
          <p:cNvPr id="43012" name="Object 4"/>
          <p:cNvGraphicFramePr>
            <a:graphicFrameLocks noChangeAspect="1"/>
          </p:cNvGraphicFramePr>
          <p:nvPr/>
        </p:nvGraphicFramePr>
        <p:xfrm>
          <a:off x="1905000" y="4953000"/>
          <a:ext cx="49530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CorelDRAW" r:id="rId4" imgW="3177479" imgH="2387194" progId="CorelDRAW.Graphic.12">
                  <p:embed/>
                </p:oleObj>
              </mc:Choice>
              <mc:Fallback>
                <p:oleObj name="CorelDRAW" r:id="rId4" imgW="3177479" imgH="2387194" progId="CorelDRAW.Graphic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4953000"/>
                        <a:ext cx="49530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3013" name="Picture 5" descr="solclef6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762000"/>
            <a:ext cx="787400" cy="15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4" name="Picture 5" descr="AN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85800"/>
            <a:ext cx="16002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5" name="Picture 16" descr="POINSET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696200" y="5592763"/>
            <a:ext cx="1447800" cy="1265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6" name="Picture 14" descr="POINSET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0" y="5638800"/>
            <a:ext cx="1447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7" name="Picture 16" descr="POINSET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47800" cy="126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8" name="Picture 14" descr="POINSET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696200" y="0"/>
            <a:ext cx="1447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9" name="WordArt 11"/>
          <p:cNvSpPr>
            <a:spLocks noChangeArrowheads="1" noChangeShapeType="1" noTextEdit="1"/>
          </p:cNvSpPr>
          <p:nvPr/>
        </p:nvSpPr>
        <p:spPr bwMode="auto">
          <a:xfrm>
            <a:off x="2286000" y="1752600"/>
            <a:ext cx="4800600" cy="2352675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spcFirstLastPara="1" wrap="none" fromWordArt="1">
            <a:prstTxWarp prst="textArchUp">
              <a:avLst>
                <a:gd name="adj" fmla="val 11243813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600" b="1" kern="10" dirty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rgbClr val="0000FF"/>
              </a:solidFill>
              <a:latin typeface=".VnTime"/>
            </a:endParaRPr>
          </a:p>
        </p:txBody>
      </p:sp>
      <p:sp>
        <p:nvSpPr>
          <p:cNvPr id="43020" name="WordArt 12"/>
          <p:cNvSpPr>
            <a:spLocks noChangeArrowheads="1" noChangeShapeType="1" noTextEdit="1"/>
          </p:cNvSpPr>
          <p:nvPr/>
        </p:nvSpPr>
        <p:spPr bwMode="auto">
          <a:xfrm>
            <a:off x="1259680" y="2057400"/>
            <a:ext cx="6982619" cy="16002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3600" b="1" kern="10" dirty="0">
              <a:solidFill>
                <a:srgbClr val="FF00FF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cs typeface="Times New Roman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solidFill>
                  <a:srgbClr val="FF00FF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cs typeface="Times New Roman"/>
              </a:rPr>
              <a:t>ÂM NHẠC LỚP 7</a:t>
            </a:r>
          </a:p>
        </p:txBody>
      </p:sp>
      <p:pic>
        <p:nvPicPr>
          <p:cNvPr id="43021" name="Mai truong men yeu nennennen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95400"/>
            <a:ext cx="1524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13773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61" fill="hold"/>
                                        <p:tgtEl>
                                          <p:spTgt spid="430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02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Text Box 3"/>
          <p:cNvSpPr txBox="1">
            <a:spLocks noChangeArrowheads="1"/>
          </p:cNvSpPr>
          <p:nvPr/>
        </p:nvSpPr>
        <p:spPr bwMode="auto">
          <a:xfrm>
            <a:off x="0" y="1600200"/>
            <a:ext cx="9144000" cy="5032375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chemeClr val="bg1"/>
              </a:gs>
              <a:gs pos="100000">
                <a:srgbClr val="FFFF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600" b="1">
                <a:solidFill>
                  <a:srgbClr val="0000FF"/>
                </a:solidFill>
              </a:rPr>
              <a:t>c. </a:t>
            </a:r>
            <a:r>
              <a:rPr lang="en-US" sz="2800" b="1">
                <a:solidFill>
                  <a:srgbClr val="0000FF"/>
                </a:solidFill>
              </a:rPr>
              <a:t>Đàn Ghi - ta</a:t>
            </a:r>
            <a:r>
              <a:rPr lang="en-US" sz="3600" b="1">
                <a:solidFill>
                  <a:srgbClr val="0000FF"/>
                </a:solidFill>
              </a:rPr>
              <a:t>: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US" sz="3200" b="1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US" sz="3200" b="1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US" sz="3200" b="1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3200" b="1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3200" b="1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3200" b="1">
              <a:solidFill>
                <a:srgbClr val="0000FF"/>
              </a:solidFill>
            </a:endParaRPr>
          </a:p>
        </p:txBody>
      </p:sp>
      <p:pic>
        <p:nvPicPr>
          <p:cNvPr id="49160" name="Romance-guitar (1).mpg">
            <a:hlinkClick r:id="" action="ppaction://media"/>
          </p:cNvPr>
          <p:cNvPicPr>
            <a:picLocks noGrp="1" noRot="1" noChangeAspect="1" noChangeArrowheads="1"/>
          </p:cNvPicPr>
          <p:nvPr>
            <p:ph/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09800" y="2209800"/>
            <a:ext cx="4876800" cy="3657600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9162" name="Text Box 10"/>
          <p:cNvSpPr txBox="1">
            <a:spLocks noChangeArrowheads="1"/>
          </p:cNvSpPr>
          <p:nvPr/>
        </p:nvSpPr>
        <p:spPr bwMode="auto">
          <a:xfrm>
            <a:off x="0" y="0"/>
            <a:ext cx="9144000" cy="1311275"/>
          </a:xfrm>
          <a:prstGeom prst="rect">
            <a:avLst/>
          </a:prstGeom>
          <a:gradFill rotWithShape="1">
            <a:gsLst>
              <a:gs pos="0">
                <a:srgbClr val="99FF66"/>
              </a:gs>
              <a:gs pos="50000">
                <a:schemeClr val="bg1"/>
              </a:gs>
              <a:gs pos="100000">
                <a:srgbClr val="99FF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200" b="1" u="sng">
                <a:solidFill>
                  <a:srgbClr val="FF0066"/>
                </a:solidFill>
              </a:rPr>
              <a:t>3. Âm nhạc thường thức</a:t>
            </a:r>
            <a:r>
              <a:rPr lang="en-US" sz="3200" b="1">
                <a:solidFill>
                  <a:srgbClr val="FF0066"/>
                </a:solidFill>
              </a:rPr>
              <a:t>: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200" b="1">
                <a:solidFill>
                  <a:srgbClr val="0000FF"/>
                </a:solidFill>
              </a:rPr>
              <a:t>         </a:t>
            </a:r>
            <a:r>
              <a:rPr lang="en-US" sz="3200" b="1">
                <a:solidFill>
                  <a:srgbClr val="CC0099"/>
                </a:solidFill>
              </a:rPr>
              <a:t> Sơ lược về một vài nhạc cụ phương tây</a:t>
            </a:r>
          </a:p>
        </p:txBody>
      </p:sp>
    </p:spTree>
    <p:extLst>
      <p:ext uri="{BB962C8B-B14F-4D97-AF65-F5344CB8AC3E}">
        <p14:creationId xmlns:p14="http://schemas.microsoft.com/office/powerpoint/2010/main" val="23423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9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91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160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9160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0" y="1600200"/>
            <a:ext cx="9144000" cy="4970463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chemeClr val="bg1"/>
              </a:gs>
              <a:gs pos="100000">
                <a:srgbClr val="FFFF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200" b="1">
                <a:solidFill>
                  <a:srgbClr val="0000FF"/>
                </a:solidFill>
              </a:rPr>
              <a:t>d. Đàn Ắc-coóc-đê-ông: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US" sz="3200" b="1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US" sz="3200" b="1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US" sz="3200" b="1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3200" b="1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3200" b="1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3200" b="1">
              <a:solidFill>
                <a:srgbClr val="0000FF"/>
              </a:solidFill>
            </a:endParaRPr>
          </a:p>
        </p:txBody>
      </p:sp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20" b="25520"/>
          <a:stretch>
            <a:fillRect/>
          </a:stretch>
        </p:blipFill>
        <p:spPr bwMode="auto">
          <a:xfrm>
            <a:off x="4876800" y="2292350"/>
            <a:ext cx="4191000" cy="30416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152400" y="2362200"/>
            <a:ext cx="4495800" cy="3509963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r>
              <a:rPr lang="en-US" sz="2800" b="1">
                <a:solidFill>
                  <a:srgbClr val="0000FF"/>
                </a:solidFill>
              </a:rPr>
              <a:t>- Tên gọi: Đàn Ắc-coóc-đê-ông (Phong cầm)</a:t>
            </a:r>
          </a:p>
          <a:p>
            <a:pPr algn="just" fontAlgn="base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en-US" sz="2800" b="1">
                <a:solidFill>
                  <a:srgbClr val="0000FF"/>
                </a:solidFill>
              </a:rPr>
              <a:t> Nguồn phát âm: Thuộc đàn phím, dùng hộp gió để điều khiển âm)</a:t>
            </a:r>
          </a:p>
          <a:p>
            <a:pPr algn="just" fontAlgn="base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en-US" sz="2800" b="1">
                <a:solidFill>
                  <a:srgbClr val="0000FF"/>
                </a:solidFill>
              </a:rPr>
              <a:t> Sử dụng: Độc tấu, đệm hát. </a:t>
            </a:r>
          </a:p>
        </p:txBody>
      </p:sp>
      <p:pic>
        <p:nvPicPr>
          <p:cNvPr id="31753" name="ABC.mpg">
            <a:hlinkClick r:id="" action="ppaction://media"/>
          </p:cNvPr>
          <p:cNvPicPr>
            <a:picLocks noGrp="1" noRot="1" noChangeAspect="1" noChangeArrowheads="1"/>
          </p:cNvPicPr>
          <p:nvPr>
            <p:ph/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49800" y="2133600"/>
            <a:ext cx="4343400" cy="3733800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0" y="0"/>
            <a:ext cx="9144000" cy="1311275"/>
          </a:xfrm>
          <a:prstGeom prst="rect">
            <a:avLst/>
          </a:prstGeom>
          <a:gradFill rotWithShape="1">
            <a:gsLst>
              <a:gs pos="0">
                <a:srgbClr val="99FF66"/>
              </a:gs>
              <a:gs pos="50000">
                <a:schemeClr val="bg1"/>
              </a:gs>
              <a:gs pos="100000">
                <a:srgbClr val="99FF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200" b="1" u="sng">
                <a:solidFill>
                  <a:srgbClr val="FF0066"/>
                </a:solidFill>
              </a:rPr>
              <a:t>3. Âm nhạc thường thức</a:t>
            </a:r>
            <a:r>
              <a:rPr lang="en-US" sz="3200" b="1">
                <a:solidFill>
                  <a:srgbClr val="FF0066"/>
                </a:solidFill>
              </a:rPr>
              <a:t>: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200" b="1">
                <a:solidFill>
                  <a:srgbClr val="0000FF"/>
                </a:solidFill>
              </a:rPr>
              <a:t>         </a:t>
            </a:r>
            <a:r>
              <a:rPr lang="en-US" sz="3200" b="1">
                <a:solidFill>
                  <a:srgbClr val="CC0099"/>
                </a:solidFill>
              </a:rPr>
              <a:t>Sơ lược về một vài nhạc cụ phương tây</a:t>
            </a:r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0" y="5943600"/>
            <a:ext cx="9144000" cy="519113"/>
          </a:xfrm>
          <a:prstGeom prst="rect">
            <a:avLst/>
          </a:prstGeom>
          <a:solidFill>
            <a:srgbClr val="CC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r>
              <a:rPr lang="en-US" sz="2800" b="1">
                <a:solidFill>
                  <a:srgbClr val="0000FF"/>
                </a:solidFill>
              </a:rPr>
              <a:t>* Đàn rất tiện dụng trong hoạt động ca nhạc quần chúng.</a:t>
            </a:r>
          </a:p>
        </p:txBody>
      </p:sp>
    </p:spTree>
    <p:extLst>
      <p:ext uri="{BB962C8B-B14F-4D97-AF65-F5344CB8AC3E}">
        <p14:creationId xmlns:p14="http://schemas.microsoft.com/office/powerpoint/2010/main" val="145037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17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 nodeType="clickPar">
                      <p:stCondLst>
                        <p:cond delay="0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317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53"/>
                  </p:tgtEl>
                </p:cond>
              </p:nextCondLst>
            </p:seq>
            <p:vide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1753"/>
                </p:tgtEl>
              </p:cMediaNode>
            </p:video>
          </p:childTnLst>
        </p:cTn>
      </p:par>
    </p:tnLst>
    <p:bldLst>
      <p:bldP spid="31749" grpId="0" animBg="1"/>
      <p:bldP spid="31752" grpId="0" animBg="1"/>
      <p:bldP spid="3175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0" y="1600200"/>
            <a:ext cx="9144000" cy="5948363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chemeClr val="bg1"/>
              </a:gs>
              <a:gs pos="100000">
                <a:srgbClr val="FFFF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600" b="1">
                <a:solidFill>
                  <a:srgbClr val="0000FF"/>
                </a:solidFill>
              </a:rPr>
              <a:t>M</a:t>
            </a:r>
            <a:r>
              <a:rPr lang="en-US" sz="2800" b="1">
                <a:solidFill>
                  <a:srgbClr val="0000FF"/>
                </a:solidFill>
              </a:rPr>
              <a:t>ột số nhạc cụ khác</a:t>
            </a:r>
            <a:r>
              <a:rPr lang="en-US" sz="3200" b="1">
                <a:solidFill>
                  <a:srgbClr val="0000FF"/>
                </a:solidFill>
              </a:rPr>
              <a:t>: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600" b="1">
                <a:solidFill>
                  <a:srgbClr val="FF0066"/>
                </a:solidFill>
              </a:rPr>
              <a:t>- B</a:t>
            </a:r>
            <a:r>
              <a:rPr lang="en-US" sz="2800" b="1">
                <a:solidFill>
                  <a:srgbClr val="FF0066"/>
                </a:solidFill>
              </a:rPr>
              <a:t>ộ gõ:</a:t>
            </a:r>
            <a:endParaRPr lang="en-US" sz="3600" b="1">
              <a:solidFill>
                <a:srgbClr val="FF0066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US" sz="3600" b="1">
              <a:solidFill>
                <a:srgbClr val="FF0066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US" sz="3200" b="1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US" sz="3200" b="1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3200" b="1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3200" b="1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3200" b="1">
              <a:solidFill>
                <a:srgbClr val="0000FF"/>
              </a:solidFill>
            </a:endParaRPr>
          </a:p>
        </p:txBody>
      </p:sp>
      <p:pic>
        <p:nvPicPr>
          <p:cNvPr id="33799" name="Picture 7" descr="IMG0011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352800"/>
            <a:ext cx="1752600" cy="2895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0" name="Picture 8" descr="IMG0001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3352800"/>
            <a:ext cx="2286000" cy="2895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1" name="Picture 9" descr="IMG0002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" y="3352800"/>
            <a:ext cx="2454275" cy="2895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802" name="Picture 10" descr="IMG0006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352800"/>
            <a:ext cx="2133600" cy="2895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803" name="Text Box 11"/>
          <p:cNvSpPr txBox="1">
            <a:spLocks noChangeArrowheads="1"/>
          </p:cNvSpPr>
          <p:nvPr/>
        </p:nvSpPr>
        <p:spPr bwMode="auto">
          <a:xfrm>
            <a:off x="0" y="0"/>
            <a:ext cx="9144000" cy="1433513"/>
          </a:xfrm>
          <a:prstGeom prst="rect">
            <a:avLst/>
          </a:prstGeom>
          <a:gradFill rotWithShape="1">
            <a:gsLst>
              <a:gs pos="0">
                <a:srgbClr val="99FF66"/>
              </a:gs>
              <a:gs pos="50000">
                <a:schemeClr val="bg1"/>
              </a:gs>
              <a:gs pos="100000">
                <a:srgbClr val="99FF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4000" b="1">
                <a:solidFill>
                  <a:srgbClr val="FF0066"/>
                </a:solidFill>
              </a:rPr>
              <a:t> </a:t>
            </a:r>
            <a:r>
              <a:rPr lang="en-US" sz="3200" b="1" u="sng">
                <a:solidFill>
                  <a:srgbClr val="FF0066"/>
                </a:solidFill>
              </a:rPr>
              <a:t>3. Âm nhạc thường thức</a:t>
            </a:r>
            <a:r>
              <a:rPr lang="en-US" sz="3200" b="1">
                <a:solidFill>
                  <a:srgbClr val="FF0066"/>
                </a:solidFill>
              </a:rPr>
              <a:t>:</a:t>
            </a: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200" b="1">
                <a:solidFill>
                  <a:srgbClr val="0000FF"/>
                </a:solidFill>
              </a:rPr>
              <a:t>         </a:t>
            </a:r>
            <a:r>
              <a:rPr lang="en-US" sz="3200" b="1">
                <a:solidFill>
                  <a:srgbClr val="CC0099"/>
                </a:solidFill>
              </a:rPr>
              <a:t>Sơ lược về một vài nhạc cụ phương tây</a:t>
            </a:r>
          </a:p>
        </p:txBody>
      </p:sp>
    </p:spTree>
    <p:extLst>
      <p:ext uri="{BB962C8B-B14F-4D97-AF65-F5344CB8AC3E}">
        <p14:creationId xmlns:p14="http://schemas.microsoft.com/office/powerpoint/2010/main" val="1269866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7102475"/>
          </a:xfrm>
          <a:prstGeom prst="rect">
            <a:avLst/>
          </a:prstGeom>
          <a:gradFill rotWithShape="1">
            <a:gsLst>
              <a:gs pos="0">
                <a:srgbClr val="99FF66"/>
              </a:gs>
              <a:gs pos="50000">
                <a:schemeClr val="bg1"/>
              </a:gs>
              <a:gs pos="100000">
                <a:srgbClr val="99FF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4000" b="1">
              <a:solidFill>
                <a:srgbClr val="FF0066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4000" b="1">
              <a:solidFill>
                <a:srgbClr val="FF0066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4000" b="1">
              <a:solidFill>
                <a:srgbClr val="FF0066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4000" b="1">
              <a:solidFill>
                <a:srgbClr val="FF0066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4000" b="1">
              <a:solidFill>
                <a:srgbClr val="FF0066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4000" b="1">
              <a:solidFill>
                <a:srgbClr val="FF0066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4000" b="1">
              <a:solidFill>
                <a:srgbClr val="FF0066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4000" b="1">
              <a:solidFill>
                <a:srgbClr val="FF0066"/>
              </a:solidFill>
            </a:endParaRPr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152400" y="914400"/>
            <a:ext cx="8915400" cy="51706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600" b="1" u="sng" dirty="0" err="1">
                <a:solidFill>
                  <a:srgbClr val="FF0066"/>
                </a:solidFill>
              </a:rPr>
              <a:t>Hướng</a:t>
            </a:r>
            <a:r>
              <a:rPr lang="en-US" sz="3600" b="1" u="sng" dirty="0">
                <a:solidFill>
                  <a:srgbClr val="FF0066"/>
                </a:solidFill>
              </a:rPr>
              <a:t> </a:t>
            </a:r>
            <a:r>
              <a:rPr lang="en-US" sz="3600" b="1" u="sng" dirty="0" err="1">
                <a:solidFill>
                  <a:srgbClr val="FF0066"/>
                </a:solidFill>
              </a:rPr>
              <a:t>dẫn</a:t>
            </a:r>
            <a:r>
              <a:rPr lang="en-US" sz="3600" b="1" u="sng" dirty="0">
                <a:solidFill>
                  <a:srgbClr val="FF0066"/>
                </a:solidFill>
              </a:rPr>
              <a:t> </a:t>
            </a:r>
            <a:r>
              <a:rPr lang="en-US" sz="3600" b="1" u="sng" dirty="0" err="1">
                <a:solidFill>
                  <a:srgbClr val="FF0066"/>
                </a:solidFill>
              </a:rPr>
              <a:t>về</a:t>
            </a:r>
            <a:r>
              <a:rPr lang="en-US" sz="3600" b="1" u="sng" dirty="0">
                <a:solidFill>
                  <a:srgbClr val="FF0066"/>
                </a:solidFill>
              </a:rPr>
              <a:t> </a:t>
            </a:r>
            <a:r>
              <a:rPr lang="en-US" sz="3600" b="1" u="sng" dirty="0" err="1">
                <a:solidFill>
                  <a:srgbClr val="FF0066"/>
                </a:solidFill>
              </a:rPr>
              <a:t>nhà</a:t>
            </a:r>
            <a:endParaRPr lang="en-US" sz="3200" b="1" dirty="0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200" b="1" dirty="0">
                <a:solidFill>
                  <a:srgbClr val="0000FF"/>
                </a:solidFill>
              </a:rPr>
              <a:t>- </a:t>
            </a:r>
            <a:r>
              <a:rPr lang="en-US" sz="3200" b="1" dirty="0" err="1">
                <a:solidFill>
                  <a:srgbClr val="0000FF"/>
                </a:solidFill>
              </a:rPr>
              <a:t>Luyện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đọc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nhạc</a:t>
            </a:r>
            <a:r>
              <a:rPr lang="en-US" sz="3200" b="1" dirty="0">
                <a:solidFill>
                  <a:srgbClr val="0000FF"/>
                </a:solidFill>
              </a:rPr>
              <a:t>, </a:t>
            </a:r>
            <a:r>
              <a:rPr lang="en-US" sz="3200" b="1" dirty="0" err="1">
                <a:solidFill>
                  <a:srgbClr val="0000FF"/>
                </a:solidFill>
              </a:rPr>
              <a:t>hát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ghép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lời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ca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và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kết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hợp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gõ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đệm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với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bài</a:t>
            </a:r>
            <a:r>
              <a:rPr lang="en-US" sz="3200" b="1" dirty="0">
                <a:solidFill>
                  <a:srgbClr val="0000FF"/>
                </a:solidFill>
              </a:rPr>
              <a:t> TĐN </a:t>
            </a:r>
            <a:r>
              <a:rPr lang="en-US" sz="3200" b="1" dirty="0" err="1">
                <a:solidFill>
                  <a:srgbClr val="0000FF"/>
                </a:solidFill>
              </a:rPr>
              <a:t>Số</a:t>
            </a:r>
            <a:r>
              <a:rPr lang="en-US" sz="3200" b="1" dirty="0">
                <a:solidFill>
                  <a:srgbClr val="0000FF"/>
                </a:solidFill>
              </a:rPr>
              <a:t> 3.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Tập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chép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nhạc</a:t>
            </a:r>
            <a:r>
              <a:rPr lang="en-US" sz="3200" b="1" dirty="0">
                <a:solidFill>
                  <a:srgbClr val="0000FF"/>
                </a:solidFill>
              </a:rPr>
              <a:t> 2 </a:t>
            </a:r>
            <a:r>
              <a:rPr lang="en-US" sz="3200" b="1" dirty="0" err="1">
                <a:solidFill>
                  <a:srgbClr val="0000FF"/>
                </a:solidFill>
              </a:rPr>
              <a:t>câu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đầu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của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bài</a:t>
            </a:r>
            <a:r>
              <a:rPr lang="en-US" sz="3200" b="1" dirty="0">
                <a:solidFill>
                  <a:srgbClr val="0000FF"/>
                </a:solidFill>
              </a:rPr>
              <a:t> TĐN </a:t>
            </a:r>
            <a:r>
              <a:rPr lang="en-US" sz="3200" b="1" dirty="0" err="1">
                <a:solidFill>
                  <a:srgbClr val="0000FF"/>
                </a:solidFill>
              </a:rPr>
              <a:t>vào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vở</a:t>
            </a:r>
            <a:r>
              <a:rPr lang="en-US" sz="3600" b="1" dirty="0">
                <a:solidFill>
                  <a:srgbClr val="0000FF"/>
                </a:solidFill>
              </a:rPr>
              <a:t>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Tìm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hiểu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thêm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về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các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nhạc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cụ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phương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tây</a:t>
            </a:r>
            <a:r>
              <a:rPr lang="en-US" sz="3200" b="1" dirty="0">
                <a:solidFill>
                  <a:srgbClr val="0000FF"/>
                </a:solidFill>
              </a:rPr>
              <a:t>, </a:t>
            </a:r>
            <a:r>
              <a:rPr lang="en-US" sz="3200" b="1" dirty="0" err="1">
                <a:solidFill>
                  <a:srgbClr val="0000FF"/>
                </a:solidFill>
              </a:rPr>
              <a:t>nhạc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cụ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dân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tộc</a:t>
            </a:r>
            <a:r>
              <a:rPr lang="en-US" sz="3200" b="1" dirty="0">
                <a:solidFill>
                  <a:srgbClr val="0000FF"/>
                </a:solidFill>
              </a:rPr>
              <a:t> qua </a:t>
            </a:r>
            <a:r>
              <a:rPr lang="en-US" sz="3200" b="1" dirty="0" err="1">
                <a:solidFill>
                  <a:srgbClr val="0000FF"/>
                </a:solidFill>
              </a:rPr>
              <a:t>các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kênh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thông</a:t>
            </a:r>
            <a:r>
              <a:rPr lang="en-US" sz="3200" b="1" dirty="0">
                <a:solidFill>
                  <a:srgbClr val="0000FF"/>
                </a:solidFill>
              </a:rPr>
              <a:t> tin (</a:t>
            </a:r>
            <a:r>
              <a:rPr lang="en-US" sz="3200" b="1" dirty="0" err="1">
                <a:solidFill>
                  <a:srgbClr val="0000FF"/>
                </a:solidFill>
              </a:rPr>
              <a:t>như</a:t>
            </a:r>
            <a:r>
              <a:rPr lang="en-US" sz="3200" b="1" dirty="0">
                <a:solidFill>
                  <a:srgbClr val="0000FF"/>
                </a:solidFill>
              </a:rPr>
              <a:t>: </a:t>
            </a:r>
            <a:r>
              <a:rPr lang="en-US" sz="3200" b="1" dirty="0" err="1">
                <a:solidFill>
                  <a:srgbClr val="0000FF"/>
                </a:solidFill>
              </a:rPr>
              <a:t>Sách</a:t>
            </a:r>
            <a:r>
              <a:rPr lang="en-US" sz="3200" b="1" dirty="0">
                <a:solidFill>
                  <a:srgbClr val="0000FF"/>
                </a:solidFill>
              </a:rPr>
              <a:t>, </a:t>
            </a:r>
            <a:r>
              <a:rPr lang="en-US" sz="3200" b="1" dirty="0" err="1">
                <a:solidFill>
                  <a:srgbClr val="0000FF"/>
                </a:solidFill>
              </a:rPr>
              <a:t>báo</a:t>
            </a:r>
            <a:r>
              <a:rPr lang="en-US" sz="3200" b="1" dirty="0">
                <a:solidFill>
                  <a:srgbClr val="0000FF"/>
                </a:solidFill>
              </a:rPr>
              <a:t>; </a:t>
            </a:r>
            <a:r>
              <a:rPr lang="en-US" sz="3200" b="1" dirty="0" err="1">
                <a:solidFill>
                  <a:srgbClr val="0000FF"/>
                </a:solidFill>
              </a:rPr>
              <a:t>Mạng</a:t>
            </a:r>
            <a:r>
              <a:rPr lang="en-US" sz="3200" b="1" dirty="0">
                <a:solidFill>
                  <a:srgbClr val="0000FF"/>
                </a:solidFill>
              </a:rPr>
              <a:t> Internet...)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Xem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trước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>
                <a:solidFill>
                  <a:srgbClr val="0000FF"/>
                </a:solidFill>
              </a:rPr>
              <a:t>nội</a:t>
            </a:r>
            <a:r>
              <a:rPr lang="en-US" sz="3200" b="1" dirty="0">
                <a:solidFill>
                  <a:srgbClr val="0000FF"/>
                </a:solidFill>
              </a:rPr>
              <a:t> dung </a:t>
            </a:r>
            <a:r>
              <a:rPr lang="en-US" sz="3200" b="1" dirty="0" err="1">
                <a:solidFill>
                  <a:srgbClr val="0000FF"/>
                </a:solidFill>
              </a:rPr>
              <a:t>tiết</a:t>
            </a:r>
            <a:r>
              <a:rPr lang="en-US" sz="3200" b="1" dirty="0">
                <a:solidFill>
                  <a:srgbClr val="0000FF"/>
                </a:solidFill>
              </a:rPr>
              <a:t> 7 (</a:t>
            </a:r>
            <a:r>
              <a:rPr lang="en-US" sz="3200" b="1" dirty="0" err="1">
                <a:solidFill>
                  <a:srgbClr val="0000FF"/>
                </a:solidFill>
              </a:rPr>
              <a:t>Ôn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tập</a:t>
            </a:r>
            <a:r>
              <a:rPr lang="en-US" sz="3200" b="1" dirty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và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kiểm</a:t>
            </a:r>
            <a:r>
              <a:rPr lang="en-US" sz="3200" b="1" dirty="0" smtClean="0">
                <a:solidFill>
                  <a:srgbClr val="0000FF"/>
                </a:solidFill>
              </a:rPr>
              <a:t> </a:t>
            </a:r>
            <a:r>
              <a:rPr lang="en-US" sz="3200" b="1" dirty="0" err="1" smtClean="0">
                <a:solidFill>
                  <a:srgbClr val="0000FF"/>
                </a:solidFill>
              </a:rPr>
              <a:t>tra</a:t>
            </a:r>
            <a:r>
              <a:rPr lang="en-US" sz="3200" b="1" dirty="0" smtClean="0">
                <a:solidFill>
                  <a:srgbClr val="0000FF"/>
                </a:solidFill>
              </a:rPr>
              <a:t>)</a:t>
            </a:r>
            <a:endParaRPr lang="en-US" sz="3200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444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 animBg="1"/>
      <p:bldP spid="6656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762000"/>
          </a:xfrm>
          <a:gradFill rotWithShape="1">
            <a:gsLst>
              <a:gs pos="0">
                <a:srgbClr val="FFFF99"/>
              </a:gs>
              <a:gs pos="50000">
                <a:schemeClr val="bg1"/>
              </a:gs>
              <a:gs pos="100000">
                <a:srgbClr val="FFFF99"/>
              </a:gs>
            </a:gsLst>
            <a:lin ang="5400000" scaled="1"/>
          </a:gradFill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sz="1100"/>
              <a:t>		</a:t>
            </a:r>
          </a:p>
        </p:txBody>
      </p:sp>
      <p:sp>
        <p:nvSpPr>
          <p:cNvPr id="52227" name="Text Box 3"/>
          <p:cNvSpPr txBox="1">
            <a:spLocks noChangeArrowheads="1"/>
          </p:cNvSpPr>
          <p:nvPr/>
        </p:nvSpPr>
        <p:spPr bwMode="auto">
          <a:xfrm>
            <a:off x="0" y="304800"/>
            <a:ext cx="1308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b="1" u="sng">
                <a:solidFill>
                  <a:srgbClr val="FF2F2F"/>
                </a:solidFill>
              </a:rPr>
              <a:t>TIẾT 6</a:t>
            </a:r>
          </a:p>
        </p:txBody>
      </p:sp>
      <p:sp>
        <p:nvSpPr>
          <p:cNvPr id="52228" name="Text Box 4"/>
          <p:cNvSpPr txBox="1">
            <a:spLocks noChangeArrowheads="1"/>
          </p:cNvSpPr>
          <p:nvPr/>
        </p:nvSpPr>
        <p:spPr bwMode="auto">
          <a:xfrm>
            <a:off x="533400" y="762000"/>
            <a:ext cx="838200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200" dirty="0">
                <a:solidFill>
                  <a:srgbClr val="3333CC"/>
                </a:solidFill>
              </a:rPr>
              <a:t>-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+mj-lt"/>
              </a:rPr>
              <a:t>Nhạc</a:t>
            </a:r>
            <a:r>
              <a:rPr lang="en-US" sz="2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+mj-lt"/>
              </a:rPr>
              <a:t>lí</a:t>
            </a:r>
            <a:r>
              <a:rPr lang="en-US" sz="2800" b="1" dirty="0">
                <a:solidFill>
                  <a:srgbClr val="0000FF"/>
                </a:solidFill>
                <a:latin typeface="+mj-lt"/>
              </a:rPr>
              <a:t>:</a:t>
            </a:r>
            <a:r>
              <a:rPr lang="en-US" sz="2800" b="1" dirty="0">
                <a:solidFill>
                  <a:srgbClr val="FF2F2F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rgbClr val="279D27"/>
                </a:solidFill>
                <a:latin typeface="+mj-lt"/>
              </a:rPr>
              <a:t>Nhịp</a:t>
            </a:r>
            <a:r>
              <a:rPr lang="en-US" sz="2800" b="1" dirty="0">
                <a:solidFill>
                  <a:srgbClr val="279D27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rgbClr val="279D27"/>
                </a:solidFill>
                <a:latin typeface="+mj-lt"/>
              </a:rPr>
              <a:t>lấy</a:t>
            </a:r>
            <a:r>
              <a:rPr lang="en-US" sz="2800" b="1" dirty="0">
                <a:solidFill>
                  <a:srgbClr val="279D27"/>
                </a:solidFill>
                <a:latin typeface="+mj-lt"/>
              </a:rPr>
              <a:t> </a:t>
            </a:r>
            <a:r>
              <a:rPr lang="vi-VN" sz="2800" b="1" dirty="0">
                <a:solidFill>
                  <a:srgbClr val="279D27"/>
                </a:solidFill>
                <a:latin typeface="+mj-lt"/>
              </a:rPr>
              <a:t>đ</a:t>
            </a:r>
            <a:r>
              <a:rPr lang="en-US" sz="2800" b="1" dirty="0">
                <a:solidFill>
                  <a:srgbClr val="279D27"/>
                </a:solidFill>
                <a:latin typeface="+mj-lt"/>
              </a:rPr>
              <a:t>à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b="1" dirty="0">
                <a:solidFill>
                  <a:srgbClr val="3333CC"/>
                </a:solidFill>
                <a:latin typeface="+mj-lt"/>
              </a:rPr>
              <a:t>- </a:t>
            </a:r>
            <a:r>
              <a:rPr lang="en-US" sz="2800" b="1" dirty="0" err="1">
                <a:solidFill>
                  <a:srgbClr val="0000FF"/>
                </a:solidFill>
                <a:latin typeface="+mj-lt"/>
              </a:rPr>
              <a:t>Tập</a:t>
            </a:r>
            <a:r>
              <a:rPr lang="en-US" sz="2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vi-VN" sz="2800" b="1" dirty="0">
                <a:solidFill>
                  <a:srgbClr val="0000FF"/>
                </a:solidFill>
                <a:latin typeface="+mj-lt"/>
              </a:rPr>
              <a:t>đ</a:t>
            </a:r>
            <a:r>
              <a:rPr lang="en-US" sz="2800" b="1" dirty="0" err="1">
                <a:solidFill>
                  <a:srgbClr val="0000FF"/>
                </a:solidFill>
                <a:latin typeface="+mj-lt"/>
              </a:rPr>
              <a:t>ọc</a:t>
            </a:r>
            <a:r>
              <a:rPr lang="en-US" sz="2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+mj-lt"/>
              </a:rPr>
              <a:t>nhạc</a:t>
            </a:r>
            <a:r>
              <a:rPr lang="en-US" sz="2800" b="1" dirty="0">
                <a:solidFill>
                  <a:srgbClr val="3333CC"/>
                </a:solidFill>
                <a:latin typeface="+mj-lt"/>
              </a:rPr>
              <a:t>:</a:t>
            </a:r>
            <a:r>
              <a:rPr lang="en-US" sz="2800" b="1" dirty="0">
                <a:solidFill>
                  <a:srgbClr val="FF2F2F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rgbClr val="008000"/>
                </a:solidFill>
                <a:latin typeface="+mj-lt"/>
              </a:rPr>
              <a:t>Bài</a:t>
            </a:r>
            <a:r>
              <a:rPr lang="en-US" sz="2800" b="1" dirty="0">
                <a:solidFill>
                  <a:srgbClr val="FF2F2F"/>
                </a:solidFill>
                <a:latin typeface="+mj-lt"/>
              </a:rPr>
              <a:t> </a:t>
            </a:r>
            <a:r>
              <a:rPr lang="en-US" sz="2800" b="1" dirty="0">
                <a:solidFill>
                  <a:srgbClr val="009600"/>
                </a:solidFill>
                <a:latin typeface="+mj-lt"/>
              </a:rPr>
              <a:t>TĐN </a:t>
            </a:r>
            <a:r>
              <a:rPr lang="en-US" sz="2800" b="1" dirty="0" err="1">
                <a:solidFill>
                  <a:srgbClr val="009600"/>
                </a:solidFill>
                <a:latin typeface="+mj-lt"/>
              </a:rPr>
              <a:t>số</a:t>
            </a:r>
            <a:r>
              <a:rPr lang="en-US" sz="2800" b="1" dirty="0">
                <a:solidFill>
                  <a:srgbClr val="009600"/>
                </a:solidFill>
                <a:latin typeface="+mj-lt"/>
              </a:rPr>
              <a:t> 3</a:t>
            </a:r>
            <a:endParaRPr lang="en-US" sz="2800" b="1" dirty="0">
              <a:solidFill>
                <a:srgbClr val="FF2F2F"/>
              </a:solidFill>
              <a:latin typeface="+mj-lt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b="1" dirty="0">
                <a:solidFill>
                  <a:srgbClr val="0000FF"/>
                </a:solidFill>
                <a:latin typeface="+mj-lt"/>
              </a:rPr>
              <a:t>- </a:t>
            </a:r>
            <a:r>
              <a:rPr lang="en-US" sz="2800" b="1" dirty="0" err="1">
                <a:solidFill>
                  <a:srgbClr val="0000FF"/>
                </a:solidFill>
                <a:latin typeface="+mj-lt"/>
              </a:rPr>
              <a:t>Âm</a:t>
            </a:r>
            <a:r>
              <a:rPr lang="en-US" sz="2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+mj-lt"/>
              </a:rPr>
              <a:t>nhạc</a:t>
            </a:r>
            <a:r>
              <a:rPr lang="en-US" sz="2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+mj-lt"/>
              </a:rPr>
              <a:t>th</a:t>
            </a:r>
            <a:r>
              <a:rPr lang="vi-VN" sz="2800" b="1" dirty="0">
                <a:solidFill>
                  <a:srgbClr val="0000FF"/>
                </a:solidFill>
                <a:latin typeface="+mj-lt"/>
              </a:rPr>
              <a:t>ư</a:t>
            </a:r>
            <a:r>
              <a:rPr lang="en-US" sz="2800" b="1" dirty="0" err="1">
                <a:solidFill>
                  <a:srgbClr val="0000FF"/>
                </a:solidFill>
                <a:latin typeface="+mj-lt"/>
              </a:rPr>
              <a:t>ờng</a:t>
            </a:r>
            <a:r>
              <a:rPr lang="en-US" sz="2800" b="1" dirty="0">
                <a:solidFill>
                  <a:srgbClr val="0000FF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latin typeface="+mj-lt"/>
              </a:rPr>
              <a:t>thức</a:t>
            </a:r>
            <a:r>
              <a:rPr lang="en-US" sz="2800" b="1" dirty="0">
                <a:solidFill>
                  <a:srgbClr val="0000FF"/>
                </a:solidFill>
                <a:latin typeface="+mj-lt"/>
              </a:rPr>
              <a:t>: </a:t>
            </a:r>
            <a:r>
              <a:rPr lang="en-US" sz="2800" b="1" dirty="0">
                <a:solidFill>
                  <a:srgbClr val="009600"/>
                </a:solidFill>
                <a:latin typeface="+mj-lt"/>
              </a:rPr>
              <a:t>S</a:t>
            </a:r>
            <a:r>
              <a:rPr lang="vi-VN" sz="2800" b="1" dirty="0">
                <a:solidFill>
                  <a:srgbClr val="009600"/>
                </a:solidFill>
                <a:latin typeface="+mj-lt"/>
              </a:rPr>
              <a:t>ơ</a:t>
            </a:r>
            <a:r>
              <a:rPr lang="en-US" sz="2800" b="1" dirty="0">
                <a:solidFill>
                  <a:srgbClr val="009600"/>
                </a:solidFill>
                <a:latin typeface="+mj-lt"/>
              </a:rPr>
              <a:t> l</a:t>
            </a:r>
            <a:r>
              <a:rPr lang="vi-VN" sz="2800" b="1" dirty="0">
                <a:solidFill>
                  <a:srgbClr val="009600"/>
                </a:solidFill>
                <a:latin typeface="+mj-lt"/>
              </a:rPr>
              <a:t>ư</a:t>
            </a:r>
            <a:r>
              <a:rPr lang="en-US" sz="2800" b="1" dirty="0" err="1">
                <a:solidFill>
                  <a:srgbClr val="009600"/>
                </a:solidFill>
                <a:latin typeface="+mj-lt"/>
              </a:rPr>
              <a:t>ợc</a:t>
            </a:r>
            <a:r>
              <a:rPr lang="en-US" sz="2800" b="1" dirty="0">
                <a:solidFill>
                  <a:srgbClr val="009600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rgbClr val="009600"/>
                </a:solidFill>
                <a:latin typeface="+mj-lt"/>
              </a:rPr>
              <a:t>về</a:t>
            </a:r>
            <a:r>
              <a:rPr lang="en-US" sz="2800" b="1" dirty="0">
                <a:solidFill>
                  <a:srgbClr val="009600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rgbClr val="009600"/>
                </a:solidFill>
                <a:latin typeface="+mj-lt"/>
              </a:rPr>
              <a:t>một</a:t>
            </a:r>
            <a:r>
              <a:rPr lang="en-US" sz="2800" b="1" dirty="0">
                <a:solidFill>
                  <a:srgbClr val="009600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rgbClr val="009600"/>
                </a:solidFill>
                <a:latin typeface="+mj-lt"/>
              </a:rPr>
              <a:t>vài</a:t>
            </a:r>
            <a:r>
              <a:rPr lang="en-US" sz="2800" b="1" dirty="0">
                <a:solidFill>
                  <a:srgbClr val="009600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rgbClr val="009600"/>
                </a:solidFill>
                <a:latin typeface="+mj-lt"/>
              </a:rPr>
              <a:t>nhạc</a:t>
            </a:r>
            <a:r>
              <a:rPr lang="en-US" sz="2800" b="1" dirty="0">
                <a:solidFill>
                  <a:srgbClr val="009600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rgbClr val="009600"/>
                </a:solidFill>
                <a:latin typeface="+mj-lt"/>
              </a:rPr>
              <a:t>cụ</a:t>
            </a:r>
            <a:r>
              <a:rPr lang="en-US" sz="2800" b="1" dirty="0">
                <a:solidFill>
                  <a:srgbClr val="009600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rgbClr val="009600"/>
                </a:solidFill>
                <a:latin typeface="+mj-lt"/>
              </a:rPr>
              <a:t>ph</a:t>
            </a:r>
            <a:r>
              <a:rPr lang="vi-VN" sz="2800" b="1" dirty="0">
                <a:solidFill>
                  <a:srgbClr val="009600"/>
                </a:solidFill>
                <a:latin typeface="+mj-lt"/>
              </a:rPr>
              <a:t>ươ</a:t>
            </a:r>
            <a:r>
              <a:rPr lang="en-US" sz="2800" b="1" dirty="0" err="1">
                <a:solidFill>
                  <a:srgbClr val="009600"/>
                </a:solidFill>
                <a:latin typeface="+mj-lt"/>
              </a:rPr>
              <a:t>ng</a:t>
            </a:r>
            <a:r>
              <a:rPr lang="en-US" sz="2800" b="1" dirty="0">
                <a:solidFill>
                  <a:srgbClr val="009600"/>
                </a:solidFill>
                <a:latin typeface="+mj-lt"/>
              </a:rPr>
              <a:t> </a:t>
            </a:r>
            <a:r>
              <a:rPr lang="en-US" sz="2800" b="1" dirty="0" err="1">
                <a:solidFill>
                  <a:srgbClr val="009600"/>
                </a:solidFill>
                <a:latin typeface="+mj-lt"/>
              </a:rPr>
              <a:t>tây</a:t>
            </a:r>
            <a:endParaRPr lang="en-US" sz="2800" b="1" dirty="0">
              <a:solidFill>
                <a:srgbClr val="0096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978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0" y="0"/>
            <a:ext cx="9144000" cy="71755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3200">
              <a:solidFill>
                <a:srgbClr val="000000"/>
              </a:solidFill>
              <a:latin typeface=".VnTime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3200">
              <a:solidFill>
                <a:srgbClr val="000000"/>
              </a:solidFill>
              <a:latin typeface=".VnTime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3200">
              <a:solidFill>
                <a:srgbClr val="000000"/>
              </a:solidFill>
              <a:latin typeface=".VnTime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3200">
              <a:solidFill>
                <a:srgbClr val="000000"/>
              </a:solidFill>
              <a:latin typeface=".VnTime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3200">
              <a:solidFill>
                <a:srgbClr val="000000"/>
              </a:solidFill>
              <a:latin typeface=".VnTime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3200">
              <a:solidFill>
                <a:srgbClr val="000000"/>
              </a:solidFill>
              <a:latin typeface=".VnTime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3200">
              <a:solidFill>
                <a:srgbClr val="000000"/>
              </a:solidFill>
              <a:latin typeface=".VnTime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3200">
              <a:solidFill>
                <a:srgbClr val="000000"/>
              </a:solidFill>
              <a:latin typeface=".VnTime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3200">
              <a:solidFill>
                <a:srgbClr val="000000"/>
              </a:solidFill>
              <a:latin typeface=".VnTime" pitchFamily="34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3200">
              <a:solidFill>
                <a:srgbClr val="000000"/>
              </a:solidFill>
              <a:latin typeface=".VnTime" pitchFamily="34" charset="0"/>
            </a:endParaRPr>
          </a:p>
        </p:txBody>
      </p:sp>
      <p:sp>
        <p:nvSpPr>
          <p:cNvPr id="14344" name="AutoShape 8"/>
          <p:cNvSpPr>
            <a:spLocks noChangeArrowheads="1"/>
          </p:cNvSpPr>
          <p:nvPr/>
        </p:nvSpPr>
        <p:spPr bwMode="auto">
          <a:xfrm>
            <a:off x="0" y="685800"/>
            <a:ext cx="9144000" cy="1066800"/>
          </a:xfrm>
          <a:prstGeom prst="roundRect">
            <a:avLst>
              <a:gd name="adj" fmla="val 50000"/>
            </a:avLst>
          </a:prstGeom>
          <a:solidFill>
            <a:srgbClr val="FFFF66">
              <a:alpha val="89999"/>
            </a:srgbClr>
          </a:solidFill>
          <a:ln w="9525">
            <a:solidFill>
              <a:srgbClr val="FFFFCC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457200" indent="-457200" fontAlgn="base">
              <a:spcBef>
                <a:spcPct val="0"/>
              </a:spcBef>
              <a:spcAft>
                <a:spcPct val="0"/>
              </a:spcAft>
            </a:pPr>
            <a:endParaRPr lang="en-US" sz="28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Ô nhịp đầu tiên của mỗi bài hát, bản nhạc thiếu phách so 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với số chỉ nhịp tương ứng, ta gọi đó là nhịp lấy đà. </a:t>
            </a:r>
          </a:p>
          <a:p>
            <a:pPr marL="457200" indent="-457200" fontAlgn="base">
              <a:spcBef>
                <a:spcPct val="0"/>
              </a:spcBef>
              <a:spcAft>
                <a:spcPct val="0"/>
              </a:spcAft>
            </a:pPr>
            <a:endParaRPr lang="en-US" sz="2800" b="1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</a:endParaRP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</a:endParaRPr>
          </a:p>
        </p:txBody>
      </p:sp>
      <p:graphicFrame>
        <p:nvGraphicFramePr>
          <p:cNvPr id="14347" name="Object 11"/>
          <p:cNvGraphicFramePr>
            <a:graphicFrameLocks noChangeAspect="1"/>
          </p:cNvGraphicFramePr>
          <p:nvPr/>
        </p:nvGraphicFramePr>
        <p:xfrm>
          <a:off x="1676400" y="4572000"/>
          <a:ext cx="7239000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Bitmap Image" r:id="rId3" imgW="3990476" imgH="466543" progId="Paint.Picture">
                  <p:embed/>
                </p:oleObj>
              </mc:Choice>
              <mc:Fallback>
                <p:oleObj name="Bitmap Image" r:id="rId3" imgW="3990476" imgH="466543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4572000"/>
                        <a:ext cx="7239000" cy="9906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50" name="Rectangle 14"/>
          <p:cNvSpPr>
            <a:spLocks noChangeArrowheads="1"/>
          </p:cNvSpPr>
          <p:nvPr/>
        </p:nvSpPr>
        <p:spPr bwMode="auto">
          <a:xfrm>
            <a:off x="0" y="0"/>
            <a:ext cx="9144000" cy="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</a:endParaRPr>
          </a:p>
        </p:txBody>
      </p:sp>
      <p:graphicFrame>
        <p:nvGraphicFramePr>
          <p:cNvPr id="14349" name="Object 13"/>
          <p:cNvGraphicFramePr>
            <a:graphicFrameLocks noChangeAspect="1"/>
          </p:cNvGraphicFramePr>
          <p:nvPr/>
        </p:nvGraphicFramePr>
        <p:xfrm>
          <a:off x="1676400" y="2590800"/>
          <a:ext cx="72390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Bitmap Image" r:id="rId5" imgW="3561905" imgH="447856" progId="Paint.Picture">
                  <p:embed/>
                </p:oleObj>
              </mc:Choice>
              <mc:Fallback>
                <p:oleObj name="Bitmap Image" r:id="rId5" imgW="3561905" imgH="447856" progId="Paint.Pictur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2590800"/>
                        <a:ext cx="7239000" cy="8382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FF0066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0" y="0"/>
            <a:ext cx="6629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200" b="1" u="sng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 Nhạc lí:</a:t>
            </a:r>
            <a:r>
              <a:rPr 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Nhịp lấy đà</a:t>
            </a:r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0" y="1981200"/>
            <a:ext cx="3429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b="1">
                <a:solidFill>
                  <a:srgbClr val="9900CC"/>
                </a:solidFill>
              </a:rPr>
              <a:t>Quan sát, nhận xét:</a:t>
            </a:r>
          </a:p>
        </p:txBody>
      </p:sp>
      <p:sp>
        <p:nvSpPr>
          <p:cNvPr id="14356" name="Rectangle 20"/>
          <p:cNvSpPr>
            <a:spLocks noChangeArrowheads="1"/>
          </p:cNvSpPr>
          <p:nvPr/>
        </p:nvSpPr>
        <p:spPr bwMode="auto">
          <a:xfrm>
            <a:off x="76200" y="5715000"/>
            <a:ext cx="8839200" cy="762000"/>
          </a:xfrm>
          <a:prstGeom prst="rect">
            <a:avLst/>
          </a:prstGeom>
          <a:solidFill>
            <a:srgbClr val="66FFFF"/>
          </a:solidFill>
          <a:ln w="9525">
            <a:solidFill>
              <a:srgbClr val="66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FF0000"/>
                </a:solidFill>
              </a:rPr>
              <a:t>	Ô nhịp đầu tiên ở mỗi ví dụ trên đều thiếu phách so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>
                <a:solidFill>
                  <a:srgbClr val="FF0000"/>
                </a:solidFill>
              </a:rPr>
              <a:t>với số chỉ nhịp</a:t>
            </a:r>
            <a:r>
              <a:rPr lang="en-US" sz="280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4357" name="Text Box 21"/>
          <p:cNvSpPr txBox="1">
            <a:spLocks noChangeArrowheads="1"/>
          </p:cNvSpPr>
          <p:nvPr/>
        </p:nvSpPr>
        <p:spPr bwMode="auto">
          <a:xfrm>
            <a:off x="152400" y="26670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>
                <a:solidFill>
                  <a:srgbClr val="CC00FF"/>
                </a:solidFill>
              </a:rPr>
              <a:t>Ví dụ: 1</a:t>
            </a:r>
          </a:p>
        </p:txBody>
      </p:sp>
      <p:sp>
        <p:nvSpPr>
          <p:cNvPr id="14358" name="Text Box 22"/>
          <p:cNvSpPr txBox="1">
            <a:spLocks noChangeArrowheads="1"/>
          </p:cNvSpPr>
          <p:nvPr/>
        </p:nvSpPr>
        <p:spPr bwMode="auto">
          <a:xfrm>
            <a:off x="152400" y="37338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>
                <a:solidFill>
                  <a:srgbClr val="CC00FF"/>
                </a:solidFill>
              </a:rPr>
              <a:t>Ví dụ: 2</a:t>
            </a:r>
          </a:p>
        </p:txBody>
      </p:sp>
      <p:sp>
        <p:nvSpPr>
          <p:cNvPr id="14361" name="Text Box 25"/>
          <p:cNvSpPr txBox="1">
            <a:spLocks noChangeArrowheads="1"/>
          </p:cNvSpPr>
          <p:nvPr/>
        </p:nvSpPr>
        <p:spPr bwMode="auto">
          <a:xfrm>
            <a:off x="152400" y="4876800"/>
            <a:ext cx="1295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400" b="1">
                <a:solidFill>
                  <a:srgbClr val="CC00FF"/>
                </a:solidFill>
              </a:rPr>
              <a:t>Ví dụ: 3</a:t>
            </a:r>
          </a:p>
        </p:txBody>
      </p:sp>
      <p:pic>
        <p:nvPicPr>
          <p:cNvPr id="2151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581400"/>
            <a:ext cx="72390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0787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 animBg="1"/>
      <p:bldP spid="14354" grpId="0"/>
      <p:bldP spid="14355" grpId="0"/>
      <p:bldP spid="14356" grpId="0" animBg="1"/>
      <p:bldP spid="14357" grpId="0"/>
      <p:bldP spid="14358" grpId="0"/>
      <p:bldP spid="143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1295400"/>
          </a:xfrm>
          <a:gradFill rotWithShape="1">
            <a:gsLst>
              <a:gs pos="0">
                <a:srgbClr val="FFFF99"/>
              </a:gs>
              <a:gs pos="50000">
                <a:schemeClr val="bg1"/>
              </a:gs>
              <a:gs pos="100000">
                <a:srgbClr val="FFFF99"/>
              </a:gs>
            </a:gsLst>
            <a:lin ang="5400000" scaled="1"/>
          </a:gradFill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sz="1200"/>
              <a:t>		</a:t>
            </a:r>
          </a:p>
        </p:txBody>
      </p:sp>
      <p:sp>
        <p:nvSpPr>
          <p:cNvPr id="54275" name="Text Box 3"/>
          <p:cNvSpPr txBox="1">
            <a:spLocks noChangeArrowheads="1"/>
          </p:cNvSpPr>
          <p:nvPr/>
        </p:nvSpPr>
        <p:spPr bwMode="auto">
          <a:xfrm>
            <a:off x="57150" y="373063"/>
            <a:ext cx="1308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FF2F2F"/>
                </a:solidFill>
              </a:rPr>
              <a:t>TIẾT 6</a:t>
            </a:r>
          </a:p>
        </p:txBody>
      </p:sp>
      <p:sp>
        <p:nvSpPr>
          <p:cNvPr id="54276" name="Text Box 4"/>
          <p:cNvSpPr txBox="1">
            <a:spLocks noChangeArrowheads="1"/>
          </p:cNvSpPr>
          <p:nvPr/>
        </p:nvSpPr>
        <p:spPr bwMode="auto">
          <a:xfrm>
            <a:off x="1123950" y="31750"/>
            <a:ext cx="802005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000">
                <a:solidFill>
                  <a:srgbClr val="0000FF"/>
                </a:solidFill>
                <a:latin typeface="Arial" charset="0"/>
              </a:rPr>
              <a:t>- Nhạc lí :</a:t>
            </a:r>
            <a:r>
              <a:rPr lang="en-US" sz="2000">
                <a:solidFill>
                  <a:srgbClr val="FF2F2F"/>
                </a:solidFill>
                <a:latin typeface="Arial" charset="0"/>
              </a:rPr>
              <a:t> </a:t>
            </a:r>
            <a:r>
              <a:rPr lang="en-US" sz="2000">
                <a:solidFill>
                  <a:srgbClr val="279D27"/>
                </a:solidFill>
                <a:latin typeface="Arial" charset="0"/>
              </a:rPr>
              <a:t>Nhịp lấy </a:t>
            </a:r>
            <a:r>
              <a:rPr lang="vi-VN" sz="2000">
                <a:solidFill>
                  <a:srgbClr val="279D27"/>
                </a:solidFill>
                <a:latin typeface="Arial" charset="0"/>
              </a:rPr>
              <a:t>đ</a:t>
            </a:r>
            <a:r>
              <a:rPr lang="en-US" sz="2000">
                <a:solidFill>
                  <a:srgbClr val="279D27"/>
                </a:solidFill>
                <a:latin typeface="Arial" charset="0"/>
              </a:rPr>
              <a:t>à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000">
                <a:solidFill>
                  <a:srgbClr val="3333CC"/>
                </a:solidFill>
                <a:latin typeface="Arial" charset="0"/>
              </a:rPr>
              <a:t>- </a:t>
            </a:r>
            <a:r>
              <a:rPr lang="en-US" sz="2000">
                <a:solidFill>
                  <a:srgbClr val="0000FF"/>
                </a:solidFill>
                <a:latin typeface="Arial" charset="0"/>
              </a:rPr>
              <a:t>Tập </a:t>
            </a:r>
            <a:r>
              <a:rPr lang="vi-VN" sz="2000">
                <a:solidFill>
                  <a:srgbClr val="0000FF"/>
                </a:solidFill>
                <a:latin typeface="Arial" charset="0"/>
              </a:rPr>
              <a:t>đ</a:t>
            </a:r>
            <a:r>
              <a:rPr lang="en-US" sz="2000">
                <a:solidFill>
                  <a:srgbClr val="0000FF"/>
                </a:solidFill>
                <a:latin typeface="Arial" charset="0"/>
              </a:rPr>
              <a:t>ọc nhạc</a:t>
            </a:r>
            <a:r>
              <a:rPr lang="en-US" sz="2000">
                <a:solidFill>
                  <a:srgbClr val="3333CC"/>
                </a:solidFill>
                <a:latin typeface="Arial" charset="0"/>
              </a:rPr>
              <a:t>:</a:t>
            </a:r>
            <a:r>
              <a:rPr lang="en-US" sz="2000">
                <a:solidFill>
                  <a:srgbClr val="FF2F2F"/>
                </a:solidFill>
                <a:latin typeface="Arial" charset="0"/>
              </a:rPr>
              <a:t> </a:t>
            </a:r>
            <a:r>
              <a:rPr lang="en-US" sz="2000">
                <a:solidFill>
                  <a:srgbClr val="009600"/>
                </a:solidFill>
                <a:latin typeface="Arial" charset="0"/>
              </a:rPr>
              <a:t>TĐN số 3</a:t>
            </a:r>
            <a:endParaRPr lang="en-US" sz="2000">
              <a:solidFill>
                <a:srgbClr val="FF2F2F"/>
              </a:solidFill>
              <a:latin typeface="Arial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000">
                <a:solidFill>
                  <a:srgbClr val="0000FF"/>
                </a:solidFill>
                <a:latin typeface="Arial" charset="0"/>
              </a:rPr>
              <a:t>- Âm nhạc th</a:t>
            </a:r>
            <a:r>
              <a:rPr lang="vi-VN" sz="2000">
                <a:solidFill>
                  <a:srgbClr val="0000FF"/>
                </a:solidFill>
                <a:latin typeface="Arial" charset="0"/>
              </a:rPr>
              <a:t>ư</a:t>
            </a:r>
            <a:r>
              <a:rPr lang="en-US" sz="2000">
                <a:solidFill>
                  <a:srgbClr val="0000FF"/>
                </a:solidFill>
                <a:latin typeface="Arial" charset="0"/>
              </a:rPr>
              <a:t>ờng thức: </a:t>
            </a:r>
            <a:r>
              <a:rPr lang="en-US" sz="2000">
                <a:solidFill>
                  <a:srgbClr val="009600"/>
                </a:solidFill>
                <a:latin typeface="Arial" charset="0"/>
              </a:rPr>
              <a:t>S</a:t>
            </a:r>
            <a:r>
              <a:rPr lang="vi-VN" sz="2000">
                <a:solidFill>
                  <a:srgbClr val="009600"/>
                </a:solidFill>
                <a:latin typeface="Arial" charset="0"/>
              </a:rPr>
              <a:t>ơ</a:t>
            </a:r>
            <a:r>
              <a:rPr lang="en-US" sz="2000">
                <a:solidFill>
                  <a:srgbClr val="009600"/>
                </a:solidFill>
                <a:latin typeface="Arial" charset="0"/>
              </a:rPr>
              <a:t> l</a:t>
            </a:r>
            <a:r>
              <a:rPr lang="vi-VN" sz="2000">
                <a:solidFill>
                  <a:srgbClr val="009600"/>
                </a:solidFill>
                <a:latin typeface="Arial" charset="0"/>
              </a:rPr>
              <a:t>ư</a:t>
            </a:r>
            <a:r>
              <a:rPr lang="en-US" sz="2000">
                <a:solidFill>
                  <a:srgbClr val="009600"/>
                </a:solidFill>
                <a:latin typeface="Arial" charset="0"/>
              </a:rPr>
              <a:t>ợc về một vài nhạc cụ ph</a:t>
            </a:r>
            <a:r>
              <a:rPr lang="vi-VN" sz="2000">
                <a:solidFill>
                  <a:srgbClr val="009600"/>
                </a:solidFill>
                <a:latin typeface="Arial" charset="0"/>
              </a:rPr>
              <a:t>ươ</a:t>
            </a:r>
            <a:r>
              <a:rPr lang="en-US" sz="2000">
                <a:solidFill>
                  <a:srgbClr val="009600"/>
                </a:solidFill>
                <a:latin typeface="Arial" charset="0"/>
              </a:rPr>
              <a:t>ng tây</a:t>
            </a:r>
          </a:p>
        </p:txBody>
      </p:sp>
      <p:sp>
        <p:nvSpPr>
          <p:cNvPr id="54277" name="Text Box 8"/>
          <p:cNvSpPr txBox="1">
            <a:spLocks noChangeArrowheads="1"/>
          </p:cNvSpPr>
          <p:nvPr/>
        </p:nvSpPr>
        <p:spPr bwMode="auto">
          <a:xfrm>
            <a:off x="114300" y="1300163"/>
            <a:ext cx="4229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b="1" dirty="0">
                <a:solidFill>
                  <a:srgbClr val="0000FF"/>
                </a:solidFill>
              </a:rPr>
              <a:t>2. </a:t>
            </a:r>
            <a:r>
              <a:rPr lang="en-US" b="1" dirty="0" err="1">
                <a:solidFill>
                  <a:srgbClr val="0000FF"/>
                </a:solidFill>
              </a:rPr>
              <a:t>Bài</a:t>
            </a:r>
            <a:r>
              <a:rPr lang="en-US" b="1" dirty="0">
                <a:solidFill>
                  <a:srgbClr val="0000FF"/>
                </a:solidFill>
              </a:rPr>
              <a:t> TĐN </a:t>
            </a:r>
            <a:r>
              <a:rPr lang="en-US" b="1" dirty="0" err="1">
                <a:solidFill>
                  <a:srgbClr val="0000FF"/>
                </a:solidFill>
              </a:rPr>
              <a:t>số</a:t>
            </a:r>
            <a:r>
              <a:rPr lang="en-US" b="1" dirty="0">
                <a:solidFill>
                  <a:srgbClr val="0000FF"/>
                </a:solidFill>
              </a:rPr>
              <a:t> 3</a:t>
            </a:r>
            <a:endParaRPr lang="en-US" dirty="0">
              <a:solidFill>
                <a:srgbClr val="279D27"/>
              </a:solidFill>
            </a:endParaRPr>
          </a:p>
        </p:txBody>
      </p:sp>
      <p:pic>
        <p:nvPicPr>
          <p:cNvPr id="54278" name="Picture 9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1"/>
          <a:stretch>
            <a:fillRect/>
          </a:stretch>
        </p:blipFill>
        <p:spPr>
          <a:xfrm>
            <a:off x="228600" y="1676401"/>
            <a:ext cx="8991600" cy="5181600"/>
          </a:xfrm>
          <a:noFill/>
        </p:spPr>
      </p:pic>
    </p:spTree>
    <p:extLst>
      <p:ext uri="{BB962C8B-B14F-4D97-AF65-F5344CB8AC3E}">
        <p14:creationId xmlns:p14="http://schemas.microsoft.com/office/powerpoint/2010/main" val="2487691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-304800"/>
            <a:ext cx="9144000" cy="1447800"/>
          </a:xfrm>
          <a:gradFill rotWithShape="1">
            <a:gsLst>
              <a:gs pos="0">
                <a:srgbClr val="FFFF99"/>
              </a:gs>
              <a:gs pos="50000">
                <a:schemeClr val="bg1"/>
              </a:gs>
              <a:gs pos="100000">
                <a:srgbClr val="FFFF99"/>
              </a:gs>
            </a:gsLst>
            <a:lin ang="5400000" scaled="1"/>
          </a:gradFill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sz="1200"/>
              <a:t>		</a:t>
            </a:r>
          </a:p>
        </p:txBody>
      </p:sp>
      <p:sp>
        <p:nvSpPr>
          <p:cNvPr id="55301" name="Text Box 6"/>
          <p:cNvSpPr txBox="1">
            <a:spLocks noChangeArrowheads="1"/>
          </p:cNvSpPr>
          <p:nvPr/>
        </p:nvSpPr>
        <p:spPr bwMode="auto">
          <a:xfrm>
            <a:off x="0" y="1295400"/>
            <a:ext cx="419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0000FF"/>
                </a:solidFill>
              </a:rPr>
              <a:t>2. Bài TĐN số 3</a:t>
            </a:r>
            <a:endParaRPr lang="en-US">
              <a:solidFill>
                <a:srgbClr val="279D27"/>
              </a:solidFill>
            </a:endParaRPr>
          </a:p>
        </p:txBody>
      </p:sp>
      <p:sp>
        <p:nvSpPr>
          <p:cNvPr id="55302" name="Text Box 7"/>
          <p:cNvSpPr txBox="1">
            <a:spLocks noChangeArrowheads="1"/>
          </p:cNvSpPr>
          <p:nvPr/>
        </p:nvSpPr>
        <p:spPr bwMode="auto">
          <a:xfrm>
            <a:off x="152400" y="1905000"/>
            <a:ext cx="426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F20000"/>
                </a:solidFill>
                <a:latin typeface="Arial" charset="0"/>
              </a:rPr>
              <a:t>a. Nhận xét</a:t>
            </a:r>
            <a:endParaRPr lang="en-US" b="1">
              <a:solidFill>
                <a:srgbClr val="FF2525"/>
              </a:solidFill>
              <a:latin typeface="Arial" charset="0"/>
            </a:endParaRP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-19050" y="2538413"/>
            <a:ext cx="845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000099"/>
                </a:solidFill>
                <a:latin typeface="Arial" charset="0"/>
              </a:rPr>
              <a:t>- Về cao </a:t>
            </a:r>
            <a:r>
              <a:rPr lang="vi-VN" b="1">
                <a:solidFill>
                  <a:srgbClr val="000099"/>
                </a:solidFill>
                <a:latin typeface="Arial" charset="0"/>
              </a:rPr>
              <a:t>đ</a:t>
            </a:r>
            <a:r>
              <a:rPr lang="en-US" b="1">
                <a:solidFill>
                  <a:srgbClr val="000099"/>
                </a:solidFill>
                <a:latin typeface="Arial" charset="0"/>
              </a:rPr>
              <a:t>ộ: Dùng </a:t>
            </a:r>
            <a:r>
              <a:rPr lang="vi-VN" b="1">
                <a:solidFill>
                  <a:srgbClr val="000099"/>
                </a:solidFill>
                <a:latin typeface="Arial" charset="0"/>
              </a:rPr>
              <a:t>đ</a:t>
            </a:r>
            <a:r>
              <a:rPr lang="en-US" b="1">
                <a:solidFill>
                  <a:srgbClr val="000099"/>
                </a:solidFill>
                <a:latin typeface="Arial" charset="0"/>
              </a:rPr>
              <a:t>ủ 7 âm (Đô; Rê; Mi; Pha; Son; La; Si)</a:t>
            </a: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0" y="3505200"/>
            <a:ext cx="845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000099"/>
                </a:solidFill>
                <a:latin typeface="Arial" charset="0"/>
              </a:rPr>
              <a:t>- Về tr</a:t>
            </a:r>
            <a:r>
              <a:rPr lang="vi-VN" b="1">
                <a:solidFill>
                  <a:srgbClr val="000099"/>
                </a:solidFill>
                <a:latin typeface="Arial" charset="0"/>
              </a:rPr>
              <a:t>ư</a:t>
            </a:r>
            <a:r>
              <a:rPr lang="en-US" b="1">
                <a:solidFill>
                  <a:srgbClr val="000099"/>
                </a:solidFill>
                <a:latin typeface="Arial" charset="0"/>
              </a:rPr>
              <a:t>ờng </a:t>
            </a:r>
            <a:r>
              <a:rPr lang="vi-VN" b="1">
                <a:solidFill>
                  <a:srgbClr val="000099"/>
                </a:solidFill>
                <a:latin typeface="Arial" charset="0"/>
              </a:rPr>
              <a:t>đ</a:t>
            </a:r>
            <a:r>
              <a:rPr lang="en-US" b="1">
                <a:solidFill>
                  <a:srgbClr val="000099"/>
                </a:solidFill>
                <a:latin typeface="Arial" charset="0"/>
              </a:rPr>
              <a:t>ộ :</a:t>
            </a:r>
            <a:endParaRPr lang="en-US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9525" y="4114800"/>
            <a:ext cx="845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000099"/>
                </a:solidFill>
                <a:latin typeface="Arial" charset="0"/>
              </a:rPr>
              <a:t>- Có </a:t>
            </a:r>
            <a:r>
              <a:rPr lang="vi-VN" b="1">
                <a:solidFill>
                  <a:srgbClr val="000099"/>
                </a:solidFill>
                <a:latin typeface="Arial" charset="0"/>
              </a:rPr>
              <a:t>đ</a:t>
            </a:r>
            <a:r>
              <a:rPr lang="en-US" b="1">
                <a:solidFill>
                  <a:srgbClr val="000099"/>
                </a:solidFill>
                <a:latin typeface="Arial" charset="0"/>
              </a:rPr>
              <a:t>ảo phách :</a:t>
            </a:r>
            <a:endParaRPr lang="en-US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27659" name="Text Box 11"/>
          <p:cNvSpPr txBox="1">
            <a:spLocks noChangeArrowheads="1"/>
          </p:cNvSpPr>
          <p:nvPr/>
        </p:nvSpPr>
        <p:spPr bwMode="auto">
          <a:xfrm>
            <a:off x="42863" y="4953000"/>
            <a:ext cx="845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000099"/>
                </a:solidFill>
                <a:latin typeface="Arial" charset="0"/>
              </a:rPr>
              <a:t>- Có khung thay </a:t>
            </a:r>
            <a:r>
              <a:rPr lang="vi-VN" b="1">
                <a:solidFill>
                  <a:srgbClr val="000099"/>
                </a:solidFill>
                <a:latin typeface="Arial" charset="0"/>
              </a:rPr>
              <a:t>đ</a:t>
            </a:r>
            <a:r>
              <a:rPr lang="en-US" b="1">
                <a:solidFill>
                  <a:srgbClr val="000099"/>
                </a:solidFill>
                <a:latin typeface="Arial" charset="0"/>
              </a:rPr>
              <a:t>ổi :</a:t>
            </a:r>
            <a:endParaRPr lang="en-US">
              <a:solidFill>
                <a:srgbClr val="000099"/>
              </a:solidFill>
              <a:latin typeface="Arial" charset="0"/>
            </a:endParaRPr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52388" y="5867400"/>
            <a:ext cx="8458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000099"/>
                </a:solidFill>
                <a:latin typeface="Arial" charset="0"/>
              </a:rPr>
              <a:t>- Âm hình tiết tấu chủ </a:t>
            </a:r>
            <a:r>
              <a:rPr lang="vi-VN" b="1">
                <a:solidFill>
                  <a:srgbClr val="000099"/>
                </a:solidFill>
                <a:latin typeface="Arial" charset="0"/>
              </a:rPr>
              <a:t>đ</a:t>
            </a:r>
            <a:r>
              <a:rPr lang="en-US" b="1">
                <a:solidFill>
                  <a:srgbClr val="000099"/>
                </a:solidFill>
                <a:latin typeface="Arial" charset="0"/>
              </a:rPr>
              <a:t>ạo:</a:t>
            </a:r>
            <a:endParaRPr lang="en-US">
              <a:solidFill>
                <a:srgbClr val="000099"/>
              </a:solidFill>
              <a:latin typeface="Arial" charset="0"/>
            </a:endParaRPr>
          </a:p>
        </p:txBody>
      </p:sp>
      <p:pic>
        <p:nvPicPr>
          <p:cNvPr id="2766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276600"/>
            <a:ext cx="403860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2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038600"/>
            <a:ext cx="18288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3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4775200"/>
            <a:ext cx="3657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4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5715000"/>
            <a:ext cx="5105400" cy="65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12" name="Text Box 3"/>
          <p:cNvSpPr txBox="1">
            <a:spLocks noChangeArrowheads="1"/>
          </p:cNvSpPr>
          <p:nvPr/>
        </p:nvSpPr>
        <p:spPr bwMode="auto">
          <a:xfrm>
            <a:off x="57150" y="112713"/>
            <a:ext cx="1308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FF2F2F"/>
                </a:solidFill>
              </a:rPr>
              <a:t>TIẾT 6</a:t>
            </a:r>
          </a:p>
        </p:txBody>
      </p:sp>
      <p:sp>
        <p:nvSpPr>
          <p:cNvPr id="55313" name="Text Box 4"/>
          <p:cNvSpPr txBox="1">
            <a:spLocks noChangeArrowheads="1"/>
          </p:cNvSpPr>
          <p:nvPr/>
        </p:nvSpPr>
        <p:spPr bwMode="auto">
          <a:xfrm>
            <a:off x="1123950" y="-228600"/>
            <a:ext cx="802005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000">
                <a:solidFill>
                  <a:srgbClr val="0000FF"/>
                </a:solidFill>
                <a:latin typeface="Arial" charset="0"/>
              </a:rPr>
              <a:t>- Nhạc lí :</a:t>
            </a:r>
            <a:r>
              <a:rPr lang="en-US" sz="2000">
                <a:solidFill>
                  <a:srgbClr val="FF2F2F"/>
                </a:solidFill>
                <a:latin typeface="Arial" charset="0"/>
              </a:rPr>
              <a:t> </a:t>
            </a:r>
            <a:r>
              <a:rPr lang="en-US" sz="2000">
                <a:solidFill>
                  <a:srgbClr val="279D27"/>
                </a:solidFill>
                <a:latin typeface="Arial" charset="0"/>
              </a:rPr>
              <a:t>Nhịp lấy </a:t>
            </a:r>
            <a:r>
              <a:rPr lang="vi-VN" sz="2000">
                <a:solidFill>
                  <a:srgbClr val="279D27"/>
                </a:solidFill>
                <a:latin typeface="Arial" charset="0"/>
              </a:rPr>
              <a:t>đ</a:t>
            </a:r>
            <a:r>
              <a:rPr lang="en-US" sz="2000">
                <a:solidFill>
                  <a:srgbClr val="279D27"/>
                </a:solidFill>
                <a:latin typeface="Arial" charset="0"/>
              </a:rPr>
              <a:t>à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000">
                <a:solidFill>
                  <a:srgbClr val="3333CC"/>
                </a:solidFill>
                <a:latin typeface="Arial" charset="0"/>
              </a:rPr>
              <a:t>- </a:t>
            </a:r>
            <a:r>
              <a:rPr lang="en-US" sz="2000">
                <a:solidFill>
                  <a:srgbClr val="0000FF"/>
                </a:solidFill>
                <a:latin typeface="Arial" charset="0"/>
              </a:rPr>
              <a:t>Tập </a:t>
            </a:r>
            <a:r>
              <a:rPr lang="vi-VN" sz="2000">
                <a:solidFill>
                  <a:srgbClr val="0000FF"/>
                </a:solidFill>
                <a:latin typeface="Arial" charset="0"/>
              </a:rPr>
              <a:t>đ</a:t>
            </a:r>
            <a:r>
              <a:rPr lang="en-US" sz="2000">
                <a:solidFill>
                  <a:srgbClr val="0000FF"/>
                </a:solidFill>
                <a:latin typeface="Arial" charset="0"/>
              </a:rPr>
              <a:t>ọc nhạc</a:t>
            </a:r>
            <a:r>
              <a:rPr lang="en-US" sz="2000">
                <a:solidFill>
                  <a:srgbClr val="3333CC"/>
                </a:solidFill>
                <a:latin typeface="Arial" charset="0"/>
              </a:rPr>
              <a:t>:</a:t>
            </a:r>
            <a:r>
              <a:rPr lang="en-US" sz="2000">
                <a:solidFill>
                  <a:srgbClr val="FF2F2F"/>
                </a:solidFill>
                <a:latin typeface="Arial" charset="0"/>
              </a:rPr>
              <a:t> </a:t>
            </a:r>
            <a:r>
              <a:rPr lang="en-US" sz="2000">
                <a:solidFill>
                  <a:srgbClr val="009600"/>
                </a:solidFill>
                <a:latin typeface="Arial" charset="0"/>
              </a:rPr>
              <a:t>TĐN số 3</a:t>
            </a:r>
            <a:endParaRPr lang="en-US" sz="2000">
              <a:solidFill>
                <a:srgbClr val="FF2F2F"/>
              </a:solidFill>
              <a:latin typeface="Arial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000">
                <a:solidFill>
                  <a:srgbClr val="0000FF"/>
                </a:solidFill>
                <a:latin typeface="Arial" charset="0"/>
              </a:rPr>
              <a:t>- Âm nhạc th</a:t>
            </a:r>
            <a:r>
              <a:rPr lang="vi-VN" sz="2000">
                <a:solidFill>
                  <a:srgbClr val="0000FF"/>
                </a:solidFill>
                <a:latin typeface="Arial" charset="0"/>
              </a:rPr>
              <a:t>ư</a:t>
            </a:r>
            <a:r>
              <a:rPr lang="en-US" sz="2000">
                <a:solidFill>
                  <a:srgbClr val="0000FF"/>
                </a:solidFill>
                <a:latin typeface="Arial" charset="0"/>
              </a:rPr>
              <a:t>ờng thức: </a:t>
            </a:r>
            <a:r>
              <a:rPr lang="en-US" sz="2000">
                <a:solidFill>
                  <a:srgbClr val="009600"/>
                </a:solidFill>
                <a:latin typeface="Arial" charset="0"/>
              </a:rPr>
              <a:t>S</a:t>
            </a:r>
            <a:r>
              <a:rPr lang="vi-VN" sz="2000">
                <a:solidFill>
                  <a:srgbClr val="009600"/>
                </a:solidFill>
                <a:latin typeface="Arial" charset="0"/>
              </a:rPr>
              <a:t>ơ</a:t>
            </a:r>
            <a:r>
              <a:rPr lang="en-US" sz="2000">
                <a:solidFill>
                  <a:srgbClr val="009600"/>
                </a:solidFill>
                <a:latin typeface="Arial" charset="0"/>
              </a:rPr>
              <a:t> l</a:t>
            </a:r>
            <a:r>
              <a:rPr lang="vi-VN" sz="2000">
                <a:solidFill>
                  <a:srgbClr val="009600"/>
                </a:solidFill>
                <a:latin typeface="Arial" charset="0"/>
              </a:rPr>
              <a:t>ư</a:t>
            </a:r>
            <a:r>
              <a:rPr lang="en-US" sz="2000">
                <a:solidFill>
                  <a:srgbClr val="009600"/>
                </a:solidFill>
                <a:latin typeface="Arial" charset="0"/>
              </a:rPr>
              <a:t>ợc về một vài nhạc cụ ph</a:t>
            </a:r>
            <a:r>
              <a:rPr lang="vi-VN" sz="2000">
                <a:solidFill>
                  <a:srgbClr val="009600"/>
                </a:solidFill>
                <a:latin typeface="Arial" charset="0"/>
              </a:rPr>
              <a:t>ươ</a:t>
            </a:r>
            <a:r>
              <a:rPr lang="en-US" sz="2000">
                <a:solidFill>
                  <a:srgbClr val="009600"/>
                </a:solidFill>
                <a:latin typeface="Arial" charset="0"/>
              </a:rPr>
              <a:t>ng tây</a:t>
            </a:r>
          </a:p>
        </p:txBody>
      </p:sp>
    </p:spTree>
    <p:extLst>
      <p:ext uri="{BB962C8B-B14F-4D97-AF65-F5344CB8AC3E}">
        <p14:creationId xmlns:p14="http://schemas.microsoft.com/office/powerpoint/2010/main" val="1768222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10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6" dur="10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10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10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10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/>
      <p:bldP spid="27657" grpId="0"/>
      <p:bldP spid="27658" grpId="0"/>
      <p:bldP spid="27659" grpId="0"/>
      <p:bldP spid="2766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1295400"/>
          </a:xfrm>
          <a:gradFill rotWithShape="1">
            <a:gsLst>
              <a:gs pos="0">
                <a:srgbClr val="FFFF99"/>
              </a:gs>
              <a:gs pos="50000">
                <a:schemeClr val="bg1"/>
              </a:gs>
              <a:gs pos="100000">
                <a:srgbClr val="FFFF99"/>
              </a:gs>
            </a:gsLst>
            <a:lin ang="5400000" scaled="1"/>
          </a:gradFill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sz="1200"/>
              <a:t>		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1981200" y="2133600"/>
            <a:ext cx="5029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b="1">
                <a:solidFill>
                  <a:srgbClr val="000099"/>
                </a:solidFill>
                <a:latin typeface="Arial" charset="0"/>
              </a:rPr>
              <a:t>THANG  ÂM  ĐÔ TR</a:t>
            </a:r>
            <a:r>
              <a:rPr lang="vi-VN" sz="2800" b="1">
                <a:solidFill>
                  <a:srgbClr val="000099"/>
                </a:solidFill>
                <a:latin typeface="Arial" charset="0"/>
              </a:rPr>
              <a:t>Ư</a:t>
            </a:r>
            <a:r>
              <a:rPr lang="en-US" sz="2800" b="1">
                <a:solidFill>
                  <a:srgbClr val="000099"/>
                </a:solidFill>
                <a:latin typeface="Arial" charset="0"/>
              </a:rPr>
              <a:t>ỞNG</a:t>
            </a:r>
            <a:endParaRPr lang="en-US" sz="2800">
              <a:solidFill>
                <a:srgbClr val="000099"/>
              </a:solidFill>
              <a:latin typeface="Arial" charset="0"/>
            </a:endParaRPr>
          </a:p>
        </p:txBody>
      </p:sp>
      <p:pic>
        <p:nvPicPr>
          <p:cNvPr id="2458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2545250"/>
            <a:ext cx="7848600" cy="190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7" name="Text Box 3"/>
          <p:cNvSpPr txBox="1">
            <a:spLocks noChangeArrowheads="1"/>
          </p:cNvSpPr>
          <p:nvPr/>
        </p:nvSpPr>
        <p:spPr bwMode="auto">
          <a:xfrm>
            <a:off x="57150" y="341313"/>
            <a:ext cx="1308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FF2F2F"/>
                </a:solidFill>
              </a:rPr>
              <a:t>TIẾT 6</a:t>
            </a:r>
          </a:p>
        </p:txBody>
      </p:sp>
      <p:sp>
        <p:nvSpPr>
          <p:cNvPr id="56328" name="Text Box 4"/>
          <p:cNvSpPr txBox="1">
            <a:spLocks noChangeArrowheads="1"/>
          </p:cNvSpPr>
          <p:nvPr/>
        </p:nvSpPr>
        <p:spPr bwMode="auto">
          <a:xfrm>
            <a:off x="1123950" y="0"/>
            <a:ext cx="802005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000">
                <a:solidFill>
                  <a:srgbClr val="0000FF"/>
                </a:solidFill>
                <a:latin typeface="Arial" charset="0"/>
              </a:rPr>
              <a:t>- Nhạc lí :</a:t>
            </a:r>
            <a:r>
              <a:rPr lang="en-US" sz="2000">
                <a:solidFill>
                  <a:srgbClr val="FF2F2F"/>
                </a:solidFill>
                <a:latin typeface="Arial" charset="0"/>
              </a:rPr>
              <a:t> </a:t>
            </a:r>
            <a:r>
              <a:rPr lang="en-US" sz="2000">
                <a:solidFill>
                  <a:srgbClr val="279D27"/>
                </a:solidFill>
                <a:latin typeface="Arial" charset="0"/>
              </a:rPr>
              <a:t>Nhịp lấy </a:t>
            </a:r>
            <a:r>
              <a:rPr lang="vi-VN" sz="2000">
                <a:solidFill>
                  <a:srgbClr val="279D27"/>
                </a:solidFill>
                <a:latin typeface="Arial" charset="0"/>
              </a:rPr>
              <a:t>đ</a:t>
            </a:r>
            <a:r>
              <a:rPr lang="en-US" sz="2000">
                <a:solidFill>
                  <a:srgbClr val="279D27"/>
                </a:solidFill>
                <a:latin typeface="Arial" charset="0"/>
              </a:rPr>
              <a:t>à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000">
                <a:solidFill>
                  <a:srgbClr val="3333CC"/>
                </a:solidFill>
                <a:latin typeface="Arial" charset="0"/>
              </a:rPr>
              <a:t>- </a:t>
            </a:r>
            <a:r>
              <a:rPr lang="en-US" sz="2000">
                <a:solidFill>
                  <a:srgbClr val="0000FF"/>
                </a:solidFill>
                <a:latin typeface="Arial" charset="0"/>
              </a:rPr>
              <a:t>Tập </a:t>
            </a:r>
            <a:r>
              <a:rPr lang="vi-VN" sz="2000">
                <a:solidFill>
                  <a:srgbClr val="0000FF"/>
                </a:solidFill>
                <a:latin typeface="Arial" charset="0"/>
              </a:rPr>
              <a:t>đ</a:t>
            </a:r>
            <a:r>
              <a:rPr lang="en-US" sz="2000">
                <a:solidFill>
                  <a:srgbClr val="0000FF"/>
                </a:solidFill>
                <a:latin typeface="Arial" charset="0"/>
              </a:rPr>
              <a:t>ọc nhạc</a:t>
            </a:r>
            <a:r>
              <a:rPr lang="en-US" sz="2000">
                <a:solidFill>
                  <a:srgbClr val="3333CC"/>
                </a:solidFill>
                <a:latin typeface="Arial" charset="0"/>
              </a:rPr>
              <a:t>:</a:t>
            </a:r>
            <a:r>
              <a:rPr lang="en-US" sz="2000">
                <a:solidFill>
                  <a:srgbClr val="FF2F2F"/>
                </a:solidFill>
                <a:latin typeface="Arial" charset="0"/>
              </a:rPr>
              <a:t> </a:t>
            </a:r>
            <a:r>
              <a:rPr lang="en-US" sz="2000">
                <a:solidFill>
                  <a:srgbClr val="009600"/>
                </a:solidFill>
                <a:latin typeface="Arial" charset="0"/>
              </a:rPr>
              <a:t>TĐN số 3</a:t>
            </a:r>
            <a:endParaRPr lang="en-US" sz="2000">
              <a:solidFill>
                <a:srgbClr val="FF2F2F"/>
              </a:solidFill>
              <a:latin typeface="Arial" charset="0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000">
                <a:solidFill>
                  <a:srgbClr val="0000FF"/>
                </a:solidFill>
                <a:latin typeface="Arial" charset="0"/>
              </a:rPr>
              <a:t>- Âm nhạc th</a:t>
            </a:r>
            <a:r>
              <a:rPr lang="vi-VN" sz="2000">
                <a:solidFill>
                  <a:srgbClr val="0000FF"/>
                </a:solidFill>
                <a:latin typeface="Arial" charset="0"/>
              </a:rPr>
              <a:t>ư</a:t>
            </a:r>
            <a:r>
              <a:rPr lang="en-US" sz="2000">
                <a:solidFill>
                  <a:srgbClr val="0000FF"/>
                </a:solidFill>
                <a:latin typeface="Arial" charset="0"/>
              </a:rPr>
              <a:t>ờng thức: </a:t>
            </a:r>
            <a:r>
              <a:rPr lang="en-US" sz="2000">
                <a:solidFill>
                  <a:srgbClr val="009600"/>
                </a:solidFill>
                <a:latin typeface="Arial" charset="0"/>
              </a:rPr>
              <a:t>S</a:t>
            </a:r>
            <a:r>
              <a:rPr lang="vi-VN" sz="2000">
                <a:solidFill>
                  <a:srgbClr val="009600"/>
                </a:solidFill>
                <a:latin typeface="Arial" charset="0"/>
              </a:rPr>
              <a:t>ơ</a:t>
            </a:r>
            <a:r>
              <a:rPr lang="en-US" sz="2000">
                <a:solidFill>
                  <a:srgbClr val="009600"/>
                </a:solidFill>
                <a:latin typeface="Arial" charset="0"/>
              </a:rPr>
              <a:t> l</a:t>
            </a:r>
            <a:r>
              <a:rPr lang="vi-VN" sz="2000">
                <a:solidFill>
                  <a:srgbClr val="009600"/>
                </a:solidFill>
                <a:latin typeface="Arial" charset="0"/>
              </a:rPr>
              <a:t>ư</a:t>
            </a:r>
            <a:r>
              <a:rPr lang="en-US" sz="2000">
                <a:solidFill>
                  <a:srgbClr val="009600"/>
                </a:solidFill>
                <a:latin typeface="Arial" charset="0"/>
              </a:rPr>
              <a:t>ợc về một vài nhạc cụ ph</a:t>
            </a:r>
            <a:r>
              <a:rPr lang="vi-VN" sz="2000">
                <a:solidFill>
                  <a:srgbClr val="009600"/>
                </a:solidFill>
                <a:latin typeface="Arial" charset="0"/>
              </a:rPr>
              <a:t>ươ</a:t>
            </a:r>
            <a:r>
              <a:rPr lang="en-US" sz="2000">
                <a:solidFill>
                  <a:srgbClr val="009600"/>
                </a:solidFill>
                <a:latin typeface="Arial" charset="0"/>
              </a:rPr>
              <a:t>ng tây</a:t>
            </a:r>
          </a:p>
        </p:txBody>
      </p:sp>
      <p:sp>
        <p:nvSpPr>
          <p:cNvPr id="56329" name="Text Box 7"/>
          <p:cNvSpPr txBox="1">
            <a:spLocks noChangeArrowheads="1"/>
          </p:cNvSpPr>
          <p:nvPr/>
        </p:nvSpPr>
        <p:spPr bwMode="auto">
          <a:xfrm>
            <a:off x="0" y="1371600"/>
            <a:ext cx="426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b="1">
                <a:solidFill>
                  <a:srgbClr val="F20000"/>
                </a:solidFill>
                <a:latin typeface="Arial" charset="0"/>
              </a:rPr>
              <a:t>b. Tập đọc nhạc</a:t>
            </a:r>
            <a:endParaRPr lang="en-US" b="1">
              <a:solidFill>
                <a:srgbClr val="FF2525"/>
              </a:solidFill>
              <a:latin typeface="Arial" charset="0"/>
            </a:endParaRPr>
          </a:p>
        </p:txBody>
      </p:sp>
      <p:sp>
        <p:nvSpPr>
          <p:cNvPr id="56330" name="Oval 10"/>
          <p:cNvSpPr>
            <a:spLocks noChangeArrowheads="1"/>
          </p:cNvSpPr>
          <p:nvPr/>
        </p:nvSpPr>
        <p:spPr bwMode="auto">
          <a:xfrm>
            <a:off x="1641232" y="4070838"/>
            <a:ext cx="457200" cy="381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</a:endParaRPr>
          </a:p>
        </p:txBody>
      </p:sp>
      <p:sp>
        <p:nvSpPr>
          <p:cNvPr id="56331" name="Oval 11"/>
          <p:cNvSpPr>
            <a:spLocks noChangeArrowheads="1"/>
          </p:cNvSpPr>
          <p:nvPr/>
        </p:nvSpPr>
        <p:spPr bwMode="auto">
          <a:xfrm>
            <a:off x="7203831" y="3217985"/>
            <a:ext cx="457200" cy="381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</a:endParaRPr>
          </a:p>
        </p:txBody>
      </p:sp>
      <p:sp>
        <p:nvSpPr>
          <p:cNvPr id="56333" name="Oval 13"/>
          <p:cNvSpPr>
            <a:spLocks noChangeArrowheads="1"/>
          </p:cNvSpPr>
          <p:nvPr/>
        </p:nvSpPr>
        <p:spPr bwMode="auto">
          <a:xfrm>
            <a:off x="3124200" y="3789485"/>
            <a:ext cx="457200" cy="381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</a:endParaRPr>
          </a:p>
        </p:txBody>
      </p:sp>
      <p:sp>
        <p:nvSpPr>
          <p:cNvPr id="56336" name="Oval 16"/>
          <p:cNvSpPr>
            <a:spLocks noChangeArrowheads="1"/>
          </p:cNvSpPr>
          <p:nvPr/>
        </p:nvSpPr>
        <p:spPr bwMode="auto">
          <a:xfrm>
            <a:off x="4724400" y="3598985"/>
            <a:ext cx="457200" cy="381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11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6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6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6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4" grpId="0"/>
      <p:bldP spid="56329" grpId="0"/>
      <p:bldP spid="56330" grpId="0" animBg="1"/>
      <p:bldP spid="56331" grpId="0" animBg="1"/>
      <p:bldP spid="56333" grpId="0" animBg="1"/>
      <p:bldP spid="563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ập đọc nhạc số 3 lớp 7 -- TDN SO 3 LOP 7 -- Đất nước tươi đẹp sao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" y="381000"/>
            <a:ext cx="88392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34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0" y="1524000"/>
            <a:ext cx="9144000" cy="5702300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chemeClr val="bg1"/>
              </a:gs>
              <a:gs pos="100000">
                <a:srgbClr val="FFFF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200" b="1">
                <a:solidFill>
                  <a:srgbClr val="0000FF"/>
                </a:solidFill>
              </a:rPr>
              <a:t>a. Đàn Pi- a- nô: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US" sz="3200" b="1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US" sz="3200" b="1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US" sz="3200" b="1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3200" b="1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US" sz="3200" b="1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US" sz="3200" b="1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US" sz="3200" b="1">
              <a:solidFill>
                <a:srgbClr val="0000FF"/>
              </a:solidFill>
            </a:endParaRPr>
          </a:p>
        </p:txBody>
      </p:sp>
      <p:sp>
        <p:nvSpPr>
          <p:cNvPr id="15381" name="Text Box 21"/>
          <p:cNvSpPr txBox="1">
            <a:spLocks noChangeArrowheads="1"/>
          </p:cNvSpPr>
          <p:nvPr/>
        </p:nvSpPr>
        <p:spPr bwMode="auto">
          <a:xfrm>
            <a:off x="0" y="2133600"/>
            <a:ext cx="3657600" cy="287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en-US" sz="2600" b="1">
                <a:solidFill>
                  <a:srgbClr val="0000FF"/>
                </a:solidFill>
              </a:rPr>
              <a:t>Tên gọi:Đàn Pi- a- nô (Dương cầm)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en-US" sz="2600" b="1">
                <a:solidFill>
                  <a:srgbClr val="0000FF"/>
                </a:solidFill>
              </a:rPr>
              <a:t> Nguồn phát âm: Thuộc loại đàn phím có búa gõ.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en-US" sz="2600" b="1">
                <a:solidFill>
                  <a:srgbClr val="0000FF"/>
                </a:solidFill>
              </a:rPr>
              <a:t> Sử dụng: Độc tấu, hoà tấu, đệm hát.</a:t>
            </a:r>
          </a:p>
        </p:txBody>
      </p:sp>
      <p:pic>
        <p:nvPicPr>
          <p:cNvPr id="15385" name="Picture 3" descr="Grndpi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676400"/>
            <a:ext cx="37338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7" name="Der Pianist Dang Thai Son.mpg">
            <a:hlinkClick r:id="" action="ppaction://media"/>
          </p:cNvPr>
          <p:cNvPicPr>
            <a:picLocks noGrp="1" noRot="1" noChangeAspect="1" noChangeArrowheads="1"/>
          </p:cNvPicPr>
          <p:nvPr>
            <p:ph/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57600" y="1524000"/>
            <a:ext cx="5334000" cy="4724400"/>
          </a:xfr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89" name="Text Box 29"/>
          <p:cNvSpPr txBox="1">
            <a:spLocks noChangeArrowheads="1"/>
          </p:cNvSpPr>
          <p:nvPr/>
        </p:nvSpPr>
        <p:spPr bwMode="auto">
          <a:xfrm>
            <a:off x="0" y="0"/>
            <a:ext cx="9144000" cy="1311275"/>
          </a:xfrm>
          <a:prstGeom prst="rect">
            <a:avLst/>
          </a:prstGeom>
          <a:gradFill rotWithShape="1">
            <a:gsLst>
              <a:gs pos="0">
                <a:srgbClr val="99FF66"/>
              </a:gs>
              <a:gs pos="50000">
                <a:schemeClr val="bg1"/>
              </a:gs>
              <a:gs pos="100000">
                <a:srgbClr val="99FF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200" b="1" u="sng">
                <a:solidFill>
                  <a:srgbClr val="FF0066"/>
                </a:solidFill>
              </a:rPr>
              <a:t>3. Âm nhạc thường thức</a:t>
            </a:r>
            <a:r>
              <a:rPr lang="en-US" sz="3200" b="1">
                <a:solidFill>
                  <a:srgbClr val="FF0066"/>
                </a:solidFill>
              </a:rPr>
              <a:t>: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200" b="1">
                <a:solidFill>
                  <a:srgbClr val="0000FF"/>
                </a:solidFill>
              </a:rPr>
              <a:t>         </a:t>
            </a:r>
            <a:r>
              <a:rPr lang="en-US" sz="3200" b="1">
                <a:solidFill>
                  <a:srgbClr val="CC0099"/>
                </a:solidFill>
              </a:rPr>
              <a:t>Sơ lược về một vài nhạc cụ phương tây</a:t>
            </a:r>
          </a:p>
        </p:txBody>
      </p:sp>
    </p:spTree>
    <p:extLst>
      <p:ext uri="{BB962C8B-B14F-4D97-AF65-F5344CB8AC3E}">
        <p14:creationId xmlns:p14="http://schemas.microsoft.com/office/powerpoint/2010/main" val="89871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53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153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87"/>
                  </p:tgtEl>
                </p:cond>
              </p:nextCondLst>
            </p:seq>
            <p:vide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5387"/>
                </p:tgtEl>
              </p:cMediaNode>
            </p:video>
          </p:childTnLst>
        </p:cTn>
      </p:par>
    </p:tnLst>
    <p:bldLst>
      <p:bldP spid="15377" grpId="0" animBg="1"/>
      <p:bldP spid="1538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3243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2400">
              <a:solidFill>
                <a:srgbClr val="000000"/>
              </a:solidFill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0" y="1676400"/>
            <a:ext cx="9144000" cy="4970463"/>
          </a:xfrm>
          <a:prstGeom prst="rect">
            <a:avLst/>
          </a:prstGeom>
          <a:gradFill rotWithShape="1">
            <a:gsLst>
              <a:gs pos="0">
                <a:srgbClr val="FFFF66"/>
              </a:gs>
              <a:gs pos="50000">
                <a:schemeClr val="bg1"/>
              </a:gs>
              <a:gs pos="100000">
                <a:srgbClr val="FFFF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200" b="1">
                <a:solidFill>
                  <a:srgbClr val="0000FF"/>
                </a:solidFill>
              </a:rPr>
              <a:t>b. Đàn vi - ô - lông: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US" sz="3200" b="1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US" sz="3200" b="1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•"/>
            </a:pPr>
            <a:endParaRPr lang="en-US" sz="3200" b="1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3200" b="1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3200" b="1">
              <a:solidFill>
                <a:srgbClr val="0000FF"/>
              </a:solidFill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sz="3200" b="1">
              <a:solidFill>
                <a:srgbClr val="0000FF"/>
              </a:solidFill>
            </a:endParaRPr>
          </a:p>
        </p:txBody>
      </p:sp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0" t="9659" r="43750" b="52841"/>
          <a:stretch>
            <a:fillRect/>
          </a:stretch>
        </p:blipFill>
        <p:spPr bwMode="auto">
          <a:xfrm>
            <a:off x="4038600" y="2057400"/>
            <a:ext cx="4267200" cy="17526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0" y="2438400"/>
            <a:ext cx="3810000" cy="350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en-US" sz="2800" b="1">
                <a:solidFill>
                  <a:srgbClr val="0000FF"/>
                </a:solidFill>
              </a:rPr>
              <a:t>Tên gọi: Đàn vi - ô – lông (Vĩ cầm)</a:t>
            </a:r>
          </a:p>
          <a:p>
            <a:pPr algn="just" fontAlgn="base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en-US" sz="2800" b="1">
                <a:solidFill>
                  <a:srgbClr val="0000FF"/>
                </a:solidFill>
              </a:rPr>
              <a:t> Nguồn phát âm: Gồm 4 dây, dùng cung kéo trên dây đàn.</a:t>
            </a:r>
          </a:p>
          <a:p>
            <a:pPr algn="just" fontAlgn="base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en-US" sz="2800" b="1">
                <a:solidFill>
                  <a:srgbClr val="0000FF"/>
                </a:solidFill>
              </a:rPr>
              <a:t> Sử dụng: Độc tấu, hoà tấu.</a:t>
            </a:r>
            <a:endParaRPr lang="en-US" sz="2800">
              <a:solidFill>
                <a:srgbClr val="0000FF"/>
              </a:solidFill>
            </a:endParaRPr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0" y="0"/>
            <a:ext cx="9144000" cy="1311275"/>
          </a:xfrm>
          <a:prstGeom prst="rect">
            <a:avLst/>
          </a:prstGeom>
          <a:gradFill rotWithShape="1">
            <a:gsLst>
              <a:gs pos="0">
                <a:srgbClr val="99FF66"/>
              </a:gs>
              <a:gs pos="50000">
                <a:schemeClr val="bg1"/>
              </a:gs>
              <a:gs pos="100000">
                <a:srgbClr val="99FF66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200" b="1" u="sng">
                <a:solidFill>
                  <a:srgbClr val="FF0066"/>
                </a:solidFill>
              </a:rPr>
              <a:t>3. Âm nhạc thường thức</a:t>
            </a:r>
            <a:r>
              <a:rPr lang="en-US" sz="3200" b="1">
                <a:solidFill>
                  <a:srgbClr val="FF0066"/>
                </a:solidFill>
              </a:rPr>
              <a:t>: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3200" b="1">
                <a:solidFill>
                  <a:srgbClr val="0000FF"/>
                </a:solidFill>
              </a:rPr>
              <a:t>         </a:t>
            </a:r>
            <a:r>
              <a:rPr lang="en-US" sz="3200" b="1">
                <a:solidFill>
                  <a:srgbClr val="CC0099"/>
                </a:solidFill>
              </a:rPr>
              <a:t>Sơ lược về một vài nhạc cụ phương tây</a:t>
            </a:r>
          </a:p>
        </p:txBody>
      </p:sp>
    </p:spTree>
    <p:extLst>
      <p:ext uri="{BB962C8B-B14F-4D97-AF65-F5344CB8AC3E}">
        <p14:creationId xmlns:p14="http://schemas.microsoft.com/office/powerpoint/2010/main" val="2779650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 animBg="1"/>
      <p:bldP spid="1639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650</Words>
  <Application>Microsoft Office PowerPoint</Application>
  <PresentationFormat>On-screen Show (4:3)</PresentationFormat>
  <Paragraphs>110</Paragraphs>
  <Slides>13</Slides>
  <Notes>0</Notes>
  <HiddenSlides>0</HiddenSlides>
  <MMClips>5</MMClips>
  <ScaleCrop>false</ScaleCrop>
  <HeadingPairs>
    <vt:vector size="6" baseType="variant">
      <vt:variant>
        <vt:lpstr>Theme</vt:lpstr>
      </vt:variant>
      <vt:variant>
        <vt:i4>13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8" baseType="lpstr">
      <vt:lpstr>Office Theme</vt:lpstr>
      <vt:lpstr>Default Design</vt:lpstr>
      <vt:lpstr>1_Default Design</vt:lpstr>
      <vt:lpstr>2_Default Design</vt:lpstr>
      <vt:lpstr>3_Default Design</vt:lpstr>
      <vt:lpstr>4_Default Design</vt:lpstr>
      <vt:lpstr>5_Default Design</vt:lpstr>
      <vt:lpstr>6_Default Design</vt:lpstr>
      <vt:lpstr>7_Default Design</vt:lpstr>
      <vt:lpstr>8_Default Design</vt:lpstr>
      <vt:lpstr>9_Default Design</vt:lpstr>
      <vt:lpstr>10_Default Design</vt:lpstr>
      <vt:lpstr>11_Default Design</vt:lpstr>
      <vt:lpstr>CorelDRAW</vt:lpstr>
      <vt:lpstr>Bitmap Image</vt:lpstr>
      <vt:lpstr>PowerPoint Presentation</vt:lpstr>
      <vt:lpstr>  </vt:lpstr>
      <vt:lpstr>PowerPoint Presentation</vt:lpstr>
      <vt:lpstr>  </vt:lpstr>
      <vt:lpstr>  </vt:lpstr>
      <vt:lpstr>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SONY</dc:creator>
  <cp:lastModifiedBy>SONY</cp:lastModifiedBy>
  <cp:revision>5</cp:revision>
  <dcterms:created xsi:type="dcterms:W3CDTF">2019-09-24T03:34:24Z</dcterms:created>
  <dcterms:modified xsi:type="dcterms:W3CDTF">2019-11-01T03:54:51Z</dcterms:modified>
</cp:coreProperties>
</file>