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8" r:id="rId2"/>
    <p:sldId id="259" r:id="rId3"/>
    <p:sldId id="260" r:id="rId4"/>
    <p:sldId id="261" r:id="rId5"/>
    <p:sldId id="262" r:id="rId6"/>
    <p:sldId id="315" r:id="rId7"/>
    <p:sldId id="263" r:id="rId8"/>
    <p:sldId id="264" r:id="rId9"/>
    <p:sldId id="265" r:id="rId10"/>
    <p:sldId id="266" r:id="rId11"/>
    <p:sldId id="268" r:id="rId12"/>
    <p:sldId id="270" r:id="rId13"/>
    <p:sldId id="269" r:id="rId14"/>
    <p:sldId id="271" r:id="rId15"/>
    <p:sldId id="273" r:id="rId16"/>
    <p:sldId id="317" r:id="rId17"/>
    <p:sldId id="275" r:id="rId18"/>
    <p:sldId id="276" r:id="rId19"/>
    <p:sldId id="278" r:id="rId20"/>
    <p:sldId id="279" r:id="rId21"/>
    <p:sldId id="280" r:id="rId22"/>
    <p:sldId id="318" r:id="rId23"/>
    <p:sldId id="281" r:id="rId24"/>
    <p:sldId id="282" r:id="rId25"/>
    <p:sldId id="284" r:id="rId26"/>
    <p:sldId id="285" r:id="rId27"/>
    <p:sldId id="319" r:id="rId28"/>
    <p:sldId id="288" r:id="rId29"/>
    <p:sldId id="289" r:id="rId30"/>
    <p:sldId id="292" r:id="rId31"/>
    <p:sldId id="322" r:id="rId32"/>
    <p:sldId id="293" r:id="rId33"/>
    <p:sldId id="294" r:id="rId34"/>
    <p:sldId id="298" r:id="rId35"/>
    <p:sldId id="299" r:id="rId36"/>
    <p:sldId id="300" r:id="rId37"/>
    <p:sldId id="302" r:id="rId38"/>
    <p:sldId id="303" r:id="rId39"/>
    <p:sldId id="305" r:id="rId40"/>
    <p:sldId id="306" r:id="rId41"/>
    <p:sldId id="307" r:id="rId42"/>
    <p:sldId id="320" r:id="rId43"/>
    <p:sldId id="321" r:id="rId44"/>
    <p:sldId id="314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AB5E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515" autoAdjust="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1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595DF1-F79B-4370-A1A9-AE4AE847DD34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29747B-E5C1-473F-9E69-92EFC13685F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8" name="Shape 24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2" name="Shape 2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9" name="Shape 26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9" name="Shape 27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8" name="Shape 2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2" name="Shape 30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Shape 3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3" name="Shape 3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1" name="Shape 32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9" name="Shape 3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7" name="Shape 3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5" name="Shape 3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Shape 3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8" name="Shape 3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04" name="Shape 4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Shape 4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2" name="Shape 4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37" name="Shape 4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Shape 4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47" name="Shape 4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Shape 4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65" name="Shape 46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Shape 4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1" name="Shape 4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Shape 4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91" name="Shape 4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27" name="Shape 52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Shape 5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32" name="Shape 53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Shape 5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2" name="Shape 5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Shape 5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0" name="Shape 5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0" name="Shape 15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8" name="Shape 18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wrap="square"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5" name="Shape 1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1DE1FF-5C97-4CE8-9228-2801B22EDF71}" type="datetimeFigureOut">
              <a:rPr lang="en-US" smtClean="0"/>
              <a:pPr/>
              <a:t>3/13/2021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710CE-E4B4-454A-B44F-2CD4E39BEA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hoi%20giang\vong%202\H&#225;t%20Xoan%20Ph&#250;%20Th&#7885;%20-%20B&#7887;%20B&#7897;%20(online-video-cutter.com).mp4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hoi%20giang\vong%202\ho%20gia%20gao%20-%20phong%20thuy%20xuan%20thoai%20(online-video-cutter.com).mp4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hoi%20giang\vong%202\BuoiSangTrongBuonDanCaTayNguyen-PhanHuan-3783918%20(mp3cut.net).mp3" TargetMode="External"/><Relationship Id="rId1" Type="http://schemas.openxmlformats.org/officeDocument/2006/relationships/audio" Target="file:///D:\hoi%20giang\vong%202\Di-Cat-Lua-Dan-ca-Hre%20(mp3cut.net).mp3" TargetMode="Externa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6.xml"/><Relationship Id="rId1" Type="http://schemas.openxmlformats.org/officeDocument/2006/relationships/video" Target="file:///C:\Users\ADMIN\Downloads\Em%20dep%20nhu%20hoa%20blang%20-hmop.mp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image" Target="../media/image67.png"/><Relationship Id="rId18" Type="http://schemas.openxmlformats.org/officeDocument/2006/relationships/image" Target="../media/image72.png"/><Relationship Id="rId26" Type="http://schemas.openxmlformats.org/officeDocument/2006/relationships/image" Target="../media/image80.png"/><Relationship Id="rId3" Type="http://schemas.openxmlformats.org/officeDocument/2006/relationships/image" Target="../media/image57.png"/><Relationship Id="rId21" Type="http://schemas.openxmlformats.org/officeDocument/2006/relationships/image" Target="../media/image75.png"/><Relationship Id="rId34" Type="http://schemas.openxmlformats.org/officeDocument/2006/relationships/hyperlink" Target="about:blank" TargetMode="External"/><Relationship Id="rId7" Type="http://schemas.openxmlformats.org/officeDocument/2006/relationships/image" Target="../media/image61.png"/><Relationship Id="rId12" Type="http://schemas.openxmlformats.org/officeDocument/2006/relationships/image" Target="../media/image66.png"/><Relationship Id="rId17" Type="http://schemas.openxmlformats.org/officeDocument/2006/relationships/image" Target="../media/image71.png"/><Relationship Id="rId25" Type="http://schemas.openxmlformats.org/officeDocument/2006/relationships/image" Target="../media/image79.png"/><Relationship Id="rId33" Type="http://schemas.openxmlformats.org/officeDocument/2006/relationships/image" Target="../media/image87.png"/><Relationship Id="rId2" Type="http://schemas.openxmlformats.org/officeDocument/2006/relationships/notesSlide" Target="../notesSlides/notesSlide34.xml"/><Relationship Id="rId16" Type="http://schemas.openxmlformats.org/officeDocument/2006/relationships/image" Target="../media/image70.png"/><Relationship Id="rId20" Type="http://schemas.openxmlformats.org/officeDocument/2006/relationships/image" Target="../media/image74.png"/><Relationship Id="rId29" Type="http://schemas.openxmlformats.org/officeDocument/2006/relationships/image" Target="../media/image8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11" Type="http://schemas.openxmlformats.org/officeDocument/2006/relationships/image" Target="../media/image65.png"/><Relationship Id="rId24" Type="http://schemas.openxmlformats.org/officeDocument/2006/relationships/image" Target="../media/image78.png"/><Relationship Id="rId32" Type="http://schemas.openxmlformats.org/officeDocument/2006/relationships/image" Target="../media/image86.png"/><Relationship Id="rId5" Type="http://schemas.openxmlformats.org/officeDocument/2006/relationships/image" Target="../media/image59.png"/><Relationship Id="rId15" Type="http://schemas.openxmlformats.org/officeDocument/2006/relationships/image" Target="../media/image69.png"/><Relationship Id="rId23" Type="http://schemas.openxmlformats.org/officeDocument/2006/relationships/image" Target="../media/image77.png"/><Relationship Id="rId28" Type="http://schemas.openxmlformats.org/officeDocument/2006/relationships/image" Target="../media/image82.png"/><Relationship Id="rId10" Type="http://schemas.openxmlformats.org/officeDocument/2006/relationships/image" Target="../media/image64.png"/><Relationship Id="rId19" Type="http://schemas.openxmlformats.org/officeDocument/2006/relationships/image" Target="../media/image73.png"/><Relationship Id="rId31" Type="http://schemas.openxmlformats.org/officeDocument/2006/relationships/image" Target="../media/image85.png"/><Relationship Id="rId4" Type="http://schemas.openxmlformats.org/officeDocument/2006/relationships/image" Target="../media/image58.png"/><Relationship Id="rId9" Type="http://schemas.openxmlformats.org/officeDocument/2006/relationships/image" Target="../media/image63.png"/><Relationship Id="rId14" Type="http://schemas.openxmlformats.org/officeDocument/2006/relationships/image" Target="../media/image68.png"/><Relationship Id="rId22" Type="http://schemas.openxmlformats.org/officeDocument/2006/relationships/image" Target="../media/image76.png"/><Relationship Id="rId27" Type="http://schemas.openxmlformats.org/officeDocument/2006/relationships/image" Target="../media/image81.png"/><Relationship Id="rId30" Type="http://schemas.openxmlformats.org/officeDocument/2006/relationships/image" Target="../media/image8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hoi%20giang\vong%202\HanhKhucToiTruong-VA-4510319%20(mp3cut.net).mp3" TargetMode="Externa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2.png"/><Relationship Id="rId5" Type="http://schemas.openxmlformats.org/officeDocument/2006/relationships/image" Target="../media/image91.jpeg"/><Relationship Id="rId4" Type="http://schemas.openxmlformats.org/officeDocument/2006/relationships/image" Target="../media/image9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0" y="2209800"/>
            <a:ext cx="9144000" cy="65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buSzPct val="25000"/>
            </a:pPr>
            <a:r>
              <a:rPr lang="en-US" sz="29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2900" dirty="0" smtClean="0">
                <a:solidFill>
                  <a:schemeClr val="dk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200" b="1" dirty="0" smtClean="0">
                <a:solidFill>
                  <a:schemeClr val="dk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ÔN BÀI HÁT : HÀNH KHÚC TỚI TRƯỜNG</a:t>
            </a:r>
            <a:endParaRPr lang="en-US" sz="4000" b="1" dirty="0">
              <a:solidFill>
                <a:schemeClr val="dk1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sp>
        <p:nvSpPr>
          <p:cNvPr id="123" name="Shape 123"/>
          <p:cNvSpPr txBox="1"/>
          <p:nvPr/>
        </p:nvSpPr>
        <p:spPr>
          <a:xfrm>
            <a:off x="0" y="3048000"/>
            <a:ext cx="8305800" cy="6556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700" dirty="0" smtClean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 </a:t>
            </a:r>
            <a:r>
              <a:rPr lang="en-US" sz="3200" b="1" dirty="0" smtClean="0">
                <a:solidFill>
                  <a:schemeClr val="dk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ÔN TẬP ĐỌC NHẠC : TĐN SỐ 4</a:t>
            </a:r>
            <a:endParaRPr lang="en-US" sz="3200" b="1" dirty="0">
              <a:solidFill>
                <a:schemeClr val="dk1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sp>
        <p:nvSpPr>
          <p:cNvPr id="124" name="Shape 124"/>
          <p:cNvSpPr txBox="1"/>
          <p:nvPr/>
        </p:nvSpPr>
        <p:spPr>
          <a:xfrm>
            <a:off x="0" y="3962400"/>
            <a:ext cx="9144000" cy="1676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FontTx/>
              <a:buChar char="-"/>
            </a:pPr>
            <a:r>
              <a:rPr lang="en-US" sz="3200" b="1" dirty="0" smtClean="0">
                <a:solidFill>
                  <a:schemeClr val="dk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- ÂM NHẠC THƯỜNG THỨC: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FontTx/>
              <a:buChar char="-"/>
            </a:pPr>
            <a:r>
              <a:rPr lang="en-US" sz="3200" b="1" dirty="0">
                <a:solidFill>
                  <a:schemeClr val="dk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200" b="1" dirty="0" smtClean="0">
                <a:solidFill>
                  <a:schemeClr val="dk1"/>
                </a:solidFill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                      SƠ LƯỢC VỀ DÂN CA VIỆT NAM</a:t>
            </a:r>
            <a:endParaRPr sz="29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144"/>
          <p:cNvSpPr/>
          <p:nvPr/>
        </p:nvSpPr>
        <p:spPr>
          <a:xfrm>
            <a:off x="1752600" y="228600"/>
            <a:ext cx="4343400" cy="15906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1" i="0" dirty="0" smtClean="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0"/>
                </a:gradFill>
                <a:latin typeface="Times New Roman"/>
              </a:rPr>
              <a:t>TIẾT 12</a:t>
            </a:r>
            <a:endParaRPr b="1" i="0">
              <a:ln w="9525" cap="flat" cmpd="sng">
                <a:solidFill>
                  <a:srgbClr val="CC99FF"/>
                </a:solidFill>
                <a:prstDash val="solid"/>
                <a:round/>
                <a:headEnd type="none" w="med" len="med"/>
                <a:tailEnd type="none" w="med" len="med"/>
              </a:ln>
              <a:gradFill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0"/>
              </a:gradFill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/>
        </p:nvSpPr>
        <p:spPr>
          <a:xfrm>
            <a:off x="1447800" y="228600"/>
            <a:ext cx="6096000" cy="838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rgbClr val="00008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Times New Roman"/>
              </a:rPr>
              <a:t>2 : Ôn tập đọc nhạc</a:t>
            </a:r>
          </a:p>
        </p:txBody>
      </p:sp>
      <p:pic>
        <p:nvPicPr>
          <p:cNvPr id="198" name="Shape 19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219200"/>
            <a:ext cx="9037930" cy="56086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title" idx="4294967295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</p:spPr>
        <p:txBody>
          <a:bodyPr wrap="square" lIns="0" tIns="45700" rIns="0" bIns="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i="0" u="none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III. </a:t>
            </a:r>
            <a:r>
              <a:rPr lang="en-US" sz="2700" b="1" i="0" u="none" strike="noStrike" cap="none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</a:rPr>
              <a:t>ÂM NHẠC THƯỜNG THỨC</a:t>
            </a:r>
          </a:p>
        </p:txBody>
      </p:sp>
      <p:sp>
        <p:nvSpPr>
          <p:cNvPr id="214" name="Shape 214"/>
          <p:cNvSpPr txBox="1">
            <a:spLocks noGrp="1"/>
          </p:cNvSpPr>
          <p:nvPr>
            <p:ph type="body" idx="4294967295"/>
          </p:nvPr>
        </p:nvSpPr>
        <p:spPr>
          <a:xfrm>
            <a:off x="566738" y="1752600"/>
            <a:ext cx="8001000" cy="100488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273050" marR="0" lvl="0" indent="-490855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r>
              <a:rPr lang="en-US" sz="49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Sơ lược về dân ca Việt Nam</a:t>
            </a:r>
          </a:p>
        </p:txBody>
      </p:sp>
      <p:pic>
        <p:nvPicPr>
          <p:cNvPr id="215" name="Shape 215" descr="dc bac b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2667000"/>
            <a:ext cx="3157879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6" name="Shape 216" descr="dc trung b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048000" y="3429000"/>
            <a:ext cx="3080316" cy="1828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7" name="Shape 217" descr="dc nam bo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21388" y="4495800"/>
            <a:ext cx="3113556" cy="1828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2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Shape 230" descr="Picture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0" y="0"/>
            <a:ext cx="12192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Shape 231"/>
          <p:cNvSpPr/>
          <p:nvPr/>
        </p:nvSpPr>
        <p:spPr>
          <a:xfrm>
            <a:off x="457200" y="304800"/>
            <a:ext cx="8686800" cy="1752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i="1" u="sng" dirty="0" smtClean="0"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III.</a:t>
            </a:r>
            <a:r>
              <a:rPr lang="en-US" sz="40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Âm</a:t>
            </a:r>
            <a:r>
              <a:rPr lang="en-US" sz="40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nhạc</a:t>
            </a:r>
            <a:r>
              <a:rPr lang="en-US" sz="40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thường</a:t>
            </a:r>
            <a:r>
              <a:rPr lang="en-US" sz="40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thức</a:t>
            </a:r>
            <a:r>
              <a:rPr lang="en-US" sz="40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: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                 </a:t>
            </a:r>
            <a:r>
              <a:rPr lang="en-US" sz="40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Sơ</a:t>
            </a:r>
            <a:r>
              <a:rPr lang="en-US" sz="40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lược</a:t>
            </a:r>
            <a:r>
              <a:rPr lang="en-US" sz="40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về</a:t>
            </a:r>
            <a:r>
              <a:rPr lang="en-US" sz="40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40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dân</a:t>
            </a:r>
            <a:r>
              <a:rPr lang="en-US" sz="40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ca </a:t>
            </a:r>
            <a:r>
              <a:rPr lang="en-US" sz="40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Việt</a:t>
            </a:r>
            <a:r>
              <a:rPr lang="en-US" sz="40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Nam</a:t>
            </a:r>
            <a:endParaRPr lang="en-US" sz="3600" b="1" dirty="0"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sp>
        <p:nvSpPr>
          <p:cNvPr id="232" name="Shape 232"/>
          <p:cNvSpPr/>
          <p:nvPr/>
        </p:nvSpPr>
        <p:spPr>
          <a:xfrm>
            <a:off x="457200" y="2209800"/>
            <a:ext cx="6019800" cy="5794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333FF"/>
              </a:buClr>
              <a:buSzPct val="100000"/>
              <a:buFont typeface="Times New Roman"/>
              <a:buAutoNum type="arabicParenR"/>
            </a:pPr>
            <a:r>
              <a:rPr lang="en-US" sz="4000" b="1" dirty="0" err="1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Khái</a:t>
            </a:r>
            <a:r>
              <a:rPr lang="en-US" sz="4000" b="1" dirty="0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 err="1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niệm</a:t>
            </a:r>
            <a:r>
              <a:rPr lang="en-US" sz="4000" b="1" dirty="0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 err="1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về</a:t>
            </a:r>
            <a:r>
              <a:rPr lang="en-US" sz="4000" b="1" dirty="0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 err="1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4000" b="1" dirty="0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ca</a:t>
            </a:r>
            <a:r>
              <a:rPr lang="en-US" sz="4000" dirty="0" smtClean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endParaRPr lang="en-US" sz="4000" dirty="0">
              <a:solidFill>
                <a:srgbClr val="3333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" name="Shape 223" descr="Paper bag"/>
          <p:cNvSpPr/>
          <p:nvPr/>
        </p:nvSpPr>
        <p:spPr>
          <a:xfrm>
            <a:off x="304800" y="3429000"/>
            <a:ext cx="8448675" cy="17716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0" i="0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- </a:t>
            </a:r>
            <a:r>
              <a:rPr b="0" i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Dân </a:t>
            </a:r>
            <a:r>
              <a:rPr b="0" i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ca là những bài hát do nhân dân sáng tác.</a:t>
            </a:r>
            <a:br>
              <a:rPr b="0" i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</a:br>
            <a:r>
              <a:rPr b="0" i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không rõ tác giả, được truyền miệng từ đời này</a:t>
            </a:r>
            <a:br>
              <a:rPr b="0" i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</a:br>
            <a:r>
              <a:rPr b="0" i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sang đời </a:t>
            </a:r>
            <a:r>
              <a:rPr b="0" i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khác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, </a:t>
            </a:r>
            <a:r>
              <a:rPr lang="en-US" dirty="0" err="1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được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 </a:t>
            </a:r>
            <a:r>
              <a:rPr lang="en-US" dirty="0" err="1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phổ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 </a:t>
            </a:r>
            <a:r>
              <a:rPr lang="en-US" dirty="0" err="1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biến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 qua </a:t>
            </a:r>
            <a:r>
              <a:rPr lang="en-US" dirty="0" err="1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từng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 </a:t>
            </a:r>
            <a:r>
              <a:rPr lang="en-US" dirty="0" err="1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vùng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, </a:t>
            </a:r>
            <a:r>
              <a:rPr lang="en-US" dirty="0" err="1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latin typeface="Times New Roman"/>
              </a:rPr>
              <a:t>miền</a:t>
            </a:r>
            <a:r>
              <a:rPr lang="en-US" dirty="0" smtClean="0">
                <a:ln w="95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none" w="med" len="med"/>
                </a:ln>
                <a:noFill/>
                <a:latin typeface="Times New Roman"/>
              </a:rPr>
              <a:t>.</a:t>
            </a:r>
            <a:endParaRPr b="0" i="0">
              <a:ln w="9525" cap="flat" cmpd="sng">
                <a:solidFill>
                  <a:srgbClr val="008000"/>
                </a:solidFill>
                <a:prstDash val="solid"/>
                <a:round/>
                <a:headEnd type="none" w="med" len="med"/>
                <a:tailEnd type="none" w="med" len="med"/>
              </a:ln>
              <a:noFill/>
              <a:latin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 descr="White marble"/>
          <p:cNvSpPr/>
          <p:nvPr/>
        </p:nvSpPr>
        <p:spPr>
          <a:xfrm>
            <a:off x="685800" y="457200"/>
            <a:ext cx="4419600" cy="1371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noFill/>
                <a:latin typeface="Times New Roman"/>
              </a:rPr>
              <a:t>Dân ca là gì ?</a:t>
            </a:r>
          </a:p>
        </p:txBody>
      </p:sp>
      <p:sp>
        <p:nvSpPr>
          <p:cNvPr id="225" name="Shape 225"/>
          <p:cNvSpPr txBox="1"/>
          <p:nvPr/>
        </p:nvSpPr>
        <p:spPr>
          <a:xfrm>
            <a:off x="0" y="381000"/>
            <a:ext cx="8686800" cy="388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-12446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Đặc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điểm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của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các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bài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dân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ca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như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thế</a:t>
            </a:r>
            <a:r>
              <a:rPr lang="en-US" sz="2800" b="1" dirty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800" b="1" dirty="0" err="1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nào</a:t>
            </a:r>
            <a:r>
              <a:rPr lang="en-US" sz="2800" b="1" dirty="0" smtClean="0">
                <a:solidFill>
                  <a:srgbClr val="FF0000"/>
                </a:solidFill>
                <a:latin typeface="Verdana"/>
                <a:ea typeface="Verdana"/>
                <a:cs typeface="Verdana"/>
                <a:sym typeface="Verdana"/>
              </a:rPr>
              <a:t>?</a:t>
            </a:r>
          </a:p>
          <a:p>
            <a:pPr marL="0" marR="0" lvl="0" indent="-12446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endParaRPr lang="en-US" sz="2800" b="1" dirty="0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Ngắn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gọn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lời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ca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mộc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mạc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giản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dị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nội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dung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thường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phản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ánh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đời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sống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sinh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hoạt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của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nhân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lao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động</a:t>
            </a:r>
            <a:r>
              <a:rPr lang="en-US" sz="2800" b="1"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Shape 238"/>
          <p:cNvSpPr/>
          <p:nvPr/>
        </p:nvSpPr>
        <p:spPr>
          <a:xfrm>
            <a:off x="381000" y="1676400"/>
            <a:ext cx="8534400" cy="48958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r>
              <a:rPr lang="en-US" sz="2800" dirty="0"/>
              <a:t>-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Nam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nền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hóa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do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đó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ca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cũng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đa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phổ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rộng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rãi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khắp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Dân ca Việt Nam vô cùng đặc sắc với những làn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điệu,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những âm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sắc,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tính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chất,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nội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dung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khác nhau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sz="4200" b="1"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sp>
        <p:nvSpPr>
          <p:cNvPr id="239" name="Shape 239"/>
          <p:cNvSpPr/>
          <p:nvPr/>
        </p:nvSpPr>
        <p:spPr>
          <a:xfrm>
            <a:off x="1219200" y="304800"/>
            <a:ext cx="6096000" cy="57943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2) </a:t>
            </a:r>
            <a:r>
              <a:rPr lang="en-US" sz="4000" b="1" dirty="0" err="1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4000" b="1" dirty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ca ở </a:t>
            </a:r>
            <a:r>
              <a:rPr lang="en-US" sz="4000" b="1" dirty="0" err="1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Việt</a:t>
            </a:r>
            <a:r>
              <a:rPr lang="en-US" sz="4000" b="1" dirty="0">
                <a:solidFill>
                  <a:srgbClr val="3333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Nam </a:t>
            </a:r>
          </a:p>
        </p:txBody>
      </p:sp>
      <p:sp>
        <p:nvSpPr>
          <p:cNvPr id="240" name="Shape 240"/>
          <p:cNvSpPr/>
          <p:nvPr/>
        </p:nvSpPr>
        <p:spPr>
          <a:xfrm>
            <a:off x="1143000" y="914400"/>
            <a:ext cx="6248400" cy="6413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a. </a:t>
            </a:r>
            <a:r>
              <a:rPr lang="en-US" sz="4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Sự</a:t>
            </a:r>
            <a:r>
              <a:rPr lang="en-US" sz="4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đa</a:t>
            </a:r>
            <a:r>
              <a:rPr lang="en-US" sz="4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dạng</a:t>
            </a:r>
            <a:r>
              <a:rPr lang="en-US" sz="4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và</a:t>
            </a:r>
            <a:r>
              <a:rPr lang="en-US" sz="4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đặc</a:t>
            </a:r>
            <a:r>
              <a:rPr lang="en-US" sz="4400" b="1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sắc</a:t>
            </a:r>
            <a:endParaRPr lang="en-US" sz="4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Shape 250" descr="Picture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>
            <a:off x="0" y="0"/>
            <a:ext cx="12192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Shape 253"/>
          <p:cNvSpPr/>
          <p:nvPr/>
        </p:nvSpPr>
        <p:spPr>
          <a:xfrm>
            <a:off x="381000" y="2514600"/>
            <a:ext cx="8534400" cy="252888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>
              <a:buSzPct val="25000"/>
            </a:pPr>
            <a:r>
              <a:rPr lang="en-US" sz="1800" dirty="0">
                <a:solidFill>
                  <a:schemeClr val="dk1"/>
                </a:solidFill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Có rất nhiều thể loại dân ca. Căn cứ vào từng vùng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miền,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chia các thể loại này vào 4 nhóm. Bốn nhóm này gồm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ct val="25000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- D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ân ca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miền Bắc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SzPct val="25000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- D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ân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ca miền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SzPct val="25000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- D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ân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ca miền Nam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>
              <a:buSzPct val="25000"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- D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ân </a:t>
            </a:r>
            <a:r>
              <a:rPr lang="vi-VN" sz="3200" b="1" dirty="0">
                <a:latin typeface="Times New Roman" pitchFamily="18" charset="0"/>
                <a:cs typeface="Times New Roman" pitchFamily="18" charset="0"/>
              </a:rPr>
              <a:t>ca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Tây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vi-VN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>
              <a:solidFill>
                <a:schemeClr val="dk1"/>
              </a:solidFill>
              <a:latin typeface="Times New Roman" pitchFamily="18" charset="0"/>
              <a:ea typeface="Times New Roman"/>
              <a:cs typeface="Times New Roman" pitchFamily="18" charset="0"/>
              <a:sym typeface="Times New Roman"/>
            </a:endParaRPr>
          </a:p>
        </p:txBody>
      </p:sp>
      <p:sp>
        <p:nvSpPr>
          <p:cNvPr id="6" name="Shape 231"/>
          <p:cNvSpPr/>
          <p:nvPr/>
        </p:nvSpPr>
        <p:spPr>
          <a:xfrm>
            <a:off x="457200" y="304800"/>
            <a:ext cx="8686800" cy="1371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i="1" u="sng" dirty="0" smtClean="0"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III.</a:t>
            </a:r>
            <a:r>
              <a:rPr lang="en-US" sz="36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Âm</a:t>
            </a:r>
            <a:r>
              <a:rPr lang="en-US" sz="36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nhạc</a:t>
            </a:r>
            <a:r>
              <a:rPr lang="en-US" sz="36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thường</a:t>
            </a:r>
            <a:r>
              <a:rPr lang="en-US" sz="36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1" u="sng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thức</a:t>
            </a:r>
            <a:r>
              <a:rPr lang="en-US" sz="3600" b="1" i="1" u="sng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: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                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Sơ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lược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về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dân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ca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Việt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Nam</a:t>
            </a:r>
            <a:endParaRPr lang="en-US" sz="3200" b="1" dirty="0"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sp>
        <p:nvSpPr>
          <p:cNvPr id="7" name="Shape 240"/>
          <p:cNvSpPr/>
          <p:nvPr/>
        </p:nvSpPr>
        <p:spPr>
          <a:xfrm>
            <a:off x="228600" y="1600200"/>
            <a:ext cx="6248400" cy="64135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b. </a:t>
            </a:r>
            <a:r>
              <a:rPr lang="en-US" sz="44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Các</a:t>
            </a:r>
            <a:r>
              <a:rPr lang="en-US" sz="4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thể</a:t>
            </a:r>
            <a:r>
              <a:rPr lang="en-US" sz="4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loại</a:t>
            </a:r>
            <a:r>
              <a:rPr lang="en-US" sz="4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4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44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ca:</a:t>
            </a:r>
            <a:endParaRPr lang="en-US" sz="4400" b="1" dirty="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4495800"/>
          </a:xfrm>
        </p:spPr>
        <p:txBody>
          <a:bodyPr>
            <a:normAutofit/>
          </a:bodyPr>
          <a:lstStyle/>
          <a:p>
            <a:pPr algn="l"/>
            <a:r>
              <a:rPr lang="en-US" b="1" dirty="0" smtClean="0"/>
              <a:t>- </a:t>
            </a:r>
            <a:r>
              <a:rPr lang="en-US" b="1" dirty="0" err="1" smtClean="0"/>
              <a:t>Là</a:t>
            </a:r>
            <a:r>
              <a:rPr lang="en-US" b="1" dirty="0" smtClean="0"/>
              <a:t> </a:t>
            </a:r>
            <a:r>
              <a:rPr lang="en-US" b="1" dirty="0" err="1" smtClean="0"/>
              <a:t>nơi</a:t>
            </a:r>
            <a:r>
              <a:rPr lang="en-US" b="1" dirty="0" smtClean="0"/>
              <a:t> </a:t>
            </a:r>
            <a:r>
              <a:rPr lang="en-US" b="1" dirty="0" err="1" smtClean="0"/>
              <a:t>sinh</a:t>
            </a:r>
            <a:r>
              <a:rPr lang="en-US" b="1" dirty="0" smtClean="0"/>
              <a:t> </a:t>
            </a:r>
            <a:r>
              <a:rPr lang="en-US" b="1" dirty="0" err="1" smtClean="0"/>
              <a:t>sống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</a:t>
            </a:r>
            <a:r>
              <a:rPr lang="en-US" b="1" dirty="0" err="1" smtClean="0"/>
              <a:t>các</a:t>
            </a:r>
            <a:r>
              <a:rPr lang="en-US" b="1" dirty="0" smtClean="0"/>
              <a:t> </a:t>
            </a:r>
            <a:r>
              <a:rPr lang="en-US" b="1" dirty="0" err="1" smtClean="0"/>
              <a:t>dân</a:t>
            </a:r>
            <a:r>
              <a:rPr lang="en-US" b="1" dirty="0" smtClean="0"/>
              <a:t> </a:t>
            </a:r>
            <a:r>
              <a:rPr lang="en-US" b="1" dirty="0" err="1" smtClean="0"/>
              <a:t>tộc</a:t>
            </a:r>
            <a:r>
              <a:rPr lang="en-US" b="1" dirty="0" smtClean="0"/>
              <a:t> </a:t>
            </a:r>
            <a:r>
              <a:rPr lang="en-US" b="1" dirty="0" err="1" smtClean="0"/>
              <a:t>khác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- </a:t>
            </a:r>
            <a:r>
              <a:rPr lang="en-US" b="1" dirty="0" err="1" smtClean="0"/>
              <a:t>Thể</a:t>
            </a:r>
            <a:r>
              <a:rPr lang="en-US" b="1" dirty="0" smtClean="0"/>
              <a:t> </a:t>
            </a:r>
            <a:r>
              <a:rPr lang="en-US" b="1" dirty="0" err="1" smtClean="0"/>
              <a:t>loại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- </a:t>
            </a:r>
            <a:r>
              <a:rPr lang="en-US" b="1" dirty="0" err="1" smtClean="0"/>
              <a:t>Một</a:t>
            </a:r>
            <a:r>
              <a:rPr lang="en-US" b="1" dirty="0" smtClean="0"/>
              <a:t> </a:t>
            </a:r>
            <a:r>
              <a:rPr lang="en-US" b="1" dirty="0" err="1" smtClean="0"/>
              <a:t>số</a:t>
            </a:r>
            <a:r>
              <a:rPr lang="en-US" b="1" dirty="0" smtClean="0"/>
              <a:t> </a:t>
            </a:r>
            <a:r>
              <a:rPr lang="en-US" b="1" dirty="0" err="1" smtClean="0"/>
              <a:t>bài</a:t>
            </a:r>
            <a:r>
              <a:rPr lang="en-US" b="1" dirty="0" smtClean="0"/>
              <a:t> </a:t>
            </a:r>
            <a:r>
              <a:rPr lang="en-US" b="1" dirty="0" err="1" smtClean="0"/>
              <a:t>dân</a:t>
            </a:r>
            <a:r>
              <a:rPr lang="en-US" b="1" dirty="0" smtClean="0"/>
              <a:t> ca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 txBox="1">
            <a:spLocks noGrp="1"/>
          </p:cNvSpPr>
          <p:nvPr>
            <p:ph type="title" idx="4294967295"/>
          </p:nvPr>
        </p:nvSpPr>
        <p:spPr>
          <a:xfrm>
            <a:off x="457200" y="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wrap="square" lIns="0" tIns="4570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0" i="0" u="none" strike="noStrike" cap="none" dirty="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36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 ca </a:t>
            </a:r>
            <a:r>
              <a:rPr lang="en-US" sz="36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vùng</a:t>
            </a:r>
            <a:r>
              <a:rPr lang="en-US" sz="36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Bắc</a:t>
            </a:r>
            <a:r>
              <a:rPr lang="en-US" sz="36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Bộ</a:t>
            </a:r>
            <a:endParaRPr lang="en-US" sz="3600" b="1" i="0" u="none" strike="noStrike" cap="none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5" name="Shape 265" descr="C:\Documents and Settings\Admin\Desktop\bai giang\300px-Vungkinhtebacbo.jp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914400"/>
            <a:ext cx="8305800" cy="5562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6" name="Shape 266"/>
          <p:cNvSpPr txBox="1"/>
          <p:nvPr/>
        </p:nvSpPr>
        <p:spPr>
          <a:xfrm>
            <a:off x="5181600" y="1752600"/>
            <a:ext cx="3200400" cy="36988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6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 txBox="1"/>
          <p:nvPr/>
        </p:nvSpPr>
        <p:spPr>
          <a:xfrm>
            <a:off x="304800" y="457200"/>
            <a:ext cx="8458200" cy="6019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-"/>
            </a:pPr>
            <a:r>
              <a:rPr lang="en-US" sz="36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Miền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núi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bắc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bộ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là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nơi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tập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trung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khá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nhiều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tộc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thiểu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số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sinh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>
                <a:latin typeface="Times New Roman"/>
                <a:ea typeface="Times New Roman"/>
                <a:cs typeface="Times New Roman"/>
                <a:sym typeface="Times New Roman"/>
              </a:rPr>
              <a:t>sống</a:t>
            </a:r>
            <a:r>
              <a:rPr lang="en-US" sz="3600" b="1" dirty="0"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</a:p>
          <a:p>
            <a:pPr>
              <a:buFontTx/>
              <a:buChar char="-"/>
            </a:pPr>
            <a:r>
              <a:rPr lang="en-US" sz="3600" b="1" dirty="0" smtClean="0">
                <a:latin typeface="+mj-lt"/>
              </a:rPr>
              <a:t> </a:t>
            </a:r>
            <a:r>
              <a:rPr lang="vi-VN" sz="3600" b="1" dirty="0" smtClean="0">
                <a:latin typeface="+mj-lt"/>
              </a:rPr>
              <a:t>Gồm các thể loại như </a:t>
            </a:r>
            <a:r>
              <a:rPr lang="en-US" sz="3600" b="1" dirty="0" err="1" smtClean="0">
                <a:latin typeface="+mj-lt"/>
                <a:ea typeface="Times New Roman"/>
                <a:cs typeface="Times New Roman"/>
                <a:sym typeface="Times New Roman"/>
              </a:rPr>
              <a:t>điệu</a:t>
            </a:r>
            <a:r>
              <a:rPr lang="en-US" sz="3600" b="1" dirty="0" smtClean="0">
                <a:latin typeface="+mj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+mj-lt"/>
                <a:ea typeface="Times New Roman"/>
                <a:cs typeface="Times New Roman"/>
                <a:sym typeface="Times New Roman"/>
              </a:rPr>
              <a:t>khắp</a:t>
            </a:r>
            <a:r>
              <a:rPr lang="en-US" sz="3600" b="1" dirty="0" smtClean="0">
                <a:latin typeface="+mj-lt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 smtClean="0">
                <a:latin typeface="+mj-lt"/>
                <a:ea typeface="Times New Roman"/>
                <a:cs typeface="Times New Roman"/>
                <a:sym typeface="Times New Roman"/>
              </a:rPr>
              <a:t>hát</a:t>
            </a:r>
            <a:r>
              <a:rPr lang="en-US" sz="3600" b="1" dirty="0" smtClean="0">
                <a:latin typeface="+mj-lt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+mj-lt"/>
                <a:ea typeface="Times New Roman"/>
                <a:cs typeface="Times New Roman"/>
                <a:sym typeface="Times New Roman"/>
              </a:rPr>
              <a:t>lượn</a:t>
            </a:r>
            <a:r>
              <a:rPr lang="en-US" sz="3600" b="1" dirty="0" smtClean="0">
                <a:latin typeface="+mj-lt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 smtClean="0">
                <a:latin typeface="+mj-lt"/>
                <a:ea typeface="Times New Roman"/>
                <a:cs typeface="Times New Roman"/>
                <a:sym typeface="Times New Roman"/>
              </a:rPr>
              <a:t>hát</a:t>
            </a:r>
            <a:r>
              <a:rPr lang="en-US" sz="3600" b="1" dirty="0" smtClean="0">
                <a:latin typeface="+mj-lt"/>
                <a:ea typeface="Times New Roman"/>
                <a:cs typeface="Times New Roman"/>
                <a:sym typeface="Times New Roman"/>
              </a:rPr>
              <a:t> then, </a:t>
            </a:r>
            <a:r>
              <a:rPr lang="vi-VN" sz="3600" b="1" dirty="0" smtClean="0">
                <a:latin typeface="+mj-lt"/>
              </a:rPr>
              <a:t>ca trù, quan họ Bắc Ninh, hát xoan, hát</a:t>
            </a:r>
            <a:r>
              <a:rPr lang="en-US" sz="3600" b="1" dirty="0" smtClean="0">
                <a:latin typeface="+mj-lt"/>
              </a:rPr>
              <a:t> </a:t>
            </a:r>
            <a:r>
              <a:rPr lang="vi-VN" sz="3600" b="1" dirty="0" smtClean="0">
                <a:latin typeface="+mj-lt"/>
              </a:rPr>
              <a:t>xẩm, chèo, hát trống quân,...</a:t>
            </a:r>
            <a:endParaRPr lang="en-US" sz="3600" b="1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US" sz="3600" b="1" dirty="0" smtClean="0">
                <a:latin typeface="+mj-lt"/>
              </a:rPr>
              <a:t> 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Có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các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tộc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Thái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Tày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H.mông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600" b="1" dirty="0" err="1" smtClean="0">
                <a:latin typeface="Times New Roman"/>
                <a:ea typeface="Times New Roman"/>
                <a:cs typeface="Times New Roman"/>
                <a:sym typeface="Times New Roman"/>
              </a:rPr>
              <a:t>Mường</a:t>
            </a: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,..</a:t>
            </a:r>
            <a:r>
              <a:rPr lang="vi-VN" sz="3600" b="1" dirty="0" smtClean="0">
                <a:latin typeface="+mj-lt"/>
              </a:rPr>
              <a:t> </a:t>
            </a:r>
            <a:endParaRPr lang="en-US" sz="3600" b="1" dirty="0" smtClean="0">
              <a:latin typeface="+mj-lt"/>
            </a:endParaRPr>
          </a:p>
          <a:p>
            <a:pPr>
              <a:buFontTx/>
              <a:buChar char="-"/>
            </a:pPr>
            <a:r>
              <a:rPr lang="en-US" sz="3600" b="1" dirty="0" smtClean="0">
                <a:solidFill>
                  <a:schemeClr val="dk1"/>
                </a:solidFill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Một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số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bài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dân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ca :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Bèo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dạt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mây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trôi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Trống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cơm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Đèn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cù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Cò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lả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Cây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trúc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xinh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Inh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lả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ơi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Lý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giao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duyên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Hái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hoa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Lý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cây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 </a:t>
            </a:r>
            <a:r>
              <a:rPr lang="en-US" sz="3600" b="1" dirty="0" err="1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đa</a:t>
            </a:r>
            <a:r>
              <a:rPr lang="en-US" sz="3600" b="1" dirty="0" smtClean="0">
                <a:solidFill>
                  <a:schemeClr val="dk1"/>
                </a:solidFill>
                <a:latin typeface="Times New Roman" pitchFamily="18" charset="0"/>
                <a:ea typeface="Times New Roman"/>
                <a:cs typeface="Times New Roman" pitchFamily="18" charset="0"/>
                <a:sym typeface="Times New Roman"/>
              </a:rPr>
              <a:t>, ……</a:t>
            </a:r>
            <a:endParaRPr lang="en-US" sz="3600" b="1" dirty="0" smtClean="0">
              <a:solidFill>
                <a:schemeClr val="dk1"/>
              </a:solidFill>
              <a:ea typeface="Times New Roman"/>
              <a:cs typeface="Times New Roman"/>
              <a:sym typeface="Times New Roman"/>
            </a:endParaRPr>
          </a:p>
          <a:p>
            <a:pPr>
              <a:buFontTx/>
              <a:buChar char="-"/>
            </a:pPr>
            <a:endParaRPr lang="en-US" sz="3600" b="1" dirty="0" smtClean="0">
              <a:latin typeface="+mj-lt"/>
            </a:endParaRPr>
          </a:p>
          <a:p>
            <a:pPr lvl="0" algn="just">
              <a:buClr>
                <a:schemeClr val="dk1"/>
              </a:buClr>
              <a:buSzPct val="100000"/>
            </a:pPr>
            <a:endParaRPr lang="en-US" sz="3600" b="1" dirty="0" smtClean="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-US" sz="3600" b="1" dirty="0" smtClean="0">
                <a:latin typeface="Times New Roman"/>
                <a:ea typeface="Times New Roman"/>
                <a:cs typeface="Times New Roman"/>
                <a:sym typeface="Times New Roman"/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2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2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/>
        </p:nvSpPr>
        <p:spPr>
          <a:xfrm>
            <a:off x="762000" y="457200"/>
            <a:ext cx="7696200" cy="1066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Cảnh sinh hoạt văn hoá dân ca Việt Nam VÙNG BẮC BỘ</a:t>
            </a:r>
          </a:p>
        </p:txBody>
      </p:sp>
      <p:pic>
        <p:nvPicPr>
          <p:cNvPr id="282" name="Shape 282" descr="11054588-HD_-Quan-ho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981200"/>
            <a:ext cx="4648200" cy="3238500"/>
          </a:xfrm>
          <a:prstGeom prst="rect">
            <a:avLst/>
          </a:prstGeom>
          <a:noFill/>
          <a:ln>
            <a:noFill/>
          </a:ln>
        </p:spPr>
      </p:pic>
      <p:sp>
        <p:nvSpPr>
          <p:cNvPr id="283" name="Shape 283"/>
          <p:cNvSpPr txBox="1"/>
          <p:nvPr/>
        </p:nvSpPr>
        <p:spPr>
          <a:xfrm>
            <a:off x="609600" y="5562600"/>
            <a:ext cx="41910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Quan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họ_ở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Bắc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Ninh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  <p:sp>
        <p:nvSpPr>
          <p:cNvPr id="284" name="Shape 284"/>
          <p:cNvSpPr txBox="1"/>
          <p:nvPr/>
        </p:nvSpPr>
        <p:spPr>
          <a:xfrm>
            <a:off x="5715000" y="5562600"/>
            <a:ext cx="2654300" cy="457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Dô_ở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Hà</a:t>
            </a:r>
            <a:r>
              <a:rPr lang="en-US" sz="24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400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Tây</a:t>
            </a:r>
            <a:endParaRPr lang="en-US" sz="2400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85" name="Shape 285" descr="hatdo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48200" y="1981200"/>
            <a:ext cx="4343400" cy="3276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3" grpId="0"/>
      <p:bldP spid="2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title" idx="4294967295"/>
          </p:nvPr>
        </p:nvSpPr>
        <p:spPr>
          <a:xfrm>
            <a:off x="304800" y="0"/>
            <a:ext cx="8839200" cy="13843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lvl="0" algn="l">
              <a:spcBef>
                <a:spcPts val="0"/>
              </a:spcBef>
              <a:buSzPct val="25000"/>
            </a:pPr>
            <a:r>
              <a:rPr lang="pt-BR" sz="3600" b="1" i="1" dirty="0" smtClean="0"/>
              <a:t>1</a:t>
            </a:r>
            <a:r>
              <a:rPr lang="pt-BR" b="1" i="1" dirty="0" smtClean="0">
                <a:latin typeface="Times New Roman" pitchFamily="18" charset="0"/>
                <a:cs typeface="Times New Roman" pitchFamily="18" charset="0"/>
              </a:rPr>
              <a:t>. Ôn bài hát : Hành khúc tới trường</a:t>
            </a:r>
            <a:endParaRPr lang="en-US" b="0" i="0" u="none" strike="noStrike" cap="none" dirty="0">
              <a:solidFill>
                <a:schemeClr val="dk2"/>
              </a:solidFill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pic>
        <p:nvPicPr>
          <p:cNvPr id="130" name="Shape 130" descr="Grndpi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3729038"/>
            <a:ext cx="3426771" cy="3128962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Shape 131"/>
          <p:cNvSpPr txBox="1"/>
          <p:nvPr/>
        </p:nvSpPr>
        <p:spPr>
          <a:xfrm>
            <a:off x="2514600" y="1143000"/>
            <a:ext cx="6248400" cy="25304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lt2"/>
            </a:outerShdw>
          </a:effectLst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Nhạc</a:t>
            </a: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Pháp</a:t>
            </a:r>
            <a:endParaRPr lang="en-US" sz="4000" b="1" dirty="0">
              <a:solidFill>
                <a:srgbClr val="99009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200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Lời</a:t>
            </a: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việt</a:t>
            </a: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Phan</a:t>
            </a: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Trần</a:t>
            </a: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Bảng</a:t>
            </a:r>
            <a:endParaRPr lang="en-US" sz="4000" b="1" dirty="0">
              <a:solidFill>
                <a:srgbClr val="99009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ctr" rtl="0">
              <a:spcBef>
                <a:spcPts val="200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 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Lê</a:t>
            </a:r>
            <a:r>
              <a:rPr lang="en-US" sz="4000" b="1" dirty="0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Minh </a:t>
            </a:r>
            <a:r>
              <a:rPr lang="en-US" sz="4000" b="1" dirty="0" err="1">
                <a:solidFill>
                  <a:srgbClr val="99009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Châu</a:t>
            </a:r>
            <a:endParaRPr lang="en-US" sz="4000" b="1" dirty="0">
              <a:solidFill>
                <a:srgbClr val="990099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32" name="Shape 132" descr="gmusi0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821613" y="5364163"/>
            <a:ext cx="1017502" cy="1492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Shape 133" descr="gmusi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724650" y="5638800"/>
            <a:ext cx="683939" cy="12191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 descr="gmusi0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57800" y="5364163"/>
            <a:ext cx="1017503" cy="14925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Shape 135" descr="gmusi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86200" y="5638800"/>
            <a:ext cx="683939" cy="12191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" name="Shape 290" descr="Hat-Xo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800" y="228600"/>
            <a:ext cx="3810000" cy="2816557"/>
          </a:xfrm>
          <a:prstGeom prst="rect">
            <a:avLst/>
          </a:prstGeom>
          <a:noFill/>
          <a:ln w="38100" cap="flat" cmpd="sng">
            <a:solidFill>
              <a:srgbClr val="FF990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291" name="Shape 291" descr="trongquan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28600" y="3505200"/>
            <a:ext cx="3810000" cy="2857500"/>
          </a:xfrm>
          <a:prstGeom prst="rect">
            <a:avLst/>
          </a:prstGeom>
          <a:noFill/>
          <a:ln w="38100" cap="flat" cmpd="sng">
            <a:solidFill>
              <a:srgbClr val="FF99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293" name="Shape 293"/>
          <p:cNvSpPr txBox="1"/>
          <p:nvPr/>
        </p:nvSpPr>
        <p:spPr>
          <a:xfrm>
            <a:off x="762000" y="3124200"/>
            <a:ext cx="2895600" cy="3667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Xoan - ở Phú Thọ</a:t>
            </a:r>
          </a:p>
        </p:txBody>
      </p:sp>
      <p:sp>
        <p:nvSpPr>
          <p:cNvPr id="294" name="Shape 294"/>
          <p:cNvSpPr txBox="1"/>
          <p:nvPr/>
        </p:nvSpPr>
        <p:spPr>
          <a:xfrm>
            <a:off x="304800" y="6400800"/>
            <a:ext cx="3352800" cy="3667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Trống Quân - Bắc Bộ</a:t>
            </a:r>
          </a:p>
        </p:txBody>
      </p:sp>
      <p:sp>
        <p:nvSpPr>
          <p:cNvPr id="295" name="Shape 295"/>
          <p:cNvSpPr txBox="1"/>
          <p:nvPr/>
        </p:nvSpPr>
        <p:spPr>
          <a:xfrm>
            <a:off x="5562600" y="3124200"/>
            <a:ext cx="2530475" cy="3667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X</a:t>
            </a:r>
            <a:r>
              <a:rPr lang="en-US" sz="1800" b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ẩm</a:t>
            </a: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-  Bắc Bộ </a:t>
            </a:r>
          </a:p>
        </p:txBody>
      </p:sp>
      <p:pic>
        <p:nvPicPr>
          <p:cNvPr id="297" name="Shape 297" descr="C:\Users\Windows7\Desktop\a11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343400" y="152400"/>
            <a:ext cx="4304038" cy="2893163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/>
          <p:nvPr/>
        </p:nvSpPr>
        <p:spPr>
          <a:xfrm>
            <a:off x="381000" y="0"/>
            <a:ext cx="7086600" cy="13716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FF6600"/>
                </a:solidFill>
                <a:latin typeface="Times New Roman"/>
              </a:rPr>
              <a:t>Dân ca Dân tộc  (miền núi phía Bắc )</a:t>
            </a:r>
          </a:p>
        </p:txBody>
      </p:sp>
      <p:pic>
        <p:nvPicPr>
          <p:cNvPr id="305" name="Shape 30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4038600"/>
            <a:ext cx="2589764" cy="2588209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Shape 306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228600" y="1219200"/>
            <a:ext cx="2663666" cy="2505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Shape 30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48000" y="1219200"/>
            <a:ext cx="2597010" cy="24371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8" name="Shape 308"/>
          <p:cNvPicPr preferRelativeResize="0"/>
          <p:nvPr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6172200" y="1295400"/>
            <a:ext cx="2635129" cy="2359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09" name="Shape 30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228600" y="3810000"/>
            <a:ext cx="2662333" cy="281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0" name="Shape 31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3048000" y="3810000"/>
            <a:ext cx="2881024" cy="28231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át Xoan Phú Thọ - Bỏ Bộ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14450" y="685800"/>
            <a:ext cx="6515100" cy="541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2058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 txBox="1">
            <a:spLocks noGrp="1"/>
          </p:cNvSpPr>
          <p:nvPr>
            <p:ph type="title" idx="4294967295"/>
          </p:nvPr>
        </p:nvSpPr>
        <p:spPr>
          <a:xfrm>
            <a:off x="1370013" y="301625"/>
            <a:ext cx="7313612" cy="1143000"/>
          </a:xfrm>
          <a:prstGeom prst="rect">
            <a:avLst/>
          </a:prstGeom>
          <a:noFill/>
          <a:ln>
            <a:noFill/>
          </a:ln>
        </p:spPr>
        <p:txBody>
          <a:bodyPr wrap="square" lIns="0" tIns="4570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2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2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/>
            </a:r>
            <a:br>
              <a:rPr lang="en-US" sz="32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3200" b="0" i="0" u="none" strike="noStrike" cap="none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400" b="0" i="0" u="none" strike="noStrike" cap="none">
                <a:solidFill>
                  <a:srgbClr val="5959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(Các tỉnh Thanh Hóa – Thừa Thiên Huế và các tỉnh </a:t>
            </a:r>
            <a:br>
              <a:rPr lang="en-US" sz="2400" b="0" i="0" u="none" strike="noStrike" cap="none">
                <a:solidFill>
                  <a:srgbClr val="5959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2400" b="0" i="0" u="none" strike="noStrike" cap="none">
                <a:solidFill>
                  <a:srgbClr val="595959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Đà Nẵng đến Bình Thuận)</a:t>
            </a:r>
          </a:p>
        </p:txBody>
      </p:sp>
      <p:pic>
        <p:nvPicPr>
          <p:cNvPr id="316" name="Shape 316" descr="C:\Documents and Settings\Admin\Desktop\bai giang\DN2BT.pn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524000"/>
            <a:ext cx="8229600" cy="5105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7" name="Shape 3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72400" y="2057400"/>
            <a:ext cx="4572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Shape 318"/>
          <p:cNvSpPr txBox="1"/>
          <p:nvPr/>
        </p:nvSpPr>
        <p:spPr>
          <a:xfrm>
            <a:off x="1447800" y="0"/>
            <a:ext cx="6477000" cy="7016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>
                <a:solidFill>
                  <a:schemeClr val="dk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Dân ca vùng Trung Bộ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 txBox="1"/>
          <p:nvPr/>
        </p:nvSpPr>
        <p:spPr>
          <a:xfrm>
            <a:off x="457200" y="228600"/>
            <a:ext cx="8382000" cy="6248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ahoma"/>
              <a:buChar char="-"/>
            </a:pPr>
            <a:r>
              <a:rPr lang="en-US" sz="3200" dirty="0" smtClean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Vùng</a:t>
            </a:r>
            <a:r>
              <a:rPr lang="en-US" sz="32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Trung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bộ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được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chia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làm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2 (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Bắc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Trung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bộ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và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Nam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trung</a:t>
            </a:r>
            <a:r>
              <a:rPr lang="en-US" sz="32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bộ</a:t>
            </a:r>
            <a:r>
              <a:rPr lang="en-US" sz="32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).</a:t>
            </a:r>
          </a:p>
          <a:p>
            <a:pPr lvl="0" algn="just">
              <a:buClr>
                <a:schemeClr val="dk2"/>
              </a:buClr>
              <a:buSzPct val="100000"/>
            </a:pPr>
            <a:r>
              <a:rPr lang="en-US" sz="3200" b="1" dirty="0" smtClean="0">
                <a:latin typeface="Tahoma"/>
                <a:ea typeface="Tahoma"/>
                <a:cs typeface="Tahoma"/>
                <a:sym typeface="Tahoma"/>
              </a:rPr>
              <a:t>-</a:t>
            </a:r>
            <a:r>
              <a:rPr lang="vi-VN" sz="3200" b="1" dirty="0" smtClean="0">
                <a:latin typeface="+mj-lt"/>
              </a:rPr>
              <a:t>Gồm các thể loại như tổ khúc múa đèn, ví dặm, các điệu hò,ca</a:t>
            </a:r>
            <a:r>
              <a:rPr lang="en-US" sz="3200" b="1" dirty="0" smtClean="0">
                <a:latin typeface="+mj-lt"/>
              </a:rPr>
              <a:t> </a:t>
            </a:r>
            <a:r>
              <a:rPr lang="vi-VN" sz="3200" b="1" dirty="0" smtClean="0">
                <a:latin typeface="+mj-lt"/>
              </a:rPr>
              <a:t>Huế, tuồng Huế, hát bài chòi,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  <a:ea typeface="Tahoma"/>
                <a:cs typeface="Times New Roman" pitchFamily="18" charset="0"/>
                <a:sym typeface="Tahoma"/>
              </a:rPr>
              <a:t>điệu</a:t>
            </a:r>
            <a:r>
              <a:rPr lang="en-US" sz="3200" b="1" dirty="0" smtClean="0">
                <a:latin typeface="+mj-lt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 smtClean="0">
                <a:latin typeface="+mj-lt"/>
                <a:ea typeface="Tahoma"/>
                <a:cs typeface="Times New Roman" pitchFamily="18" charset="0"/>
                <a:sym typeface="Tahoma"/>
              </a:rPr>
              <a:t>vè</a:t>
            </a:r>
            <a:r>
              <a:rPr lang="en-US" sz="3200" b="1" dirty="0" smtClean="0">
                <a:latin typeface="+mj-lt"/>
                <a:ea typeface="Tahoma"/>
                <a:cs typeface="Times New Roman" pitchFamily="18" charset="0"/>
                <a:sym typeface="Tahoma"/>
              </a:rPr>
              <a:t>, </a:t>
            </a:r>
            <a:r>
              <a:rPr lang="en-US" sz="3200" b="1" dirty="0" err="1" smtClean="0">
                <a:latin typeface="+mj-lt"/>
                <a:ea typeface="Tahoma"/>
                <a:cs typeface="Times New Roman" pitchFamily="18" charset="0"/>
                <a:sym typeface="Tahoma"/>
              </a:rPr>
              <a:t>đồng</a:t>
            </a:r>
            <a:r>
              <a:rPr lang="en-US" sz="3200" b="1" dirty="0" smtClean="0">
                <a:latin typeface="+mj-lt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 smtClean="0">
                <a:latin typeface="+mj-lt"/>
                <a:ea typeface="Tahoma"/>
                <a:cs typeface="Times New Roman" pitchFamily="18" charset="0"/>
                <a:sym typeface="Tahoma"/>
              </a:rPr>
              <a:t>giao,hát</a:t>
            </a:r>
            <a:r>
              <a:rPr lang="en-US" sz="3200" b="1" dirty="0" smtClean="0">
                <a:latin typeface="+mj-lt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200" b="1" dirty="0" err="1" smtClean="0">
                <a:latin typeface="+mj-lt"/>
                <a:ea typeface="Tahoma"/>
                <a:cs typeface="Times New Roman" pitchFamily="18" charset="0"/>
                <a:sym typeface="Tahoma"/>
              </a:rPr>
              <a:t>ru</a:t>
            </a:r>
            <a:r>
              <a:rPr lang="en-US" sz="3200" b="1" dirty="0" smtClean="0">
                <a:latin typeface="+mj-lt"/>
                <a:ea typeface="Tahoma"/>
                <a:cs typeface="Times New Roman" pitchFamily="18" charset="0"/>
                <a:sym typeface="Tahoma"/>
              </a:rPr>
              <a:t>. </a:t>
            </a:r>
            <a:r>
              <a:rPr lang="vi-VN" sz="3200" b="1" dirty="0" smtClean="0">
                <a:latin typeface="+mj-lt"/>
              </a:rPr>
              <a:t>..., riêng có một thể loại là sự kết hợp</a:t>
            </a:r>
            <a:r>
              <a:rPr lang="en-US" sz="3200" b="1" dirty="0" smtClean="0">
                <a:latin typeface="+mj-lt"/>
              </a:rPr>
              <a:t> </a:t>
            </a:r>
            <a:r>
              <a:rPr lang="vi-VN" sz="3200" b="1" dirty="0" smtClean="0">
                <a:latin typeface="+mj-lt"/>
              </a:rPr>
              <a:t>giữa nhiều thể loại dân ca được gọi là tổ khúc dân ca</a:t>
            </a:r>
            <a:r>
              <a:rPr lang="en-US" sz="3200" b="1" dirty="0" smtClean="0"/>
              <a:t>.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SzPct val="25000"/>
            </a:pPr>
            <a:r>
              <a:rPr lang="en-US" sz="3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-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Một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số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bài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ca: 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Hò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giã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gạo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Hò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hụi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Lý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ngựa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ô,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Đi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cấy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Hò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ba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lí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Lý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qua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đeò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Mười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thương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Nỗi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niềm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cô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3200" b="1" dirty="0" err="1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giáo</a:t>
            </a:r>
            <a:r>
              <a:rPr lang="en-US" sz="3200" b="1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…..</a:t>
            </a:r>
          </a:p>
          <a:p>
            <a:pPr lvl="0" algn="just">
              <a:buClr>
                <a:schemeClr val="dk2"/>
              </a:buClr>
              <a:buSzPct val="100000"/>
            </a:pPr>
            <a:endParaRPr lang="en-US" sz="3200" b="1" dirty="0"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3" name="Shape 333" descr="hat vi dam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5800" y="457200"/>
            <a:ext cx="4332542" cy="2867844"/>
          </a:xfrm>
          <a:prstGeom prst="rect">
            <a:avLst/>
          </a:prstGeom>
          <a:noFill/>
          <a:ln w="38100" cap="flat" cmpd="sng">
            <a:solidFill>
              <a:srgbClr val="FF99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334" name="Shape 334"/>
          <p:cNvSpPr txBox="1"/>
          <p:nvPr/>
        </p:nvSpPr>
        <p:spPr>
          <a:xfrm>
            <a:off x="5562600" y="5257800"/>
            <a:ext cx="3200400" cy="3667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Ví Dặm - ở Nghệ An</a:t>
            </a:r>
          </a:p>
        </p:txBody>
      </p:sp>
      <p:pic>
        <p:nvPicPr>
          <p:cNvPr id="335" name="Shape 33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410200" y="457200"/>
            <a:ext cx="3571071" cy="2940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Shape 33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38200" y="3657600"/>
            <a:ext cx="4260088" cy="29318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Shape 341"/>
          <p:cNvSpPr txBox="1"/>
          <p:nvPr/>
        </p:nvSpPr>
        <p:spPr>
          <a:xfrm>
            <a:off x="1066800" y="6019800"/>
            <a:ext cx="6705600" cy="533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Tổ</a:t>
            </a:r>
            <a:r>
              <a:rPr lang="en-US" sz="32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khúc</a:t>
            </a:r>
            <a:r>
              <a:rPr lang="en-US" sz="32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múa</a:t>
            </a:r>
            <a:r>
              <a:rPr lang="en-US" sz="32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2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đèn</a:t>
            </a:r>
            <a:endParaRPr lang="en-US" sz="3200" b="1" dirty="0"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  <p:pic>
        <p:nvPicPr>
          <p:cNvPr id="342" name="Shape 342" descr="Dong_Anh_mua_den_1303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600" y="914400"/>
            <a:ext cx="7065754" cy="51023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o gia gao - phong thuy xuan thoai (online-video-cutter.com)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62000" y="609600"/>
            <a:ext cx="7620000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3617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Shape 363"/>
          <p:cNvSpPr txBox="1">
            <a:spLocks noGrp="1"/>
          </p:cNvSpPr>
          <p:nvPr>
            <p:ph type="title" idx="4294967295"/>
          </p:nvPr>
        </p:nvSpPr>
        <p:spPr>
          <a:xfrm>
            <a:off x="457200" y="152400"/>
            <a:ext cx="8229600" cy="838200"/>
          </a:xfrm>
          <a:prstGeom prst="rect">
            <a:avLst/>
          </a:prstGeom>
          <a:noFill/>
          <a:ln>
            <a:noFill/>
          </a:ln>
        </p:spPr>
        <p:txBody>
          <a:bodyPr wrap="square" lIns="0" tIns="4570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40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 ca </a:t>
            </a:r>
            <a:r>
              <a:rPr lang="en-US" sz="40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Tây</a:t>
            </a:r>
            <a:r>
              <a:rPr lang="en-US" sz="40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40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Nguyên</a:t>
            </a:r>
            <a:endParaRPr lang="en-US" sz="4000" b="1" i="0" u="none" strike="noStrike" cap="none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364" name="Shape 364" descr="C:\Documents and Settings\Admin\Desktop\bai giang\TayNguyen(1).pn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295400"/>
            <a:ext cx="8305800" cy="533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 txBox="1"/>
          <p:nvPr/>
        </p:nvSpPr>
        <p:spPr>
          <a:xfrm>
            <a:off x="457200" y="228600"/>
            <a:ext cx="8458200" cy="60960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algn="just">
              <a:buSzPct val="25000"/>
              <a:buFontTx/>
              <a:buChar char="-"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Tây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Nguyên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có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thể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hát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khá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đặc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biệt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là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kể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chuyện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trường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với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nhiều dân ca của các dân tộc thiểu số nhưng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loại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vi-VN" sz="3600" b="1" dirty="0" smtClean="0">
                <a:latin typeface="+mj-lt"/>
              </a:rPr>
              <a:t>như:hát giao duyên, hát ru, hát đồng dao</a:t>
            </a: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hát ba sắc, hát cà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600" b="1" dirty="0" smtClean="0">
                <a:latin typeface="Times New Roman" pitchFamily="18" charset="0"/>
                <a:cs typeface="Times New Roman" pitchFamily="18" charset="0"/>
              </a:rPr>
              <a:t>lơi,...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>
              <a:buSzPct val="25000"/>
              <a:buFontTx/>
              <a:buChar char="-"/>
            </a:pP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-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Vùng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Tây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nguyên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có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rất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nhiều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tộc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khác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sinh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sống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như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vi-VN" sz="3600" b="1" dirty="0" smtClean="0">
                <a:latin typeface="+mj-lt"/>
              </a:rPr>
              <a:t>Dân ca Gia-rai, Dân ca Ê-đê, Dân ca Ba-na, Dân ca Ra-giai, Dân ca C</a:t>
            </a:r>
            <a:r>
              <a:rPr lang="en-US" sz="3600" b="1" dirty="0" smtClean="0">
                <a:latin typeface="+mj-lt"/>
              </a:rPr>
              <a:t>ơ</a:t>
            </a:r>
            <a:r>
              <a:rPr lang="vi-VN" sz="3600" b="1" dirty="0" smtClean="0">
                <a:latin typeface="+mj-lt"/>
              </a:rPr>
              <a:t>-ho,Dân ca Xơ-Đăng</a:t>
            </a:r>
            <a:r>
              <a:rPr lang="en-US" sz="3600" b="1" dirty="0" smtClean="0">
                <a:latin typeface="+mj-lt"/>
              </a:rPr>
              <a:t>,…</a:t>
            </a:r>
            <a:endParaRPr lang="en-US" sz="3600" b="1" dirty="0" smtClean="0"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  <a:p>
            <a:pPr lvl="0" algn="just">
              <a:buSzPct val="25000"/>
              <a:buFontTx/>
              <a:buChar char="-"/>
            </a:pP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ca: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Buổi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buôn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cắt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lúa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mùa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mai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Chi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ri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ria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nương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,…</a:t>
            </a:r>
          </a:p>
          <a:p>
            <a:pPr algn="just">
              <a:buSzPct val="25000"/>
              <a:buFontTx/>
              <a:buChar char="-"/>
            </a:pPr>
            <a:endParaRPr lang="en-US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SzPct val="25000"/>
              <a:buFontTx/>
              <a:buChar char="-"/>
            </a:pPr>
            <a:endParaRPr lang="en-US" sz="3600" b="1" dirty="0"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  <p:pic>
        <p:nvPicPr>
          <p:cNvPr id="3" name="Di-Cat-Lua-Dan-ca-Hre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086600" y="4495800"/>
            <a:ext cx="762000" cy="762000"/>
          </a:xfrm>
          <a:prstGeom prst="rect">
            <a:avLst/>
          </a:prstGeom>
        </p:spPr>
      </p:pic>
      <p:pic>
        <p:nvPicPr>
          <p:cNvPr id="4" name="BuoiSangTrongBuonDanCaTayNguyen-PhanHuan-3783918 (mp3cut.net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6629400" y="61722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988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3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6" dur="1418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5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Shape 140" descr="Grndpi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7800" y="3173413"/>
            <a:ext cx="3883674" cy="3684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Shape 141" descr="0004-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26263" y="304800"/>
            <a:ext cx="2217737" cy="228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Shape 142" descr="girl_playing_violin_hg_cl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876800"/>
            <a:ext cx="1976247" cy="197624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3" name="Shape 143"/>
          <p:cNvCxnSpPr/>
          <p:nvPr/>
        </p:nvCxnSpPr>
        <p:spPr>
          <a:xfrm>
            <a:off x="6019800" y="2971800"/>
            <a:ext cx="0" cy="914400"/>
          </a:xfrm>
          <a:prstGeom prst="straightConnector1">
            <a:avLst/>
          </a:prstGeom>
          <a:noFill/>
          <a:ln w="12700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4" name="Shape 144"/>
          <p:cNvSpPr/>
          <p:nvPr/>
        </p:nvSpPr>
        <p:spPr>
          <a:xfrm>
            <a:off x="2286000" y="685800"/>
            <a:ext cx="4343400" cy="15906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0"/>
                </a:gradFill>
                <a:latin typeface="Times New Roman"/>
              </a:rPr>
              <a:t>KHỞI ĐỘNG GIỌNG</a:t>
            </a:r>
          </a:p>
        </p:txBody>
      </p:sp>
      <p:sp>
        <p:nvSpPr>
          <p:cNvPr id="145" name="Shape 145"/>
          <p:cNvSpPr/>
          <p:nvPr/>
        </p:nvSpPr>
        <p:spPr>
          <a:xfrm>
            <a:off x="381000" y="2819400"/>
            <a:ext cx="7696200" cy="1676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6" name="Shape 14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38200" y="2895600"/>
            <a:ext cx="7688504" cy="990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Shape 147"/>
          <p:cNvSpPr/>
          <p:nvPr/>
        </p:nvSpPr>
        <p:spPr>
          <a:xfrm>
            <a:off x="2438400" y="3962400"/>
            <a:ext cx="4343400" cy="381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dk1"/>
                </a:solidFill>
                <a:latin typeface="Arial"/>
              </a:rPr>
              <a:t>Mi...........................ma</a:t>
            </a: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7" name="Shape 38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600" y="3962400"/>
            <a:ext cx="2732570" cy="2584129"/>
          </a:xfrm>
          <a:prstGeom prst="rect">
            <a:avLst/>
          </a:prstGeom>
          <a:noFill/>
          <a:ln>
            <a:noFill/>
          </a:ln>
        </p:spPr>
      </p:pic>
      <p:pic>
        <p:nvPicPr>
          <p:cNvPr id="388" name="Shape 38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200400" y="3962400"/>
            <a:ext cx="2581041" cy="2584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" name="Shape 38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4800" y="609600"/>
            <a:ext cx="2510577" cy="295201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Shape 39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48000" y="609600"/>
            <a:ext cx="2589764" cy="289234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Shape 39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19800" y="609600"/>
            <a:ext cx="2842208" cy="28867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Shape 392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019800" y="3886200"/>
            <a:ext cx="2814278" cy="266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3" name="Shape 393"/>
          <p:cNvSpPr txBox="1">
            <a:spLocks noGrp="1"/>
          </p:cNvSpPr>
          <p:nvPr>
            <p:ph type="title"/>
          </p:nvPr>
        </p:nvSpPr>
        <p:spPr>
          <a:xfrm>
            <a:off x="1295400" y="0"/>
            <a:ext cx="1754188" cy="5365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Ê -Đê</a:t>
            </a:r>
          </a:p>
        </p:txBody>
      </p:sp>
      <p:sp>
        <p:nvSpPr>
          <p:cNvPr id="394" name="Shape 394"/>
          <p:cNvSpPr/>
          <p:nvPr/>
        </p:nvSpPr>
        <p:spPr>
          <a:xfrm>
            <a:off x="6858000" y="0"/>
            <a:ext cx="1754188" cy="5365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Bana </a:t>
            </a:r>
          </a:p>
        </p:txBody>
      </p:sp>
      <p:sp>
        <p:nvSpPr>
          <p:cNvPr id="395" name="Shape 395"/>
          <p:cNvSpPr/>
          <p:nvPr/>
        </p:nvSpPr>
        <p:spPr>
          <a:xfrm>
            <a:off x="2362200" y="3429000"/>
            <a:ext cx="1754188" cy="5365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Gia Rai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m dep nhu hoa blang -hmop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533400" y="381000"/>
            <a:ext cx="82296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>
              <p:cMediaNode>
                <p:cTn id="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320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Shape 400"/>
          <p:cNvSpPr txBox="1">
            <a:spLocks noGrp="1"/>
          </p:cNvSpPr>
          <p:nvPr>
            <p:ph type="title" idx="4294967295"/>
          </p:nvPr>
        </p:nvSpPr>
        <p:spPr>
          <a:xfrm>
            <a:off x="457200" y="228600"/>
            <a:ext cx="8229600" cy="533400"/>
          </a:xfrm>
          <a:prstGeom prst="rect">
            <a:avLst/>
          </a:prstGeom>
          <a:noFill/>
          <a:ln>
            <a:noFill/>
          </a:ln>
        </p:spPr>
        <p:txBody>
          <a:bodyPr wrap="square" lIns="0" tIns="45700" rIns="0" bIns="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Dân</a:t>
            </a:r>
            <a:r>
              <a:rPr lang="en-US" sz="3600" b="1" i="0" u="none" strike="noStrike" cap="none" dirty="0">
                <a:latin typeface="Times New Roman"/>
                <a:ea typeface="Times New Roman"/>
                <a:cs typeface="Times New Roman"/>
                <a:sym typeface="Times New Roman"/>
              </a:rPr>
              <a:t> ca Nam </a:t>
            </a:r>
            <a:r>
              <a:rPr lang="en-US" sz="3600" b="1" i="0" u="none" strike="noStrike" cap="none" dirty="0" err="1">
                <a:latin typeface="Times New Roman"/>
                <a:ea typeface="Times New Roman"/>
                <a:cs typeface="Times New Roman"/>
                <a:sym typeface="Times New Roman"/>
              </a:rPr>
              <a:t>Bộ</a:t>
            </a:r>
            <a:endParaRPr lang="en-US" sz="3600" b="1" i="0" u="none" strike="noStrike" cap="none"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401" name="Shape 401" descr="C:\Documents and Settings\Admin\Desktop\bai giang\bandovietnamNAMBO.pn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1447800"/>
            <a:ext cx="8001000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Shape 406"/>
          <p:cNvSpPr txBox="1"/>
          <p:nvPr/>
        </p:nvSpPr>
        <p:spPr>
          <a:xfrm>
            <a:off x="304800" y="381000"/>
            <a:ext cx="8534400" cy="6172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lvl="0" algn="just">
              <a:buClr>
                <a:schemeClr val="dk2"/>
              </a:buClr>
              <a:buSzPct val="114285"/>
              <a:buFont typeface="Tahoma"/>
              <a:buChar char="-"/>
            </a:pPr>
            <a:r>
              <a:rPr lang="en-US" sz="2800" dirty="0">
                <a:solidFill>
                  <a:schemeClr val="dk2"/>
                </a:solidFill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Nam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Bộ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chúng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ta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smtClean="0">
                <a:latin typeface="+mj-lt"/>
                <a:ea typeface="Tahoma"/>
                <a:cs typeface="Times New Roman" pitchFamily="18" charset="0"/>
                <a:sym typeface="Tahoma"/>
              </a:rPr>
              <a:t>c</a:t>
            </a:r>
            <a:r>
              <a:rPr lang="vi-VN" sz="3600" b="1" dirty="0" smtClean="0">
                <a:latin typeface="+mj-lt"/>
              </a:rPr>
              <a:t>hủ yếu là ca kịch như tuồng, cải lương, vọng cổ, ngoài ra còn có các điệu hò, điệu lý</a:t>
            </a:r>
            <a:r>
              <a:rPr lang="vi-VN" sz="3600" b="1" dirty="0" smtClean="0"/>
              <a:t>. </a:t>
            </a:r>
            <a:endParaRPr lang="en-US" sz="3600" b="1" dirty="0"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</a:pP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 + </a:t>
            </a:r>
            <a:r>
              <a:rPr lang="en-US" sz="3600" b="1" dirty="0" err="1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Kho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tàng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Khơ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me Nam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bộ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phong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phú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với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đủ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thể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loại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sinh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hoạt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,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nghi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lễ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phong</a:t>
            </a:r>
            <a:r>
              <a:rPr lang="en-US" sz="3600" b="1" dirty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dirty="0" err="1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tục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…</a:t>
            </a:r>
          </a:p>
          <a:p>
            <a:pPr lvl="0" algn="just">
              <a:buClr>
                <a:schemeClr val="dk1"/>
              </a:buClr>
              <a:buSzPct val="100000"/>
            </a:pPr>
            <a:r>
              <a:rPr lang="en-US" sz="3600" dirty="0" smtClean="0"/>
              <a:t>-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ca: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Bắc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thang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cây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bông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kéo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chài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úp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lá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khoai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giồng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Lý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3600" b="1" dirty="0" err="1" smtClean="0">
                <a:latin typeface="Times New Roman" pitchFamily="18" charset="0"/>
                <a:cs typeface="Times New Roman" pitchFamily="18" charset="0"/>
              </a:rPr>
              <a:t>cua</a:t>
            </a:r>
            <a:r>
              <a:rPr lang="en-US" sz="3600" b="1" dirty="0" smtClean="0">
                <a:latin typeface="Times New Roman" pitchFamily="18" charset="0"/>
                <a:cs typeface="Times New Roman" pitchFamily="18" charset="0"/>
              </a:rPr>
              <a:t>,…..</a:t>
            </a:r>
            <a:r>
              <a:rPr lang="en-US" sz="3600" b="1" dirty="0" smtClean="0"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endParaRPr lang="en-US" sz="3600" b="1" dirty="0">
              <a:latin typeface="Times New Roman" pitchFamily="18" charset="0"/>
              <a:ea typeface="Tahoma"/>
              <a:cs typeface="Times New Roman" pitchFamily="18" charset="0"/>
              <a:sym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Shape 434"/>
          <p:cNvSpPr/>
          <p:nvPr/>
        </p:nvSpPr>
        <p:spPr>
          <a:xfrm>
            <a:off x="533400" y="1828800"/>
            <a:ext cx="8229600" cy="33877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Ngoài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các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làn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điệu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thuộc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các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loại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dân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ca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khác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nhau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còn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có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các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loại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hát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có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nhạc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đệm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như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: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Chầu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văn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ca </a:t>
            </a:r>
            <a:r>
              <a:rPr lang="en-US" sz="4000" b="1" dirty="0" err="1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trù</a:t>
            </a:r>
            <a:r>
              <a:rPr lang="en-US" sz="4000" b="1" dirty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, ca </a:t>
            </a:r>
            <a:r>
              <a:rPr lang="en-US" sz="4000" b="1" dirty="0" err="1" smtClean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Huế</a:t>
            </a:r>
            <a:r>
              <a:rPr lang="en-US" sz="4000" b="1" smtClean="0">
                <a:latin typeface="Times New Roman" pitchFamily="18" charset="0"/>
                <a:ea typeface="Verdana"/>
                <a:cs typeface="Times New Roman" pitchFamily="18" charset="0"/>
                <a:sym typeface="Verdana"/>
              </a:rPr>
              <a:t>…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endParaRPr lang="en-US" sz="4000" b="1" dirty="0">
              <a:latin typeface="Times New Roman" pitchFamily="18" charset="0"/>
              <a:ea typeface="Verdana"/>
              <a:cs typeface="Times New Roman" pitchFamily="18" charset="0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Shape 439"/>
          <p:cNvSpPr/>
          <p:nvPr/>
        </p:nvSpPr>
        <p:spPr>
          <a:xfrm>
            <a:off x="533400" y="457200"/>
            <a:ext cx="3352800" cy="8286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2700" cap="flat" cmpd="sng">
                  <a:solidFill>
                    <a:srgbClr val="0033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49803"/>
                  </a:srgbClr>
                </a:solidFill>
                <a:latin typeface="Times New Roman"/>
              </a:rPr>
              <a:t>Ca Trù</a:t>
            </a:r>
          </a:p>
        </p:txBody>
      </p:sp>
      <p:sp>
        <p:nvSpPr>
          <p:cNvPr id="440" name="Shape 440"/>
          <p:cNvSpPr/>
          <p:nvPr/>
        </p:nvSpPr>
        <p:spPr>
          <a:xfrm>
            <a:off x="4876800" y="0"/>
            <a:ext cx="3581400" cy="11779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rgbClr val="CC99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800080"/>
                </a:solidFill>
                <a:latin typeface="Times New Roman"/>
              </a:rPr>
              <a:t>Chầu văn</a:t>
            </a:r>
          </a:p>
        </p:txBody>
      </p:sp>
      <p:pic>
        <p:nvPicPr>
          <p:cNvPr id="441" name="Shape 44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1000" y="1676400"/>
            <a:ext cx="4114457" cy="4875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Shape 4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76800" y="1524000"/>
            <a:ext cx="3885229" cy="495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200"/>
                                        <p:tgtEl>
                                          <p:spTgt spid="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2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Shape 449" descr="hat boi-tuo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4800" y="0"/>
            <a:ext cx="8305800" cy="2971800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451" name="Shape 451" descr="cai luo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25963" y="3429000"/>
            <a:ext cx="4544735" cy="3065717"/>
          </a:xfrm>
          <a:prstGeom prst="rect">
            <a:avLst/>
          </a:prstGeom>
          <a:noFill/>
          <a:ln w="38100" cap="flat" cmpd="sng">
            <a:solidFill>
              <a:srgbClr val="FF6600"/>
            </a:solidFill>
            <a:prstDash val="solid"/>
            <a:miter lim="800000"/>
            <a:headEnd type="none" w="med" len="med"/>
            <a:tailEnd type="none" w="med" len="med"/>
          </a:ln>
        </p:spPr>
      </p:pic>
      <p:sp>
        <p:nvSpPr>
          <p:cNvPr id="452" name="Shape 452"/>
          <p:cNvSpPr txBox="1"/>
          <p:nvPr/>
        </p:nvSpPr>
        <p:spPr>
          <a:xfrm>
            <a:off x="3257550" y="3048000"/>
            <a:ext cx="2362200" cy="3667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Tuồng _ hát Bội</a:t>
            </a:r>
          </a:p>
        </p:txBody>
      </p:sp>
      <p:sp>
        <p:nvSpPr>
          <p:cNvPr id="453" name="Shape 453"/>
          <p:cNvSpPr txBox="1"/>
          <p:nvPr/>
        </p:nvSpPr>
        <p:spPr>
          <a:xfrm>
            <a:off x="990600" y="6488113"/>
            <a:ext cx="2667000" cy="369887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Chèo-ở Hà Tây</a:t>
            </a:r>
          </a:p>
        </p:txBody>
      </p:sp>
      <p:sp>
        <p:nvSpPr>
          <p:cNvPr id="454" name="Shape 454"/>
          <p:cNvSpPr txBox="1"/>
          <p:nvPr/>
        </p:nvSpPr>
        <p:spPr>
          <a:xfrm>
            <a:off x="5257800" y="6491288"/>
            <a:ext cx="3505200" cy="366712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Hát ca Cải Lương_Nam Bộ</a:t>
            </a:r>
          </a:p>
        </p:txBody>
      </p:sp>
      <p:pic>
        <p:nvPicPr>
          <p:cNvPr id="455" name="Shape 455" descr="cheo-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438" y="3429000"/>
            <a:ext cx="4427553" cy="3069148"/>
          </a:xfrm>
          <a:prstGeom prst="rect">
            <a:avLst/>
          </a:prstGeom>
          <a:noFill/>
          <a:ln w="38100" cap="flat" cmpd="sng">
            <a:solidFill>
              <a:schemeClr val="dk1"/>
            </a:solidFill>
            <a:prstDash val="solid"/>
            <a:miter lim="800000"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Shape 467"/>
          <p:cNvSpPr txBox="1">
            <a:spLocks noGrp="1"/>
          </p:cNvSpPr>
          <p:nvPr>
            <p:ph type="title"/>
          </p:nvPr>
        </p:nvSpPr>
        <p:spPr>
          <a:xfrm>
            <a:off x="228600" y="301624"/>
            <a:ext cx="8763000" cy="175577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b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Việt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nam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có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những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loại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hình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nghệ</a:t>
            </a:r>
            <a:r>
              <a:rPr lang="en-US" sz="3600" b="1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thuật</a:t>
            </a:r>
            <a:r>
              <a:rPr lang="en-US" sz="3600" b="1" i="0" u="none" strike="noStrike" cap="none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nào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đã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được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unesco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công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nhận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là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di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sản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phi </a:t>
            </a:r>
            <a:r>
              <a:rPr lang="en-US" sz="3600" b="1" i="0" u="none" strike="noStrike" cap="none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vật</a:t>
            </a:r>
            <a:r>
              <a:rPr lang="en-US" sz="3600" b="1" i="0" u="none" strike="noStrike" cap="none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thể</a:t>
            </a:r>
            <a:r>
              <a:rPr lang="en-US" sz="3600" b="1" i="0" u="none" strike="noStrike" cap="none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văn</a:t>
            </a:r>
            <a:r>
              <a:rPr lang="en-US" sz="3600" b="1" i="0" u="none" strike="noStrike" cap="none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hóa</a:t>
            </a:r>
            <a:r>
              <a:rPr lang="en-US" sz="3600" b="1" i="0" u="none" strike="noStrike" cap="none" dirty="0" smtClean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thế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sz="3600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giới</a:t>
            </a:r>
            <a:r>
              <a:rPr lang="en-US" sz="3600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?</a:t>
            </a:r>
          </a:p>
        </p:txBody>
      </p:sp>
      <p:sp>
        <p:nvSpPr>
          <p:cNvPr id="468" name="Shape 468"/>
          <p:cNvSpPr txBox="1">
            <a:spLocks noGrp="1"/>
          </p:cNvSpPr>
          <p:nvPr>
            <p:ph type="body" idx="1"/>
          </p:nvPr>
        </p:nvSpPr>
        <p:spPr>
          <a:xfrm>
            <a:off x="685800" y="2362199"/>
            <a:ext cx="7997825" cy="3579813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458469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1.Nhã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nhạc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cung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đình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Huế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- 2003</a:t>
            </a:r>
          </a:p>
          <a:p>
            <a:pPr marL="342900" marR="0" lvl="0" indent="-458469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2.Không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gian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văn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hoá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cồng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chiêng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Tây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smtClean="0">
                <a:latin typeface="Verdana"/>
                <a:ea typeface="Verdana"/>
                <a:cs typeface="Verdana"/>
                <a:sym typeface="Verdana"/>
              </a:rPr>
              <a:t>nguyên-2005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.</a:t>
            </a:r>
          </a:p>
          <a:p>
            <a:pPr marL="342900" marR="0" lvl="0" indent="-458469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3.Dân ca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quan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họ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Bắc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giang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và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Bắc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ninh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-2009.</a:t>
            </a:r>
          </a:p>
          <a:p>
            <a:pPr marL="342900" marR="0" lvl="0" indent="-458469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4.Ca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trù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– 2009</a:t>
            </a:r>
          </a:p>
          <a:p>
            <a:pPr marL="342900" marR="0" lvl="0" indent="-508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5.Hát </a:t>
            </a:r>
            <a:r>
              <a:rPr lang="en-US" sz="2600" b="1" i="0" u="none" strike="noStrike" cap="none" dirty="0" err="1" smtClean="0">
                <a:latin typeface="Verdana"/>
                <a:ea typeface="Verdana"/>
                <a:cs typeface="Verdana"/>
                <a:sym typeface="Verdana"/>
              </a:rPr>
              <a:t>xoan</a:t>
            </a:r>
            <a:r>
              <a:rPr lang="en-US" sz="2600" b="1" i="0" u="none" strike="noStrike" cap="none" dirty="0" smtClean="0">
                <a:latin typeface="Verdana"/>
                <a:ea typeface="Verdana"/>
                <a:cs typeface="Verdana"/>
                <a:sym typeface="Verdana"/>
              </a:rPr>
              <a:t> - 2011</a:t>
            </a:r>
            <a:endParaRPr lang="en-US" sz="2600" b="1" i="0" u="none" strike="noStrike" cap="none" dirty="0"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508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6.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Đờn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ca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tài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tư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Nam </a:t>
            </a:r>
            <a:r>
              <a:rPr lang="en-US" sz="2600" b="1" i="0" u="none" strike="noStrike" cap="none" dirty="0" err="1" smtClean="0">
                <a:latin typeface="Verdana"/>
                <a:ea typeface="Verdana"/>
                <a:cs typeface="Verdana"/>
                <a:sym typeface="Verdana"/>
              </a:rPr>
              <a:t>Bộ</a:t>
            </a:r>
            <a:r>
              <a:rPr lang="en-US" sz="2600" b="1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dirty="0" smtClean="0"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lang="en-US" sz="2600" b="1" i="0" u="none" strike="noStrike" cap="none" dirty="0" smtClean="0">
                <a:latin typeface="Verdana"/>
                <a:ea typeface="Verdana"/>
                <a:cs typeface="Verdana"/>
                <a:sym typeface="Verdana"/>
              </a:rPr>
              <a:t>2013</a:t>
            </a:r>
            <a:endParaRPr lang="en-US" sz="2600" b="1" i="0" u="none" strike="noStrike" cap="none" dirty="0"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5080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3399"/>
              </a:buClr>
              <a:buSzPct val="100000"/>
              <a:buFont typeface="Noto Sans Symbols"/>
              <a:buNone/>
            </a:pP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7.Dân ca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ví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, </a:t>
            </a:r>
            <a:r>
              <a:rPr lang="en-US" sz="2600" b="1" i="0" u="none" strike="noStrike" cap="none" dirty="0" err="1">
                <a:latin typeface="Verdana"/>
                <a:ea typeface="Verdana"/>
                <a:cs typeface="Verdana"/>
                <a:sym typeface="Verdana"/>
              </a:rPr>
              <a:t>dặm</a:t>
            </a:r>
            <a:r>
              <a:rPr lang="en-US" sz="2600" b="1" i="0" u="none" strike="noStrike" cap="none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i="0" u="none" strike="noStrike" cap="none" dirty="0" err="1" smtClean="0">
                <a:latin typeface="Verdana"/>
                <a:ea typeface="Verdana"/>
                <a:cs typeface="Verdana"/>
                <a:sym typeface="Verdana"/>
              </a:rPr>
              <a:t>NghệTĩnh</a:t>
            </a:r>
            <a:r>
              <a:rPr lang="en-US" sz="2600" b="1" dirty="0"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lang="en-US" sz="2600" b="1" dirty="0" smtClean="0">
                <a:latin typeface="Verdana"/>
                <a:ea typeface="Verdana"/>
                <a:cs typeface="Verdana"/>
                <a:sym typeface="Verdana"/>
              </a:rPr>
              <a:t>- </a:t>
            </a:r>
            <a:r>
              <a:rPr lang="en-US" sz="2600" b="1" i="0" u="none" strike="noStrike" cap="none" dirty="0" smtClean="0">
                <a:latin typeface="Verdana"/>
                <a:ea typeface="Verdana"/>
                <a:cs typeface="Verdana"/>
                <a:sym typeface="Verdana"/>
              </a:rPr>
              <a:t>2014</a:t>
            </a:r>
            <a:endParaRPr lang="en-US" sz="2600" b="1" i="0" u="none" strike="noStrike" cap="none" dirty="0"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458469" algn="l" rtl="0">
              <a:lnSpc>
                <a:spcPct val="90000"/>
              </a:lnSpc>
              <a:spcBef>
                <a:spcPts val="52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endParaRPr sz="2600" b="1" i="0" u="none" strike="noStrike" cap="none">
              <a:solidFill>
                <a:srgbClr val="FF3399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marL="342900" marR="0" lvl="0" indent="-489585" algn="l" rtl="0">
              <a:lnSpc>
                <a:spcPct val="90000"/>
              </a:lnSpc>
              <a:spcBef>
                <a:spcPts val="660"/>
              </a:spcBef>
              <a:spcAft>
                <a:spcPts val="0"/>
              </a:spcAft>
              <a:buClr>
                <a:schemeClr val="dk2"/>
              </a:buClr>
              <a:buSzPct val="70000"/>
              <a:buFont typeface="Noto Sans Symbols"/>
              <a:buNone/>
            </a:pPr>
            <a:endParaRPr sz="3300" b="1" i="0" u="none" strike="noStrike" cap="none">
              <a:solidFill>
                <a:srgbClr val="FF0000"/>
              </a:solidFill>
              <a:latin typeface="Verdana"/>
              <a:ea typeface="Verdana"/>
              <a:cs typeface="Verdana"/>
              <a:sym typeface="Verdan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6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46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Shape 473"/>
          <p:cNvSpPr/>
          <p:nvPr/>
        </p:nvSpPr>
        <p:spPr>
          <a:xfrm>
            <a:off x="838200" y="1447800"/>
            <a:ext cx="7848600" cy="4876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342900" marR="0" lvl="0" indent="-476250" algn="l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77777"/>
              <a:buFont typeface="Noto Sans Symbols"/>
              <a:buNone/>
            </a:pPr>
            <a:r>
              <a:rPr lang="en-US" sz="2700" dirty="0">
                <a:solidFill>
                  <a:srgbClr val="3333FF"/>
                </a:solidFill>
                <a:latin typeface="Verdana"/>
                <a:ea typeface="Verdana"/>
                <a:cs typeface="Verdana"/>
                <a:sym typeface="Verdana"/>
              </a:rPr>
              <a:t>     </a:t>
            </a:r>
            <a:r>
              <a:rPr lang="en-US" sz="3000" dirty="0">
                <a:solidFill>
                  <a:srgbClr val="6600CC"/>
                </a:solidFill>
                <a:latin typeface="Tahoma"/>
                <a:ea typeface="Tahoma"/>
                <a:cs typeface="Tahoma"/>
                <a:sym typeface="Tahoma"/>
              </a:rPr>
              <a:t>-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Từ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bao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đời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nay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dân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ca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đã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gắn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bó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với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đời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sống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tinh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thần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của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người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dân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Việt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Nam .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Không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những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thế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mà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dân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ca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còn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gắn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bó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với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nền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văn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hóa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và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tinh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thần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của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cả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cộng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đồng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dân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 smtClean="0">
                <a:latin typeface="Tahoma"/>
                <a:ea typeface="Tahoma"/>
                <a:cs typeface="Tahoma"/>
                <a:sym typeface="Tahoma"/>
              </a:rPr>
              <a:t>tộc</a:t>
            </a:r>
            <a:r>
              <a:rPr lang="en-US" sz="3000" b="1" dirty="0" smtClean="0">
                <a:latin typeface="Tahoma"/>
                <a:ea typeface="Tahoma"/>
                <a:cs typeface="Tahoma"/>
                <a:sym typeface="Tahoma"/>
              </a:rPr>
              <a:t>.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Vì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vậy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chúng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ta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phải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biết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giữ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gìn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,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bảo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tồn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bản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sắc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văn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hóa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truyền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thống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dân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tộc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của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chúng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 </a:t>
            </a:r>
            <a:r>
              <a:rPr lang="en-US" sz="3000" b="1" dirty="0" err="1">
                <a:latin typeface="Tahoma"/>
                <a:ea typeface="Tahoma"/>
                <a:cs typeface="Tahoma"/>
                <a:sym typeface="Tahoma"/>
              </a:rPr>
              <a:t>ta</a:t>
            </a:r>
            <a:r>
              <a:rPr lang="en-US" sz="3000" b="1" dirty="0">
                <a:latin typeface="Tahoma"/>
                <a:ea typeface="Tahoma"/>
                <a:cs typeface="Tahoma"/>
                <a:sym typeface="Tahoma"/>
              </a:rPr>
              <a:t>.</a:t>
            </a:r>
          </a:p>
          <a:p>
            <a:pPr marL="342900" marR="0" lvl="0" indent="-476250" algn="l" rtl="0"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Font typeface="Noto Sans Symbols"/>
              <a:buNone/>
            </a:pPr>
            <a:endParaRPr sz="3000">
              <a:solidFill>
                <a:srgbClr val="CC0099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sp>
        <p:nvSpPr>
          <p:cNvPr id="474" name="Shape 474"/>
          <p:cNvSpPr/>
          <p:nvPr/>
        </p:nvSpPr>
        <p:spPr>
          <a:xfrm>
            <a:off x="228600" y="304800"/>
            <a:ext cx="8915400" cy="51911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lt2"/>
            </a:outerShdw>
          </a:effectLst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*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Vì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sao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ta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phải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bảo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tồn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và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phát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triển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</a:t>
            </a:r>
            <a:r>
              <a:rPr lang="en-US" sz="3600" b="1" i="1" dirty="0" err="1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dân</a:t>
            </a:r>
            <a:r>
              <a:rPr lang="en-US" sz="3600" b="1" i="1" dirty="0">
                <a:solidFill>
                  <a:srgbClr val="FF3300"/>
                </a:solidFill>
                <a:latin typeface="Times New Roman" pitchFamily="18" charset="0"/>
                <a:ea typeface="Tahoma"/>
                <a:cs typeface="Times New Roman" pitchFamily="18" charset="0"/>
                <a:sym typeface="Tahoma"/>
              </a:rPr>
              <a:t> ca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4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Shape 493" descr="Cover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9013" y="4476750"/>
            <a:ext cx="1547193" cy="10381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4" name="Shape 494" descr="Cover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85863" y="4457700"/>
            <a:ext cx="1349836" cy="558511"/>
          </a:xfrm>
          <a:prstGeom prst="rect">
            <a:avLst/>
          </a:prstGeom>
          <a:noFill/>
          <a:ln>
            <a:noFill/>
          </a:ln>
        </p:spPr>
      </p:pic>
      <p:pic>
        <p:nvPicPr>
          <p:cNvPr id="495" name="Shape 495" descr="Cove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69963" y="4335463"/>
            <a:ext cx="1563318" cy="3126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6" name="Shape 496" descr="Cover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468563" y="3395663"/>
            <a:ext cx="2922274" cy="1307217"/>
          </a:xfrm>
          <a:prstGeom prst="rect">
            <a:avLst/>
          </a:prstGeom>
          <a:noFill/>
          <a:ln>
            <a:noFill/>
          </a:ln>
        </p:spPr>
      </p:pic>
      <p:pic>
        <p:nvPicPr>
          <p:cNvPr id="497" name="Shape 497" descr="Cover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11125" y="3475038"/>
            <a:ext cx="1258101" cy="620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Shape 498" descr="Cover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1125" y="3273425"/>
            <a:ext cx="1258101" cy="318992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Shape 499" descr="Cover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0" y="2671763"/>
            <a:ext cx="1417912" cy="920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Shape 500" descr="Cover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1301750" y="3352800"/>
            <a:ext cx="4085311" cy="361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Shape 501" descr="Cover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669925" y="2162175"/>
            <a:ext cx="1496152" cy="344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2" name="Shape 502" descr="Cover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92163" y="1597025"/>
            <a:ext cx="1417912" cy="913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Shape 503" descr="Cover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976313" y="1025525"/>
            <a:ext cx="1239713" cy="14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Shape 504" descr="Cover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100263" y="2247900"/>
            <a:ext cx="3310482" cy="1454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Shape 505" descr="Cover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4237038" y="5551488"/>
            <a:ext cx="3375385" cy="534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Shape 506" descr="Cover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2573338" y="5557838"/>
            <a:ext cx="1749206" cy="46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Shape 507" descr="Cover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2905125" y="4930775"/>
            <a:ext cx="1454792" cy="7551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Shape 508" descr="Cover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4256088" y="3505200"/>
            <a:ext cx="1887750" cy="2207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Shape 509" descr="Cover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7123113" y="4256088"/>
            <a:ext cx="1796194" cy="387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Shape 510" descr="Cover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7092950" y="3875088"/>
            <a:ext cx="1729798" cy="76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Shape 511" descr="Cover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7080250" y="3438525"/>
            <a:ext cx="1643439" cy="1202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Shape 512" descr="Cover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5127625" y="3414713"/>
            <a:ext cx="2056200" cy="1354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Shape 513" descr="Cover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7277100" y="3063875"/>
            <a:ext cx="1738197" cy="522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Shape 514" descr="Cover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7246938" y="2616200"/>
            <a:ext cx="1589575" cy="96933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Shape 515" descr="Cover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7240588" y="2124075"/>
            <a:ext cx="1410873" cy="14615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Shape 516" descr="Cover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5127625" y="3352800"/>
            <a:ext cx="2213417" cy="361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Shape 517" descr="Cover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7148513" y="1689100"/>
            <a:ext cx="1980028" cy="52200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Shape 518" descr="Cover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7116763" y="1246188"/>
            <a:ext cx="1473200" cy="96319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Shape 519" descr="Cover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7112000" y="755650"/>
            <a:ext cx="1660678" cy="1448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Shape 520" descr="Cover"/>
          <p:cNvPicPr preferRelativeResize="0"/>
          <p:nvPr/>
        </p:nvPicPr>
        <p:blipFill rotWithShape="1">
          <a:blip r:embed="rId30">
            <a:alphaModFix/>
          </a:blip>
          <a:srcRect/>
          <a:stretch/>
        </p:blipFill>
        <p:spPr>
          <a:xfrm>
            <a:off x="3838575" y="723900"/>
            <a:ext cx="3433940" cy="1483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Shape 521" descr="Cover"/>
          <p:cNvPicPr preferRelativeResize="0"/>
          <p:nvPr/>
        </p:nvPicPr>
        <p:blipFill rotWithShape="1">
          <a:blip r:embed="rId31">
            <a:alphaModFix/>
          </a:blip>
          <a:srcRect/>
          <a:stretch/>
        </p:blipFill>
        <p:spPr>
          <a:xfrm>
            <a:off x="3513138" y="1400175"/>
            <a:ext cx="3739308" cy="811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Shape 522" descr="Cover"/>
          <p:cNvPicPr preferRelativeResize="0"/>
          <p:nvPr/>
        </p:nvPicPr>
        <p:blipFill rotWithShape="1">
          <a:blip r:embed="rId32">
            <a:alphaModFix/>
          </a:blip>
          <a:srcRect/>
          <a:stretch/>
        </p:blipFill>
        <p:spPr>
          <a:xfrm>
            <a:off x="5103813" y="1978025"/>
            <a:ext cx="2107891" cy="1729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Shape 523" descr="Cover"/>
          <p:cNvPicPr preferRelativeResize="0"/>
          <p:nvPr/>
        </p:nvPicPr>
        <p:blipFill rotWithShape="1">
          <a:blip r:embed="rId33">
            <a:alphaModFix/>
          </a:blip>
          <a:srcRect/>
          <a:stretch/>
        </p:blipFill>
        <p:spPr>
          <a:xfrm>
            <a:off x="4648200" y="3048000"/>
            <a:ext cx="1146491" cy="1024722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Shape 524">
            <a:hlinkClick r:id="rId34"/>
          </p:cNvPr>
          <p:cNvSpPr/>
          <p:nvPr/>
        </p:nvSpPr>
        <p:spPr>
          <a:xfrm>
            <a:off x="2590800" y="6248400"/>
            <a:ext cx="3505200" cy="385763"/>
          </a:xfrm>
          <a:prstGeom prst="rect">
            <a:avLst/>
          </a:prstGeom>
          <a:solidFill>
            <a:schemeClr val="accent1"/>
          </a:solidFill>
          <a:ln w="19050" cap="flat" cmpd="sng">
            <a:solidFill>
              <a:schemeClr val="accen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dist="35921" dir="2700000" algn="ctr" rotWithShape="0">
              <a:schemeClr val="lt2"/>
            </a:outerShdw>
          </a:effectLst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Một số làn điệu dân ca tiêu biểu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5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Shape 152" descr="Picture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0800000">
            <a:off x="0" y="0"/>
            <a:ext cx="1219200" cy="121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" name="Shape 153" descr="Slide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971800" y="0"/>
            <a:ext cx="6168497" cy="6849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 descr="bia-1-tu-nha-den-truong-lop-3-copy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6200" y="152400"/>
            <a:ext cx="2895600" cy="2435962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Shape 155"/>
          <p:cNvSpPr/>
          <p:nvPr/>
        </p:nvSpPr>
        <p:spPr>
          <a:xfrm>
            <a:off x="0" y="3124200"/>
            <a:ext cx="2819400" cy="10668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lang="en-US" b="1" i="0" dirty="0" smtClean="0">
                <a:ln>
                  <a:noFill/>
                </a:ln>
                <a:latin typeface="Arial"/>
              </a:rPr>
              <a:t>HÀNH KHÚC </a:t>
            </a:r>
          </a:p>
          <a:p>
            <a:pPr lvl="0" algn="ctr"/>
            <a:r>
              <a:rPr lang="en-US" b="1" i="0" dirty="0" smtClean="0">
                <a:ln>
                  <a:noFill/>
                </a:ln>
                <a:latin typeface="Arial"/>
              </a:rPr>
              <a:t>TỚI TRƯỜNG</a:t>
            </a:r>
            <a:endParaRPr b="1" i="0">
              <a:ln>
                <a:noFill/>
              </a:ln>
              <a:latin typeface="Arial"/>
            </a:endParaRPr>
          </a:p>
        </p:txBody>
      </p:sp>
      <p:sp>
        <p:nvSpPr>
          <p:cNvPr id="157" name="Shape 157"/>
          <p:cNvSpPr/>
          <p:nvPr/>
        </p:nvSpPr>
        <p:spPr>
          <a:xfrm>
            <a:off x="-1371600" y="4343400"/>
            <a:ext cx="4343400" cy="11430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00FF"/>
                </a:solidFill>
                <a:latin typeface="Times New Roman"/>
              </a:rPr>
              <a:t>Nhạc Pháp</a:t>
            </a:r>
            <a:br>
              <a:rPr b="1" i="0">
                <a:ln>
                  <a:noFill/>
                </a:ln>
                <a:solidFill>
                  <a:srgbClr val="0000FF"/>
                </a:solidFill>
                <a:latin typeface="Times New Roman"/>
              </a:rPr>
            </a:br>
            <a:r>
              <a:rPr b="1" i="0">
                <a:ln>
                  <a:noFill/>
                </a:ln>
                <a:solidFill>
                  <a:srgbClr val="0000FF"/>
                </a:solidFill>
                <a:latin typeface="Times New Roman"/>
              </a:rPr>
              <a:t>                         Lời Việt: Phan Trần Bảng</a:t>
            </a:r>
            <a:br>
              <a:rPr b="1" i="0">
                <a:ln>
                  <a:noFill/>
                </a:ln>
                <a:solidFill>
                  <a:srgbClr val="0000FF"/>
                </a:solidFill>
                <a:latin typeface="Times New Roman"/>
              </a:rPr>
            </a:br>
            <a:r>
              <a:rPr b="1" i="0">
                <a:ln>
                  <a:noFill/>
                </a:ln>
                <a:solidFill>
                  <a:srgbClr val="0000FF"/>
                </a:solidFill>
                <a:latin typeface="Times New Roman"/>
              </a:rPr>
              <a:t>                                     Lê Minh Châu</a:t>
            </a:r>
          </a:p>
        </p:txBody>
      </p:sp>
      <p:pic>
        <p:nvPicPr>
          <p:cNvPr id="7" name="HanhKhucToiTruong-VA-4510319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1447800" y="5562600"/>
            <a:ext cx="6858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22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822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822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822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5975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Shape 529" descr="C:\Documents and Settings\Admin\Desktop\bai giang\tro choi\DHBC_web.jpg"/>
          <p:cNvPicPr preferRelativeResize="0">
            <a:picLocks noGrp="1"/>
          </p:cNvPicPr>
          <p:nvPr>
            <p:ph type="body" idx="4294967295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0" y="1219200"/>
            <a:ext cx="8996363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4" name="Shape 534" descr="tải xuống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52600" y="1143000"/>
            <a:ext cx="5324399" cy="5409974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Shape 535"/>
          <p:cNvSpPr txBox="1"/>
          <p:nvPr/>
        </p:nvSpPr>
        <p:spPr>
          <a:xfrm>
            <a:off x="0" y="228600"/>
            <a:ext cx="9144000" cy="9239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5400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Nhạc sĩ Mô –da (Mozart)</a:t>
            </a:r>
          </a:p>
        </p:txBody>
      </p:sp>
      <p:pic>
        <p:nvPicPr>
          <p:cNvPr id="536" name="Shape 536" descr="tombstone-159792_640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2400" y="1905000"/>
            <a:ext cx="2553840" cy="3133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7" name="Shape 537" descr="Vat Ly 6 SGK hinh 16.2.jpg.jpg"/>
          <p:cNvPicPr preferRelativeResize="0"/>
          <p:nvPr/>
        </p:nvPicPr>
        <p:blipFill rotWithShape="1">
          <a:blip r:embed="rId5">
            <a:alphaModFix/>
          </a:blip>
          <a:srcRect l="6876" t="77184" r="71333" b="-485"/>
          <a:stretch/>
        </p:blipFill>
        <p:spPr>
          <a:xfrm>
            <a:off x="2895600" y="2590800"/>
            <a:ext cx="2698750" cy="1979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538" name="Shape 538" descr="muathuoctot.com_142778526245901525.png"/>
          <p:cNvPicPr preferRelativeResize="0"/>
          <p:nvPr/>
        </p:nvPicPr>
        <p:blipFill rotWithShape="1">
          <a:blip r:embed="rId6" cstate="print">
            <a:alphaModFix/>
          </a:blip>
          <a:srcRect/>
          <a:stretch/>
        </p:blipFill>
        <p:spPr>
          <a:xfrm>
            <a:off x="5791200" y="1752600"/>
            <a:ext cx="2968085" cy="3876484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Shape 539"/>
          <p:cNvSpPr txBox="1"/>
          <p:nvPr/>
        </p:nvSpPr>
        <p:spPr>
          <a:xfrm>
            <a:off x="3581400" y="3454400"/>
            <a:ext cx="1295400" cy="584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200" b="1">
                <a:solidFill>
                  <a:srgbClr val="FF0066"/>
                </a:solidFill>
                <a:latin typeface="Tahoma"/>
                <a:ea typeface="Tahoma"/>
                <a:cs typeface="Tahoma"/>
                <a:sym typeface="Tahoma"/>
              </a:rPr>
              <a:t>1 gam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5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4" name="Shape 544" descr="tải xuống (1).jp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3825" y="1905000"/>
            <a:ext cx="2388783" cy="3120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45" name="Shape 545" descr="2-mon-trung-chien-nhanh-ngon-ma-dinh-duong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819400" y="1905000"/>
            <a:ext cx="2819400" cy="312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46" name="Shape 546" descr="khoanh-khac-tre-ngo-nghinh-ngay-dau-toi-lop-1.jp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43600" y="1828800"/>
            <a:ext cx="2971800" cy="3168653"/>
          </a:xfrm>
          <a:prstGeom prst="rect">
            <a:avLst/>
          </a:prstGeom>
          <a:noFill/>
          <a:ln>
            <a:noFill/>
          </a:ln>
        </p:spPr>
      </p:pic>
      <p:sp>
        <p:nvSpPr>
          <p:cNvPr id="547" name="Shape 547"/>
          <p:cNvSpPr txBox="1"/>
          <p:nvPr/>
        </p:nvSpPr>
        <p:spPr>
          <a:xfrm>
            <a:off x="0" y="304800"/>
            <a:ext cx="9144000" cy="9239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54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Hành khúc tới trường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" name="Shape 552" descr="maxresdefault.jpg"/>
          <p:cNvPicPr preferRelativeResize="0"/>
          <p:nvPr/>
        </p:nvPicPr>
        <p:blipFill rotWithShape="1">
          <a:blip r:embed="rId3">
            <a:alphaModFix/>
          </a:blip>
          <a:srcRect l="5000" t="6413" r="66667"/>
          <a:stretch/>
        </p:blipFill>
        <p:spPr>
          <a:xfrm>
            <a:off x="6477000" y="1524000"/>
            <a:ext cx="2352889" cy="386540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3" name="Shape 553" descr="smartcook-4415-90055-1-product_watermark1_.jp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505200" y="1752600"/>
            <a:ext cx="2740914" cy="3426142"/>
          </a:xfrm>
          <a:prstGeom prst="rect">
            <a:avLst/>
          </a:prstGeom>
          <a:noFill/>
          <a:ln>
            <a:noFill/>
          </a:ln>
        </p:spPr>
      </p:pic>
      <p:pic>
        <p:nvPicPr>
          <p:cNvPr id="554" name="Shape 554" descr="dcmua.jpg"/>
          <p:cNvPicPr preferRelativeResize="0"/>
          <p:nvPr/>
        </p:nvPicPr>
        <p:blipFill rotWithShape="1">
          <a:blip r:embed="rId5">
            <a:alphaModFix/>
          </a:blip>
          <a:srcRect l="2258" t="1076" r="12749" b="2151"/>
          <a:stretch/>
        </p:blipFill>
        <p:spPr>
          <a:xfrm>
            <a:off x="228600" y="1752600"/>
            <a:ext cx="3048000" cy="3421428"/>
          </a:xfrm>
          <a:prstGeom prst="rect">
            <a:avLst/>
          </a:prstGeom>
          <a:noFill/>
          <a:ln>
            <a:noFill/>
          </a:ln>
        </p:spPr>
      </p:pic>
      <p:sp>
        <p:nvSpPr>
          <p:cNvPr id="555" name="Shape 555"/>
          <p:cNvSpPr txBox="1"/>
          <p:nvPr/>
        </p:nvSpPr>
        <p:spPr>
          <a:xfrm>
            <a:off x="0" y="381000"/>
            <a:ext cx="9144000" cy="923925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5400" b="1">
                <a:solidFill>
                  <a:srgbClr val="FF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Dân ca Việt Nam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Frames PPT 0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228600" y="1828800"/>
            <a:ext cx="8382000" cy="2514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3200" b="1" kern="10" dirty="0">
                <a:ln w="12700">
                  <a:solidFill>
                    <a:srgbClr val="FF9966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CHÂN THÀNH CẢM ƠN QUÝ THẦY CÔ!</a:t>
            </a:r>
          </a:p>
          <a:p>
            <a:pPr algn="ctr"/>
            <a:r>
              <a:rPr lang="vi-VN" sz="3200" b="1" kern="10" dirty="0">
                <a:ln w="12700">
                  <a:solidFill>
                    <a:srgbClr val="FF9966"/>
                  </a:solidFill>
                  <a:round/>
                  <a:headEnd/>
                  <a:tailEnd/>
                </a:ln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 CÁC EM HỌC TỐT!</a:t>
            </a:r>
            <a:endParaRPr lang="en-US" sz="3200" b="1" kern="10" dirty="0">
              <a:ln w="12700">
                <a:solidFill>
                  <a:srgbClr val="FF9966"/>
                </a:solidFill>
                <a:round/>
                <a:headEnd/>
                <a:tailEnd/>
              </a:ln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/>
          <p:nvPr/>
        </p:nvSpPr>
        <p:spPr>
          <a:xfrm>
            <a:off x="304800" y="2590800"/>
            <a:ext cx="2362200" cy="1066800"/>
          </a:xfrm>
          <a:prstGeom prst="ellipse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  <p:pic>
        <p:nvPicPr>
          <p:cNvPr id="163" name="Shape 163" descr="Hanh khuc toi truo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077858" cy="68385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01962"/>
          </a:xfrm>
        </p:spPr>
        <p:txBody>
          <a:bodyPr>
            <a:normAutofit fontScale="90000"/>
          </a:bodyPr>
          <a:lstStyle/>
          <a:p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dung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: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từng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tốp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vui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niềm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quê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cất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itle 1"/>
          <p:cNvSpPr txBox="1">
            <a:spLocks/>
          </p:cNvSpPr>
          <p:nvPr/>
        </p:nvSpPr>
        <p:spPr>
          <a:xfrm>
            <a:off x="457200" y="3505200"/>
            <a:ext cx="8229600" cy="3001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Bài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học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cho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bản</a:t>
            </a:r>
            <a:r>
              <a:rPr kumimoji="0" lang="en-US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thân</a:t>
            </a:r>
            <a:r>
              <a:rPr kumimoji="0" 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:</a:t>
            </a:r>
            <a:endParaRPr lang="en-US" sz="4400" dirty="0" smtClean="0"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4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luôn</a:t>
            </a:r>
            <a:r>
              <a:rPr lang="en-US" sz="44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lạc</a:t>
            </a:r>
            <a:r>
              <a:rPr lang="en-US" sz="44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quan</a:t>
            </a:r>
            <a:r>
              <a:rPr lang="en-US" sz="44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yêu</a:t>
            </a:r>
            <a:r>
              <a:rPr lang="en-US" sz="4400" dirty="0" smtClean="0"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en-US" sz="4400" dirty="0" err="1" smtClean="0">
                <a:latin typeface="Times New Roman" pitchFamily="18" charset="0"/>
                <a:ea typeface="+mj-ea"/>
                <a:cs typeface="Times New Roman" pitchFamily="18" charset="0"/>
              </a:rPr>
              <a:t>đời</a:t>
            </a:r>
            <a:r>
              <a:rPr lang="en-US" sz="4400" dirty="0" smtClean="0"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Yêu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thiên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nhiên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đất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nước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cố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gắng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học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hành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để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vươn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tới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ước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mơ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tươi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en-US" sz="4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đẹp</a:t>
            </a:r>
            <a:r>
              <a:rPr kumimoji="0" lang="en-US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title" idx="4294967295"/>
          </p:nvPr>
        </p:nvSpPr>
        <p:spPr>
          <a:xfrm>
            <a:off x="228600" y="1981200"/>
            <a:ext cx="9448800" cy="9144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2. </a:t>
            </a:r>
            <a:r>
              <a:rPr lang="en-US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Ôn</a:t>
            </a:r>
            <a:r>
              <a:rPr lang="en-US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tập</a:t>
            </a:r>
            <a:r>
              <a:rPr lang="en-US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đọc</a:t>
            </a:r>
            <a:r>
              <a:rPr lang="en-US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</a:t>
            </a:r>
            <a:r>
              <a:rPr lang="en-US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nhạc</a:t>
            </a:r>
            <a:r>
              <a:rPr lang="en-US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: TĐN </a:t>
            </a:r>
            <a:r>
              <a:rPr lang="en-US" b="1" i="0" u="none" strike="noStrike" cap="none" dirty="0" err="1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số</a:t>
            </a:r>
            <a:r>
              <a:rPr lang="en-US" b="1" i="0" u="none" strike="noStrike" cap="none" dirty="0">
                <a:latin typeface="Times New Roman" pitchFamily="18" charset="0"/>
                <a:ea typeface="Arial"/>
                <a:cs typeface="Times New Roman" pitchFamily="18" charset="0"/>
                <a:sym typeface="Arial"/>
              </a:rPr>
              <a:t> 4</a:t>
            </a:r>
          </a:p>
        </p:txBody>
      </p:sp>
      <p:pic>
        <p:nvPicPr>
          <p:cNvPr id="169" name="Shape 169" descr="Grndpi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3729037"/>
            <a:ext cx="3426771" cy="312896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Shape 129"/>
          <p:cNvSpPr txBox="1">
            <a:spLocks/>
          </p:cNvSpPr>
          <p:nvPr/>
        </p:nvSpPr>
        <p:spPr>
          <a:xfrm>
            <a:off x="304800" y="457200"/>
            <a:ext cx="8839200" cy="13843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rtlCol="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tabLst/>
              <a:defRPr/>
            </a:pPr>
            <a:r>
              <a:rPr kumimoji="0" lang="pt-BR" sz="36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pt-BR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r>
              <a:rPr kumimoji="0" lang="pt-BR" sz="4400" b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Ôn bài hát : Hành khúc tới trường</a:t>
            </a:r>
            <a:endParaRPr kumimoji="0" lang="en-US" sz="4400" b="0" u="none" strike="noStrike" kern="1200" cap="none" spc="0" normalizeH="0" baseline="0" noProof="0" dirty="0">
              <a:ln>
                <a:noFill/>
              </a:ln>
              <a:solidFill>
                <a:schemeClr val="dk2"/>
              </a:solidFill>
              <a:effectLst/>
              <a:uLnTx/>
              <a:uFillTx/>
              <a:latin typeface="Times New Roman" pitchFamily="18" charset="0"/>
              <a:ea typeface="Arial"/>
              <a:cs typeface="Times New Roman" pitchFamily="18" charset="0"/>
              <a:sym typeface="Arial"/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Shape 175" descr="Grndpi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257800" y="3173413"/>
            <a:ext cx="3883674" cy="368458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 descr="0004-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926263" y="304800"/>
            <a:ext cx="2217737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Shape 177"/>
          <p:cNvSpPr/>
          <p:nvPr/>
        </p:nvSpPr>
        <p:spPr>
          <a:xfrm>
            <a:off x="858838" y="249754"/>
            <a:ext cx="5998758" cy="111386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11500" b="1">
                <a:solidFill>
                  <a:srgbClr val="A9F2F2"/>
                </a:solidFill>
                <a:latin typeface="Arial"/>
                <a:ea typeface="Arial"/>
                <a:cs typeface="Arial"/>
                <a:sym typeface="Arial"/>
              </a:rPr>
              <a:t>Khëi ®éng giäng</a:t>
            </a:r>
          </a:p>
        </p:txBody>
      </p:sp>
      <p:pic>
        <p:nvPicPr>
          <p:cNvPr id="178" name="Shape 178" descr="girl_playing_violin_hg_cl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876800"/>
            <a:ext cx="1976247" cy="1976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Shape 179" descr="eas_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9063990" cy="678942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pic>
      <p:pic>
        <p:nvPicPr>
          <p:cNvPr id="180" name="Shape 180" descr="Grndpian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527675" y="3657600"/>
            <a:ext cx="3613974" cy="342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 descr="0004-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400800" y="-304800"/>
            <a:ext cx="2217738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Shape 182"/>
          <p:cNvSpPr/>
          <p:nvPr/>
        </p:nvSpPr>
        <p:spPr>
          <a:xfrm>
            <a:off x="838200" y="381000"/>
            <a:ext cx="6295313" cy="186204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6000" b="1" dirty="0" smtClean="0">
                <a:latin typeface="Arial"/>
                <a:ea typeface="Arial"/>
                <a:cs typeface="Arial"/>
                <a:sym typeface="Arial"/>
              </a:rPr>
              <a:t>LUYỆN CAO ĐỘ</a:t>
            </a:r>
            <a:endParaRPr lang="en-US" sz="6000" b="1" dirty="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3" name="Shape 183" descr="girl_playing_violin_hg_clr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0" y="4876800"/>
            <a:ext cx="1976247" cy="19762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52400" y="2133600"/>
            <a:ext cx="8711152" cy="1447655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Shape 185"/>
          <p:cNvSpPr txBox="1"/>
          <p:nvPr/>
        </p:nvSpPr>
        <p:spPr>
          <a:xfrm>
            <a:off x="609600" y="2895600"/>
            <a:ext cx="4648200" cy="369888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0066"/>
              </a:solidFill>
              <a:latin typeface="Tahoma"/>
              <a:ea typeface="Tahoma"/>
              <a:cs typeface="Tahoma"/>
              <a:sym typeface="Tahoma"/>
            </a:endParaRPr>
          </a:p>
        </p:txBody>
      </p:sp>
    </p:spTree>
  </p:cSld>
  <p:clrMapOvr>
    <a:masterClrMapping/>
  </p:clrMapOvr>
  <p:transition spd="slow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Shape 190" descr="Untitled-2"/>
          <p:cNvPicPr preferRelativeResize="0"/>
          <p:nvPr/>
        </p:nvPicPr>
        <p:blipFill rotWithShape="1">
          <a:blip r:embed="rId3">
            <a:alphaModFix/>
          </a:blip>
          <a:srcRect t="9030" b="45824"/>
          <a:stretch/>
        </p:blipFill>
        <p:spPr>
          <a:xfrm>
            <a:off x="228600" y="2286000"/>
            <a:ext cx="8675941" cy="4266844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Shape 191"/>
          <p:cNvSpPr/>
          <p:nvPr/>
        </p:nvSpPr>
        <p:spPr>
          <a:xfrm>
            <a:off x="1447800" y="228600"/>
            <a:ext cx="6096000" cy="838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19050" cap="flat" cmpd="sng">
                  <a:solidFill>
                    <a:srgbClr val="00008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66CC"/>
                </a:solidFill>
                <a:latin typeface="Times New Roman"/>
              </a:rPr>
              <a:t> 2 : Ôn tập đọc nhạc</a:t>
            </a:r>
          </a:p>
        </p:txBody>
      </p:sp>
      <p:sp>
        <p:nvSpPr>
          <p:cNvPr id="192" name="Shape 192"/>
          <p:cNvSpPr txBox="1">
            <a:spLocks noGrp="1"/>
          </p:cNvSpPr>
          <p:nvPr>
            <p:ph type="title" idx="4294967295"/>
          </p:nvPr>
        </p:nvSpPr>
        <p:spPr>
          <a:xfrm>
            <a:off x="2514600" y="1524000"/>
            <a:ext cx="4191000" cy="685800"/>
          </a:xfrm>
          <a:prstGeom prst="rect">
            <a:avLst/>
          </a:prstGeom>
          <a:noFill/>
          <a:ln>
            <a:noFill/>
          </a:ln>
        </p:spPr>
        <p:txBody>
          <a:bodyPr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lang="en-US" sz="36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TĐN số 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533</TotalTime>
  <Words>1101</Words>
  <Application>Microsoft Office PowerPoint</Application>
  <PresentationFormat>On-screen Show (4:3)</PresentationFormat>
  <Paragraphs>105</Paragraphs>
  <Slides>44</Slides>
  <Notes>38</Notes>
  <HiddenSlides>0</HiddenSlides>
  <MMClips>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Office Theme</vt:lpstr>
      <vt:lpstr>Slide 1</vt:lpstr>
      <vt:lpstr>1. Ôn bài hát : Hành khúc tới trường</vt:lpstr>
      <vt:lpstr>Slide 3</vt:lpstr>
      <vt:lpstr>Slide 4</vt:lpstr>
      <vt:lpstr>Slide 5</vt:lpstr>
      <vt:lpstr>Nội dung bài hát : Miêu tả cảnh mặt trời lên, từng tốp học sinh vui vẻ đến trường với niềm tự hào về quê hương đất nước, cất tiếng hát lạc quan yêu đời.</vt:lpstr>
      <vt:lpstr>2. Ôn tập đọc nhạc: TĐN số 4</vt:lpstr>
      <vt:lpstr>Slide 8</vt:lpstr>
      <vt:lpstr>TĐN số 4</vt:lpstr>
      <vt:lpstr>Slide 10</vt:lpstr>
      <vt:lpstr>III. ÂM NHẠC THƯỜNG THỨC</vt:lpstr>
      <vt:lpstr>Slide 12</vt:lpstr>
      <vt:lpstr>Slide 13</vt:lpstr>
      <vt:lpstr>Slide 14</vt:lpstr>
      <vt:lpstr>Slide 15</vt:lpstr>
      <vt:lpstr>- Là nơi sinh sống của các dân tộc khác - Thể loại - Một số bài dân ca</vt:lpstr>
      <vt:lpstr> Dân ca vùng Bắc Bộ</vt:lpstr>
      <vt:lpstr>Slide 18</vt:lpstr>
      <vt:lpstr>Slide 19</vt:lpstr>
      <vt:lpstr>Slide 20</vt:lpstr>
      <vt:lpstr>Slide 21</vt:lpstr>
      <vt:lpstr>Slide 22</vt:lpstr>
      <vt:lpstr>   (Các tỉnh Thanh Hóa – Thừa Thiên Huế và các tỉnh  Đà Nẵng đến Bình Thuận)</vt:lpstr>
      <vt:lpstr>Slide 24</vt:lpstr>
      <vt:lpstr>Slide 25</vt:lpstr>
      <vt:lpstr>Slide 26</vt:lpstr>
      <vt:lpstr>Slide 27</vt:lpstr>
      <vt:lpstr>Dân ca Tây Nguyên</vt:lpstr>
      <vt:lpstr>Slide 29</vt:lpstr>
      <vt:lpstr>Ê -Đê</vt:lpstr>
      <vt:lpstr>Slide 31</vt:lpstr>
      <vt:lpstr>Dân ca Nam Bộ</vt:lpstr>
      <vt:lpstr>Slide 33</vt:lpstr>
      <vt:lpstr>Slide 34</vt:lpstr>
      <vt:lpstr>Slide 35</vt:lpstr>
      <vt:lpstr>Slide 36</vt:lpstr>
      <vt:lpstr>Việt nam có những loại hình nghệ thuật  nào đã được unesco công nhận là di sản phi vật thể văn hóa thế giới?</vt:lpstr>
      <vt:lpstr>Slide 38</vt:lpstr>
      <vt:lpstr>Slide 39</vt:lpstr>
      <vt:lpstr>Slide 40</vt:lpstr>
      <vt:lpstr>Slide 41</vt:lpstr>
      <vt:lpstr>Slide 42</vt:lpstr>
      <vt:lpstr>Slide 43</vt:lpstr>
      <vt:lpstr>Slide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welcome</cp:lastModifiedBy>
  <cp:revision>49</cp:revision>
  <dcterms:created xsi:type="dcterms:W3CDTF">2017-10-31T13:01:05Z</dcterms:created>
  <dcterms:modified xsi:type="dcterms:W3CDTF">2021-03-13T03:27:13Z</dcterms:modified>
</cp:coreProperties>
</file>