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04" r:id="rId2"/>
    <p:sldId id="305" r:id="rId3"/>
    <p:sldId id="307" r:id="rId4"/>
    <p:sldId id="341" r:id="rId5"/>
    <p:sldId id="306" r:id="rId6"/>
    <p:sldId id="335" r:id="rId7"/>
    <p:sldId id="336" r:id="rId8"/>
    <p:sldId id="278" r:id="rId9"/>
    <p:sldId id="301" r:id="rId10"/>
    <p:sldId id="337" r:id="rId11"/>
    <p:sldId id="342" r:id="rId12"/>
    <p:sldId id="319" r:id="rId13"/>
    <p:sldId id="320" r:id="rId14"/>
    <p:sldId id="323" r:id="rId15"/>
    <p:sldId id="327" r:id="rId16"/>
    <p:sldId id="325" r:id="rId17"/>
    <p:sldId id="324" r:id="rId18"/>
    <p:sldId id="322" r:id="rId19"/>
    <p:sldId id="329" r:id="rId20"/>
    <p:sldId id="328" r:id="rId21"/>
    <p:sldId id="331" r:id="rId22"/>
    <p:sldId id="326" r:id="rId23"/>
    <p:sldId id="330" r:id="rId24"/>
    <p:sldId id="332" r:id="rId25"/>
    <p:sldId id="339" r:id="rId26"/>
    <p:sldId id="317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00"/>
    <a:srgbClr val="FF0066"/>
    <a:srgbClr val="6600FF"/>
    <a:srgbClr val="996633"/>
    <a:srgbClr val="6600CC"/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64B169E-EBB2-4F57-9010-88A63A1939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275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5B5EF0-840C-4B17-A1D2-8B34983FDC6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C74F05-E544-4CC0-B65E-4FC24F10DF43}" type="slidenum">
              <a:rPr lang="en-US"/>
              <a:pPr/>
              <a:t>20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736474-3CFC-43E9-A3BA-0977687F7C7A}" type="slidenum">
              <a:rPr lang="en-US"/>
              <a:pPr/>
              <a:t>22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736474-3CFC-43E9-A3BA-0977687F7C7A}" type="slidenum">
              <a:rPr lang="en-US"/>
              <a:pPr/>
              <a:t>23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7136F4E-AFCD-4752-BBF2-EAA916B92E0B}" type="slidenum">
              <a:rPr lang="en-US"/>
              <a:pPr/>
              <a:t>6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271351-52A8-4D01-BCD5-53B6C2A22CC7}" type="slidenum">
              <a:rPr lang="en-US"/>
              <a:pPr/>
              <a:t>13</a:t>
            </a:fld>
            <a:endParaRPr 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DF366F-0E8F-475B-BEA0-86BBC6200C11}" type="slidenum">
              <a:rPr lang="en-US"/>
              <a:pPr/>
              <a:t>14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C74F05-E544-4CC0-B65E-4FC24F10DF43}" type="slidenum">
              <a:rPr lang="en-US"/>
              <a:pPr/>
              <a:t>15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736474-3CFC-43E9-A3BA-0977687F7C7A}" type="slidenum">
              <a:rPr lang="en-US"/>
              <a:pPr/>
              <a:t>16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DF366F-0E8F-475B-BEA0-86BBC6200C11}" type="slidenum">
              <a:rPr lang="en-US"/>
              <a:pPr/>
              <a:t>17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271351-52A8-4D01-BCD5-53B6C2A22CC7}" type="slidenum">
              <a:rPr lang="en-US"/>
              <a:pPr/>
              <a:t>18</a:t>
            </a:fld>
            <a:endParaRPr 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736474-3CFC-43E9-A3BA-0977687F7C7A}" type="slidenum">
              <a:rPr lang="en-US"/>
              <a:pPr/>
              <a:t>19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055B21-389F-43D4-9F14-CE481D4026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67F27-A574-46C0-B533-6DD8CE1004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095CB7-2CB3-4999-892D-DA65E73C41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D90A7E-E18E-4641-89DC-869F28235A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2E49A-C54A-4F3B-866A-6194A55046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DFD1A3-67B9-4ECB-9E3C-D94BB12896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B3E3DF-61C3-4788-A202-BFC3359E1C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1CBF2-5C43-471A-A727-C02E5FA1F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272F1-7476-46FB-8F88-66DCCF8411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C1014-64EA-439D-AB6A-8C0994080E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62C589-0756-4D30-8832-FF6C109428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EB7F10-A21B-44F5-B9B9-C8DC3D93B5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329BE-746D-4F9B-9B2A-67C9996B94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FF674E3-5ECC-4CA8-A1B0-61A5657B7E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blinds/>
    <p:sndAc>
      <p:stSnd>
        <p:snd r:embed="rId15" name="chimes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4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4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slide" Target="slide8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8.xml"/><Relationship Id="rId4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8.xml"/><Relationship Id="rId4" Type="http://schemas.openxmlformats.org/officeDocument/2006/relationships/audio" Target="../media/audio5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slide" Target="slid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8.xml"/><Relationship Id="rId4" Type="http://schemas.openxmlformats.org/officeDocument/2006/relationships/audio" Target="../media/audio7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8.xml"/><Relationship Id="rId4" Type="http://schemas.openxmlformats.org/officeDocument/2006/relationships/audio" Target="../media/audio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slide" Target="slid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slide" Target="slide8.xml"/><Relationship Id="rId4" Type="http://schemas.openxmlformats.org/officeDocument/2006/relationships/audio" Target="../media/audio9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slide" Target="slide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slide" Target="slide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4.jpeg"/><Relationship Id="rId4" Type="http://schemas.openxmlformats.org/officeDocument/2006/relationships/image" Target="../media/image5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8.xml"/><Relationship Id="rId5" Type="http://schemas.openxmlformats.org/officeDocument/2006/relationships/image" Target="../media/image11.jpe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1.xml"/><Relationship Id="rId7" Type="http://schemas.openxmlformats.org/officeDocument/2006/relationships/slide" Target="slide32.xml"/><Relationship Id="rId12" Type="http://schemas.openxmlformats.org/officeDocument/2006/relationships/slide" Target="slide3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11" Type="http://schemas.openxmlformats.org/officeDocument/2006/relationships/slide" Target="slide39.xml"/><Relationship Id="rId5" Type="http://schemas.openxmlformats.org/officeDocument/2006/relationships/slide" Target="slide30.xml"/><Relationship Id="rId10" Type="http://schemas.openxmlformats.org/officeDocument/2006/relationships/slide" Target="slide33.xml"/><Relationship Id="rId4" Type="http://schemas.openxmlformats.org/officeDocument/2006/relationships/slide" Target="slide35.xml"/><Relationship Id="rId9" Type="http://schemas.openxmlformats.org/officeDocument/2006/relationships/slide" Target="slide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7" name="WordArt 3"/>
          <p:cNvSpPr>
            <a:spLocks noChangeArrowheads="1" noChangeShapeType="1" noTextEdit="1"/>
          </p:cNvSpPr>
          <p:nvPr/>
        </p:nvSpPr>
        <p:spPr bwMode="auto">
          <a:xfrm>
            <a:off x="1371600" y="1066800"/>
            <a:ext cx="6629400" cy="72390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1494972"/>
                <a:gd name="adj2" fmla="val 82713"/>
              </a:avLst>
            </a:prstTxWarp>
          </a:bodyPr>
          <a:lstStyle/>
          <a:p>
            <a:pPr algn="ctr"/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Welcome to our class </a:t>
            </a:r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2133600" y="3962400"/>
            <a:ext cx="533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Teacher: Đỗ Thị Bích</a:t>
            </a:r>
          </a:p>
          <a:p>
            <a:pPr algn="ctr"/>
            <a:r>
              <a:rPr lang="en-US" sz="3200" b="1" i="1">
                <a:solidFill>
                  <a:srgbClr val="0000CC"/>
                </a:solidFill>
                <a:latin typeface="Times New Roman" pitchFamily="18" charset="0"/>
              </a:rPr>
              <a:t>Trang An Secondary school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39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/>
      <p:bldP spid="1392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3" descr="P1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609600"/>
            <a:ext cx="6929486" cy="585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28604"/>
            <a:ext cx="757242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3" descr="P1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09600"/>
            <a:ext cx="2714643" cy="239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Tha040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642918"/>
            <a:ext cx="283367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714752"/>
            <a:ext cx="2857520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7" descr="2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643314"/>
            <a:ext cx="264320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4" descr="HKIEM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642918"/>
            <a:ext cx="24351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3643314"/>
            <a:ext cx="24288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5" name="Picture 33" descr="P1L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7992" y="1071546"/>
            <a:ext cx="691394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Tha040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928670"/>
            <a:ext cx="685804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00109"/>
            <a:ext cx="6357982" cy="526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7" descr="2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357298"/>
            <a:ext cx="5357850" cy="47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Tha040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928670"/>
            <a:ext cx="685804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5" name="Picture 33" descr="P1L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7992" y="1071546"/>
            <a:ext cx="691394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4" descr="HKIE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928670"/>
            <a:ext cx="6858048" cy="525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6" name="Picture 34" descr="HKIEM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14356"/>
            <a:ext cx="6578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9" name="Picture 37" descr="2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714356"/>
            <a:ext cx="6629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2" name="Picture 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714356"/>
            <a:ext cx="6786610" cy="562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30" descr="Tha02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714356"/>
            <a:ext cx="692948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5" name="Picture 33" descr="P1L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642918"/>
            <a:ext cx="8001000" cy="578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00109"/>
            <a:ext cx="6357982" cy="526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73918"/>
            <a:ext cx="5929354" cy="584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7" descr="2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357298"/>
            <a:ext cx="5357850" cy="47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4" descr="HKIE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928670"/>
            <a:ext cx="6858048" cy="525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73918"/>
            <a:ext cx="5929354" cy="584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8072462" y="6143644"/>
            <a:ext cx="85725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3" descr="P1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40" y="681038"/>
            <a:ext cx="2714643" cy="239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Tha040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5498" y="714356"/>
            <a:ext cx="283367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714752"/>
            <a:ext cx="2857520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7" descr="2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6936" y="3643314"/>
            <a:ext cx="264320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4" descr="HKIEM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37332" y="714356"/>
            <a:ext cx="24351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37332" y="3714752"/>
            <a:ext cx="24288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Group 116"/>
          <p:cNvGraphicFramePr>
            <a:graphicFrameLocks noGrp="1"/>
          </p:cNvGraphicFramePr>
          <p:nvPr/>
        </p:nvGraphicFramePr>
        <p:xfrm>
          <a:off x="2286000" y="914400"/>
          <a:ext cx="1371600" cy="7620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762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 yard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42"/>
          <p:cNvGraphicFramePr>
            <a:graphicFrameLocks noGrp="1"/>
          </p:cNvGraphicFramePr>
          <p:nvPr/>
        </p:nvGraphicFramePr>
        <p:xfrm>
          <a:off x="1676400" y="2133600"/>
          <a:ext cx="2590800" cy="685800"/>
        </p:xfrm>
        <a:graphic>
          <a:graphicData uri="http://schemas.openxmlformats.org/drawingml/2006/table">
            <a:tbl>
              <a:tblPr/>
              <a:tblGrid>
                <a:gridCol w="2590800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rice paddy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122"/>
          <p:cNvGraphicFramePr>
            <a:graphicFrameLocks noGrp="1"/>
          </p:cNvGraphicFramePr>
          <p:nvPr/>
        </p:nvGraphicFramePr>
        <p:xfrm>
          <a:off x="1752600" y="3505200"/>
          <a:ext cx="1447800" cy="457200"/>
        </p:xfrm>
        <a:graphic>
          <a:graphicData uri="http://schemas.openxmlformats.org/drawingml/2006/table">
            <a:tbl>
              <a:tblPr/>
              <a:tblGrid>
                <a:gridCol w="1447800"/>
              </a:tblGrid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hotel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48"/>
          <p:cNvGraphicFramePr>
            <a:graphicFrameLocks noGrp="1"/>
          </p:cNvGraphicFramePr>
          <p:nvPr/>
        </p:nvGraphicFramePr>
        <p:xfrm>
          <a:off x="6172200" y="3505200"/>
          <a:ext cx="1143000" cy="533400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533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lake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141"/>
          <p:cNvGraphicFramePr>
            <a:graphicFrameLocks noGrp="1"/>
          </p:cNvGraphicFramePr>
          <p:nvPr/>
        </p:nvGraphicFramePr>
        <p:xfrm>
          <a:off x="1828800" y="4724400"/>
          <a:ext cx="1143000" cy="533400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533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river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154"/>
          <p:cNvGraphicFramePr>
            <a:graphicFrameLocks noGrp="1"/>
          </p:cNvGraphicFramePr>
          <p:nvPr/>
        </p:nvGraphicFramePr>
        <p:xfrm>
          <a:off x="5943600" y="4724400"/>
          <a:ext cx="1219200" cy="533400"/>
        </p:xfrm>
        <a:graphic>
          <a:graphicData uri="http://schemas.openxmlformats.org/drawingml/2006/table">
            <a:tbl>
              <a:tblPr/>
              <a:tblGrid>
                <a:gridCol w="1219200"/>
              </a:tblGrid>
              <a:tr h="533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park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134"/>
          <p:cNvGraphicFramePr>
            <a:graphicFrameLocks noGrp="1"/>
          </p:cNvGraphicFramePr>
          <p:nvPr/>
        </p:nvGraphicFramePr>
        <p:xfrm>
          <a:off x="1447800" y="6172200"/>
          <a:ext cx="1066800" cy="533400"/>
        </p:xfrm>
        <a:graphic>
          <a:graphicData uri="http://schemas.openxmlformats.org/drawingml/2006/table">
            <a:tbl>
              <a:tblPr/>
              <a:tblGrid>
                <a:gridCol w="1066800"/>
              </a:tblGrid>
              <a:tr h="533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trees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60"/>
          <p:cNvGraphicFramePr>
            <a:graphicFrameLocks noGrp="1"/>
          </p:cNvGraphicFramePr>
          <p:nvPr/>
        </p:nvGraphicFramePr>
        <p:xfrm>
          <a:off x="4495800" y="6172200"/>
          <a:ext cx="1600200" cy="685800"/>
        </p:xfrm>
        <a:graphic>
          <a:graphicData uri="http://schemas.openxmlformats.org/drawingml/2006/table">
            <a:tbl>
              <a:tblPr/>
              <a:tblGrid>
                <a:gridCol w="1600200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.VnCentury Schoolbook" pitchFamily="34" charset="0"/>
                          <a:cs typeface="Times New Roman" pitchFamily="18" charset="0"/>
                        </a:rPr>
                        <a:t>flowers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.VnCentury Schoolbook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1429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en-US" sz="3200" b="1" i="1" dirty="0">
                <a:solidFill>
                  <a:srgbClr val="FF3300"/>
                </a:solidFill>
                <a:cs typeface="Times New Roman" pitchFamily="18" charset="0"/>
              </a:rPr>
              <a:t> Retell the content of the text, using picture:</a:t>
            </a:r>
            <a:endParaRPr lang="vi-VN" sz="3200" b="1" i="1" dirty="0">
              <a:solidFill>
                <a:srgbClr val="FF3300"/>
              </a:solidFill>
              <a:cs typeface="Times New Roman" pitchFamily="18" charset="0"/>
            </a:endParaRPr>
          </a:p>
        </p:txBody>
      </p:sp>
      <p:pic>
        <p:nvPicPr>
          <p:cNvPr id="40966" name="Picture 6" descr="Country"/>
          <p:cNvPicPr>
            <a:picLocks noChangeAspect="1" noChangeArrowheads="1"/>
          </p:cNvPicPr>
          <p:nvPr/>
        </p:nvPicPr>
        <p:blipFill>
          <a:blip r:embed="rId4">
            <a:lum bright="-24000" contrast="34000"/>
          </a:blip>
          <a:srcRect/>
          <a:stretch>
            <a:fillRect/>
          </a:stretch>
        </p:blipFill>
        <p:spPr bwMode="auto">
          <a:xfrm>
            <a:off x="152400" y="857232"/>
            <a:ext cx="856300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10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643446"/>
            <a:ext cx="18573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72" y="5600658"/>
            <a:ext cx="7215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3300"/>
                </a:solidFill>
              </a:rPr>
              <a:t>I am </a:t>
            </a:r>
            <a:r>
              <a:rPr lang="en-US" sz="2000" b="1" dirty="0" err="1" smtClean="0">
                <a:solidFill>
                  <a:srgbClr val="FF3300"/>
                </a:solidFill>
              </a:rPr>
              <a:t>Thuy</a:t>
            </a:r>
            <a:r>
              <a:rPr lang="en-US" sz="2000" b="1" dirty="0" smtClean="0">
                <a:solidFill>
                  <a:srgbClr val="FF3300"/>
                </a:solidFill>
              </a:rPr>
              <a:t>. I ..</a:t>
            </a:r>
            <a:endParaRPr lang="en-US" sz="2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04800" y="2209800"/>
            <a:ext cx="8610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buFont typeface="Wingdings 2" pitchFamily="18" charset="2"/>
              <a:buChar char="E"/>
            </a:pPr>
            <a:r>
              <a:rPr lang="en-US" sz="4000" b="1" dirty="0">
                <a:solidFill>
                  <a:srgbClr val="800000"/>
                </a:solidFill>
              </a:rPr>
              <a:t>Practice reading the test.</a:t>
            </a:r>
          </a:p>
          <a:p>
            <a:pPr eaLnBrk="1" hangingPunct="1">
              <a:buFont typeface="Wingdings 2" pitchFamily="18" charset="2"/>
              <a:buChar char="E"/>
            </a:pPr>
            <a:r>
              <a:rPr lang="en-US" sz="4000" b="1" dirty="0">
                <a:solidFill>
                  <a:srgbClr val="800000"/>
                </a:solidFill>
              </a:rPr>
              <a:t> Describe your house.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4000" b="1" dirty="0">
                <a:solidFill>
                  <a:srgbClr val="800000"/>
                </a:solidFill>
                <a:sym typeface="Wingdings 2" pitchFamily="18" charset="2"/>
              </a:rPr>
              <a:t>Prepare </a:t>
            </a:r>
            <a:r>
              <a:rPr lang="en-US" sz="4000" b="1" dirty="0" err="1" smtClean="0">
                <a:solidFill>
                  <a:srgbClr val="800000"/>
                </a:solidFill>
                <a:sym typeface="Wingdings 2" pitchFamily="18" charset="2"/>
              </a:rPr>
              <a:t>A4,5</a:t>
            </a:r>
            <a:endParaRPr lang="en-US" sz="4000" b="1" dirty="0">
              <a:solidFill>
                <a:srgbClr val="800000"/>
              </a:solidFill>
              <a:sym typeface="Wingdings 2" pitchFamily="18" charset="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828800" y="914400"/>
            <a:ext cx="433163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 u="sng" dirty="0" smtClean="0">
                <a:solidFill>
                  <a:srgbClr val="66FF33"/>
                </a:solidFill>
              </a:rPr>
              <a:t>Homework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41989" name="Picture 5" descr="Tay viÕt 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2900" y="5953125"/>
            <a:ext cx="11811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0" descr="blumen-pflanzen05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4495800"/>
            <a:ext cx="1524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11" descr="blumen-pflanzen05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3352800"/>
            <a:ext cx="1447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12" descr="tiere12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4516438"/>
            <a:ext cx="472440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13" descr="dovefaceleft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1400" y="228600"/>
            <a:ext cx="15811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4" descr="tonbo_01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371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golf_courses_csg032_westwood-vienna_virgin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" y="-228600"/>
            <a:ext cx="105918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happy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0"/>
            <a:ext cx="2057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27700"/>
            <a:ext cx="16764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2057400" y="3886200"/>
            <a:ext cx="6686550" cy="2628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8000" kern="10">
                <a:ln w="12700">
                  <a:solidFill>
                    <a:srgbClr val="6600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GOODBYE </a:t>
            </a:r>
          </a:p>
          <a:p>
            <a:pPr algn="ctr"/>
            <a:r>
              <a:rPr lang="en-US" sz="8000" kern="10">
                <a:ln w="12700">
                  <a:solidFill>
                    <a:srgbClr val="6600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SEE YOU AGAIN !</a:t>
            </a:r>
          </a:p>
        </p:txBody>
      </p:sp>
    </p:spTree>
  </p:cSld>
  <p:clrMapOvr>
    <a:masterClrMapping/>
  </p:clrMapOvr>
  <p:transition>
    <p:blinds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57166"/>
            <a:ext cx="571504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447800" y="0"/>
            <a:ext cx="632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 smtClean="0"/>
              <a:t>How </a:t>
            </a:r>
            <a:r>
              <a:rPr lang="en-US" sz="4000" b="1" dirty="0"/>
              <a:t>old is </a:t>
            </a:r>
            <a:r>
              <a:rPr lang="en-US" sz="4000" b="1" dirty="0" err="1"/>
              <a:t>Thuy</a:t>
            </a:r>
            <a:r>
              <a:rPr lang="en-US" sz="4000" b="1" dirty="0"/>
              <a:t>?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0200" y="5562600"/>
            <a:ext cx="609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3300"/>
                </a:solidFill>
              </a:rPr>
              <a:t>She is twelve years old.</a:t>
            </a:r>
          </a:p>
        </p:txBody>
      </p:sp>
      <p:pic>
        <p:nvPicPr>
          <p:cNvPr id="28677" name="Picture 5" descr="10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914400"/>
            <a:ext cx="533400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09600" y="0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 smtClean="0"/>
              <a:t>What </a:t>
            </a:r>
            <a:r>
              <a:rPr lang="en-US" sz="4000" b="1" dirty="0"/>
              <a:t>does she do?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81000" y="5867400"/>
            <a:ext cx="792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</a:rPr>
              <a:t>She is a student.</a:t>
            </a:r>
          </a:p>
        </p:txBody>
      </p:sp>
      <p:pic>
        <p:nvPicPr>
          <p:cNvPr id="29701" name="Picture 5" descr="330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990600"/>
            <a:ext cx="5867400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55F58A"/>
              </a:gs>
              <a:gs pos="50000">
                <a:srgbClr val="FFFFFF"/>
              </a:gs>
              <a:gs pos="100000">
                <a:srgbClr val="55F58A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 sz="4000"/>
          </a:p>
        </p:txBody>
      </p:sp>
      <p:pic>
        <p:nvPicPr>
          <p:cNvPr id="34819" name="Picture 3" descr="ag00391_">
            <a:hlinkClick r:id="rId4" action="ppaction://hlinksldjump"/>
          </p:cNvPr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304800" y="381000"/>
            <a:ext cx="8305800" cy="6388100"/>
          </a:xfrm>
        </p:spPr>
      </p:pic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133600" y="990600"/>
            <a:ext cx="4876800" cy="11588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4400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You are lucky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81000" y="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600" b="1" dirty="0" smtClean="0"/>
              <a:t>What </a:t>
            </a:r>
            <a:r>
              <a:rPr lang="en-US" sz="3600" b="1" dirty="0"/>
              <a:t>is her brother’s name?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752600" y="5867400"/>
            <a:ext cx="487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F3300"/>
                </a:solidFill>
              </a:rPr>
              <a:t>His name is Minh.</a:t>
            </a:r>
          </a:p>
        </p:txBody>
      </p:sp>
      <p:pic>
        <p:nvPicPr>
          <p:cNvPr id="30726" name="Picture 6" descr="138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685800"/>
            <a:ext cx="21828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286000" y="0"/>
            <a:ext cx="4643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 smtClean="0"/>
              <a:t>How </a:t>
            </a:r>
            <a:r>
              <a:rPr lang="en-US" sz="4000" b="1" dirty="0"/>
              <a:t>old is he?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28600" y="5943600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He is twenty</a:t>
            </a:r>
          </a:p>
        </p:txBody>
      </p:sp>
      <p:pic>
        <p:nvPicPr>
          <p:cNvPr id="31749" name="Picture 5" descr="138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685800"/>
            <a:ext cx="21828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029200" y="5043488"/>
            <a:ext cx="1370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/>
              <a:t>Minh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5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WordArt 4" descr="Narrow vertical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9600" y="762000"/>
            <a:ext cx="7924800" cy="21812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4400" kern="10">
                <a:ln w="12700">
                  <a:solidFill>
                    <a:schemeClr val="folHlink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lucky number</a:t>
            </a:r>
          </a:p>
        </p:txBody>
      </p:sp>
      <p:pic>
        <p:nvPicPr>
          <p:cNvPr id="50179" name="Picture 3" descr="happyface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886200"/>
            <a:ext cx="4267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145079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990600"/>
            <a:ext cx="7239000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00200" y="0"/>
            <a:ext cx="67580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 smtClean="0"/>
              <a:t>Where </a:t>
            </a:r>
            <a:r>
              <a:rPr lang="en-US" sz="4000" b="1" dirty="0"/>
              <a:t>does </a:t>
            </a:r>
            <a:r>
              <a:rPr lang="en-US" sz="4000" b="1" dirty="0" err="1"/>
              <a:t>Thuy</a:t>
            </a:r>
            <a:r>
              <a:rPr lang="en-US" sz="4000" b="1" dirty="0"/>
              <a:t> live?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57200" y="59436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She lives in a house near a lake.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0" y="0"/>
            <a:ext cx="9372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</a:rPr>
              <a:t>Lucky number</a:t>
            </a:r>
            <a:endParaRPr lang="en-US" sz="6600" b="1" dirty="0">
              <a:solidFill>
                <a:srgbClr val="FF0000"/>
              </a:solidFill>
            </a:endParaRPr>
          </a:p>
        </p:txBody>
      </p:sp>
      <p:pic>
        <p:nvPicPr>
          <p:cNvPr id="37896" name="Picture 8" descr="34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1600200"/>
            <a:ext cx="5257800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34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838200"/>
            <a:ext cx="7620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04800" y="0"/>
            <a:ext cx="883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 smtClean="0">
                <a:solidFill>
                  <a:srgbClr val="660066"/>
                </a:solidFill>
              </a:rPr>
              <a:t>What </a:t>
            </a:r>
            <a:r>
              <a:rPr lang="en-US" sz="4000" b="1" dirty="0">
                <a:solidFill>
                  <a:srgbClr val="660066"/>
                </a:solidFill>
              </a:rPr>
              <a:t>is there near the house?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8600" y="53340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  There is a river, a lake, a hotel, a park,and a rice paddy near the house.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57200" y="914400"/>
            <a:ext cx="7848600" cy="3352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/>
                <a:cs typeface="Arial"/>
              </a:rPr>
              <a:t>Lucky number</a:t>
            </a:r>
          </a:p>
        </p:txBody>
      </p:sp>
      <p:pic>
        <p:nvPicPr>
          <p:cNvPr id="54275" name="Picture 3" descr="happyface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3352800"/>
            <a:ext cx="4267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447800" y="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4000" b="1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500430" y="642918"/>
            <a:ext cx="1714512" cy="5889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hlink"/>
                </a:solidFill>
              </a:rPr>
              <a:t> 1. lake</a:t>
            </a:r>
            <a:r>
              <a:rPr lang="en-US" sz="3200" b="1" dirty="0" smtClean="0"/>
              <a:t>       </a:t>
            </a:r>
            <a:endParaRPr lang="en-US" sz="3200" b="1" dirty="0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571868" y="1285860"/>
            <a:ext cx="1795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 2. yard         </a:t>
            </a:r>
            <a:endParaRPr lang="en-US" sz="3200" b="1" dirty="0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571868" y="1857364"/>
            <a:ext cx="1857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3300"/>
                </a:solidFill>
              </a:rPr>
              <a:t> 3. river</a:t>
            </a:r>
            <a:r>
              <a:rPr lang="en-US" sz="3200" b="1" dirty="0" smtClean="0"/>
              <a:t>        </a:t>
            </a:r>
            <a:endParaRPr lang="en-US" sz="3200" b="1" dirty="0"/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3571868" y="2428868"/>
            <a:ext cx="1581136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9900CC"/>
                </a:solidFill>
              </a:rPr>
              <a:t> 4. tree</a:t>
            </a:r>
            <a:r>
              <a:rPr lang="en-US" sz="3200" b="1" dirty="0" smtClean="0"/>
              <a:t>            </a:t>
            </a:r>
            <a:endParaRPr lang="en-US" sz="3200" b="1" dirty="0"/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3714744" y="3701481"/>
            <a:ext cx="16430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333300"/>
                </a:solidFill>
              </a:rPr>
              <a:t> 6. park        </a:t>
            </a:r>
            <a:endParaRPr lang="en-US" sz="3200" b="1" dirty="0">
              <a:solidFill>
                <a:srgbClr val="333300"/>
              </a:solidFill>
            </a:endParaRPr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3643306" y="3071810"/>
            <a:ext cx="18891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 5. </a:t>
            </a:r>
            <a:r>
              <a:rPr lang="en-US" sz="3200" b="1" dirty="0">
                <a:solidFill>
                  <a:srgbClr val="0000FF"/>
                </a:solidFill>
              </a:rPr>
              <a:t>hotel</a:t>
            </a:r>
            <a:r>
              <a:rPr lang="en-US" sz="3200" b="1" dirty="0"/>
              <a:t>          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3714744" y="4357694"/>
            <a:ext cx="28712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smtClean="0"/>
              <a:t> 7. flower        </a:t>
            </a:r>
            <a:endParaRPr lang="en-US" sz="3200" b="1" dirty="0"/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3714744" y="4929198"/>
            <a:ext cx="29161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</a:rPr>
              <a:t> 8. rice </a:t>
            </a:r>
            <a:r>
              <a:rPr lang="en-US" sz="3200" b="1" dirty="0">
                <a:solidFill>
                  <a:srgbClr val="3366FF"/>
                </a:solidFill>
              </a:rPr>
              <a:t>paddy</a:t>
            </a:r>
            <a:r>
              <a:rPr lang="en-US" sz="3200" b="1" dirty="0"/>
              <a:t> </a:t>
            </a: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3714744" y="5643578"/>
            <a:ext cx="2590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6600FF"/>
                </a:solidFill>
              </a:rPr>
              <a:t> 9. near</a:t>
            </a:r>
            <a:r>
              <a:rPr lang="en-US" sz="3200" b="1" dirty="0" smtClean="0"/>
              <a:t> </a:t>
            </a:r>
            <a:endParaRPr lang="en-US" sz="3200" b="1" dirty="0"/>
          </a:p>
        </p:txBody>
      </p: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5072066" y="1012358"/>
            <a:ext cx="1928826" cy="1729026"/>
          </a:xfrm>
          <a:prstGeom prst="straightConnector1">
            <a:avLst/>
          </a:prstGeom>
          <a:noFill/>
          <a:ln w="57150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rot="10800000" flipV="1">
            <a:off x="2357422" y="1643050"/>
            <a:ext cx="1357322" cy="857256"/>
          </a:xfrm>
          <a:prstGeom prst="straightConnector1">
            <a:avLst/>
          </a:prstGeom>
          <a:noFill/>
          <a:ln w="57150" algn="ctr">
            <a:solidFill>
              <a:srgbClr val="996633"/>
            </a:solidFill>
            <a:round/>
            <a:headEnd/>
            <a:tailEnd type="arrow" w="med" len="med"/>
          </a:ln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rot="5400000">
            <a:off x="1464447" y="2821777"/>
            <a:ext cx="2857520" cy="1643074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rot="10800000" flipV="1">
            <a:off x="2000232" y="2857496"/>
            <a:ext cx="2000264" cy="785818"/>
          </a:xfrm>
          <a:prstGeom prst="straightConnector1">
            <a:avLst/>
          </a:prstGeom>
          <a:noFill/>
          <a:ln w="57150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rot="16200000" flipV="1">
            <a:off x="1678761" y="1178703"/>
            <a:ext cx="2571768" cy="1643074"/>
          </a:xfrm>
          <a:prstGeom prst="straightConnector1">
            <a:avLst/>
          </a:prstGeom>
          <a:noFill/>
          <a:ln w="57150" algn="ctr">
            <a:solidFill>
              <a:srgbClr val="660033"/>
            </a:solidFill>
            <a:round/>
            <a:headEnd/>
            <a:tailEnd type="arrow" w="med" len="med"/>
          </a:ln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 rot="5400000" flipH="1" flipV="1">
            <a:off x="4929190" y="1857364"/>
            <a:ext cx="2428892" cy="1714512"/>
          </a:xfrm>
          <a:prstGeom prst="straightConnector1">
            <a:avLst/>
          </a:prstGeom>
          <a:noFill/>
          <a:ln w="57150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 flipV="1">
            <a:off x="5572132" y="4143380"/>
            <a:ext cx="1357322" cy="570372"/>
          </a:xfrm>
          <a:prstGeom prst="straightConnector1">
            <a:avLst/>
          </a:prstGeom>
          <a:noFill/>
          <a:ln w="57150" algn="ctr">
            <a:solidFill>
              <a:srgbClr val="006600"/>
            </a:solidFill>
            <a:round/>
            <a:headEnd/>
            <a:tailEnd type="arrow" w="med" len="med"/>
          </a:ln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 rot="16200000" flipH="1">
            <a:off x="6124580" y="5624522"/>
            <a:ext cx="1109682" cy="642942"/>
          </a:xfrm>
          <a:prstGeom prst="straightConnector1">
            <a:avLst/>
          </a:prstGeom>
          <a:noFill/>
          <a:ln w="57150" algn="ctr">
            <a:solidFill>
              <a:srgbClr val="6600CC"/>
            </a:solidFill>
            <a:round/>
            <a:headEnd/>
            <a:tailEnd type="arrow" w="med" len="med"/>
          </a:ln>
        </p:spPr>
      </p:cxnSp>
      <p:cxnSp>
        <p:nvCxnSpPr>
          <p:cNvPr id="44" name="Straight Arrow Connector 43"/>
          <p:cNvCxnSpPr>
            <a:cxnSpLocks noChangeShapeType="1"/>
            <a:endCxn id="64" idx="3"/>
          </p:cNvCxnSpPr>
          <p:nvPr/>
        </p:nvCxnSpPr>
        <p:spPr bwMode="auto">
          <a:xfrm rot="10800000" flipV="1">
            <a:off x="2071670" y="6000767"/>
            <a:ext cx="1785950" cy="464324"/>
          </a:xfrm>
          <a:prstGeom prst="straightConnector1">
            <a:avLst/>
          </a:prstGeom>
          <a:noFill/>
          <a:ln w="57150" algn="ctr">
            <a:solidFill>
              <a:srgbClr val="FF3399"/>
            </a:solidFill>
            <a:round/>
            <a:headEnd/>
            <a:tailEnd type="arrow" w="med" len="med"/>
          </a:ln>
        </p:spPr>
      </p:cxnSp>
      <p:pic>
        <p:nvPicPr>
          <p:cNvPr id="30" name="Picture 33" descr="P1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434042"/>
            <a:ext cx="1860157" cy="142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Tha02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714752"/>
            <a:ext cx="1839301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98087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7" descr="2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357694"/>
            <a:ext cx="207167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4" descr="HKIEM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2285992"/>
            <a:ext cx="178595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Flowchart: Sequential Access Storage 63"/>
          <p:cNvSpPr/>
          <p:nvPr/>
        </p:nvSpPr>
        <p:spPr>
          <a:xfrm>
            <a:off x="214282" y="6072182"/>
            <a:ext cx="1857388" cy="78581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e. </a:t>
            </a:r>
            <a:r>
              <a:rPr lang="en-US" sz="2400" b="1" dirty="0" err="1" smtClean="0">
                <a:solidFill>
                  <a:schemeClr val="tx1"/>
                </a:solidFill>
                <a:cs typeface="Times New Roman" pitchFamily="18" charset="0"/>
              </a:rPr>
              <a:t>gần</a:t>
            </a: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</a:p>
          <a:p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    </a:t>
            </a:r>
            <a:r>
              <a:rPr lang="en-US" sz="2400" b="1" dirty="0" err="1" smtClean="0">
                <a:solidFill>
                  <a:schemeClr val="tx1"/>
                </a:solidFill>
                <a:cs typeface="Times New Roman" pitchFamily="18" charset="0"/>
              </a:rPr>
              <a:t>cạnh</a:t>
            </a:r>
            <a:endParaRPr lang="en-US" sz="24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67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714620"/>
            <a:ext cx="1643074" cy="160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285728"/>
            <a:ext cx="1857389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Rounded Rectangle 79"/>
          <p:cNvSpPr/>
          <p:nvPr/>
        </p:nvSpPr>
        <p:spPr>
          <a:xfrm>
            <a:off x="214282" y="2000240"/>
            <a:ext cx="207170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663300"/>
                </a:solidFill>
                <a:cs typeface="Times New Roman" pitchFamily="18" charset="0"/>
              </a:rPr>
              <a:t>b. </a:t>
            </a:r>
            <a:r>
              <a:rPr lang="en-US" sz="2800" b="1" dirty="0" err="1" smtClean="0">
                <a:solidFill>
                  <a:srgbClr val="663300"/>
                </a:solidFill>
                <a:cs typeface="Times New Roman" pitchFamily="18" charset="0"/>
              </a:rPr>
              <a:t>cái</a:t>
            </a:r>
            <a:r>
              <a:rPr lang="en-US" sz="2800" b="1" dirty="0" smtClean="0">
                <a:solidFill>
                  <a:srgbClr val="663300"/>
                </a:solidFill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663300"/>
                </a:solidFill>
                <a:cs typeface="Times New Roman" pitchFamily="18" charset="0"/>
              </a:rPr>
              <a:t>sân</a:t>
            </a:r>
            <a:endParaRPr lang="en-US" sz="2800" b="1" dirty="0">
              <a:solidFill>
                <a:srgbClr val="663300"/>
              </a:solidFill>
            </a:endParaRPr>
          </a:p>
        </p:txBody>
      </p:sp>
      <p:sp>
        <p:nvSpPr>
          <p:cNvPr id="83" name="Rectangle 14"/>
          <p:cNvSpPr>
            <a:spLocks noChangeArrowheads="1"/>
          </p:cNvSpPr>
          <p:nvPr/>
        </p:nvSpPr>
        <p:spPr bwMode="auto">
          <a:xfrm>
            <a:off x="285720" y="214290"/>
            <a:ext cx="42862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a            </a:t>
            </a:r>
            <a:endParaRPr lang="en-US" sz="3200" b="1" dirty="0"/>
          </a:p>
        </p:txBody>
      </p:sp>
      <p:sp>
        <p:nvSpPr>
          <p:cNvPr id="84" name="Rectangle 14"/>
          <p:cNvSpPr>
            <a:spLocks noChangeArrowheads="1"/>
          </p:cNvSpPr>
          <p:nvPr/>
        </p:nvSpPr>
        <p:spPr bwMode="auto">
          <a:xfrm>
            <a:off x="6357950" y="5572140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   </a:t>
            </a:r>
            <a:r>
              <a:rPr lang="en-US" sz="3200" b="1" dirty="0" err="1" smtClean="0"/>
              <a:t>i</a:t>
            </a:r>
            <a:r>
              <a:rPr lang="en-US" sz="3200" b="1" dirty="0" smtClean="0"/>
              <a:t>.            </a:t>
            </a:r>
            <a:endParaRPr lang="en-US" sz="3200" b="1" dirty="0"/>
          </a:p>
        </p:txBody>
      </p:sp>
      <p:sp>
        <p:nvSpPr>
          <p:cNvPr id="85" name="Rectangle 14"/>
          <p:cNvSpPr>
            <a:spLocks noChangeArrowheads="1"/>
          </p:cNvSpPr>
          <p:nvPr/>
        </p:nvSpPr>
        <p:spPr bwMode="auto">
          <a:xfrm>
            <a:off x="6500826" y="4415861"/>
            <a:ext cx="714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en-US" sz="3200" b="1" dirty="0" smtClean="0"/>
              <a:t>h.</a:t>
            </a:r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en-US" sz="3200" b="1" dirty="0" smtClean="0"/>
              <a:t>            </a:t>
            </a:r>
            <a:endParaRPr lang="en-US" sz="3200" b="1" dirty="0"/>
          </a:p>
        </p:txBody>
      </p:sp>
      <p:sp>
        <p:nvSpPr>
          <p:cNvPr id="86" name="Rectangle 14"/>
          <p:cNvSpPr>
            <a:spLocks noChangeArrowheads="1"/>
          </p:cNvSpPr>
          <p:nvPr/>
        </p:nvSpPr>
        <p:spPr bwMode="auto">
          <a:xfrm>
            <a:off x="6500826" y="3071810"/>
            <a:ext cx="10001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en-US" sz="3200" b="1" dirty="0" smtClean="0"/>
              <a:t>g.            </a:t>
            </a:r>
            <a:endParaRPr lang="en-US" sz="3200" b="1" dirty="0"/>
          </a:p>
        </p:txBody>
      </p:sp>
      <p:sp>
        <p:nvSpPr>
          <p:cNvPr id="87" name="Rectangle 14"/>
          <p:cNvSpPr>
            <a:spLocks noChangeArrowheads="1"/>
          </p:cNvSpPr>
          <p:nvPr/>
        </p:nvSpPr>
        <p:spPr bwMode="auto">
          <a:xfrm>
            <a:off x="6572264" y="71414"/>
            <a:ext cx="107157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en-US" sz="3200" b="1" dirty="0" smtClean="0"/>
              <a:t>f</a:t>
            </a:r>
            <a:r>
              <a:rPr lang="en-US" sz="3200" b="1" dirty="0" smtClean="0">
                <a:solidFill>
                  <a:srgbClr val="9900CC"/>
                </a:solidFill>
              </a:rPr>
              <a:t>.</a:t>
            </a:r>
            <a:r>
              <a:rPr lang="en-US" sz="3200" b="1" dirty="0" smtClean="0"/>
              <a:t>           </a:t>
            </a:r>
            <a:endParaRPr lang="en-US" sz="3200" b="1" dirty="0"/>
          </a:p>
        </p:txBody>
      </p:sp>
      <p:sp>
        <p:nvSpPr>
          <p:cNvPr id="88" name="Rectangle 14"/>
          <p:cNvSpPr>
            <a:spLocks noChangeArrowheads="1"/>
          </p:cNvSpPr>
          <p:nvPr/>
        </p:nvSpPr>
        <p:spPr bwMode="auto">
          <a:xfrm>
            <a:off x="-71470" y="4143380"/>
            <a:ext cx="857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en-US" sz="3200" b="1" dirty="0" smtClean="0"/>
              <a:t>d</a:t>
            </a:r>
            <a:r>
              <a:rPr lang="en-US" sz="3200" b="1" dirty="0" smtClean="0">
                <a:solidFill>
                  <a:srgbClr val="9900CC"/>
                </a:solidFill>
              </a:rPr>
              <a:t>.</a:t>
            </a:r>
            <a:r>
              <a:rPr lang="en-US" sz="3200" b="1" dirty="0" smtClean="0"/>
              <a:t>            </a:t>
            </a:r>
            <a:endParaRPr lang="en-US" sz="3200" b="1" dirty="0"/>
          </a:p>
        </p:txBody>
      </p:sp>
      <p:sp>
        <p:nvSpPr>
          <p:cNvPr id="89" name="Rectangle 14"/>
          <p:cNvSpPr>
            <a:spLocks noChangeArrowheads="1"/>
          </p:cNvSpPr>
          <p:nvPr/>
        </p:nvSpPr>
        <p:spPr bwMode="auto">
          <a:xfrm>
            <a:off x="-32" y="2786058"/>
            <a:ext cx="64294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 c      </a:t>
            </a:r>
            <a:endParaRPr lang="en-US" sz="3200" b="1" dirty="0"/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sz="500" smtClean="0"/>
              <a:t>                    </a:t>
            </a:r>
            <a:endParaRPr lang="en-US" sz="2400" smtClean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Helve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010400" y="62738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 err="1"/>
              <a:t>Thuy</a:t>
            </a:r>
            <a:endParaRPr lang="vi-VN" sz="3200" dirty="0"/>
          </a:p>
        </p:txBody>
      </p:sp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7338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sz="1600"/>
              <a:t>      </a:t>
            </a:r>
            <a:endParaRPr lang="en-US" sz="280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80" name="Picture 4" descr="j039814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152400"/>
            <a:ext cx="1500166" cy="1346200"/>
          </a:xfrm>
          <a:noFill/>
        </p:spPr>
      </p:pic>
      <p:pic>
        <p:nvPicPr>
          <p:cNvPr id="25605" name="Picture 5" descr="Country"/>
          <p:cNvPicPr>
            <a:picLocks noChangeAspect="1" noChangeArrowheads="1"/>
          </p:cNvPicPr>
          <p:nvPr/>
        </p:nvPicPr>
        <p:blipFill>
          <a:blip r:embed="rId5">
            <a:lum bright="-24000" contrast="34000"/>
          </a:blip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1471613"/>
            <a:ext cx="4267200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500" dirty="0">
                <a:solidFill>
                  <a:schemeClr val="accent4"/>
                </a:solidFill>
              </a:rPr>
              <a:t>Hello. My name’s </a:t>
            </a:r>
            <a:r>
              <a:rPr lang="en-US" sz="2500" dirty="0" err="1">
                <a:solidFill>
                  <a:schemeClr val="accent4"/>
                </a:solidFill>
              </a:rPr>
              <a:t>Thuy</a:t>
            </a:r>
            <a:r>
              <a:rPr lang="en-US" sz="2500" dirty="0">
                <a:solidFill>
                  <a:schemeClr val="accent4"/>
                </a:solidFill>
              </a:rPr>
              <a:t>. I’m twelve and I’m a student. I have a brother, Minh. He’s twenty. We live in a house near </a:t>
            </a:r>
            <a:r>
              <a:rPr lang="en-US" sz="2500" u="sng" dirty="0">
                <a:solidFill>
                  <a:srgbClr val="FF0000"/>
                </a:solidFill>
              </a:rPr>
              <a:t>a lake</a:t>
            </a:r>
            <a:r>
              <a:rPr lang="en-US" sz="2500" dirty="0">
                <a:solidFill>
                  <a:schemeClr val="accent4"/>
                </a:solidFill>
              </a:rPr>
              <a:t>. Our house has a yard. </a:t>
            </a:r>
          </a:p>
          <a:p>
            <a:pPr eaLnBrk="1" hangingPunct="1">
              <a:spcBef>
                <a:spcPct val="50000"/>
              </a:spcBef>
            </a:pPr>
            <a:r>
              <a:rPr lang="en-US" sz="2500" dirty="0">
                <a:solidFill>
                  <a:schemeClr val="accent4"/>
                </a:solidFill>
              </a:rPr>
              <a:t>It’s beautiful here. There is </a:t>
            </a:r>
            <a:r>
              <a:rPr lang="en-US" sz="2500" u="sng" dirty="0">
                <a:solidFill>
                  <a:srgbClr val="FF0000"/>
                </a:solidFill>
              </a:rPr>
              <a:t>a river </a:t>
            </a:r>
            <a:r>
              <a:rPr lang="en-US" sz="2500" dirty="0">
                <a:solidFill>
                  <a:schemeClr val="accent4"/>
                </a:solidFill>
              </a:rPr>
              <a:t>and a lake. There is </a:t>
            </a:r>
            <a:r>
              <a:rPr lang="en-US" sz="2500" u="sng" dirty="0">
                <a:solidFill>
                  <a:srgbClr val="FF0000"/>
                </a:solidFill>
              </a:rPr>
              <a:t>a hotel </a:t>
            </a:r>
            <a:r>
              <a:rPr lang="en-US" sz="2500" dirty="0">
                <a:solidFill>
                  <a:schemeClr val="accent4"/>
                </a:solidFill>
              </a:rPr>
              <a:t>near the lake. There is </a:t>
            </a:r>
            <a:r>
              <a:rPr lang="en-US" sz="2500" u="sng" dirty="0">
                <a:solidFill>
                  <a:srgbClr val="FF0000"/>
                </a:solidFill>
              </a:rPr>
              <a:t>a park </a:t>
            </a:r>
            <a:r>
              <a:rPr lang="en-US" sz="2500" dirty="0">
                <a:solidFill>
                  <a:schemeClr val="accent4"/>
                </a:solidFill>
              </a:rPr>
              <a:t>near the hotel. There are trees and flowers in the park. There is </a:t>
            </a:r>
            <a:r>
              <a:rPr lang="en-US" sz="2500" u="sng" dirty="0">
                <a:solidFill>
                  <a:srgbClr val="FF0000"/>
                </a:solidFill>
              </a:rPr>
              <a:t>a rice paddy </a:t>
            </a:r>
            <a:r>
              <a:rPr lang="en-US" sz="2500" dirty="0">
                <a:solidFill>
                  <a:schemeClr val="accent4"/>
                </a:solidFill>
              </a:rPr>
              <a:t>near our house.</a:t>
            </a:r>
          </a:p>
        </p:txBody>
      </p:sp>
      <p:pic>
        <p:nvPicPr>
          <p:cNvPr id="25607" name="Picture 5" descr="107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91400" y="5072074"/>
            <a:ext cx="1752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04800" y="1524000"/>
            <a:ext cx="85344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r>
              <a:rPr lang="en-US" sz="2000">
                <a:solidFill>
                  <a:srgbClr val="336600"/>
                </a:solidFill>
              </a:rPr>
              <a:t>  </a:t>
            </a:r>
            <a:endParaRPr lang="en-US" sz="2000">
              <a:solidFill>
                <a:srgbClr val="FF0066"/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09604" y="2000240"/>
            <a:ext cx="830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 dirty="0">
                <a:sym typeface="Wingdings 3" pitchFamily="18" charset="2"/>
              </a:rPr>
              <a:t>b. What does she do?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433398" y="3048656"/>
            <a:ext cx="563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 dirty="0">
                <a:sym typeface="Wingdings 3" pitchFamily="18" charset="2"/>
              </a:rPr>
              <a:t>d. How old is he ?</a:t>
            </a:r>
            <a:endParaRPr lang="en-US" sz="2800" b="1" dirty="0"/>
          </a:p>
        </p:txBody>
      </p:sp>
      <p:sp>
        <p:nvSpPr>
          <p:cNvPr id="39948" name="Rectangle 13"/>
          <p:cNvSpPr>
            <a:spLocks noChangeArrowheads="1"/>
          </p:cNvSpPr>
          <p:nvPr/>
        </p:nvSpPr>
        <p:spPr bwMode="auto">
          <a:xfrm>
            <a:off x="457200" y="1500174"/>
            <a:ext cx="563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 dirty="0" smtClean="0">
                <a:sym typeface="Wingdings 3" pitchFamily="18" charset="2"/>
              </a:rPr>
              <a:t>a. </a:t>
            </a:r>
            <a:r>
              <a:rPr lang="en-US" sz="2800" b="1" dirty="0">
                <a:sym typeface="Wingdings 3" pitchFamily="18" charset="2"/>
              </a:rPr>
              <a:t>How old is </a:t>
            </a:r>
            <a:r>
              <a:rPr lang="en-US" sz="2800" b="1" dirty="0" err="1">
                <a:sym typeface="Wingdings 3" pitchFamily="18" charset="2"/>
              </a:rPr>
              <a:t>Thuy</a:t>
            </a:r>
            <a:r>
              <a:rPr lang="en-US" sz="2800" b="1" dirty="0">
                <a:sym typeface="Wingdings 3" pitchFamily="18" charset="2"/>
              </a:rPr>
              <a:t> ?</a:t>
            </a:r>
            <a:r>
              <a:rPr lang="en-US" sz="2800" b="1" dirty="0"/>
              <a:t> </a:t>
            </a:r>
          </a:p>
        </p:txBody>
      </p:sp>
      <p:sp>
        <p:nvSpPr>
          <p:cNvPr id="39950" name="Rectangle 17"/>
          <p:cNvSpPr>
            <a:spLocks noChangeArrowheads="1"/>
          </p:cNvSpPr>
          <p:nvPr/>
        </p:nvSpPr>
        <p:spPr bwMode="auto">
          <a:xfrm>
            <a:off x="409588" y="2571744"/>
            <a:ext cx="6019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 dirty="0">
                <a:sym typeface="Wingdings 3" pitchFamily="18" charset="2"/>
              </a:rPr>
              <a:t>c. What’s her brother’s name ?</a:t>
            </a:r>
            <a:endParaRPr lang="en-US" sz="2800" b="1" dirty="0"/>
          </a:p>
        </p:txBody>
      </p:sp>
      <p:sp>
        <p:nvSpPr>
          <p:cNvPr id="39952" name="Rectangle 19"/>
          <p:cNvSpPr>
            <a:spLocks noChangeArrowheads="1"/>
          </p:cNvSpPr>
          <p:nvPr/>
        </p:nvSpPr>
        <p:spPr bwMode="auto">
          <a:xfrm>
            <a:off x="433398" y="3548722"/>
            <a:ext cx="563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 dirty="0" smtClean="0"/>
              <a:t>e</a:t>
            </a:r>
            <a:r>
              <a:rPr lang="en-US" sz="2800" b="1" dirty="0"/>
              <a:t>.</a:t>
            </a:r>
            <a:r>
              <a:rPr lang="en-US" sz="2800" dirty="0"/>
              <a:t> </a:t>
            </a:r>
            <a:r>
              <a:rPr lang="en-US" sz="2800" b="1" dirty="0">
                <a:sym typeface="Wingdings 3" pitchFamily="18" charset="2"/>
              </a:rPr>
              <a:t>Where does </a:t>
            </a:r>
            <a:r>
              <a:rPr lang="en-US" sz="2800" b="1" dirty="0" err="1">
                <a:sym typeface="Wingdings 3" pitchFamily="18" charset="2"/>
              </a:rPr>
              <a:t>Thuy</a:t>
            </a:r>
            <a:r>
              <a:rPr lang="en-US" sz="2800" b="1" dirty="0">
                <a:sym typeface="Wingdings 3" pitchFamily="18" charset="2"/>
              </a:rPr>
              <a:t> live ?</a:t>
            </a:r>
            <a:endParaRPr lang="en-US" sz="2800" b="1" dirty="0"/>
          </a:p>
        </p:txBody>
      </p:sp>
      <p:sp>
        <p:nvSpPr>
          <p:cNvPr id="39953" name="Rectangle 20"/>
          <p:cNvSpPr>
            <a:spLocks noChangeArrowheads="1"/>
          </p:cNvSpPr>
          <p:nvPr/>
        </p:nvSpPr>
        <p:spPr bwMode="auto">
          <a:xfrm>
            <a:off x="357158" y="4048788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/>
              <a:t> </a:t>
            </a:r>
            <a:r>
              <a:rPr lang="en-US" sz="2800" b="1" dirty="0">
                <a:sym typeface="Wingdings 3" pitchFamily="18" charset="2"/>
              </a:rPr>
              <a:t>f. What’s there, near the house ?</a:t>
            </a:r>
            <a:endParaRPr lang="en-US" sz="2800" b="1" dirty="0"/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372600" cy="6858000"/>
          </a:xfrm>
          <a:prstGeom prst="rect">
            <a:avLst/>
          </a:prstGeom>
          <a:gradFill rotWithShape="1">
            <a:gsLst>
              <a:gs pos="0">
                <a:srgbClr val="67F77C"/>
              </a:gs>
              <a:gs pos="50000">
                <a:schemeClr val="bg1"/>
              </a:gs>
              <a:gs pos="100000">
                <a:srgbClr val="67F77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vi-VN" sz="4000">
              <a:latin typeface="Arial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85800" y="785795"/>
            <a:ext cx="7315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6600" b="1" i="1" dirty="0">
                <a:solidFill>
                  <a:srgbClr val="0000FF"/>
                </a:solidFill>
              </a:rPr>
              <a:t>Lucky numbers</a:t>
            </a:r>
          </a:p>
        </p:txBody>
      </p:sp>
      <p:sp>
        <p:nvSpPr>
          <p:cNvPr id="27653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28800" y="2971800"/>
            <a:ext cx="1828800" cy="1676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2</a:t>
            </a:r>
          </a:p>
        </p:txBody>
      </p:sp>
      <p:sp>
        <p:nvSpPr>
          <p:cNvPr id="27654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652963"/>
            <a:ext cx="1600200" cy="190023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6</a:t>
            </a:r>
          </a:p>
        </p:txBody>
      </p:sp>
      <p:sp>
        <p:nvSpPr>
          <p:cNvPr id="27655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8600" y="2971800"/>
            <a:ext cx="1600200" cy="1676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1</a:t>
            </a:r>
          </a:p>
        </p:txBody>
      </p:sp>
      <p:sp>
        <p:nvSpPr>
          <p:cNvPr id="27656" name="Rectangl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828800" y="4652963"/>
            <a:ext cx="1828800" cy="190023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7</a:t>
            </a:r>
          </a:p>
        </p:txBody>
      </p:sp>
      <p:sp>
        <p:nvSpPr>
          <p:cNvPr id="27657" name="Rectangle 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657600" y="2971800"/>
            <a:ext cx="1752600" cy="1676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3</a:t>
            </a:r>
          </a:p>
        </p:txBody>
      </p:sp>
      <p:sp>
        <p:nvSpPr>
          <p:cNvPr id="27658" name="Rectangle 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657600" y="4652963"/>
            <a:ext cx="1752600" cy="190023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8</a:t>
            </a:r>
          </a:p>
        </p:txBody>
      </p:sp>
      <p:sp>
        <p:nvSpPr>
          <p:cNvPr id="27659" name="Rectangle 1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410200" y="4652963"/>
            <a:ext cx="1752600" cy="190023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9</a:t>
            </a:r>
          </a:p>
        </p:txBody>
      </p:sp>
      <p:sp>
        <p:nvSpPr>
          <p:cNvPr id="27660" name="Rectangle 1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410200" y="2971800"/>
            <a:ext cx="1752600" cy="1676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4</a:t>
            </a:r>
          </a:p>
        </p:txBody>
      </p:sp>
      <p:sp>
        <p:nvSpPr>
          <p:cNvPr id="27661" name="Rectangle 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162800" y="4652963"/>
            <a:ext cx="1752600" cy="190023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10</a:t>
            </a:r>
          </a:p>
        </p:txBody>
      </p:sp>
      <p:sp>
        <p:nvSpPr>
          <p:cNvPr id="27662" name="Rectangle 1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162800" y="2971800"/>
            <a:ext cx="1752600" cy="1676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7200">
                <a:solidFill>
                  <a:srgbClr val="FF3300"/>
                </a:solidFill>
                <a:latin typeface="Arial"/>
              </a:rPr>
              <a:t>5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2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20" presetID="6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24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52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02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2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52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02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52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52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402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452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2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xit" presetSubtype="16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 nodeType="clickPar">
                      <p:stCondLst>
                        <p:cond delay="0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7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76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 nodeType="clickPar">
                      <p:stCondLst>
                        <p:cond delay="0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3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7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 nodeType="clickPar">
                      <p:stCondLst>
                        <p:cond delay="0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7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76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9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7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9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1"/>
                  </p:tgtEl>
                </p:cond>
              </p:nextCondLst>
            </p:seq>
          </p:childTnLst>
        </p:cTn>
      </p:par>
    </p:tnLst>
    <p:bldLst>
      <p:bldP spid="27651" grpId="0"/>
      <p:bldP spid="27651" grpId="1"/>
      <p:bldP spid="27651" grpId="2"/>
      <p:bldP spid="27651" grpId="3"/>
      <p:bldP spid="27651" grpId="4"/>
      <p:bldP spid="27651" grpId="5"/>
      <p:bldP spid="27653" grpId="0" animBg="1"/>
      <p:bldP spid="27653" grpId="1" animBg="1"/>
      <p:bldP spid="27654" grpId="0" animBg="1"/>
      <p:bldP spid="27654" grpId="1" animBg="1"/>
      <p:bldP spid="27655" grpId="0" animBg="1"/>
      <p:bldP spid="27655" grpId="1" animBg="1"/>
      <p:bldP spid="27656" grpId="0" animBg="1"/>
      <p:bldP spid="27656" grpId="1" animBg="1"/>
      <p:bldP spid="27657" grpId="0" animBg="1"/>
      <p:bldP spid="27657" grpId="1" animBg="1"/>
      <p:bldP spid="27658" grpId="0" animBg="1"/>
      <p:bldP spid="27658" grpId="1" animBg="1"/>
      <p:bldP spid="27659" grpId="0" animBg="1"/>
      <p:bldP spid="27659" grpId="1" animBg="1"/>
      <p:bldP spid="27660" grpId="0" animBg="1"/>
      <p:bldP spid="27660" grpId="1" animBg="1"/>
      <p:bldP spid="27661" grpId="0" animBg="1"/>
      <p:bldP spid="27661" grpId="1" animBg="1"/>
      <p:bldP spid="27662" grpId="0" animBg="1"/>
      <p:bldP spid="2766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04800" y="1524000"/>
            <a:ext cx="85344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endParaRPr lang="en-US" sz="2400">
              <a:solidFill>
                <a:srgbClr val="336600"/>
              </a:solidFill>
            </a:endParaRPr>
          </a:p>
          <a:p>
            <a:pPr eaLnBrk="1" hangingPunct="1"/>
            <a:r>
              <a:rPr lang="en-US" sz="2000">
                <a:solidFill>
                  <a:srgbClr val="336600"/>
                </a:solidFill>
              </a:rPr>
              <a:t>  </a:t>
            </a:r>
            <a:endParaRPr lang="en-US" sz="2000">
              <a:solidFill>
                <a:srgbClr val="FF0066"/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81000" y="2362200"/>
            <a:ext cx="830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b. What does she do?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81000" y="3505200"/>
            <a:ext cx="6019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 dirty="0">
                <a:solidFill>
                  <a:srgbClr val="FF0066"/>
                </a:solidFill>
                <a:sym typeface="Wingdings 3" pitchFamily="18" charset="2"/>
              </a:rPr>
              <a:t>  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FF0066"/>
                </a:solidFill>
              </a:rPr>
              <a:t>Her brother’s name is Minh.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09600" y="19812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 dirty="0">
                <a:solidFill>
                  <a:srgbClr val="FF0066"/>
                </a:solidFill>
                <a:sym typeface="Wingdings 3" pitchFamily="18" charset="2"/>
              </a:rPr>
              <a:t></a:t>
            </a:r>
            <a:r>
              <a:rPr lang="en-US" sz="2400" b="1" dirty="0">
                <a:solidFill>
                  <a:srgbClr val="FF0066"/>
                </a:solidFill>
              </a:rPr>
              <a:t>She is twelve years old. 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304800" y="1066800"/>
            <a:ext cx="61264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u="sng" dirty="0" smtClean="0">
                <a:solidFill>
                  <a:srgbClr val="333300"/>
                </a:solidFill>
              </a:rPr>
              <a:t>Answer </a:t>
            </a:r>
            <a:r>
              <a:rPr lang="en-US" sz="2800" b="1" u="sng" dirty="0">
                <a:solidFill>
                  <a:srgbClr val="333300"/>
                </a:solidFill>
              </a:rPr>
              <a:t>the questions </a:t>
            </a:r>
            <a:r>
              <a:rPr lang="en-US" sz="2800" b="1" u="sng" dirty="0" err="1">
                <a:solidFill>
                  <a:srgbClr val="333300"/>
                </a:solidFill>
              </a:rPr>
              <a:t>A1</a:t>
            </a:r>
            <a:r>
              <a:rPr lang="en-US" sz="2800" b="1" u="sng" dirty="0">
                <a:solidFill>
                  <a:srgbClr val="333300"/>
                </a:solidFill>
              </a:rPr>
              <a:t> page 62: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381000" y="39624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d. How old is he ?</a:t>
            </a:r>
            <a:endParaRPr lang="en-US" sz="2400" b="1">
              <a:solidFill>
                <a:srgbClr val="006600"/>
              </a:solidFill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533400" y="51816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336600"/>
                </a:solidFill>
              </a:rPr>
              <a:t> </a:t>
            </a:r>
            <a:r>
              <a:rPr lang="en-US" sz="2400" b="1">
                <a:solidFill>
                  <a:srgbClr val="FF0066"/>
                </a:solidFill>
                <a:sym typeface="Wingdings 3" pitchFamily="18" charset="2"/>
              </a:rPr>
              <a:t></a:t>
            </a:r>
            <a:r>
              <a:rPr lang="en-US" sz="2400" b="1"/>
              <a:t> </a:t>
            </a:r>
            <a:r>
              <a:rPr lang="en-US" sz="2400" b="1">
                <a:solidFill>
                  <a:srgbClr val="FF0066"/>
                </a:solidFill>
              </a:rPr>
              <a:t>She lives in a house near a lake.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152400" y="5911850"/>
            <a:ext cx="9372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FF0066"/>
                </a:solidFill>
                <a:sym typeface="Wingdings 3" pitchFamily="18" charset="2"/>
              </a:rPr>
              <a:t>    </a:t>
            </a:r>
            <a:r>
              <a:rPr lang="en-US" sz="2400" b="1"/>
              <a:t> </a:t>
            </a:r>
            <a:r>
              <a:rPr lang="en-US" sz="2400" b="1">
                <a:solidFill>
                  <a:srgbClr val="FF0066"/>
                </a:solidFill>
              </a:rPr>
              <a:t>There is a river, a lake, a hotel, a park, a rice paddy near the house</a:t>
            </a:r>
          </a:p>
        </p:txBody>
      </p:sp>
      <p:pic>
        <p:nvPicPr>
          <p:cNvPr id="13354" name="Picture 42" descr="Tay viÕt 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3200400"/>
            <a:ext cx="11811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8" name="Rectangle 13"/>
          <p:cNvSpPr>
            <a:spLocks noChangeArrowheads="1"/>
          </p:cNvSpPr>
          <p:nvPr/>
        </p:nvSpPr>
        <p:spPr bwMode="auto">
          <a:xfrm>
            <a:off x="457200" y="16764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a. How old is Thuy ?</a:t>
            </a:r>
            <a:r>
              <a:rPr lang="en-US" sz="2400" b="1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39949" name="Rectangle 16"/>
          <p:cNvSpPr>
            <a:spLocks noChangeArrowheads="1"/>
          </p:cNvSpPr>
          <p:nvPr/>
        </p:nvSpPr>
        <p:spPr bwMode="auto">
          <a:xfrm>
            <a:off x="533400" y="2743200"/>
            <a:ext cx="830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FF0066"/>
                </a:solidFill>
                <a:sym typeface="Wingdings 3" pitchFamily="18" charset="2"/>
              </a:rPr>
              <a:t></a:t>
            </a:r>
            <a:r>
              <a:rPr lang="en-US" sz="2400" b="1"/>
              <a:t> </a:t>
            </a:r>
            <a:r>
              <a:rPr lang="en-US" sz="2400" b="1">
                <a:solidFill>
                  <a:srgbClr val="FF0066"/>
                </a:solidFill>
              </a:rPr>
              <a:t>She is a student.</a:t>
            </a:r>
          </a:p>
        </p:txBody>
      </p:sp>
      <p:sp>
        <p:nvSpPr>
          <p:cNvPr id="39950" name="Rectangle 17"/>
          <p:cNvSpPr>
            <a:spLocks noChangeArrowheads="1"/>
          </p:cNvSpPr>
          <p:nvPr/>
        </p:nvSpPr>
        <p:spPr bwMode="auto">
          <a:xfrm>
            <a:off x="381000" y="3124200"/>
            <a:ext cx="6019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c. What’s her brother’s name ?</a:t>
            </a:r>
            <a:endParaRPr lang="en-US" sz="2400" b="1">
              <a:solidFill>
                <a:srgbClr val="006600"/>
              </a:solidFill>
            </a:endParaRPr>
          </a:p>
        </p:txBody>
      </p:sp>
      <p:sp>
        <p:nvSpPr>
          <p:cNvPr id="39951" name="Rectangle 18"/>
          <p:cNvSpPr>
            <a:spLocks noChangeArrowheads="1"/>
          </p:cNvSpPr>
          <p:nvPr/>
        </p:nvSpPr>
        <p:spPr bwMode="auto">
          <a:xfrm>
            <a:off x="533400" y="43434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FF0066"/>
                </a:solidFill>
                <a:sym typeface="Wingdings 3" pitchFamily="18" charset="2"/>
              </a:rPr>
              <a:t></a:t>
            </a:r>
            <a:r>
              <a:rPr lang="en-US" sz="2400" b="1"/>
              <a:t> </a:t>
            </a:r>
            <a:r>
              <a:rPr lang="en-US" sz="2400" b="1">
                <a:solidFill>
                  <a:srgbClr val="FF0066"/>
                </a:solidFill>
              </a:rPr>
              <a:t>He is twenty.</a:t>
            </a:r>
          </a:p>
        </p:txBody>
      </p:sp>
      <p:sp>
        <p:nvSpPr>
          <p:cNvPr id="39952" name="Rectangle 19"/>
          <p:cNvSpPr>
            <a:spLocks noChangeArrowheads="1"/>
          </p:cNvSpPr>
          <p:nvPr/>
        </p:nvSpPr>
        <p:spPr bwMode="auto">
          <a:xfrm>
            <a:off x="228600" y="47244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336600"/>
                </a:solidFill>
              </a:rPr>
              <a:t> </a:t>
            </a:r>
            <a:r>
              <a:rPr lang="en-US" sz="2400" b="1">
                <a:solidFill>
                  <a:srgbClr val="336600"/>
                </a:solidFill>
              </a:rPr>
              <a:t>e.</a:t>
            </a:r>
            <a:r>
              <a:rPr lang="en-US" sz="2000">
                <a:solidFill>
                  <a:srgbClr val="336600"/>
                </a:solidFill>
              </a:rPr>
              <a:t> </a:t>
            </a:r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Where does Thuy live ?</a:t>
            </a:r>
            <a:endParaRPr lang="en-US" sz="2400" b="1">
              <a:solidFill>
                <a:srgbClr val="006600"/>
              </a:solidFill>
            </a:endParaRPr>
          </a:p>
        </p:txBody>
      </p:sp>
      <p:sp>
        <p:nvSpPr>
          <p:cNvPr id="39953" name="Rectangle 20"/>
          <p:cNvSpPr>
            <a:spLocks noChangeArrowheads="1"/>
          </p:cNvSpPr>
          <p:nvPr/>
        </p:nvSpPr>
        <p:spPr bwMode="auto">
          <a:xfrm>
            <a:off x="228600" y="55626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336600"/>
                </a:solidFill>
              </a:rPr>
              <a:t> </a:t>
            </a:r>
            <a:r>
              <a:rPr lang="en-US" sz="2400" b="1">
                <a:solidFill>
                  <a:srgbClr val="006600"/>
                </a:solidFill>
                <a:sym typeface="Wingdings 3" pitchFamily="18" charset="2"/>
              </a:rPr>
              <a:t>f. What’s there, near the house ?</a:t>
            </a:r>
            <a:endParaRPr lang="en-US" sz="24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486</Words>
  <Application>Microsoft Office PowerPoint</Application>
  <PresentationFormat>On-screen Show (4:3)</PresentationFormat>
  <Paragraphs>116</Paragraphs>
  <Slides>39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Welcome</cp:lastModifiedBy>
  <cp:revision>93</cp:revision>
  <dcterms:created xsi:type="dcterms:W3CDTF">2009-10-18T12:30:43Z</dcterms:created>
  <dcterms:modified xsi:type="dcterms:W3CDTF">2021-03-30T00:59:22Z</dcterms:modified>
</cp:coreProperties>
</file>