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7" r:id="rId3"/>
    <p:sldId id="258" r:id="rId4"/>
    <p:sldId id="256" r:id="rId5"/>
    <p:sldId id="259" r:id="rId6"/>
    <p:sldId id="260" r:id="rId7"/>
    <p:sldId id="273" r:id="rId8"/>
    <p:sldId id="264" r:id="rId9"/>
    <p:sldId id="265" r:id="rId10"/>
    <p:sldId id="266" r:id="rId11"/>
    <p:sldId id="267" r:id="rId12"/>
    <p:sldId id="274" r:id="rId13"/>
    <p:sldId id="270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39C6-1A9F-4EEB-A286-F3777A0BD83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9212-79E2-4B08-8283-E96859937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583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39C6-1A9F-4EEB-A286-F3777A0BD83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9212-79E2-4B08-8283-E96859937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655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39C6-1A9F-4EEB-A286-F3777A0BD83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9212-79E2-4B08-8283-E96859937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7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39C6-1A9F-4EEB-A286-F3777A0BD83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9212-79E2-4B08-8283-E96859937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113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39C6-1A9F-4EEB-A286-F3777A0BD83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9212-79E2-4B08-8283-E96859937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008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39C6-1A9F-4EEB-A286-F3777A0BD83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9212-79E2-4B08-8283-E96859937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014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39C6-1A9F-4EEB-A286-F3777A0BD83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9212-79E2-4B08-8283-E96859937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462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39C6-1A9F-4EEB-A286-F3777A0BD83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9212-79E2-4B08-8283-E96859937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819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39C6-1A9F-4EEB-A286-F3777A0BD83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9212-79E2-4B08-8283-E96859937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88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39C6-1A9F-4EEB-A286-F3777A0BD83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9212-79E2-4B08-8283-E96859937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241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39C6-1A9F-4EEB-A286-F3777A0BD83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9212-79E2-4B08-8283-E96859937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594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E39C6-1A9F-4EEB-A286-F3777A0BD83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99212-79E2-4B08-8283-E96859937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34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E:\power%20point\lop%207\power%20point\Unit%207\inh%20chuan%20bi\love%20story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retch.cc/album/show.php?i=jao8825252&amp;b=1271&amp;f=1461527352&amp;p=22" TargetMode="External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inh nen trang bia GADT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solidFill>
            <a:srgbClr val="0000CC"/>
          </a:solidFill>
        </p:spPr>
      </p:pic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838200" y="457200"/>
            <a:ext cx="7543800" cy="6400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55912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Narrow"/>
              </a:rPr>
              <a:t>Welcome to our class </a:t>
            </a:r>
          </a:p>
        </p:txBody>
      </p:sp>
      <p:sp>
        <p:nvSpPr>
          <p:cNvPr id="5124" name="WordArt 5"/>
          <p:cNvSpPr>
            <a:spLocks noChangeArrowheads="1" noChangeShapeType="1" noTextEdit="1"/>
          </p:cNvSpPr>
          <p:nvPr/>
        </p:nvSpPr>
        <p:spPr bwMode="auto">
          <a:xfrm>
            <a:off x="2895600" y="2057400"/>
            <a:ext cx="3581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/>
              </a:rPr>
              <a:t>CLASS 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/>
              </a:rPr>
              <a:t>6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Narrow"/>
            </a:endParaRPr>
          </a:p>
        </p:txBody>
      </p:sp>
      <p:pic>
        <p:nvPicPr>
          <p:cNvPr id="5125" name="Picture 6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509136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25856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061210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429000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9" y="3933826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1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9" y="5229226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2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9" y="5516880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Picture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908686"/>
            <a:ext cx="1828800" cy="1895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4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58516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5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596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6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214" y="4653916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7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4" y="1011556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8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33376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9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9" y="2133600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21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9" y="6096000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22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4446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23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090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4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1" y="5301616"/>
            <a:ext cx="12985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Picture 25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3789046"/>
            <a:ext cx="12985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8" name="love story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5" name="WordArt 28"/>
          <p:cNvSpPr>
            <a:spLocks noChangeArrowheads="1" noChangeShapeType="1" noTextEdit="1"/>
          </p:cNvSpPr>
          <p:nvPr/>
        </p:nvSpPr>
        <p:spPr bwMode="auto">
          <a:xfrm>
            <a:off x="1905000" y="2590800"/>
            <a:ext cx="559593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accent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Narrow"/>
              </a:rPr>
              <a:t>Trang An secondary school</a:t>
            </a: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2566504" y="3772926"/>
            <a:ext cx="464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alt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alt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ĐỗThị</a:t>
            </a:r>
            <a:r>
              <a:rPr lang="en-US" alt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endParaRPr lang="en-US" alt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37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393" fill="hold"/>
                                        <p:tgtEl>
                                          <p:spTgt spid="389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89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38"/>
                </p:tgtEl>
              </p:cMediaNode>
            </p:audio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44CEC2A-BB97-4293-9094-D1FBCFFE7962}" type="slidenum">
              <a:rPr lang="en-US"/>
              <a:pPr/>
              <a:t>10</a:t>
            </a:fld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9298"/>
            <a:ext cx="9202783" cy="6858000"/>
          </a:xfrm>
          <a:prstGeom prst="rect">
            <a:avLst/>
          </a:prstGeom>
          <a:solidFill>
            <a:srgbClr val="003300"/>
          </a:solidFill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35527" y="2356848"/>
            <a:ext cx="4876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T / F Statements: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35527" y="2703375"/>
            <a:ext cx="6337300" cy="4039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endParaRPr lang="en-US" sz="1100" b="0" dirty="0" smtClean="0"/>
          </a:p>
          <a:p>
            <a:pPr algn="l">
              <a:lnSpc>
                <a:spcPct val="150000"/>
              </a:lnSpc>
            </a:pPr>
            <a:r>
              <a:rPr lang="en-US" sz="4000" b="0" dirty="0" smtClean="0"/>
              <a:t>a</a:t>
            </a:r>
            <a:r>
              <a:rPr lang="en-US" sz="4000" b="0" dirty="0"/>
              <a:t>)….</a:t>
            </a:r>
            <a:r>
              <a:rPr lang="en-US" sz="4000" b="0" dirty="0" err="1"/>
              <a:t>Lan</a:t>
            </a:r>
            <a:r>
              <a:rPr lang="en-US" sz="4000" b="0" dirty="0"/>
              <a:t> and Nam like sports.</a:t>
            </a:r>
          </a:p>
          <a:p>
            <a:pPr algn="l">
              <a:lnSpc>
                <a:spcPct val="150000"/>
              </a:lnSpc>
            </a:pPr>
            <a:r>
              <a:rPr lang="en-US" sz="4000" b="0" dirty="0"/>
              <a:t>b)…. </a:t>
            </a:r>
            <a:r>
              <a:rPr lang="en-US" sz="4000" b="0" dirty="0" err="1"/>
              <a:t>Lan</a:t>
            </a:r>
            <a:r>
              <a:rPr lang="en-US" sz="4000" b="0" dirty="0"/>
              <a:t> plays table tennis.</a:t>
            </a:r>
          </a:p>
          <a:p>
            <a:pPr algn="l">
              <a:lnSpc>
                <a:spcPct val="150000"/>
              </a:lnSpc>
            </a:pPr>
            <a:r>
              <a:rPr lang="en-US" sz="4000" b="0" dirty="0"/>
              <a:t>c)…. Nam plays volleyball.</a:t>
            </a:r>
          </a:p>
          <a:p>
            <a:pPr algn="l">
              <a:lnSpc>
                <a:spcPct val="150000"/>
              </a:lnSpc>
            </a:pPr>
            <a:endParaRPr lang="en-US" sz="4000" b="0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158240" y="3941456"/>
            <a:ext cx="60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000" b="0" dirty="0">
                <a:solidFill>
                  <a:srgbClr val="FF3300"/>
                </a:solidFill>
              </a:rPr>
              <a:t>F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760239" y="4265959"/>
            <a:ext cx="27432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4000" b="1" dirty="0">
                <a:solidFill>
                  <a:srgbClr val="C00000"/>
                </a:solidFill>
              </a:rPr>
              <a:t>badminton.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105989" y="3087460"/>
            <a:ext cx="60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000" b="0" dirty="0">
                <a:solidFill>
                  <a:srgbClr val="FF3300"/>
                </a:solidFill>
              </a:rPr>
              <a:t>T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158240" y="4861408"/>
            <a:ext cx="60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000" b="0" dirty="0">
                <a:solidFill>
                  <a:srgbClr val="FF3300"/>
                </a:solidFill>
              </a:rPr>
              <a:t>F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960618" y="5168855"/>
            <a:ext cx="4876800" cy="53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4000" b="1" dirty="0">
                <a:solidFill>
                  <a:srgbClr val="C00000"/>
                </a:solidFill>
              </a:rPr>
              <a:t>soccer and table tennis.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2400"/>
            <a:ext cx="3108960" cy="200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16320"/>
            <a:ext cx="3399609" cy="187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*) answer the question.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27709" y="1327944"/>
            <a:ext cx="8534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Which </a:t>
            </a:r>
            <a:r>
              <a:rPr lang="en-US" alt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sports does </a:t>
            </a:r>
            <a:r>
              <a:rPr lang="en-US" altLang="en-US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Lan</a:t>
            </a:r>
            <a:r>
              <a:rPr lang="en-US" alt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play?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27709" y="2097882"/>
            <a:ext cx="91717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-&gt;She </a:t>
            </a:r>
            <a:r>
              <a:rPr lang="en-US" alt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swims, does aerobics and </a:t>
            </a:r>
            <a:r>
              <a:rPr lang="en-US" alt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plays badminton.</a:t>
            </a:r>
            <a:endParaRPr lang="en-US" alt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-27709" y="2685470"/>
            <a:ext cx="807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Does </a:t>
            </a:r>
            <a:r>
              <a:rPr lang="en-US" altLang="en-US" sz="28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Lan</a:t>
            </a:r>
            <a:r>
              <a:rPr lang="en-US" altLang="en-US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play tennis?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00891" y="3208690"/>
            <a:ext cx="7924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-&gt;No</a:t>
            </a: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she doesn’t.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-27709" y="3749088"/>
            <a:ext cx="975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Which </a:t>
            </a:r>
            <a:r>
              <a:rPr lang="en-US" altLang="en-US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sports does Nam play?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0" y="4326012"/>
            <a:ext cx="7772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-&gt; He </a:t>
            </a: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plays table tennis, soccer and jogs.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-27709" y="4847068"/>
            <a:ext cx="899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 Does </a:t>
            </a:r>
            <a:r>
              <a:rPr lang="en-US" altLang="en-US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Nam play table tennis?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-62345" y="5617005"/>
            <a:ext cx="594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-&gt;Yes, </a:t>
            </a:r>
            <a:r>
              <a:rPr lang="en-US" alt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 does.</a:t>
            </a:r>
          </a:p>
        </p:txBody>
      </p:sp>
    </p:spTree>
    <p:extLst>
      <p:ext uri="{BB962C8B-B14F-4D97-AF65-F5344CB8AC3E}">
        <p14:creationId xmlns:p14="http://schemas.microsoft.com/office/powerpoint/2010/main" val="373306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-76200" y="0"/>
            <a:ext cx="9220200" cy="584775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IV. Writing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762000"/>
            <a:ext cx="5486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Write about the sports 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you play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6748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omework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4800"/>
            <a:ext cx="3657600" cy="201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2590800"/>
            <a:ext cx="9220200" cy="13234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 marL="514350" indent="-514350"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Practice </a:t>
            </a:r>
            <a:r>
              <a:rPr lang="en-US" altLang="en-US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structure: ”Which sports do you play?”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8600" y="4173392"/>
            <a:ext cx="861060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Prepare </a:t>
            </a:r>
            <a:r>
              <a:rPr lang="en-US" altLang="en-US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for the new </a:t>
            </a:r>
            <a:r>
              <a:rPr lang="en-US" alt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lesson</a:t>
            </a:r>
            <a:endParaRPr lang="en-US" altLang="en-US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42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:\AAA GIAO AN OF QUYNH ANH\a3d18dbf833017f2343222ba0ac5be92_owl-banner-welcome-to-and-welcome-to-our-class-clipart_350-27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098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4"/>
          <p:cNvSpPr txBox="1"/>
          <p:nvPr/>
        </p:nvSpPr>
        <p:spPr>
          <a:xfrm>
            <a:off x="717165" y="0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Lucida Handwriting" pitchFamily="66" charset="0"/>
              </a:rPr>
              <a:t>Names of sports </a:t>
            </a:r>
            <a:endParaRPr lang="en-US" sz="2800" b="1" dirty="0">
              <a:solidFill>
                <a:srgbClr val="FF0000"/>
              </a:solidFill>
              <a:latin typeface="Lucida Handwriting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31685"/>
            <a:ext cx="2617811" cy="213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077" y="3583527"/>
            <a:ext cx="2640874" cy="21293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962" y="780439"/>
            <a:ext cx="2667000" cy="21346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564228"/>
            <a:ext cx="2617810" cy="21486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793502"/>
            <a:ext cx="2590800" cy="21346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632" y="3583527"/>
            <a:ext cx="2430736" cy="2160270"/>
          </a:xfrm>
          <a:prstGeom prst="rect">
            <a:avLst/>
          </a:prstGeom>
        </p:spPr>
      </p:pic>
      <p:sp>
        <p:nvSpPr>
          <p:cNvPr id="10" name="TextBox 5"/>
          <p:cNvSpPr txBox="1"/>
          <p:nvPr/>
        </p:nvSpPr>
        <p:spPr>
          <a:xfrm>
            <a:off x="228600" y="3043590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/>
              <a:t>S</a:t>
            </a:r>
            <a:r>
              <a:rPr lang="en-US" sz="2800" b="1" dirty="0" smtClean="0"/>
              <a:t>occer</a:t>
            </a:r>
            <a:endParaRPr lang="vi-VN" sz="2800" b="1" dirty="0"/>
          </a:p>
        </p:txBody>
      </p:sp>
      <p:sp>
        <p:nvSpPr>
          <p:cNvPr id="11" name="TextBox 9"/>
          <p:cNvSpPr txBox="1"/>
          <p:nvPr/>
        </p:nvSpPr>
        <p:spPr>
          <a:xfrm>
            <a:off x="3518362" y="3060861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/>
              <a:t>V</a:t>
            </a:r>
            <a:r>
              <a:rPr lang="en-US" sz="2800" b="1" dirty="0" smtClean="0"/>
              <a:t>olleyball</a:t>
            </a:r>
            <a:endParaRPr lang="vi-VN" sz="2800" b="1" dirty="0"/>
          </a:p>
        </p:txBody>
      </p:sp>
      <p:sp>
        <p:nvSpPr>
          <p:cNvPr id="12" name="TextBox 13"/>
          <p:cNvSpPr txBox="1"/>
          <p:nvPr/>
        </p:nvSpPr>
        <p:spPr>
          <a:xfrm>
            <a:off x="6858000" y="3107028"/>
            <a:ext cx="1676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T</a:t>
            </a:r>
            <a:r>
              <a:rPr lang="en-US" sz="2800" b="1" dirty="0" smtClean="0"/>
              <a:t>ennis</a:t>
            </a:r>
          </a:p>
          <a:p>
            <a:endParaRPr lang="vi-VN" dirty="0"/>
          </a:p>
        </p:txBody>
      </p:sp>
      <p:sp>
        <p:nvSpPr>
          <p:cNvPr id="13" name="TextBox 14"/>
          <p:cNvSpPr txBox="1"/>
          <p:nvPr/>
        </p:nvSpPr>
        <p:spPr>
          <a:xfrm>
            <a:off x="32657" y="5712834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/>
              <a:t>B</a:t>
            </a:r>
            <a:r>
              <a:rPr lang="en-US" sz="2800" b="1" dirty="0" smtClean="0"/>
              <a:t>adminton</a:t>
            </a:r>
            <a:endParaRPr lang="vi-VN" sz="2800" b="1" dirty="0"/>
          </a:p>
        </p:txBody>
      </p:sp>
      <p:sp>
        <p:nvSpPr>
          <p:cNvPr id="14" name="TextBox 15"/>
          <p:cNvSpPr txBox="1"/>
          <p:nvPr/>
        </p:nvSpPr>
        <p:spPr>
          <a:xfrm>
            <a:off x="3670762" y="5743797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/>
              <a:t>Swim</a:t>
            </a:r>
            <a:endParaRPr lang="vi-VN" sz="2800" b="1" dirty="0"/>
          </a:p>
        </p:txBody>
      </p:sp>
      <p:sp>
        <p:nvSpPr>
          <p:cNvPr id="15" name="TextBox 16"/>
          <p:cNvSpPr txBox="1"/>
          <p:nvPr/>
        </p:nvSpPr>
        <p:spPr>
          <a:xfrm>
            <a:off x="6378506" y="5743797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/>
              <a:t>A</a:t>
            </a:r>
            <a:r>
              <a:rPr lang="en-US" sz="2800" b="1" dirty="0" smtClean="0"/>
              <a:t>erobics</a:t>
            </a:r>
            <a:endParaRPr lang="vi-VN" sz="2800" b="1" dirty="0"/>
          </a:p>
        </p:txBody>
      </p:sp>
    </p:spTree>
    <p:extLst>
      <p:ext uri="{BB962C8B-B14F-4D97-AF65-F5344CB8AC3E}">
        <p14:creationId xmlns:p14="http://schemas.microsoft.com/office/powerpoint/2010/main" val="378784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3412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20026"/>
            <a:ext cx="8991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Unit 12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  <a:sym typeface="Wingdings" pitchFamily="2" charset="2"/>
              </a:rPr>
              <a:t>: </a:t>
            </a:r>
          </a:p>
          <a:p>
            <a:pPr algn="just"/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  <a:sym typeface="Wingdings" pitchFamily="2" charset="2"/>
              </a:rPr>
              <a:t>SPORTS  AND  PASTIMES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2286000"/>
            <a:ext cx="75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dirty="0" smtClean="0">
                <a:solidFill>
                  <a:srgbClr val="FF3399"/>
                </a:solidFill>
                <a:latin typeface="Lucida Handwriting" pitchFamily="66" charset="0"/>
              </a:rPr>
              <a:t>LESSON 2: A5</a:t>
            </a:r>
            <a:endParaRPr lang="en-US" sz="4000" b="1" dirty="0">
              <a:solidFill>
                <a:srgbClr val="FF3399"/>
              </a:solidFill>
              <a:latin typeface=".VnAristot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24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6"/>
          <p:cNvSpPr txBox="1">
            <a:spLocks noChangeArrowheads="1"/>
          </p:cNvSpPr>
          <p:nvPr/>
        </p:nvSpPr>
        <p:spPr bwMode="auto">
          <a:xfrm>
            <a:off x="0" y="176984"/>
            <a:ext cx="3048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VNI-Times" pitchFamily="2" charset="0"/>
              </a:rPr>
              <a:t>* Matching :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0" y="1682895"/>
            <a:ext cx="2871788" cy="2590800"/>
            <a:chOff x="0" y="1682895"/>
            <a:chExt cx="2871788" cy="2590800"/>
          </a:xfrm>
        </p:grpSpPr>
        <p:pic>
          <p:nvPicPr>
            <p:cNvPr id="6" name="Picture 5" descr="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82895"/>
              <a:ext cx="2871788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81"/>
            <p:cNvSpPr txBox="1">
              <a:spLocks noChangeArrowheads="1"/>
            </p:cNvSpPr>
            <p:nvPr/>
          </p:nvSpPr>
          <p:spPr bwMode="auto">
            <a:xfrm>
              <a:off x="0" y="1920115"/>
              <a:ext cx="6096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dirty="0">
                  <a:latin typeface="VNI-Times" pitchFamily="2" charset="0"/>
                </a:rPr>
                <a:t>a)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841524" y="1700882"/>
            <a:ext cx="3199708" cy="2590800"/>
            <a:chOff x="2736272" y="1658983"/>
            <a:chExt cx="3199708" cy="2590800"/>
          </a:xfrm>
        </p:grpSpPr>
        <p:pic>
          <p:nvPicPr>
            <p:cNvPr id="7" name="Picture 6" descr="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2280" y="1658983"/>
              <a:ext cx="2933700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82"/>
            <p:cNvSpPr txBox="1">
              <a:spLocks noChangeArrowheads="1"/>
            </p:cNvSpPr>
            <p:nvPr/>
          </p:nvSpPr>
          <p:spPr bwMode="auto">
            <a:xfrm>
              <a:off x="2736272" y="2181725"/>
              <a:ext cx="76892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800" dirty="0">
                  <a:latin typeface="VNI-Times" pitchFamily="2" charset="0"/>
                </a:rPr>
                <a:t>b)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715000" y="1585913"/>
            <a:ext cx="3352800" cy="2605087"/>
            <a:chOff x="5715000" y="1585913"/>
            <a:chExt cx="3352800" cy="2605087"/>
          </a:xfrm>
        </p:grpSpPr>
        <p:pic>
          <p:nvPicPr>
            <p:cNvPr id="8" name="Picture 7" descr="c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3138" y="1585913"/>
              <a:ext cx="3014662" cy="2605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83"/>
            <p:cNvSpPr txBox="1">
              <a:spLocks noChangeArrowheads="1"/>
            </p:cNvSpPr>
            <p:nvPr/>
          </p:nvSpPr>
          <p:spPr bwMode="auto">
            <a:xfrm>
              <a:off x="5715000" y="2181725"/>
              <a:ext cx="838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800" dirty="0">
                  <a:latin typeface="VNI-Times" pitchFamily="2" charset="0"/>
                </a:rPr>
                <a:t>c)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053138" y="4267200"/>
            <a:ext cx="2938462" cy="2438400"/>
            <a:chOff x="6053138" y="4267200"/>
            <a:chExt cx="2938462" cy="2438400"/>
          </a:xfrm>
        </p:grpSpPr>
        <p:pic>
          <p:nvPicPr>
            <p:cNvPr id="11" name="Picture 10" descr="f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4267200"/>
              <a:ext cx="2895600" cy="243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84"/>
            <p:cNvSpPr txBox="1">
              <a:spLocks noChangeArrowheads="1"/>
            </p:cNvSpPr>
            <p:nvPr/>
          </p:nvSpPr>
          <p:spPr bwMode="auto">
            <a:xfrm>
              <a:off x="6053138" y="4466768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dirty="0">
                  <a:latin typeface="VNI-Times" pitchFamily="2" charset="0"/>
                </a:rPr>
                <a:t>f)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871355" y="4267200"/>
            <a:ext cx="3115108" cy="2514600"/>
            <a:chOff x="2871355" y="4267200"/>
            <a:chExt cx="3115108" cy="2514600"/>
          </a:xfrm>
        </p:grpSpPr>
        <p:pic>
          <p:nvPicPr>
            <p:cNvPr id="10" name="Picture 9" descr="e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0" y="4267200"/>
              <a:ext cx="2938463" cy="251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85"/>
            <p:cNvSpPr txBox="1">
              <a:spLocks noChangeArrowheads="1"/>
            </p:cNvSpPr>
            <p:nvPr/>
          </p:nvSpPr>
          <p:spPr bwMode="auto">
            <a:xfrm>
              <a:off x="2871355" y="4698087"/>
              <a:ext cx="9144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>
                  <a:latin typeface="VNI-Times" pitchFamily="2" charset="0"/>
                </a:rPr>
                <a:t>e)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4636" y="4234072"/>
            <a:ext cx="3013364" cy="2514600"/>
            <a:chOff x="34636" y="4234072"/>
            <a:chExt cx="3013364" cy="2514600"/>
          </a:xfrm>
        </p:grpSpPr>
        <p:pic>
          <p:nvPicPr>
            <p:cNvPr id="9" name="Picture 8" descr="d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4234072"/>
              <a:ext cx="2819400" cy="251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 Box 86"/>
            <p:cNvSpPr txBox="1">
              <a:spLocks noChangeArrowheads="1"/>
            </p:cNvSpPr>
            <p:nvPr/>
          </p:nvSpPr>
          <p:spPr bwMode="auto">
            <a:xfrm>
              <a:off x="34636" y="4548269"/>
              <a:ext cx="6858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dirty="0">
                  <a:latin typeface="VNI-Times" pitchFamily="2" charset="0"/>
                </a:rPr>
                <a:t>d)</a:t>
              </a:r>
            </a:p>
          </p:txBody>
        </p:sp>
      </p:grpSp>
      <p:sp>
        <p:nvSpPr>
          <p:cNvPr id="18" name="Text Box 87"/>
          <p:cNvSpPr txBox="1">
            <a:spLocks noChangeArrowheads="1"/>
          </p:cNvSpPr>
          <p:nvPr/>
        </p:nvSpPr>
        <p:spPr bwMode="auto">
          <a:xfrm>
            <a:off x="890155" y="1430298"/>
            <a:ext cx="243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</a:rPr>
              <a:t> play </a:t>
            </a:r>
            <a:r>
              <a:rPr lang="en-US" sz="2800" b="1" dirty="0">
                <a:solidFill>
                  <a:srgbClr val="FF0000"/>
                </a:solidFill>
              </a:rPr>
              <a:t>soccer</a:t>
            </a:r>
          </a:p>
        </p:txBody>
      </p:sp>
      <p:sp>
        <p:nvSpPr>
          <p:cNvPr id="19" name="Text Box 88"/>
          <p:cNvSpPr txBox="1">
            <a:spLocks noChangeArrowheads="1"/>
          </p:cNvSpPr>
          <p:nvPr/>
        </p:nvSpPr>
        <p:spPr bwMode="auto">
          <a:xfrm>
            <a:off x="6629400" y="1331986"/>
            <a:ext cx="1447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</a:rPr>
              <a:t>  </a:t>
            </a:r>
            <a:r>
              <a:rPr lang="en-US" sz="2800" b="1" dirty="0">
                <a:solidFill>
                  <a:srgbClr val="FF0000"/>
                </a:solidFill>
              </a:rPr>
              <a:t>jog</a:t>
            </a:r>
          </a:p>
        </p:txBody>
      </p:sp>
      <p:sp>
        <p:nvSpPr>
          <p:cNvPr id="20" name="Text Box 89"/>
          <p:cNvSpPr txBox="1">
            <a:spLocks noChangeArrowheads="1"/>
          </p:cNvSpPr>
          <p:nvPr/>
        </p:nvSpPr>
        <p:spPr bwMode="auto">
          <a:xfrm>
            <a:off x="6199909" y="962654"/>
            <a:ext cx="2895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</a:rPr>
              <a:t>  </a:t>
            </a:r>
            <a:r>
              <a:rPr lang="en-US" sz="2800" b="1" dirty="0">
                <a:solidFill>
                  <a:srgbClr val="FF0000"/>
                </a:solidFill>
              </a:rPr>
              <a:t>play table tennis</a:t>
            </a:r>
          </a:p>
        </p:txBody>
      </p:sp>
      <p:sp>
        <p:nvSpPr>
          <p:cNvPr id="21" name="Text Box 90"/>
          <p:cNvSpPr txBox="1">
            <a:spLocks noChangeArrowheads="1"/>
          </p:cNvSpPr>
          <p:nvPr/>
        </p:nvSpPr>
        <p:spPr bwMode="auto">
          <a:xfrm>
            <a:off x="3733800" y="1060966"/>
            <a:ext cx="1981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</a:rPr>
              <a:t>skip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Text Box 91"/>
          <p:cNvSpPr txBox="1">
            <a:spLocks noChangeArrowheads="1"/>
          </p:cNvSpPr>
          <p:nvPr/>
        </p:nvSpPr>
        <p:spPr bwMode="auto">
          <a:xfrm>
            <a:off x="838200" y="1042979"/>
            <a:ext cx="2667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</a:rPr>
              <a:t>  </a:t>
            </a:r>
            <a:r>
              <a:rPr lang="en-US" sz="2800" b="1" dirty="0">
                <a:solidFill>
                  <a:srgbClr val="FF0000"/>
                </a:solidFill>
              </a:rPr>
              <a:t>do aerobics</a:t>
            </a:r>
          </a:p>
        </p:txBody>
      </p:sp>
      <p:sp>
        <p:nvSpPr>
          <p:cNvPr id="23" name="Text Box 92"/>
          <p:cNvSpPr txBox="1">
            <a:spLocks noChangeArrowheads="1"/>
          </p:cNvSpPr>
          <p:nvPr/>
        </p:nvSpPr>
        <p:spPr bwMode="auto">
          <a:xfrm>
            <a:off x="3609109" y="1418255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</a:rPr>
              <a:t> swim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13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8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06 -0.01343 L 0.0066 0.0118 C 0.02257 0.01713 0.0316 0.025 0.0316 0.03333 C 0.0316 0.04282 0.02257 0.05023 0.0066 0.05555 L -0.06406 0.08102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4" y="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8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28 2.59259E-6 L 0.02396 0.0294 C 0.04323 0.03565 0.054 0.04514 0.054 0.05486 C 0.054 0.06597 0.04323 0.07477 0.02396 0.08102 L -0.06128 0.11065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4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0.35833 0.10718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17" y="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-0.0125 0.4875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2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-0.33333 0.45648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7" y="2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11111E-6 L -0.00833 0.47222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2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 noGrp="1"/>
          </p:cNvSpPr>
          <p:nvPr>
            <p:ph type="title"/>
          </p:nvPr>
        </p:nvSpPr>
        <p:spPr>
          <a:xfrm>
            <a:off x="609600" y="-34636"/>
            <a:ext cx="822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I. A3. LISTEN AND READ</a:t>
            </a:r>
            <a:endParaRPr lang="vi-VN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>
          <a:xfrm>
            <a:off x="6096000" y="63103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DE124E-8D65-456F-9228-E2A5EB6CB1D4}" type="slidenum">
              <a:rPr lang="en-US"/>
              <a:pPr/>
              <a:t>6</a:t>
            </a:fld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-381000" y="669926"/>
            <a:ext cx="9067800" cy="579437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  <a:extLst/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/>
              <a:t>Which </a:t>
            </a:r>
            <a:r>
              <a:rPr lang="en-US" sz="3200" b="1" dirty="0"/>
              <a:t>sports do you play?</a:t>
            </a:r>
          </a:p>
        </p:txBody>
      </p:sp>
      <p:pic>
        <p:nvPicPr>
          <p:cNvPr id="7" name="Picture 6" descr="soccer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1506827"/>
            <a:ext cx="28956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 sw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327" y="1541463"/>
            <a:ext cx="28956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 ski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991" y="1541463"/>
            <a:ext cx="28194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I do aerobic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3942629"/>
            <a:ext cx="2895600" cy="265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I jo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933031"/>
            <a:ext cx="2895600" cy="260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88"/>
          <p:cNvPicPr>
            <a:picLocks noGrp="1"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8400" y="3978275"/>
            <a:ext cx="2895600" cy="2514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" name="AutoShape 18"/>
          <p:cNvSpPr>
            <a:spLocks noChangeArrowheads="1"/>
          </p:cNvSpPr>
          <p:nvPr/>
        </p:nvSpPr>
        <p:spPr bwMode="auto">
          <a:xfrm>
            <a:off x="6858000" y="3840163"/>
            <a:ext cx="1828800" cy="457200"/>
          </a:xfrm>
          <a:prstGeom prst="wedgeEllipseCallout">
            <a:avLst>
              <a:gd name="adj1" fmla="val -66667"/>
              <a:gd name="adj2" fmla="val 70139"/>
            </a:avLst>
          </a:prstGeom>
          <a:solidFill>
            <a:srgbClr val="66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vi-VN"/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6858000" y="3916363"/>
            <a:ext cx="2667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0" i="1" dirty="0" smtClean="0">
                <a:solidFill>
                  <a:srgbClr val="000000"/>
                </a:solidFill>
              </a:rPr>
              <a:t>I play table tennis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5791200" y="3992563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00"/>
                </a:solidFill>
              </a:rPr>
              <a:t>f )</a:t>
            </a:r>
          </a:p>
        </p:txBody>
      </p:sp>
    </p:spTree>
    <p:extLst>
      <p:ext uri="{BB962C8B-B14F-4D97-AF65-F5344CB8AC3E}">
        <p14:creationId xmlns:p14="http://schemas.microsoft.com/office/powerpoint/2010/main" val="116898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533400" y="2171700"/>
            <a:ext cx="7315200" cy="1600200"/>
            <a:chOff x="288" y="1968"/>
            <a:chExt cx="4608" cy="1008"/>
          </a:xfrm>
        </p:grpSpPr>
        <p:sp>
          <p:nvSpPr>
            <p:cNvPr id="10250" name="Rectangle 3"/>
            <p:cNvSpPr>
              <a:spLocks noChangeArrowheads="1"/>
            </p:cNvSpPr>
            <p:nvPr/>
          </p:nvSpPr>
          <p:spPr bwMode="auto">
            <a:xfrm>
              <a:off x="288" y="1968"/>
              <a:ext cx="4608" cy="1008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vi-VN">
                <a:latin typeface="Times New Roman" panose="02020603050405020304" pitchFamily="18" charset="0"/>
              </a:endParaRPr>
            </a:p>
          </p:txBody>
        </p:sp>
        <p:sp>
          <p:nvSpPr>
            <p:cNvPr id="10251" name="Text Box 4"/>
            <p:cNvSpPr txBox="1">
              <a:spLocks noChangeArrowheads="1"/>
            </p:cNvSpPr>
            <p:nvPr/>
          </p:nvSpPr>
          <p:spPr bwMode="auto">
            <a:xfrm>
              <a:off x="384" y="2064"/>
              <a:ext cx="4128" cy="32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vi-VN" sz="2800" b="1">
                  <a:solidFill>
                    <a:srgbClr val="0000CC"/>
                  </a:solidFill>
                  <a:latin typeface="Times New Roman" panose="02020603050405020304" pitchFamily="18" charset="0"/>
                </a:rPr>
                <a:t>Which sports</a:t>
              </a:r>
              <a:r>
                <a:rPr lang="en-US" altLang="vi-VN" sz="2800" b="1">
                  <a:latin typeface="Times New Roman" panose="02020603050405020304" pitchFamily="18" charset="0"/>
                </a:rPr>
                <a:t> + </a:t>
              </a:r>
              <a:r>
                <a:rPr lang="en-US" altLang="vi-V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do / does</a:t>
              </a:r>
              <a:r>
                <a:rPr lang="en-US" altLang="vi-VN" sz="2800" b="1">
                  <a:latin typeface="Times New Roman" panose="02020603050405020304" pitchFamily="18" charset="0"/>
                </a:rPr>
                <a:t> + S + </a:t>
              </a:r>
              <a:r>
                <a:rPr lang="en-US" altLang="vi-V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play</a:t>
              </a:r>
              <a:r>
                <a:rPr lang="en-US" altLang="vi-VN" sz="2800" b="1">
                  <a:latin typeface="Times New Roman" panose="02020603050405020304" pitchFamily="18" charset="0"/>
                </a:rPr>
                <a:t> ?</a:t>
              </a:r>
            </a:p>
          </p:txBody>
        </p:sp>
        <p:sp>
          <p:nvSpPr>
            <p:cNvPr id="10252" name="Text Box 5"/>
            <p:cNvSpPr txBox="1">
              <a:spLocks noChangeArrowheads="1"/>
            </p:cNvSpPr>
            <p:nvPr/>
          </p:nvSpPr>
          <p:spPr bwMode="auto">
            <a:xfrm>
              <a:off x="624" y="2448"/>
              <a:ext cx="2400" cy="32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vi-VN" sz="2800" b="1">
                  <a:solidFill>
                    <a:srgbClr val="3333CC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  </a:t>
              </a:r>
              <a:r>
                <a:rPr lang="en-US" altLang="vi-VN" sz="2800" b="1">
                  <a:solidFill>
                    <a:srgbClr val="0000CC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vi-VN" sz="2800" b="1">
                  <a:latin typeface="Times New Roman" panose="02020603050405020304" pitchFamily="18" charset="0"/>
                </a:rPr>
                <a:t> + </a:t>
              </a:r>
              <a:r>
                <a:rPr lang="en-US" altLang="vi-VN" sz="2800" b="1">
                  <a:solidFill>
                    <a:srgbClr val="0000CC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vi-VN" sz="2800" b="1">
                  <a:latin typeface="Times New Roman" panose="02020603050405020304" pitchFamily="18" charset="0"/>
                </a:rPr>
                <a:t>(</a:t>
              </a:r>
              <a:r>
                <a:rPr lang="en-US" altLang="vi-V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s/es</a:t>
              </a:r>
              <a:r>
                <a:rPr lang="en-US" altLang="vi-VN" sz="2800" b="1">
                  <a:latin typeface="Times New Roman" panose="02020603050405020304" pitchFamily="18" charset="0"/>
                </a:rPr>
                <a:t>)</a:t>
              </a:r>
              <a:r>
                <a:rPr lang="en-US" altLang="vi-V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vi-VN" sz="2800" b="1">
                  <a:latin typeface="Times New Roman" panose="02020603050405020304" pitchFamily="18" charset="0"/>
                </a:rPr>
                <a:t>…</a:t>
              </a:r>
            </a:p>
          </p:txBody>
        </p:sp>
      </p:grpSp>
      <p:sp>
        <p:nvSpPr>
          <p:cNvPr id="10243" name="Text Box 6"/>
          <p:cNvSpPr txBox="1">
            <a:spLocks noChangeArrowheads="1"/>
          </p:cNvSpPr>
          <p:nvPr/>
        </p:nvSpPr>
        <p:spPr bwMode="auto">
          <a:xfrm>
            <a:off x="571500" y="1362075"/>
            <a:ext cx="6934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800" b="1" dirty="0" smtClean="0">
                <a:solidFill>
                  <a:schemeClr val="accent2"/>
                </a:solidFill>
                <a:latin typeface="Times New Roman" panose="02020603050405020304" pitchFamily="18" charset="0"/>
              </a:rPr>
              <a:t>*)  </a:t>
            </a:r>
            <a:r>
              <a:rPr lang="en-US" altLang="vi-VN" sz="2800" b="1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Hỏi</a:t>
            </a:r>
            <a:r>
              <a:rPr lang="en-US" altLang="vi-V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xem</a:t>
            </a:r>
            <a:r>
              <a:rPr lang="en-US" altLang="vi-V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ai</a:t>
            </a:r>
            <a:r>
              <a:rPr lang="en-US" altLang="vi-V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đó</a:t>
            </a:r>
            <a:r>
              <a:rPr lang="en-US" altLang="vi-V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chơi</a:t>
            </a:r>
            <a:r>
              <a:rPr lang="en-US" altLang="vi-V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môn</a:t>
            </a:r>
            <a:r>
              <a:rPr lang="en-US" altLang="vi-V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thể</a:t>
            </a:r>
            <a:r>
              <a:rPr lang="en-US" altLang="vi-V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thao</a:t>
            </a:r>
            <a:r>
              <a:rPr lang="en-US" altLang="vi-V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nào</a:t>
            </a:r>
            <a:r>
              <a:rPr lang="en-US" altLang="vi-V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10244" name="Text Box 8"/>
          <p:cNvSpPr txBox="1">
            <a:spLocks noChangeArrowheads="1"/>
          </p:cNvSpPr>
          <p:nvPr/>
        </p:nvSpPr>
        <p:spPr bwMode="auto">
          <a:xfrm>
            <a:off x="609600" y="4343400"/>
            <a:ext cx="7239000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800" b="1" i="1" u="sng">
                <a:latin typeface="Times New Roman" panose="02020603050405020304" pitchFamily="18" charset="0"/>
              </a:rPr>
              <a:t>Ex1</a:t>
            </a:r>
            <a:r>
              <a:rPr lang="en-US" altLang="vi-VN" sz="2800" b="1">
                <a:latin typeface="Times New Roman" panose="02020603050405020304" pitchFamily="18" charset="0"/>
              </a:rPr>
              <a:t> : </a:t>
            </a:r>
            <a:r>
              <a:rPr lang="en-US" altLang="vi-VN" sz="2800" b="1">
                <a:solidFill>
                  <a:srgbClr val="0000CC"/>
                </a:solidFill>
                <a:latin typeface="Times New Roman" panose="02020603050405020304" pitchFamily="18" charset="0"/>
              </a:rPr>
              <a:t>Which sports</a:t>
            </a:r>
            <a:r>
              <a:rPr lang="en-US" altLang="vi-VN" sz="2800" b="1">
                <a:latin typeface="Times New Roman" panose="02020603050405020304" pitchFamily="18" charset="0"/>
              </a:rPr>
              <a:t> </a:t>
            </a:r>
            <a:r>
              <a:rPr lang="en-US" altLang="vi-V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do</a:t>
            </a:r>
            <a:r>
              <a:rPr lang="en-US" altLang="vi-VN" sz="2800" b="1">
                <a:latin typeface="Times New Roman" panose="02020603050405020304" pitchFamily="18" charset="0"/>
              </a:rPr>
              <a:t> you </a:t>
            </a:r>
            <a:r>
              <a:rPr lang="en-US" altLang="vi-VN" sz="2800" b="1">
                <a:solidFill>
                  <a:srgbClr val="0000CC"/>
                </a:solidFill>
                <a:latin typeface="Times New Roman" panose="02020603050405020304" pitchFamily="18" charset="0"/>
              </a:rPr>
              <a:t>play </a:t>
            </a:r>
            <a:r>
              <a:rPr lang="en-US" altLang="vi-VN" sz="2800" b="1">
                <a:latin typeface="Times New Roman" panose="02020603050405020304" pitchFamily="18" charset="0"/>
              </a:rPr>
              <a:t>?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800" b="1">
                <a:latin typeface="Times New Roman" panose="02020603050405020304" pitchFamily="18" charset="0"/>
              </a:rPr>
              <a:t>          </a:t>
            </a:r>
            <a:r>
              <a:rPr lang="en-US" altLang="vi-VN" sz="2800" b="1">
                <a:solidFill>
                  <a:srgbClr val="0000CC"/>
                </a:solidFill>
                <a:latin typeface="Times New Roman" panose="02020603050405020304" pitchFamily="18" charset="0"/>
              </a:rPr>
              <a:t>I play</a:t>
            </a:r>
            <a:r>
              <a:rPr lang="en-US" altLang="vi-VN" sz="2800" b="1">
                <a:latin typeface="Times New Roman" panose="02020603050405020304" pitchFamily="18" charset="0"/>
              </a:rPr>
              <a:t> soccer.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800" b="1" i="1" u="sng">
                <a:latin typeface="Times New Roman" panose="02020603050405020304" pitchFamily="18" charset="0"/>
              </a:rPr>
              <a:t>Ex2</a:t>
            </a:r>
            <a:r>
              <a:rPr lang="en-US" altLang="vi-VN" sz="2800" b="1">
                <a:latin typeface="Times New Roman" panose="02020603050405020304" pitchFamily="18" charset="0"/>
              </a:rPr>
              <a:t> : </a:t>
            </a:r>
            <a:r>
              <a:rPr lang="en-US" altLang="vi-VN" sz="2800" b="1">
                <a:solidFill>
                  <a:srgbClr val="0000CC"/>
                </a:solidFill>
                <a:latin typeface="Times New Roman" panose="02020603050405020304" pitchFamily="18" charset="0"/>
              </a:rPr>
              <a:t>Which sports</a:t>
            </a:r>
            <a:r>
              <a:rPr lang="en-US" altLang="vi-VN" sz="2800" b="1">
                <a:latin typeface="Times New Roman" panose="02020603050405020304" pitchFamily="18" charset="0"/>
              </a:rPr>
              <a:t> </a:t>
            </a:r>
            <a:r>
              <a:rPr lang="en-US" altLang="vi-V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does</a:t>
            </a:r>
            <a:r>
              <a:rPr lang="en-US" altLang="vi-VN" sz="2800" b="1">
                <a:latin typeface="Times New Roman" panose="02020603050405020304" pitchFamily="18" charset="0"/>
              </a:rPr>
              <a:t> she </a:t>
            </a:r>
            <a:r>
              <a:rPr lang="en-US" altLang="vi-VN" sz="2800" b="1">
                <a:solidFill>
                  <a:srgbClr val="0000CC"/>
                </a:solidFill>
                <a:latin typeface="Times New Roman" panose="02020603050405020304" pitchFamily="18" charset="0"/>
              </a:rPr>
              <a:t>play</a:t>
            </a:r>
            <a:r>
              <a:rPr lang="en-US" altLang="vi-VN" sz="2800" b="1">
                <a:latin typeface="Times New Roman" panose="02020603050405020304" pitchFamily="18" charset="0"/>
              </a:rPr>
              <a:t> ?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800" b="1">
                <a:latin typeface="Times New Roman" panose="02020603050405020304" pitchFamily="18" charset="0"/>
              </a:rPr>
              <a:t>          </a:t>
            </a:r>
            <a:r>
              <a:rPr lang="en-US" altLang="vi-VN" sz="2800" b="1">
                <a:solidFill>
                  <a:srgbClr val="0000CC"/>
                </a:solidFill>
                <a:latin typeface="Times New Roman" panose="02020603050405020304" pitchFamily="18" charset="0"/>
              </a:rPr>
              <a:t>She skip</a:t>
            </a:r>
            <a:r>
              <a:rPr lang="en-US" altLang="vi-V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</a:p>
        </p:txBody>
      </p:sp>
      <p:pic>
        <p:nvPicPr>
          <p:cNvPr id="116745" name="Picture 9" descr="Tay viÕt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00600"/>
            <a:ext cx="16002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1" descr="下一張(熱鍵:c)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8346282" y="21431"/>
            <a:ext cx="819150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2" descr="下一張(熱鍵:c)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025" y="5934075"/>
            <a:ext cx="688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3" descr="下一張(熱鍵:c)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69666">
            <a:off x="0" y="0"/>
            <a:ext cx="685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14" descr="下一張(熱鍵:c)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1431" y="6060281"/>
            <a:ext cx="81915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6288" y="701012"/>
            <a:ext cx="3643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II</a:t>
            </a:r>
            <a:r>
              <a:rPr lang="en-US" sz="3600" b="1" dirty="0"/>
              <a:t>.</a:t>
            </a:r>
            <a:r>
              <a:rPr lang="en-US" sz="3600" b="1" dirty="0" smtClean="0"/>
              <a:t> Grammar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96266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6_4_1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330" y="5448300"/>
            <a:ext cx="10191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547" y="2300422"/>
            <a:ext cx="512390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2425" y="2300422"/>
            <a:ext cx="5207725" cy="331220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633977"/>
            <a:ext cx="6096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Which sports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do they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play?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-18506" y="2725864"/>
            <a:ext cx="5562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They jog.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12025" y="952500"/>
            <a:ext cx="6400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Which sports does she play?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55864" y="1423259"/>
            <a:ext cx="6096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Which sports does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play?</a:t>
            </a:r>
            <a:endParaRPr lang="en-US" sz="32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 descr="image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1" y="2101605"/>
            <a:ext cx="5772149" cy="4205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90500" y="1715647"/>
            <a:ext cx="4876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She skips</a:t>
            </a:r>
          </a:p>
        </p:txBody>
      </p:sp>
    </p:spTree>
    <p:extLst>
      <p:ext uri="{BB962C8B-B14F-4D97-AF65-F5344CB8AC3E}">
        <p14:creationId xmlns:p14="http://schemas.microsoft.com/office/powerpoint/2010/main" val="42132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2" grpId="0"/>
      <p:bldP spid="12" grpId="1"/>
      <p:bldP spid="14" grpId="0"/>
      <p:bldP spid="14" grpId="1"/>
      <p:bldP spid="14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-9525" y="152400"/>
            <a:ext cx="8534400" cy="94456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III. Read. Then answer the questions</a:t>
            </a:r>
            <a:endParaRPr lang="en-US" altLang="en-US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666750" y="1143000"/>
            <a:ext cx="7858125" cy="2905125"/>
            <a:chOff x="471714" y="906009"/>
            <a:chExt cx="7857672" cy="2905125"/>
          </a:xfrm>
        </p:grpSpPr>
        <p:pic>
          <p:nvPicPr>
            <p:cNvPr id="4" name="Picture 2" descr="23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714" y="906009"/>
              <a:ext cx="3810000" cy="290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3" descr="23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5586" y="906009"/>
              <a:ext cx="3733800" cy="290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508000" y="4267200"/>
            <a:ext cx="353060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b="0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Lan</a:t>
            </a:r>
            <a:r>
              <a:rPr lang="en-US" altLang="en-US" b="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likes sports. </a:t>
            </a:r>
          </a:p>
          <a:p>
            <a:r>
              <a:rPr lang="en-US" altLang="en-US" b="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She swims, she </a:t>
            </a:r>
          </a:p>
          <a:p>
            <a:r>
              <a:rPr lang="en-US" altLang="en-US" b="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does aerobics and</a:t>
            </a:r>
          </a:p>
          <a:p>
            <a:r>
              <a:rPr lang="en-US" altLang="en-US" b="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she plays badminton</a:t>
            </a: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4791075" y="4267200"/>
            <a:ext cx="43275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en-US" altLang="en-US" b="0" dirty="0">
                <a:latin typeface="Times New Roman" pitchFamily="18" charset="0"/>
                <a:cs typeface="Times New Roman" pitchFamily="18" charset="0"/>
              </a:rPr>
              <a:t>Nam likes sports, too.</a:t>
            </a:r>
          </a:p>
          <a:p>
            <a:pPr algn="just"/>
            <a:r>
              <a:rPr lang="en-US" altLang="en-US" b="0" dirty="0">
                <a:latin typeface="Times New Roman" pitchFamily="18" charset="0"/>
                <a:cs typeface="Times New Roman" pitchFamily="18" charset="0"/>
              </a:rPr>
              <a:t>He plays soccer, he jogs </a:t>
            </a:r>
          </a:p>
          <a:p>
            <a:pPr algn="just"/>
            <a:r>
              <a:rPr lang="en-US" altLang="en-US" b="0" dirty="0">
                <a:latin typeface="Times New Roman" pitchFamily="18" charset="0"/>
                <a:cs typeface="Times New Roman" pitchFamily="18" charset="0"/>
              </a:rPr>
              <a:t>and plays table tennis</a:t>
            </a:r>
            <a:r>
              <a:rPr lang="en-US" altLang="en-US" b="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920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333</Words>
  <Application>Microsoft Office PowerPoint</Application>
  <PresentationFormat>On-screen Show (4:3)</PresentationFormat>
  <Paragraphs>77</Paragraphs>
  <Slides>14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I. A3. LISTEN AND READ</vt:lpstr>
      <vt:lpstr>PowerPoint Presentation</vt:lpstr>
      <vt:lpstr>PowerPoint Presentation</vt:lpstr>
      <vt:lpstr>PowerPoint Presentation</vt:lpstr>
      <vt:lpstr>PowerPoint Presentation</vt:lpstr>
      <vt:lpstr>*) answer the question.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</dc:creator>
  <cp:lastModifiedBy>Welcome</cp:lastModifiedBy>
  <cp:revision>19</cp:revision>
  <dcterms:created xsi:type="dcterms:W3CDTF">2018-03-04T10:30:08Z</dcterms:created>
  <dcterms:modified xsi:type="dcterms:W3CDTF">2021-03-30T03:03:09Z</dcterms:modified>
</cp:coreProperties>
</file>