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687" r:id="rId4"/>
    <p:sldMasterId id="2147483701" r:id="rId5"/>
    <p:sldMasterId id="2147483714" r:id="rId6"/>
    <p:sldMasterId id="2147483727" r:id="rId7"/>
    <p:sldMasterId id="2147483752" r:id="rId8"/>
    <p:sldMasterId id="2147483764" r:id="rId9"/>
    <p:sldMasterId id="2147483776" r:id="rId10"/>
  </p:sldMasterIdLst>
  <p:sldIdLst>
    <p:sldId id="292" r:id="rId11"/>
    <p:sldId id="257" r:id="rId12"/>
    <p:sldId id="260" r:id="rId13"/>
    <p:sldId id="286" r:id="rId14"/>
    <p:sldId id="258" r:id="rId15"/>
    <p:sldId id="261" r:id="rId16"/>
    <p:sldId id="263" r:id="rId17"/>
    <p:sldId id="275" r:id="rId18"/>
    <p:sldId id="264" r:id="rId19"/>
    <p:sldId id="265" r:id="rId20"/>
    <p:sldId id="285" r:id="rId21"/>
    <p:sldId id="287" r:id="rId22"/>
    <p:sldId id="267" r:id="rId23"/>
    <p:sldId id="268" r:id="rId24"/>
    <p:sldId id="269" r:id="rId25"/>
    <p:sldId id="271" r:id="rId26"/>
    <p:sldId id="270" r:id="rId27"/>
    <p:sldId id="272" r:id="rId28"/>
    <p:sldId id="277" r:id="rId29"/>
    <p:sldId id="278" r:id="rId30"/>
    <p:sldId id="279" r:id="rId31"/>
    <p:sldId id="291" r:id="rId32"/>
    <p:sldId id="281" r:id="rId33"/>
    <p:sldId id="282" r:id="rId34"/>
    <p:sldId id="288" r:id="rId35"/>
    <p:sldId id="283" r:id="rId36"/>
    <p:sldId id="290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030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88526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75522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50130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40586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10888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19201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79876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83168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510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7244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5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12116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30327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31556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91319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7642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2321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39966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10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108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424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5890EA50-001B-4449-A523-2D74C2878B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316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995A3A67-EF03-4DF9-8212-1AFD1DE75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020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5DBAB910-0533-43BD-91DC-A53086F7AE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59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992719C6-B738-4137-9056-0E38A2C79C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596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C0E9620C-C1DA-4B77-9586-D096997148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814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653F31A9-25AA-43FB-84E9-E534747DD3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363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3FEE5C8E-694B-4BDE-96A1-FD38C68DC6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20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D76D6129-3B3C-4B0A-8BE0-F514D7333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40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7883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791CB019-3617-4900-97CD-D4A60D89BC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34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1514D756-9330-424A-8FC7-744D43F48F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622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0ECCEEC0-EA60-4CAB-9DD4-21F76B1FEA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39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5B729223-5B06-446E-979D-CDEB96C768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3443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E8F616B3-A544-4D1D-9869-5865F729B5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9044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pPr>
              <a:defRPr/>
            </a:pPr>
            <a:fld id="{7D534588-28F0-47F2-9144-4C0FBDCC04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8584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B93CE-23FE-4431-9F0A-75F036783536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8898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12E31-A1A0-4AF6-A1C2-C60F3043AE09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3399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C24F1-8F94-4561-8B01-363F37B3B20A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819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7BE99-6B3B-4700-9B0E-02D943A96013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850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435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ED8CB-B9CE-4E9A-AD50-068E9EDBA3B5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5073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124E0-52EF-4F23-BF4C-D682656B0E53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7151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096FC-E6E5-4418-8018-3DAEC6A77E7A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9279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33D4-E904-41C0-8602-D47E1D9C8793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7597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08171-7DDB-4CC0-9E7D-345D0C1DDAE7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8364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5229F-EA7C-4391-BC35-47D5C877F1FB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646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DBF8E-86AA-4800-B1A8-CE1E097AAC4E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788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7C51F-A57C-491B-B402-FD7C64142F06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8657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9A3E3-6642-4BCB-9152-281F049A4510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88698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A84FE-A6C3-441B-95DA-024604418303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73871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7738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6C3CB-8920-4B35-A67A-E45BF231D6B9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360008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56B50-794F-4CD7-8409-8FBC6F3A653B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102859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533BD-AF6A-485B-A8B4-53DC170D2B36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544871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9EBA1-B04E-4A32-874A-6D67930DA06D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50396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C4C73-EE77-4AD9-818D-DC3E3B083F3F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541187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39B1F-07A7-4449-B964-1CD37C2F80D3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111472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842C9-6A86-451C-AF15-62C7B549A1A4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87753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46B12-014D-459F-8BBC-10D1CFA50C7B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117675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25C6E-12EA-4B88-8212-9A7A1BF521F7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079210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81000" y="381000"/>
            <a:ext cx="80010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95400"/>
            <a:ext cx="38100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38100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695700"/>
            <a:ext cx="38100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95700"/>
            <a:ext cx="38100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86F5-969B-4F35-AAB5-8B48CEAF1F92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53788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980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95FD7-BBC8-4AC9-AF2B-97C10D88480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3384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CDF06-5FCC-4E3B-A116-D200491B5C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2187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4C4C37-9E74-457E-A608-01E94975190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53695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D8963-BBA7-4230-BAF5-A5BEFDAEE8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2618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9909C-40F6-489D-AAA8-6F13D8ABC4E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4729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F2851-1DDD-414A-B316-9829319B799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1119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261B7-FA1B-40C0-98BD-B803EBC9AC3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33646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C6758C-4429-4563-B4E7-8FBCEBE5355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949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F9FED-3E59-4A43-B812-CE703DB89C5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407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961A7F-AD97-427A-902A-1F6A79F85C4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313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261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0ED99-E90C-4236-9A02-A4BDE36E8B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16122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07A7F05-859D-4946-9CC1-28049BF99D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1018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6EB2F-26C6-4B60-A053-D25AC2EFEB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406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82A86-DFDF-4CE3-B5A9-7B71AAD52C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6091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62A57-CDE2-4C2D-8D7C-C53182E76F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05903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9D768-CE27-4DC5-BBCD-84EC64F69C2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2923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F94DF-AB79-47BF-B56C-98F960B929F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9852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B847B-4D1E-498E-8F3B-9B0010EFE4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523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24452-15DB-4454-9CAE-6ACF89F7A1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4915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A6FB8-B833-4274-9834-90802504A95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935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9113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E67C4-9709-4356-82C3-E7D41D06169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80235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32EA6-6A5A-4C66-9B11-91C6C5B72BD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4814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9E56A-2C8F-47BA-BC40-D0AE458965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8214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B3CA8-59E9-4443-8DA3-99EF87A998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676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6EB2F-26C6-4B60-A053-D25AC2EFEB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9430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82A86-DFDF-4CE3-B5A9-7B71AAD52C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27391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62A57-CDE2-4C2D-8D7C-C53182E76F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8677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9D768-CE27-4DC5-BBCD-84EC64F69C2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076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F94DF-AB79-47BF-B56C-98F960B929F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360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B847B-4D1E-498E-8F3B-9B0010EFE4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16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0127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24452-15DB-4454-9CAE-6ACF89F7A1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1887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A6FB8-B833-4274-9834-90802504A95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6672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E67C4-9709-4356-82C3-E7D41D06169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87335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32EA6-6A5A-4C66-9B11-91C6C5B72BD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41195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9E56A-2C8F-47BA-BC40-D0AE458965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98299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B3CA8-59E9-4443-8DA3-99EF87A998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63990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50938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9122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65612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758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09637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83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11779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3030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0010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39715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42501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2439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59124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23081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126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BAC01-4D1C-450F-8283-60A07BEE822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62FF5-2176-4839-91AC-E6E13CEBC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65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469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CE7576-EC34-416E-B194-FB8B2BAFF2B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50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8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97804E-B256-4862-B792-7ECD5F231708}" type="slidenum">
              <a:rPr lang="en-US">
                <a:solidFill>
                  <a:prstClr val="black">
                    <a:lumMod val="50000"/>
                    <a:lumOff val="50000"/>
                  </a:prstClr>
                </a:solidFill>
                <a:latin typeface="Arial Narrow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  <a:latin typeface="Arial Narrow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129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808080"/>
              </a:solidFill>
            </a:endParaRP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D00C5D-9B5F-44A5-8493-728189378432}" type="slidenum">
              <a:rPr lang="en-US">
                <a:solidFill>
                  <a:srgbClr val="80808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vi-VN" sz="2400">
                <a:solidFill>
                  <a:srgbClr val="F8F8F8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404247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430D59-30D4-4CB1-B5A8-F6C4B6EBF20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783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0DA092-6938-4695-91F3-86201F3BB62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51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0DA092-6938-4695-91F3-86201F3BB62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601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7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BAC01-4D1C-450F-8283-60A07BEE82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62FF5-2176-4839-91AC-E6E13CEBC7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52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5.xml"/><Relationship Id="rId1" Type="http://schemas.openxmlformats.org/officeDocument/2006/relationships/audio" Target="file:///E:\power%20point\lop%207\power%20point\Unit%207\inh%20chuan%20bi\love%20story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gif"/><Relationship Id="rId4" Type="http://schemas.openxmlformats.org/officeDocument/2006/relationships/image" Target="../media/image4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gif"/><Relationship Id="rId3" Type="http://schemas.openxmlformats.org/officeDocument/2006/relationships/audio" Target="../media/audio4.wav"/><Relationship Id="rId7" Type="http://schemas.openxmlformats.org/officeDocument/2006/relationships/image" Target="../media/image5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53.gif"/><Relationship Id="rId5" Type="http://schemas.openxmlformats.org/officeDocument/2006/relationships/hyperlink" Target="http://www.glitter-graphics.com/" TargetMode="External"/><Relationship Id="rId10" Type="http://schemas.openxmlformats.org/officeDocument/2006/relationships/image" Target="../media/image17.gif"/><Relationship Id="rId4" Type="http://schemas.openxmlformats.org/officeDocument/2006/relationships/image" Target="../media/image52.jpeg"/><Relationship Id="rId9" Type="http://schemas.openxmlformats.org/officeDocument/2006/relationships/image" Target="../media/image5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9.pn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audio" Target="../media/audio2.wav"/><Relationship Id="rId7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gif"/><Relationship Id="rId5" Type="http://schemas.openxmlformats.org/officeDocument/2006/relationships/image" Target="../media/image21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inh nen trang bia GADT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solidFill>
            <a:srgbClr val="0000CC"/>
          </a:solidFill>
        </p:spPr>
      </p:pic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838200" y="457200"/>
            <a:ext cx="7543800" cy="6400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55912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Narrow"/>
              </a:rPr>
              <a:t>Welcome to our class </a:t>
            </a:r>
          </a:p>
        </p:txBody>
      </p:sp>
      <p:sp>
        <p:nvSpPr>
          <p:cNvPr id="5124" name="WordArt 5"/>
          <p:cNvSpPr>
            <a:spLocks noChangeArrowheads="1" noChangeShapeType="1" noTextEdit="1"/>
          </p:cNvSpPr>
          <p:nvPr/>
        </p:nvSpPr>
        <p:spPr bwMode="auto">
          <a:xfrm>
            <a:off x="2895600" y="2057400"/>
            <a:ext cx="3581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CLASS </a:t>
            </a:r>
            <a:r>
              <a:rPr lang="en-US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Narrow"/>
              </a:rPr>
              <a:t>6A2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Narrow"/>
            </a:endParaRPr>
          </a:p>
        </p:txBody>
      </p:sp>
      <p:pic>
        <p:nvPicPr>
          <p:cNvPr id="5125" name="Picture 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50913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2585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061210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429000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9" y="3933826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9" y="5229226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9" y="5516880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ictur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908686"/>
            <a:ext cx="1828800" cy="189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5851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59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14" y="4653916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4" y="1011556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3337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9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9" y="2133600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21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9" y="6096000"/>
            <a:ext cx="1728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2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4446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3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090"/>
            <a:ext cx="1728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4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5301616"/>
            <a:ext cx="1298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5" descr="bgrnew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3789046"/>
            <a:ext cx="1298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love stor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5" name="WordArt 28"/>
          <p:cNvSpPr>
            <a:spLocks noChangeArrowheads="1" noChangeShapeType="1" noTextEdit="1"/>
          </p:cNvSpPr>
          <p:nvPr/>
        </p:nvSpPr>
        <p:spPr bwMode="auto">
          <a:xfrm>
            <a:off x="1905000" y="2590800"/>
            <a:ext cx="55959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Narrow"/>
              </a:rPr>
              <a:t>Trang An 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160003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393" fill="hold"/>
                                        <p:tgtEl>
                                          <p:spTgt spid="389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3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LESSON PLANS\ẢNH ĐỘNG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52600" y="245908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20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184353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</a:rPr>
              <a:t>1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2522589" y="580103"/>
            <a:ext cx="9334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522589" y="580103"/>
            <a:ext cx="906411" cy="56289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429000" y="8567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2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158804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</a:rPr>
              <a:t>3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9000" y="22098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4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29000" y="28194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</a:rPr>
              <a:t>5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24085" y="3593891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6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9000" y="41910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</a:rPr>
              <a:t>7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94588" y="474154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8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09337" y="54864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</a:rPr>
              <a:t>9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52600" y="887524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</a:rPr>
              <a:t>30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000500" y="569073"/>
            <a:ext cx="9334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000500" y="1241420"/>
            <a:ext cx="9334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0" y="194185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</a:rPr>
              <a:t>21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59361" y="1409067"/>
            <a:ext cx="1143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</a:rPr>
              <a:t>23</a:t>
            </a:r>
            <a:endParaRPr lang="en-US" sz="4400" b="1" dirty="0">
              <a:solidFill>
                <a:prstClr val="black"/>
              </a:solidFill>
            </a:endParaRPr>
          </a:p>
          <a:p>
            <a:r>
              <a:rPr lang="en-US" sz="4400" b="1" dirty="0" smtClean="0">
                <a:solidFill>
                  <a:srgbClr val="FF0000"/>
                </a:solidFill>
              </a:rPr>
              <a:t>24</a:t>
            </a:r>
            <a:endParaRPr lang="en-US" sz="4400" b="1" dirty="0">
              <a:solidFill>
                <a:srgbClr val="FF0000"/>
              </a:solidFill>
            </a:endParaRPr>
          </a:p>
          <a:p>
            <a:r>
              <a:rPr lang="en-US" sz="4400" b="1" dirty="0" smtClean="0">
                <a:solidFill>
                  <a:prstClr val="black"/>
                </a:solidFill>
              </a:rPr>
              <a:t>25</a:t>
            </a:r>
            <a:endParaRPr lang="en-US" sz="4400" b="1" dirty="0">
              <a:solidFill>
                <a:prstClr val="black"/>
              </a:solidFill>
            </a:endParaRPr>
          </a:p>
          <a:p>
            <a:r>
              <a:rPr lang="en-US" sz="4400" b="1" dirty="0" smtClean="0">
                <a:solidFill>
                  <a:srgbClr val="FF0000"/>
                </a:solidFill>
              </a:rPr>
              <a:t>26</a:t>
            </a:r>
            <a:endParaRPr lang="en-US" sz="4400" b="1" dirty="0">
              <a:solidFill>
                <a:srgbClr val="FF0000"/>
              </a:solidFill>
            </a:endParaRPr>
          </a:p>
          <a:p>
            <a:r>
              <a:rPr lang="en-US" sz="4400" b="1" dirty="0" smtClean="0">
                <a:solidFill>
                  <a:prstClr val="black"/>
                </a:solidFill>
              </a:rPr>
              <a:t>27</a:t>
            </a:r>
          </a:p>
          <a:p>
            <a:r>
              <a:rPr lang="en-US" sz="4400" b="1" dirty="0" smtClean="0">
                <a:solidFill>
                  <a:srgbClr val="FF0000"/>
                </a:solidFill>
              </a:rPr>
              <a:t>28</a:t>
            </a:r>
          </a:p>
          <a:p>
            <a:r>
              <a:rPr lang="en-US" sz="4400" b="1" dirty="0" smtClean="0"/>
              <a:t>29</a:t>
            </a:r>
            <a:endParaRPr lang="en-US" sz="4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486400" y="731305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22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52600" y="1503270"/>
            <a:ext cx="1143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40</a:t>
            </a:r>
            <a:endParaRPr lang="en-US" sz="4400" b="1" dirty="0">
              <a:solidFill>
                <a:srgbClr val="FF0000"/>
              </a:solidFill>
            </a:endParaRPr>
          </a:p>
          <a:p>
            <a:r>
              <a:rPr lang="en-US" sz="4400" b="1" dirty="0">
                <a:solidFill>
                  <a:prstClr val="black"/>
                </a:solidFill>
              </a:rPr>
              <a:t>50</a:t>
            </a:r>
          </a:p>
          <a:p>
            <a:r>
              <a:rPr lang="en-US" sz="4400" b="1" dirty="0">
                <a:solidFill>
                  <a:srgbClr val="FF0000"/>
                </a:solidFill>
              </a:rPr>
              <a:t>60</a:t>
            </a:r>
          </a:p>
          <a:p>
            <a:r>
              <a:rPr lang="en-US" sz="4400" b="1" dirty="0">
                <a:solidFill>
                  <a:prstClr val="black"/>
                </a:solidFill>
              </a:rPr>
              <a:t>70</a:t>
            </a:r>
          </a:p>
          <a:p>
            <a:r>
              <a:rPr lang="en-US" sz="4400" b="1" dirty="0">
                <a:solidFill>
                  <a:srgbClr val="FF0000"/>
                </a:solidFill>
              </a:rPr>
              <a:t>80</a:t>
            </a:r>
          </a:p>
          <a:p>
            <a:r>
              <a:rPr lang="en-US" sz="4400" b="1" dirty="0">
                <a:solidFill>
                  <a:prstClr val="black"/>
                </a:solidFill>
              </a:rPr>
              <a:t>90</a:t>
            </a:r>
          </a:p>
          <a:p>
            <a:r>
              <a:rPr lang="en-US" sz="4400" b="1" dirty="0">
                <a:solidFill>
                  <a:srgbClr val="FF0000"/>
                </a:solidFill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63690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LESSON PLANS\ẢNH ĐỘNG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LESSON PLANS\English 6 PPT\E6 _ Unit 3 B1,2\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2000"/>
            <a:ext cx="7315200" cy="533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94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LESSON PLANS\ẢNH ĐỘNG\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LESSON PLANS\English 6 PPT\E6 _ Unit 3 B1,2\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8" y="0"/>
            <a:ext cx="7364361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11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LESSON PLANS\ẢNH ĐỘNG\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Documents and Settings\Administrator\My Documents\My Pictures\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21336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228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68" y="0"/>
            <a:ext cx="2442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FF0000"/>
                </a:solidFill>
              </a:rPr>
              <a:t>II. Structure</a:t>
            </a:r>
            <a:endParaRPr lang="en-US" sz="3600" b="1" u="sng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412" y="2819400"/>
            <a:ext cx="1819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a chair</a:t>
            </a:r>
            <a:endParaRPr lang="en-US" sz="3600" b="1" dirty="0"/>
          </a:p>
        </p:txBody>
      </p:sp>
      <p:pic>
        <p:nvPicPr>
          <p:cNvPr id="7" name="Picture 3" descr="C:\Documents and Settings\Administrator\My Documents\My Pictures\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28600"/>
            <a:ext cx="1676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Documents and Settings\Administrator\My Documents\My Pictures\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0"/>
            <a:ext cx="1489146" cy="1505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Documents and Settings\Administrator\My Documents\My Pictures\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0130"/>
            <a:ext cx="1524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536570" y="2741561"/>
            <a:ext cx="1819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chairs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5006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LESSON PLANS\ẢNH ĐỘNG\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228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68" y="0"/>
            <a:ext cx="2442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solidFill>
                  <a:srgbClr val="FF0000"/>
                </a:solidFill>
              </a:rPr>
              <a:t>II. Structure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6412" y="2819400"/>
            <a:ext cx="2205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prstClr val="black"/>
                </a:solidFill>
              </a:rPr>
              <a:t>a window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36570" y="2741561"/>
            <a:ext cx="2312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prstClr val="black"/>
                </a:solidFill>
              </a:rPr>
              <a:t>windows</a:t>
            </a:r>
            <a:endParaRPr lang="en-US" sz="3600" b="1" dirty="0">
              <a:solidFill>
                <a:prstClr val="black"/>
              </a:solidFill>
            </a:endParaRPr>
          </a:p>
        </p:txBody>
      </p:sp>
      <p:pic>
        <p:nvPicPr>
          <p:cNvPr id="11" name="Picture 10" descr="C:\Documents and Settings\Administrator\My Documents\My Pictures\open-window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81" y="779752"/>
            <a:ext cx="2230437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:\Documents and Settings\Administrator\My Documents\My Pictures\open-window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51537"/>
            <a:ext cx="166659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C:\Documents and Settings\Administrator\My Documents\My Pictures\open-window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709" y="646331"/>
            <a:ext cx="1620837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C:\Documents and Settings\Administrator\My Documents\My Pictures\open-window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876" y="678576"/>
            <a:ext cx="1468437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558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LESSON PLANS\ẢNH ĐỘNG\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228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68" y="0"/>
            <a:ext cx="2442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solidFill>
                  <a:srgbClr val="FF0000"/>
                </a:solidFill>
              </a:rPr>
              <a:t>II. Structure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6412" y="2819400"/>
            <a:ext cx="2205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prstClr val="black"/>
                </a:solidFill>
              </a:rPr>
              <a:t>a </a:t>
            </a:r>
            <a:r>
              <a:rPr lang="en-US" sz="3600" b="1" dirty="0" smtClean="0">
                <a:solidFill>
                  <a:prstClr val="black"/>
                </a:solidFill>
              </a:rPr>
              <a:t>lamp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36570" y="2741561"/>
            <a:ext cx="2312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prstClr val="black"/>
                </a:solidFill>
              </a:rPr>
              <a:t>lamps</a:t>
            </a:r>
            <a:endParaRPr lang="en-US" sz="3600" b="1" dirty="0">
              <a:solidFill>
                <a:prstClr val="black"/>
              </a:solidFill>
            </a:endParaRPr>
          </a:p>
        </p:txBody>
      </p:sp>
      <p:pic>
        <p:nvPicPr>
          <p:cNvPr id="15" name="Picture 4" descr="[&amp;ZeroWidthSpace;IMG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12" y="762000"/>
            <a:ext cx="19748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[&amp;ZeroWidthSpace;IMG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120" y="761999"/>
            <a:ext cx="1454465" cy="162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[&amp;ZeroWidthSpace;IMG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585" y="762000"/>
            <a:ext cx="1974850" cy="165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16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LESSON PLANS\ẢNH ĐỘNG\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228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68" y="0"/>
            <a:ext cx="2442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solidFill>
                  <a:srgbClr val="FF0000"/>
                </a:solidFill>
              </a:rPr>
              <a:t>II. Structure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6412" y="2819400"/>
            <a:ext cx="2205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prstClr val="black"/>
                </a:solidFill>
              </a:rPr>
              <a:t>a </a:t>
            </a:r>
            <a:r>
              <a:rPr lang="en-US" sz="3600" b="1" dirty="0" smtClean="0">
                <a:solidFill>
                  <a:prstClr val="black"/>
                </a:solidFill>
              </a:rPr>
              <a:t>couch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8476" y="3657600"/>
            <a:ext cx="2312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prstClr val="black"/>
                </a:solidFill>
              </a:rPr>
              <a:t>couches</a:t>
            </a:r>
            <a:endParaRPr lang="en-US" sz="3600" b="1" dirty="0">
              <a:solidFill>
                <a:prstClr val="black"/>
              </a:solidFill>
            </a:endParaRPr>
          </a:p>
        </p:txBody>
      </p:sp>
      <p:pic>
        <p:nvPicPr>
          <p:cNvPr id="8194" name="Picture 2" descr="D:\LESSON PLANS\English 6 PPT\E6 _ Unit 3 B1,2\cou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56" y="850849"/>
            <a:ext cx="2552700" cy="189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LESSON PLANS\English 6 PPT\E6 _ Unit 3 B1,2\cou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491" y="-47254"/>
            <a:ext cx="2781300" cy="179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LESSON PLANS\English 6 PPT\E6 _ Unit 3 B1,2\cou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56275"/>
            <a:ext cx="3086100" cy="196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38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My Documents\My Pictures\cha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06" y="1276760"/>
            <a:ext cx="1433052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C:\Documents and Settings\Administrator\My Documents\My Pictures\cha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50" y="1086599"/>
            <a:ext cx="1364225" cy="1057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:\Documents and Settings\Administrator\My Documents\My Pictures\cha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59" y="1276760"/>
            <a:ext cx="1360565" cy="104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Documents and Settings\Administrator\My Documents\My Pictures\cha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964" y="1282905"/>
            <a:ext cx="1307688" cy="1057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8600" y="2144181"/>
            <a:ext cx="1819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a chair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47260" y="2126975"/>
            <a:ext cx="1819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chair</a:t>
            </a:r>
            <a:r>
              <a:rPr lang="en-US" sz="3600" b="1" dirty="0" smtClean="0">
                <a:solidFill>
                  <a:srgbClr val="0070C0"/>
                </a:solidFill>
              </a:rPr>
              <a:t>s</a:t>
            </a:r>
            <a:endParaRPr lang="en-US" sz="3600" b="1" dirty="0">
              <a:solidFill>
                <a:srgbClr val="0070C0"/>
              </a:solidFill>
            </a:endParaRPr>
          </a:p>
        </p:txBody>
      </p:sp>
      <p:pic>
        <p:nvPicPr>
          <p:cNvPr id="12" name="Picture 4" descr="[&amp;ZeroWidthSpace;IMG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39" y="2904760"/>
            <a:ext cx="1307187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5361" y="4012941"/>
            <a:ext cx="2205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prstClr val="black"/>
                </a:solidFill>
              </a:rPr>
              <a:t>a </a:t>
            </a:r>
            <a:r>
              <a:rPr lang="en-US" sz="3600" b="1" dirty="0" smtClean="0">
                <a:solidFill>
                  <a:prstClr val="black"/>
                </a:solidFill>
              </a:rPr>
              <a:t>lamp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61848" y="4111260"/>
            <a:ext cx="2205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prstClr val="black"/>
                </a:solidFill>
              </a:rPr>
              <a:t>lamp</a:t>
            </a:r>
            <a:r>
              <a:rPr lang="en-US" sz="3600" b="1" dirty="0" smtClean="0">
                <a:solidFill>
                  <a:srgbClr val="FF0000"/>
                </a:solidFill>
              </a:rPr>
              <a:t>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5" name="Picture 4" descr="[&amp;ZeroWidthSpace;IMG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873" y="3016458"/>
            <a:ext cx="1307187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[&amp;ZeroWidthSpace;IMG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50" y="3016458"/>
            <a:ext cx="1307187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[&amp;ZeroWidthSpace;IMG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385" y="3016458"/>
            <a:ext cx="1307187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57129" y="5954985"/>
            <a:ext cx="2205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prstClr val="black"/>
                </a:solidFill>
              </a:rPr>
              <a:t>a couch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62191" y="5920682"/>
            <a:ext cx="2205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prstClr val="black"/>
                </a:solidFill>
              </a:rPr>
              <a:t>couch</a:t>
            </a:r>
            <a:r>
              <a:rPr lang="en-US" sz="3600" b="1" dirty="0" smtClean="0">
                <a:solidFill>
                  <a:srgbClr val="FF0000"/>
                </a:solidFill>
              </a:rPr>
              <a:t>es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4608"/>
            <a:ext cx="2716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Danh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từ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số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ít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48808" y="15451"/>
            <a:ext cx="3559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Danh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từ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số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nhiều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22" name="Picture 2" descr="D:\LESSON PLANS\English 6 PPT\E6 _ Unit 3 B1,2\couc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7" y="4953000"/>
            <a:ext cx="2158226" cy="101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D:\LESSON PLANS\English 6 PPT\E6 _ Unit 3 B1,2\couc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415" y="4953000"/>
            <a:ext cx="2178979" cy="98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D:\LESSON PLANS\English 6 PPT\E6 _ Unit 3 B1,2\couc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526" y="4953000"/>
            <a:ext cx="1960564" cy="101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204338" y="14608"/>
            <a:ext cx="2116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+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</a:rPr>
              <a:t>s / </a:t>
            </a:r>
            <a:r>
              <a:rPr lang="en-US" sz="4000" b="1" dirty="0" err="1" smtClean="0">
                <a:solidFill>
                  <a:srgbClr val="7030A0"/>
                </a:solidFill>
              </a:rPr>
              <a:t>es</a:t>
            </a:r>
            <a:endParaRPr lang="en-US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51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4" grpId="0"/>
      <p:bldP spid="18" grpId="0"/>
      <p:bldP spid="19" grpId="0"/>
      <p:bldP spid="20" grpId="0"/>
      <p:bldP spid="21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LESSON PLANS\ẢNH ĐỘNG\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95400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838200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400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75" y="2362200"/>
            <a:ext cx="1176337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920181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43000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14600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053349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65" y="4139381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512" y="2310581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756" y="3733800"/>
            <a:ext cx="1179512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86242" y="4640687"/>
            <a:ext cx="32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eleven clocks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3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LESSON PLANS\ẢNH ĐỘNG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8599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254819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613" y="1810312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477" y="5102225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57399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3657600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0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5106781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62300" y="2057399"/>
            <a:ext cx="316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ten televisions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vi-V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32772" name="Picture 4" descr="Vector_spring_illustration_ViewIllustrator_1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68580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WordArt 5"/>
          <p:cNvSpPr>
            <a:spLocks noChangeArrowheads="1" noChangeShapeType="1" noTextEdit="1"/>
          </p:cNvSpPr>
          <p:nvPr/>
        </p:nvSpPr>
        <p:spPr bwMode="auto">
          <a:xfrm>
            <a:off x="2133600" y="3048000"/>
            <a:ext cx="7010400" cy="1339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Rounded MT Bold"/>
                <a:cs typeface="Arial" charset="0"/>
              </a:rPr>
              <a:t>Welcome to class </a:t>
            </a:r>
            <a:r>
              <a:rPr 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Rounded MT Bold"/>
                <a:cs typeface="Arial" charset="0"/>
              </a:rPr>
              <a:t>6A2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Rounded MT Bold"/>
              <a:cs typeface="Arial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81974" y="4387850"/>
            <a:ext cx="3719513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8000" dirty="0">
                <a:solidFill>
                  <a:srgbClr val="FF0000"/>
                </a:solidFill>
                <a:latin typeface="VNI-Thufap2" pitchFamily="2" charset="0"/>
                <a:cs typeface="Arial" charset="0"/>
              </a:rPr>
              <a:t>English</a:t>
            </a:r>
          </a:p>
        </p:txBody>
      </p:sp>
      <p:pic>
        <p:nvPicPr>
          <p:cNvPr id="32775" name="Picture 8" descr="smilin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482975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17" descr="!danc_cl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730" y="914400"/>
            <a:ext cx="4292745" cy="613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55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LESSON PLANS\Khung-Hinh nen powerpoint\Powerpoint-Hình Nền Đẹp\hinh-nen-powerpoint-dep-nhat (3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194" y="3633427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3792842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486227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606" y="1942588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693" y="2873475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513" y="2103436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200" y="3429000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788" y="4575175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806" y="2103436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581" y="2873475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24" y="4419600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125" y="2895599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 descr="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218" y="1396539"/>
            <a:ext cx="22336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533400"/>
            <a:ext cx="3350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Thirteen tigers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84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 descr="D:\LESSON PLANS\Khung-Hinh nen powerpoint\Powerpoint-Hình Nền Đẹp\hinh-nen-powerpoint-dep-nhat (5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8" y="0"/>
            <a:ext cx="9144000" cy="685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00200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600200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752600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181" y="1785784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50" y="1752600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1905000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581" y="1938184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8" descr="old_pickup_cruising_md_w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8" descr="old_pickup_cruising_md_w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653845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8" descr="old_pickup_cruising_md_w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908" y="653845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8" descr="old_pickup_cruising_md_w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776748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8" descr="old_pickup_cruising_md_w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374" y="653845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2" descr="hot_sportscar_cruising_md_wh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963559"/>
            <a:ext cx="1524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2" descr="hot_sportscar_cruising_md_wh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83" y="2899287"/>
            <a:ext cx="1524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2" descr="hot_sportscar_cruising_md_wh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857500"/>
            <a:ext cx="1524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hot_sportscar_cruising_md_wh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890684"/>
            <a:ext cx="1524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09800" y="4267200"/>
            <a:ext cx="407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eighteen cars</a:t>
            </a:r>
            <a:endParaRPr lang="en-US" sz="3600" b="1" dirty="0"/>
          </a:p>
        </p:txBody>
      </p:sp>
      <p:pic>
        <p:nvPicPr>
          <p:cNvPr id="24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08" y="3899720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267200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33" y="1885950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283" y="3043084"/>
            <a:ext cx="1619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8" descr="car_running_md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956" y="415720"/>
            <a:ext cx="9620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496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09600"/>
            <a:ext cx="8915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D:\LESSON PLANS\English 6 PPT\E6 _ Unit 3 B1,2\2016-09-25_19395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343400"/>
            <a:ext cx="905256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" y="0"/>
            <a:ext cx="5931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2. Count the items in the pictures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:\LESSON PLANS\ẢNH ĐỘNG\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74"/>
            <a:ext cx="9206466" cy="685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982187" y="3142866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25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518160" y="1625600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65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3482708" y="1664586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7B0707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70</a:t>
            </a:r>
            <a:endParaRPr lang="en-US" sz="2800" b="1" dirty="0">
              <a:solidFill>
                <a:srgbClr val="7B0707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462800" y="3119118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100</a:t>
            </a:r>
            <a:endParaRPr 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6496234" y="3158106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9B090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70</a:t>
            </a:r>
            <a:endParaRPr lang="en-US" sz="2800" b="1" dirty="0">
              <a:solidFill>
                <a:srgbClr val="9B090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5033194" y="3162167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17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6500228" y="1642872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25</a:t>
            </a: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4992455" y="1642872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100</a:t>
            </a:r>
            <a:endParaRPr 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1997427" y="1656078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17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3482708" y="3162167"/>
            <a:ext cx="1463040" cy="1463040"/>
          </a:xfrm>
          <a:prstGeom prst="rect">
            <a:avLst/>
          </a:prstGeom>
          <a:gradFill rotWithShape="1">
            <a:gsLst>
              <a:gs pos="0">
                <a:srgbClr val="FB693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B693B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65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502920" y="1642872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3300"/>
                </a:solidFill>
                <a:latin typeface="FlyingPenguin" pitchFamily="2" charset="0"/>
              </a:rPr>
              <a:t>1</a:t>
            </a: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1978147" y="1625600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3300"/>
                </a:solidFill>
                <a:latin typeface="FlyingPenguin" pitchFamily="2" charset="0"/>
              </a:rPr>
              <a:t>2</a:t>
            </a: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3482708" y="1625600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0000"/>
                </a:solidFill>
                <a:latin typeface="FlyingPenguin" pitchFamily="2" charset="0"/>
              </a:rPr>
              <a:t>3</a:t>
            </a:r>
          </a:p>
        </p:txBody>
      </p:sp>
      <p:sp>
        <p:nvSpPr>
          <p:cNvPr id="29714" name="Rectangle 18"/>
          <p:cNvSpPr>
            <a:spLocks noChangeArrowheads="1"/>
          </p:cNvSpPr>
          <p:nvPr/>
        </p:nvSpPr>
        <p:spPr bwMode="auto">
          <a:xfrm>
            <a:off x="4996449" y="1625600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0000"/>
                </a:solidFill>
                <a:latin typeface="FlyingPenguin" pitchFamily="2" charset="0"/>
              </a:rPr>
              <a:t>4</a:t>
            </a:r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6492793" y="1625600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0000"/>
                </a:solidFill>
                <a:latin typeface="FlyingPenguin" pitchFamily="2" charset="0"/>
              </a:rPr>
              <a:t>5</a:t>
            </a:r>
          </a:p>
        </p:txBody>
      </p:sp>
      <p:sp>
        <p:nvSpPr>
          <p:cNvPr id="29716" name="Rectangle 20"/>
          <p:cNvSpPr>
            <a:spLocks noChangeArrowheads="1"/>
          </p:cNvSpPr>
          <p:nvPr/>
        </p:nvSpPr>
        <p:spPr bwMode="auto">
          <a:xfrm>
            <a:off x="462800" y="3136039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0000"/>
                </a:solidFill>
                <a:latin typeface="FlyingPenguin" pitchFamily="2" charset="0"/>
              </a:rPr>
              <a:t>6</a:t>
            </a:r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1978147" y="3127626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0000"/>
                </a:solidFill>
                <a:latin typeface="FlyingPenguin" pitchFamily="2" charset="0"/>
              </a:rPr>
              <a:t>7</a:t>
            </a:r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3497948" y="3127626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0000"/>
                </a:solidFill>
                <a:latin typeface="FlyingPenguin" pitchFamily="2" charset="0"/>
              </a:rPr>
              <a:t>8</a:t>
            </a:r>
          </a:p>
        </p:txBody>
      </p:sp>
      <p:sp>
        <p:nvSpPr>
          <p:cNvPr id="29719" name="Rectangle 23"/>
          <p:cNvSpPr>
            <a:spLocks noChangeArrowheads="1"/>
          </p:cNvSpPr>
          <p:nvPr/>
        </p:nvSpPr>
        <p:spPr bwMode="auto">
          <a:xfrm>
            <a:off x="4999829" y="3136039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0000"/>
                </a:solidFill>
                <a:latin typeface="FlyingPenguin" pitchFamily="2" charset="0"/>
              </a:rPr>
              <a:t>9</a:t>
            </a: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6484988" y="3127626"/>
            <a:ext cx="1463040" cy="1463040"/>
          </a:xfrm>
          <a:prstGeom prst="rect">
            <a:avLst/>
          </a:prstGeom>
          <a:gradFill rotWithShape="1">
            <a:gsLst>
              <a:gs pos="0">
                <a:srgbClr val="4272F8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4272F8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000000"/>
                </a:solidFill>
                <a:latin typeface="FlyingPenguin" pitchFamily="2" charset="0"/>
              </a:rPr>
              <a:t>10</a:t>
            </a:r>
          </a:p>
        </p:txBody>
      </p:sp>
      <p:sp>
        <p:nvSpPr>
          <p:cNvPr id="29731" name="WordArt 35"/>
          <p:cNvSpPr>
            <a:spLocks noChangeArrowheads="1" noChangeShapeType="1" noTextEdit="1"/>
          </p:cNvSpPr>
          <p:nvPr/>
        </p:nvSpPr>
        <p:spPr bwMode="auto">
          <a:xfrm>
            <a:off x="2133600" y="7374"/>
            <a:ext cx="5260258" cy="1135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PELMANISM</a:t>
            </a:r>
            <a:endParaRPr lang="en-US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32" name="Picture 3" descr="33720xmr97sdczd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0"/>
            <a:ext cx="609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 descr="th_564a15d4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140" y="5029200"/>
            <a:ext cx="1316654" cy="10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" descr="johnny_riding_sled_hb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368" y="5564186"/>
            <a:ext cx="1828800" cy="1293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6" descr="boy_girl_playing_leaves_hb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858" y="5194479"/>
            <a:ext cx="19050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 descr="jumprope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" y="0"/>
            <a:ext cx="161782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91888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97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4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1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97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0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97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97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 nodeType="clickPar">
                      <p:stCondLst>
                        <p:cond delay="0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2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97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 nodeType="clickPar">
                      <p:stCondLst>
                        <p:cond delay="0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8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97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04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97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 nodeType="clickPar">
                      <p:stCondLst>
                        <p:cond delay="0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0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97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6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97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 nodeType="clickPar">
                      <p:stCondLst>
                        <p:cond delay="0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2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97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28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2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9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 nodeType="clickPar">
                      <p:stCondLst>
                        <p:cond delay="0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5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2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97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 nodeType="clickPar">
                      <p:stCondLst>
                        <p:cond delay="0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1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97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7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9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3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9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 nodeType="clickPar">
                      <p:stCondLst>
                        <p:cond delay="0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9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7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9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 nodeType="clickPar">
                      <p:stCondLst>
                        <p:cond delay="0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5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4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9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 nodeType="clickPar">
                      <p:stCondLst>
                        <p:cond delay="0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1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1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97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7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0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97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3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6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297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 nodeType="clickPar">
                      <p:stCondLst>
                        <p:cond delay="0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9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5"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3" grpId="0" animBg="1"/>
      <p:bldP spid="29704" grpId="0" animBg="1"/>
      <p:bldP spid="29705" grpId="0" animBg="1"/>
      <p:bldP spid="29706" grpId="0" animBg="1"/>
      <p:bldP spid="29707" grpId="0" animBg="1"/>
      <p:bldP spid="29708" grpId="0" animBg="1"/>
      <p:bldP spid="29709" grpId="0" animBg="1"/>
      <p:bldP spid="29710" grpId="0" animBg="1"/>
      <p:bldP spid="29711" grpId="0" animBg="1"/>
      <p:bldP spid="29711" grpId="1" animBg="1"/>
      <p:bldP spid="29711" grpId="2" animBg="1"/>
      <p:bldP spid="29712" grpId="0" animBg="1"/>
      <p:bldP spid="29712" grpId="1" animBg="1"/>
      <p:bldP spid="29712" grpId="2" animBg="1"/>
      <p:bldP spid="29713" grpId="0" animBg="1"/>
      <p:bldP spid="29713" grpId="1" animBg="1"/>
      <p:bldP spid="29713" grpId="2" animBg="1"/>
      <p:bldP spid="29714" grpId="0" animBg="1"/>
      <p:bldP spid="29714" grpId="1" animBg="1"/>
      <p:bldP spid="29714" grpId="2" animBg="1"/>
      <p:bldP spid="29715" grpId="0" animBg="1"/>
      <p:bldP spid="29715" grpId="1" animBg="1"/>
      <p:bldP spid="29715" grpId="2" animBg="1"/>
      <p:bldP spid="29716" grpId="0" animBg="1"/>
      <p:bldP spid="29716" grpId="1" animBg="1"/>
      <p:bldP spid="29716" grpId="2" animBg="1"/>
      <p:bldP spid="29717" grpId="0" animBg="1"/>
      <p:bldP spid="29717" grpId="1" animBg="1"/>
      <p:bldP spid="29717" grpId="2" animBg="1"/>
      <p:bldP spid="29718" grpId="0" animBg="1"/>
      <p:bldP spid="29718" grpId="1" animBg="1"/>
      <p:bldP spid="29718" grpId="2" animBg="1"/>
      <p:bldP spid="29719" grpId="0" animBg="1"/>
      <p:bldP spid="29719" grpId="1" animBg="1"/>
      <p:bldP spid="29719" grpId="2" animBg="1"/>
      <p:bldP spid="29720" grpId="0" animBg="1"/>
      <p:bldP spid="29720" grpId="1" animBg="1"/>
      <p:bldP spid="29720" grpId="2" animBg="1"/>
      <p:bldP spid="297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LESSON PLANS\ẢNH ĐỘNG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6" name="WordArt 6"/>
          <p:cNvSpPr>
            <a:spLocks noChangeArrowheads="1" noChangeShapeType="1" noTextEdit="1"/>
          </p:cNvSpPr>
          <p:nvPr/>
        </p:nvSpPr>
        <p:spPr bwMode="auto">
          <a:xfrm>
            <a:off x="457200" y="381000"/>
            <a:ext cx="8382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HOMEWORK</a:t>
            </a:r>
            <a:r>
              <a:rPr lang="en-US" sz="44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0" y="1600200"/>
            <a:ext cx="9144000" cy="76200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srgbClr val="000099"/>
              </a:solidFill>
              <a:latin typeface="Arial Narrow" pitchFamily="34" charset="0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85800" y="1905000"/>
            <a:ext cx="79248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99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>
              <a:defRPr sz="3200" b="1">
                <a:solidFill>
                  <a:srgbClr val="000099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>
              <a:defRPr sz="3200" b="1">
                <a:solidFill>
                  <a:srgbClr val="000099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>
              <a:defRPr sz="3200" b="1">
                <a:solidFill>
                  <a:srgbClr val="000099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>
              <a:defRPr sz="3200" b="1">
                <a:solidFill>
                  <a:srgbClr val="000099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-"/>
              <a:defRPr/>
            </a:pPr>
            <a:r>
              <a:rPr lang="en-US" sz="3600" dirty="0" smtClean="0">
                <a:solidFill>
                  <a:srgbClr val="333399"/>
                </a:solidFill>
                <a:latin typeface="Times New Roman" pitchFamily="18" charset="0"/>
              </a:rPr>
              <a:t> Count from 1 to 100.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-"/>
              <a:defRPr/>
            </a:pP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</a:rPr>
              <a:t> Count the things in your living room.    </a:t>
            </a:r>
            <a:endParaRPr lang="en-US" sz="3600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-"/>
              <a:defRPr/>
            </a:pP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</a:rPr>
              <a:t> Prepare Unit 3: lesson B3,4,5</a:t>
            </a:r>
            <a:r>
              <a:rPr lang="en-US" sz="3600" dirty="0" smtClean="0">
                <a:solidFill>
                  <a:srgbClr val="333399"/>
                </a:solidFill>
                <a:latin typeface="Times New Roman" pitchFamily="18" charset="0"/>
              </a:rPr>
              <a:t>.</a:t>
            </a:r>
          </a:p>
        </p:txBody>
      </p:sp>
      <p:grpSp>
        <p:nvGrpSpPr>
          <p:cNvPr id="44037" name="Group 16"/>
          <p:cNvGrpSpPr>
            <a:grpSpLocks/>
          </p:cNvGrpSpPr>
          <p:nvPr/>
        </p:nvGrpSpPr>
        <p:grpSpPr bwMode="auto">
          <a:xfrm>
            <a:off x="0" y="0"/>
            <a:ext cx="8839200" cy="304800"/>
            <a:chOff x="0" y="0"/>
            <a:chExt cx="5760" cy="240"/>
          </a:xfrm>
        </p:grpSpPr>
        <p:pic>
          <p:nvPicPr>
            <p:cNvPr id="44047" name="Picture 17" descr="J009917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8" name="Picture 18" descr="J009917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9526994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LESSON PLANS\ẢNH ĐỘNG\4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ounting To 100 by 1s - Counting Numbers - Children, Preschool, Core Curriculum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" y="381000"/>
            <a:ext cx="83820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WordArt 5"/>
          <p:cNvSpPr>
            <a:spLocks noChangeArrowheads="1" noChangeShapeType="1" noTextEdit="1"/>
          </p:cNvSpPr>
          <p:nvPr/>
        </p:nvSpPr>
        <p:spPr bwMode="auto">
          <a:xfrm>
            <a:off x="1905000" y="1676400"/>
            <a:ext cx="6553200" cy="32019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080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VNI-Fato"/>
              </a:rPr>
              <a:t>thanks for your attention</a:t>
            </a:r>
          </a:p>
        </p:txBody>
      </p:sp>
      <p:sp>
        <p:nvSpPr>
          <p:cNvPr id="44038" name="WordArt 6"/>
          <p:cNvSpPr>
            <a:spLocks noChangeArrowheads="1" noChangeShapeType="1" noTextEdit="1"/>
          </p:cNvSpPr>
          <p:nvPr/>
        </p:nvSpPr>
        <p:spPr bwMode="auto">
          <a:xfrm>
            <a:off x="838200" y="3048000"/>
            <a:ext cx="7467600" cy="2819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420577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9525">
                  <a:solidFill>
                    <a:srgbClr val="0000FF"/>
                  </a:solidFill>
                  <a:prstDash val="lgDash"/>
                  <a:round/>
                  <a:headEnd/>
                  <a:tailEnd/>
                </a:ln>
                <a:solidFill>
                  <a:srgbClr val="FF0000"/>
                </a:solidFill>
                <a:latin typeface="VNI-Truck"/>
              </a:rPr>
              <a:t>Goodbye.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9525">
                  <a:solidFill>
                    <a:srgbClr val="0000FF"/>
                  </a:solidFill>
                  <a:prstDash val="lgDash"/>
                  <a:round/>
                  <a:headEnd/>
                  <a:tailEnd/>
                </a:ln>
                <a:solidFill>
                  <a:srgbClr val="FF0000"/>
                </a:solidFill>
                <a:latin typeface="VNI-Truck"/>
              </a:rPr>
              <a:t>See you again.</a:t>
            </a:r>
          </a:p>
        </p:txBody>
      </p:sp>
    </p:spTree>
    <p:extLst>
      <p:ext uri="{BB962C8B-B14F-4D97-AF65-F5344CB8AC3E}">
        <p14:creationId xmlns:p14="http://schemas.microsoft.com/office/powerpoint/2010/main" val="461864688"/>
      </p:ext>
    </p:extLst>
  </p:cSld>
  <p:clrMapOvr>
    <a:masterClrMapping/>
  </p:clrMapOvr>
  <p:transition spd="slow" advTm="60000">
    <p:sndAc>
      <p:stSnd loop="1"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440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  <p:bldP spid="44037" grpId="1" animBg="1"/>
      <p:bldP spid="44038" grpId="0" animBg="1"/>
      <p:bldP spid="44038" grpId="1" animBg="1"/>
      <p:bldP spid="44038" grpId="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12876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D:\LESSON PLANS\English 6 PPT\E6 _ Unit 3 B1,2\2016-09-25_19395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343400"/>
            <a:ext cx="905256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" y="0"/>
            <a:ext cx="5931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2. Count the items in the pictures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262" y="5124202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8597" y="60198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26891" y="4568924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26891" y="5308312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34266" y="5989815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5832" y="4568924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25832" y="5302042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5832" y="5958104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1800" y="4568924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81800" y="5155913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4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81800" y="60198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0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LESSON PLANS\ẢNH ĐỘNG\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2933700" y="5877211"/>
            <a:ext cx="9334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FF0000"/>
                </a:solidFill>
                <a:latin typeface="Calibri" pitchFamily="34" charset="0"/>
              </a:rPr>
              <a:t>Ba</a:t>
            </a:r>
            <a:endParaRPr lang="en-US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7" name="Picture 11" descr="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808" y="3810000"/>
            <a:ext cx="1981200" cy="2183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78"/>
            <a:ext cx="3113808" cy="287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394" y="15977"/>
            <a:ext cx="3217606" cy="308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975676"/>
            <a:ext cx="2971800" cy="2806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Arrow Connector 11"/>
          <p:cNvCxnSpPr>
            <a:cxnSpLocks noChangeShapeType="1"/>
          </p:cNvCxnSpPr>
          <p:nvPr/>
        </p:nvCxnSpPr>
        <p:spPr bwMode="auto">
          <a:xfrm flipH="1" flipV="1">
            <a:off x="2667000" y="3096491"/>
            <a:ext cx="838200" cy="1056409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 flipV="1">
            <a:off x="4343400" y="2895600"/>
            <a:ext cx="1752600" cy="160020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>
            <a:off x="4572000" y="4724400"/>
            <a:ext cx="1354394" cy="34290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/>
          <p:cNvSpPr txBox="1"/>
          <p:nvPr/>
        </p:nvSpPr>
        <p:spPr>
          <a:xfrm>
            <a:off x="2458" y="2895600"/>
            <a:ext cx="2781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Ba’s father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4462" y="3390901"/>
            <a:ext cx="1877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</a:rPr>
              <a:t>Mr</a:t>
            </a:r>
            <a:r>
              <a:rPr lang="en-US" sz="3200" b="1" dirty="0" smtClean="0">
                <a:solidFill>
                  <a:schemeClr val="bg1"/>
                </a:solidFill>
              </a:rPr>
              <a:t> Ha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29050" y="30482"/>
            <a:ext cx="2781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Ba’s mother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95008" y="585515"/>
            <a:ext cx="1390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</a:rPr>
              <a:t>Nga</a:t>
            </a:r>
            <a:endParaRPr lang="en-US" sz="3200" b="1" dirty="0" smtClean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0333" y="3568125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Ba’s sister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78013" y="4077562"/>
            <a:ext cx="1390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</a:rPr>
              <a:t>Lan</a:t>
            </a:r>
            <a:endParaRPr lang="en-US" sz="3200" b="1" dirty="0" smtClean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92725" y="4675851"/>
            <a:ext cx="895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3879440" y="5877211"/>
            <a:ext cx="9334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FF0000"/>
                </a:solidFill>
                <a:latin typeface="Calibri" pitchFamily="34" charset="0"/>
              </a:rPr>
              <a:t>12</a:t>
            </a:r>
            <a:endParaRPr lang="en-US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9940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et's Count to 20 Song For Kid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4288"/>
            <a:ext cx="9144000" cy="6843712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8642604" y="6400800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75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NEN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  <a:ln>
            <a:noFill/>
          </a:ln>
          <a:effectLst>
            <a:outerShdw dist="35921" dir="189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848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sz="4000" dirty="0" smtClean="0">
                <a:latin typeface=".VnArial" pitchFamily="34" charset="0"/>
              </a:rPr>
              <a:t/>
            </a:r>
            <a:br>
              <a:rPr lang="en-US" sz="4000" dirty="0" smtClean="0">
                <a:latin typeface=".VnArial" pitchFamily="34" charset="0"/>
              </a:rPr>
            </a:br>
            <a:r>
              <a:rPr lang="en-US" sz="4000" dirty="0" smtClean="0">
                <a:latin typeface=".VnArial" pitchFamily="34" charset="0"/>
              </a:rPr>
              <a:t/>
            </a:r>
            <a:br>
              <a:rPr lang="en-US" sz="4000" dirty="0" smtClean="0">
                <a:latin typeface=".VnArial" pitchFamily="34" charset="0"/>
              </a:rPr>
            </a:br>
            <a:r>
              <a:rPr lang="en-US" sz="4000" dirty="0" smtClean="0">
                <a:latin typeface=".VnArial" pitchFamily="34" charset="0"/>
              </a:rPr>
              <a:t/>
            </a:r>
            <a:br>
              <a:rPr lang="en-US" sz="4000" dirty="0" smtClean="0">
                <a:latin typeface=".VnArial" pitchFamily="34" charset="0"/>
              </a:rPr>
            </a:br>
            <a:r>
              <a:rPr lang="en-US" sz="4000" dirty="0" smtClean="0">
                <a:latin typeface=".VnArial" pitchFamily="34" charset="0"/>
              </a:rPr>
              <a:t/>
            </a:r>
            <a:br>
              <a:rPr lang="en-US" sz="4000" dirty="0" smtClean="0">
                <a:latin typeface=".VnArial" pitchFamily="34" charset="0"/>
              </a:rPr>
            </a:br>
            <a:r>
              <a:rPr lang="en-US" sz="4000" dirty="0" smtClean="0">
                <a:latin typeface=".VnArial" pitchFamily="34" charset="0"/>
              </a:rPr>
              <a:t/>
            </a:r>
            <a:br>
              <a:rPr lang="en-US" sz="4000" dirty="0" smtClean="0">
                <a:latin typeface=".VnArial" pitchFamily="34" charset="0"/>
              </a:rPr>
            </a:br>
            <a:endParaRPr lang="en-US" sz="4000" dirty="0" smtClean="0">
              <a:latin typeface=".VnArial" pitchFamily="34" charset="0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247900" y="914400"/>
            <a:ext cx="3124200" cy="108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6500" dirty="0">
                <a:solidFill>
                  <a:srgbClr val="800080"/>
                </a:solidFill>
                <a:latin typeface=".VnAristote" pitchFamily="34" charset="0"/>
              </a:rPr>
              <a:t>Unit </a:t>
            </a:r>
            <a:r>
              <a:rPr lang="en-US" sz="6500" dirty="0" smtClean="0">
                <a:solidFill>
                  <a:srgbClr val="800080"/>
                </a:solidFill>
                <a:latin typeface=".VnAristote" pitchFamily="34" charset="0"/>
              </a:rPr>
              <a:t>3: </a:t>
            </a:r>
            <a:endParaRPr lang="en-US" sz="6500" dirty="0">
              <a:solidFill>
                <a:srgbClr val="800080"/>
              </a:solidFill>
              <a:latin typeface=".VnAristote" pitchFamily="34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035345" y="951271"/>
            <a:ext cx="41529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CC"/>
                </a:solidFill>
                <a:latin typeface=".VnRevue" pitchFamily="34" charset="0"/>
              </a:rPr>
              <a:t>AT HOME</a:t>
            </a:r>
            <a:endParaRPr lang="en-US" sz="6000" dirty="0">
              <a:solidFill>
                <a:srgbClr val="0000CC"/>
              </a:solidFill>
              <a:latin typeface=".VnRevue" pitchFamily="34" charset="0"/>
            </a:endParaRP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3825977" y="2942098"/>
            <a:ext cx="2514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"/>
              <a:lightRig rig="legacyFlat3" dir="t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Arial Black"/>
                <a:cs typeface="Arial" charset="0"/>
              </a:rPr>
              <a:t>B1,B2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817688" y="1920875"/>
            <a:ext cx="7086600" cy="1006475"/>
          </a:xfrm>
          <a:prstGeom prst="rect">
            <a:avLst/>
          </a:prstGeom>
          <a:noFill/>
          <a:ln>
            <a:noFill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pitchFamily="34" charset="0"/>
                <a:cs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6000" dirty="0">
                <a:solidFill>
                  <a:srgbClr val="FF0066"/>
                </a:solidFill>
                <a:latin typeface="Berlin Sans FB Demi" pitchFamily="34" charset="0"/>
              </a:rPr>
              <a:t>B- </a:t>
            </a:r>
            <a:r>
              <a:rPr lang="en-US" sz="6000" dirty="0" smtClean="0">
                <a:solidFill>
                  <a:srgbClr val="FF0066"/>
                </a:solidFill>
                <a:latin typeface="Berlin Sans FB Demi" pitchFamily="34" charset="0"/>
              </a:rPr>
              <a:t>NUMBERS</a:t>
            </a:r>
            <a:endParaRPr lang="en-US" sz="6000" dirty="0">
              <a:solidFill>
                <a:srgbClr val="FF0066"/>
              </a:solidFill>
              <a:latin typeface="Berlin Sans FB Demi" pitchFamily="34" charset="0"/>
            </a:endParaRPr>
          </a:p>
        </p:txBody>
      </p:sp>
      <p:pic>
        <p:nvPicPr>
          <p:cNvPr id="34824" name="Picture 16" descr="Smiley-15-jun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245100"/>
            <a:ext cx="10477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7" descr="partly_sunny_hb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4191001"/>
            <a:ext cx="1654175" cy="263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4" descr="jumprop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945063"/>
            <a:ext cx="9191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4" descr="121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038600"/>
            <a:ext cx="18288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71800" y="228600"/>
            <a:ext cx="133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832180"/>
      </p:ext>
    </p:extLst>
  </p:cSld>
  <p:clrMapOvr>
    <a:masterClrMapping/>
  </p:clrMapOvr>
  <p:transition>
    <p:sndAc>
      <p:stSnd>
        <p:snd r:embed="rId2" name="Unit 5 a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4" fill="hold" grpId="0" nodeType="after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0" presetID="5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82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Unit 5 B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7" grpId="1"/>
      <p:bldP spid="8199" grpId="0" animBg="1"/>
      <p:bldP spid="82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LESSON PLANS\ẢNH ĐỘNG\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LESSON PLANS\English 6 PPT\E6 _ Unit 3 B1,2\1-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80010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73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0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</a:rPr>
              <a:t>I. Vocabulary</a:t>
            </a:r>
            <a:endParaRPr lang="en-US" sz="3200" b="1" u="sng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2304" y="1516584"/>
            <a:ext cx="13269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20 : 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2304" y="597065"/>
            <a:ext cx="123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10 :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8461" y="2330449"/>
            <a:ext cx="1234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30 :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" y="3283896"/>
            <a:ext cx="1561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40 :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8890" y="4342216"/>
            <a:ext cx="123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50 :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90463" y="668971"/>
            <a:ext cx="123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60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: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95521" y="1572175"/>
            <a:ext cx="123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70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: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60779" y="2293578"/>
            <a:ext cx="123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80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: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98816" y="3239122"/>
            <a:ext cx="123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90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: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62412" y="4171995"/>
            <a:ext cx="15856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100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: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08999" y="608904"/>
            <a:ext cx="11945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ten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14770" y="1542269"/>
            <a:ext cx="23775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twenty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05336" y="2405275"/>
            <a:ext cx="20060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thirty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986127" y="3283896"/>
            <a:ext cx="18444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forty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058776" y="4312719"/>
            <a:ext cx="15376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fifty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316748" y="715137"/>
            <a:ext cx="16049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sixty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247692" y="1618341"/>
            <a:ext cx="247054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seventy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278149" y="2407154"/>
            <a:ext cx="205376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eighty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247692" y="3236272"/>
            <a:ext cx="208422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ninety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123739" y="4171995"/>
            <a:ext cx="28023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hundred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4" name="Picture 4" descr="D:\LESSON PLANS\ẢNH ĐỘNG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1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!danc_c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986" y="51912"/>
            <a:ext cx="664259" cy="7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18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D:\LESSON PLANS\ẢNH ĐỘNG\4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108992" y="2111568"/>
            <a:ext cx="13269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20 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50527" y="1306135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3121435" y="2822900"/>
            <a:ext cx="1234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30</a:t>
            </a: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2958162" y="3459692"/>
            <a:ext cx="1561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40 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30556" y="4354506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50</a:t>
            </a: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65638" y="1313509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60</a:t>
            </a: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78499" y="2236839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</a:rPr>
              <a:t>70</a:t>
            </a: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378499" y="2998027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80</a:t>
            </a: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25020" y="3702343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</a:rPr>
              <a:t>90</a:t>
            </a: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973962" y="4371712"/>
            <a:ext cx="13949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100</a:t>
            </a: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</a:p>
        </p:txBody>
      </p:sp>
      <p:pic>
        <p:nvPicPr>
          <p:cNvPr id="5124" name="Picture 4" descr="D:\LESSON PLANS\ẢNH ĐỘNG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1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!danc_cl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98" y="4602543"/>
            <a:ext cx="1196445" cy="15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1183405" y="1313509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01 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1000" y="40948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1. Listen and Repeat</a:t>
            </a:r>
          </a:p>
        </p:txBody>
      </p:sp>
      <p:pic>
        <p:nvPicPr>
          <p:cNvPr id="3" name="17. Unit 3 Part B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714" y="4622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04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LESSON PLANS\ẢNH ĐỘNG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81600" y="215131"/>
            <a:ext cx="1143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20</a:t>
            </a:r>
          </a:p>
          <a:p>
            <a:r>
              <a:rPr lang="en-US" sz="4400" b="1" dirty="0" smtClean="0"/>
              <a:t>30</a:t>
            </a:r>
          </a:p>
          <a:p>
            <a:r>
              <a:rPr lang="en-US" sz="4400" b="1" dirty="0" smtClean="0">
                <a:solidFill>
                  <a:srgbClr val="FF0000"/>
                </a:solidFill>
              </a:rPr>
              <a:t>40</a:t>
            </a:r>
          </a:p>
          <a:p>
            <a:r>
              <a:rPr lang="en-US" sz="4400" b="1" dirty="0" smtClean="0"/>
              <a:t>50</a:t>
            </a:r>
          </a:p>
          <a:p>
            <a:r>
              <a:rPr lang="en-US" sz="4400" b="1" dirty="0" smtClean="0">
                <a:solidFill>
                  <a:srgbClr val="FF0000"/>
                </a:solidFill>
              </a:rPr>
              <a:t>60</a:t>
            </a:r>
          </a:p>
          <a:p>
            <a:r>
              <a:rPr lang="en-US" sz="4400" b="1" dirty="0" smtClean="0"/>
              <a:t>70</a:t>
            </a:r>
          </a:p>
          <a:p>
            <a:r>
              <a:rPr lang="en-US" sz="4400" b="1" dirty="0" smtClean="0">
                <a:solidFill>
                  <a:srgbClr val="FF0000"/>
                </a:solidFill>
              </a:rPr>
              <a:t>80</a:t>
            </a:r>
          </a:p>
          <a:p>
            <a:r>
              <a:rPr lang="en-US" sz="4400" b="1" dirty="0" smtClean="0"/>
              <a:t>90</a:t>
            </a:r>
          </a:p>
          <a:p>
            <a:r>
              <a:rPr lang="en-US" sz="4400" b="1" dirty="0" smtClean="0">
                <a:solidFill>
                  <a:srgbClr val="FF0000"/>
                </a:solidFill>
              </a:rPr>
              <a:t>100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86681" y="153576"/>
            <a:ext cx="1143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1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2</a:t>
            </a:r>
          </a:p>
          <a:p>
            <a:r>
              <a:rPr lang="en-US" sz="4000" b="1" dirty="0" smtClean="0"/>
              <a:t>3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4</a:t>
            </a:r>
          </a:p>
          <a:p>
            <a:r>
              <a:rPr lang="en-US" sz="4000" b="1" dirty="0" smtClean="0"/>
              <a:t>5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6</a:t>
            </a:r>
          </a:p>
          <a:p>
            <a:r>
              <a:rPr lang="en-US" sz="4000" b="1" dirty="0" smtClean="0"/>
              <a:t>7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8</a:t>
            </a:r>
          </a:p>
          <a:p>
            <a:r>
              <a:rPr lang="en-US" sz="4000" b="1" dirty="0" smtClean="0"/>
              <a:t>9</a:t>
            </a:r>
          </a:p>
          <a:p>
            <a:r>
              <a:rPr lang="en-US" sz="4000" b="1" dirty="0" smtClean="0"/>
              <a:t>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29000" y="215131"/>
            <a:ext cx="1143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11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12</a:t>
            </a:r>
          </a:p>
          <a:p>
            <a:r>
              <a:rPr lang="en-US" sz="4000" b="1" dirty="0" smtClean="0"/>
              <a:t>13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14</a:t>
            </a:r>
          </a:p>
          <a:p>
            <a:r>
              <a:rPr lang="en-US" sz="4000" b="1" dirty="0" smtClean="0"/>
              <a:t>15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16</a:t>
            </a:r>
          </a:p>
          <a:p>
            <a:r>
              <a:rPr lang="en-US" sz="4000" b="1" dirty="0" smtClean="0"/>
              <a:t>17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18</a:t>
            </a:r>
          </a:p>
          <a:p>
            <a:r>
              <a:rPr lang="en-US" sz="4000" b="1" dirty="0" smtClean="0"/>
              <a:t>19</a:t>
            </a:r>
          </a:p>
          <a:p>
            <a:r>
              <a:rPr lang="en-US" sz="4000" b="1" dirty="0" smtClean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25297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elling a Product or">
  <a:themeElements>
    <a:clrScheme name="Selling a Product or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Selling a Product o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sq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457200" algn="l" defTabSz="914400" rtl="0" eaLnBrk="1" fontAlgn="base" latinLnBrk="0" hangingPunct="1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sq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457200" algn="l" defTabSz="914400" rtl="0" eaLnBrk="1" fontAlgn="base" latinLnBrk="0" hangingPunct="1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elling a Product or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lling a Product or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lling a Product 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lling a Product or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 Narrow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 Narrow" pitchFamily="34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 Narrow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 Narrow" pitchFamily="34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277</Words>
  <Application>Microsoft Office PowerPoint</Application>
  <PresentationFormat>On-screen Show (4:3)</PresentationFormat>
  <Paragraphs>174</Paragraphs>
  <Slides>27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Office Theme</vt:lpstr>
      <vt:lpstr>2_Default Design</vt:lpstr>
      <vt:lpstr>Slipstream</vt:lpstr>
      <vt:lpstr>Selling a Product or</vt:lpstr>
      <vt:lpstr>Default Design</vt:lpstr>
      <vt:lpstr>1_Default Design</vt:lpstr>
      <vt:lpstr>3_Default Design</vt:lpstr>
      <vt:lpstr>2_Office Theme</vt:lpstr>
      <vt:lpstr>1_Office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Welcome</cp:lastModifiedBy>
  <cp:revision>42</cp:revision>
  <dcterms:created xsi:type="dcterms:W3CDTF">2016-09-25T05:12:16Z</dcterms:created>
  <dcterms:modified xsi:type="dcterms:W3CDTF">2021-03-30T02:55:52Z</dcterms:modified>
</cp:coreProperties>
</file>