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85" r:id="rId2"/>
    <p:sldId id="257" r:id="rId3"/>
    <p:sldId id="258" r:id="rId4"/>
    <p:sldId id="259" r:id="rId5"/>
    <p:sldId id="261" r:id="rId6"/>
    <p:sldId id="274" r:id="rId7"/>
    <p:sldId id="280" r:id="rId8"/>
    <p:sldId id="265" r:id="rId9"/>
    <p:sldId id="269" r:id="rId10"/>
    <p:sldId id="283" r:id="rId11"/>
    <p:sldId id="272" r:id="rId12"/>
    <p:sldId id="273" r:id="rId13"/>
    <p:sldId id="263" r:id="rId14"/>
    <p:sldId id="275" r:id="rId15"/>
    <p:sldId id="276" r:id="rId16"/>
    <p:sldId id="277" r:id="rId17"/>
    <p:sldId id="278" r:id="rId18"/>
    <p:sldId id="27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6600"/>
    <a:srgbClr val="99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5" autoAdjust="0"/>
    <p:restoredTop sz="94660"/>
  </p:normalViewPr>
  <p:slideViewPr>
    <p:cSldViewPr>
      <p:cViewPr>
        <p:scale>
          <a:sx n="76" d="100"/>
          <a:sy n="76" d="100"/>
        </p:scale>
        <p:origin x="-1212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6BAFDA-41C5-4604-A653-67E3286E7823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E8824-5133-4FEA-8078-44E1AB6154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767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CE98-8A92-41AB-8CB9-5E53C822982C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8A9C7-46AD-46CD-BB90-6B3C9CE56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CE98-8A92-41AB-8CB9-5E53C822982C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8A9C7-46AD-46CD-BB90-6B3C9CE56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CE98-8A92-41AB-8CB9-5E53C822982C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8A9C7-46AD-46CD-BB90-6B3C9CE56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CE98-8A92-41AB-8CB9-5E53C822982C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8A9C7-46AD-46CD-BB90-6B3C9CE56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CE98-8A92-41AB-8CB9-5E53C822982C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8A9C7-46AD-46CD-BB90-6B3C9CE56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CE98-8A92-41AB-8CB9-5E53C822982C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8A9C7-46AD-46CD-BB90-6B3C9CE56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CE98-8A92-41AB-8CB9-5E53C822982C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8A9C7-46AD-46CD-BB90-6B3C9CE56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CE98-8A92-41AB-8CB9-5E53C822982C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8A9C7-46AD-46CD-BB90-6B3C9CE56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CE98-8A92-41AB-8CB9-5E53C822982C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8A9C7-46AD-46CD-BB90-6B3C9CE56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CE98-8A92-41AB-8CB9-5E53C822982C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8A9C7-46AD-46CD-BB90-6B3C9CE56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CE98-8A92-41AB-8CB9-5E53C822982C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8A9C7-46AD-46CD-BB90-6B3C9CE56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ACE98-8A92-41AB-8CB9-5E53C822982C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8A9C7-46AD-46CD-BB90-6B3C9CE56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" Target="slide13.xml"/><Relationship Id="rId7" Type="http://schemas.openxmlformats.org/officeDocument/2006/relationships/slide" Target="slide9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16.xml"/><Relationship Id="rId10" Type="http://schemas.openxmlformats.org/officeDocument/2006/relationships/slide" Target="slide17.xml"/><Relationship Id="rId4" Type="http://schemas.openxmlformats.org/officeDocument/2006/relationships/slide" Target="slide15.xml"/><Relationship Id="rId9" Type="http://schemas.openxmlformats.org/officeDocument/2006/relationships/slide" Target="slide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Trung%20H&#7885;c%20C&#417;%20S&#7903;\b&#224;i%20nghe\10_A_02.wav" TargetMode="External"/><Relationship Id="rId6" Type="http://schemas.openxmlformats.org/officeDocument/2006/relationships/image" Target="../media/image11.png"/><Relationship Id="rId11" Type="http://schemas.openxmlformats.org/officeDocument/2006/relationships/image" Target="../media/image6.gif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052" name="Picture 4" descr="IMG_0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9296400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6" descr="1304601py6r1swfyw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171700" y="4076700"/>
            <a:ext cx="685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7" descr="1304601py6r1swfyw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6667500" y="4000500"/>
            <a:ext cx="685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8" descr="1304601py6r1swfyw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171700" y="-2095500"/>
            <a:ext cx="685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9" descr="1304601py6r1swfyw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6591300" y="-2171700"/>
            <a:ext cx="685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7" name="WordArt 10"/>
          <p:cNvSpPr>
            <a:spLocks noChangeArrowheads="1" noChangeShapeType="1" noTextEdit="1"/>
          </p:cNvSpPr>
          <p:nvPr/>
        </p:nvSpPr>
        <p:spPr bwMode="auto">
          <a:xfrm>
            <a:off x="990600" y="838200"/>
            <a:ext cx="8153400" cy="381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42115"/>
              </a:avLst>
            </a:prstTxWarp>
          </a:bodyPr>
          <a:lstStyle/>
          <a:p>
            <a:pPr algn="ctr"/>
            <a:r>
              <a:rPr lang="en-US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66"/>
                </a:solidFill>
                <a:latin typeface="Times New Roman"/>
                <a:cs typeface="Times New Roman"/>
              </a:rPr>
              <a:t>PHÒNG GIÁO DỤC &amp; ĐÀO TẠO ĐÔNG TRIỀU</a:t>
            </a:r>
          </a:p>
        </p:txBody>
      </p:sp>
      <p:sp>
        <p:nvSpPr>
          <p:cNvPr id="2058" name="Text Box 12"/>
          <p:cNvSpPr txBox="1">
            <a:spLocks noChangeArrowheads="1"/>
          </p:cNvSpPr>
          <p:nvPr/>
        </p:nvSpPr>
        <p:spPr bwMode="auto">
          <a:xfrm>
            <a:off x="3886200" y="5486400"/>
            <a:ext cx="525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rgbClr val="0000CC"/>
                </a:solidFill>
                <a:latin typeface="Arial Narrow" pitchFamily="34" charset="0"/>
                <a:cs typeface="Arial" charset="0"/>
              </a:defRPr>
            </a:lvl1pPr>
            <a:lvl2pPr marL="742950" indent="-285750" eaLnBrk="0" hangingPunct="0">
              <a:defRPr sz="3200" b="1">
                <a:solidFill>
                  <a:srgbClr val="0000CC"/>
                </a:solidFill>
                <a:latin typeface="Arial Narrow" pitchFamily="34" charset="0"/>
                <a:cs typeface="Arial" charset="0"/>
              </a:defRPr>
            </a:lvl2pPr>
            <a:lvl3pPr marL="1143000" indent="-228600" eaLnBrk="0" hangingPunct="0">
              <a:defRPr sz="3200" b="1">
                <a:solidFill>
                  <a:srgbClr val="0000CC"/>
                </a:solidFill>
                <a:latin typeface="Arial Narrow" pitchFamily="34" charset="0"/>
                <a:cs typeface="Arial" charset="0"/>
              </a:defRPr>
            </a:lvl3pPr>
            <a:lvl4pPr marL="1600200" indent="-228600" eaLnBrk="0" hangingPunct="0">
              <a:defRPr sz="3200" b="1">
                <a:solidFill>
                  <a:srgbClr val="0000CC"/>
                </a:solidFill>
                <a:latin typeface="Arial Narrow" pitchFamily="34" charset="0"/>
                <a:cs typeface="Arial" charset="0"/>
              </a:defRPr>
            </a:lvl4pPr>
            <a:lvl5pPr marL="2057400" indent="-228600" eaLnBrk="0" hangingPunct="0">
              <a:defRPr sz="3200" b="1">
                <a:solidFill>
                  <a:srgbClr val="0000CC"/>
                </a:solidFill>
                <a:latin typeface="Arial Narrow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CC"/>
                </a:solidFill>
                <a:latin typeface="Arial Narrow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CC"/>
                </a:solidFill>
                <a:latin typeface="Arial Narrow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CC"/>
                </a:solidFill>
                <a:latin typeface="Arial Narrow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CC"/>
                </a:solidFill>
                <a:latin typeface="Arial Narrow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>
                <a:solidFill>
                  <a:srgbClr val="FFFF00"/>
                </a:solidFill>
                <a:latin typeface="Arial" charset="0"/>
              </a:rPr>
              <a:t>GV: Đỗ Thị Bích</a:t>
            </a:r>
          </a:p>
        </p:txBody>
      </p:sp>
    </p:spTree>
    <p:extLst>
      <p:ext uri="{BB962C8B-B14F-4D97-AF65-F5344CB8AC3E}">
        <p14:creationId xmlns:p14="http://schemas.microsoft.com/office/powerpoint/2010/main" val="38377233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04800" y="38100"/>
            <a:ext cx="86106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 dirty="0" smtClean="0">
                <a:solidFill>
                  <a:schemeClr val="tx2"/>
                </a:solidFill>
                <a:latin typeface="Times New Roman" pitchFamily="18" charset="0"/>
              </a:rPr>
              <a:t>4. Listen </a:t>
            </a:r>
            <a:r>
              <a:rPr lang="en-US" sz="2800" b="1" u="sng" dirty="0">
                <a:solidFill>
                  <a:schemeClr val="tx2"/>
                </a:solidFill>
                <a:latin typeface="Times New Roman" pitchFamily="18" charset="0"/>
              </a:rPr>
              <a:t>to the </a:t>
            </a:r>
            <a:r>
              <a:rPr lang="en-US" sz="2800" b="1" u="sng" dirty="0" smtClean="0">
                <a:solidFill>
                  <a:schemeClr val="tx2"/>
                </a:solidFill>
                <a:latin typeface="Times New Roman" pitchFamily="18" charset="0"/>
              </a:rPr>
              <a:t>tape again </a:t>
            </a:r>
            <a:r>
              <a:rPr lang="en-US" sz="2800" b="1" u="sng" dirty="0">
                <a:solidFill>
                  <a:schemeClr val="tx2"/>
                </a:solidFill>
                <a:latin typeface="Times New Roman" pitchFamily="18" charset="0"/>
              </a:rPr>
              <a:t>and complete </a:t>
            </a:r>
            <a:r>
              <a:rPr lang="en-US" sz="2800" b="1" u="sng" dirty="0" smtClean="0">
                <a:solidFill>
                  <a:schemeClr val="tx2"/>
                </a:solidFill>
                <a:latin typeface="Times New Roman" pitchFamily="18" charset="0"/>
              </a:rPr>
              <a:t>the </a:t>
            </a:r>
            <a:r>
              <a:rPr lang="en-US" sz="2800" b="1" u="sng" dirty="0">
                <a:solidFill>
                  <a:schemeClr val="tx2"/>
                </a:solidFill>
                <a:latin typeface="Times New Roman" pitchFamily="18" charset="0"/>
              </a:rPr>
              <a:t>passage.</a:t>
            </a:r>
          </a:p>
          <a:p>
            <a:pPr>
              <a:spcBef>
                <a:spcPct val="50000"/>
              </a:spcBef>
            </a:pPr>
            <a:endParaRPr lang="en-US" sz="2800" b="1" u="sng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graphicFrame>
        <p:nvGraphicFramePr>
          <p:cNvPr id="5" name="Group 16"/>
          <p:cNvGraphicFramePr>
            <a:graphicFrameLocks noGrp="1"/>
          </p:cNvGraphicFramePr>
          <p:nvPr/>
        </p:nvGraphicFramePr>
        <p:xfrm>
          <a:off x="381000" y="647700"/>
          <a:ext cx="8458200" cy="944880"/>
        </p:xfrm>
        <a:graphic>
          <a:graphicData uri="http://schemas.openxmlformats.org/drawingml/2006/table">
            <a:tbl>
              <a:tblPr/>
              <a:tblGrid>
                <a:gridCol w="8458200"/>
              </a:tblGrid>
              <a:tr h="355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66"/>
                          </a:solidFill>
                          <a:effectLst/>
                          <a:latin typeface="Times New Roman" pitchFamily="18" charset="0"/>
                        </a:rPr>
                        <a:t>water – friends – homework – teeth – went – ironed – sandwich – shower – polished – changed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0" y="1790700"/>
            <a:ext cx="9144000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</a:rPr>
              <a:t>Yesterday, </a:t>
            </a:r>
            <a:r>
              <a:rPr lang="en-US" sz="2800" dirty="0" err="1">
                <a:latin typeface="Times New Roman" pitchFamily="18" charset="0"/>
              </a:rPr>
              <a:t>Hoa</a:t>
            </a:r>
            <a:r>
              <a:rPr lang="en-US" sz="2800" dirty="0">
                <a:latin typeface="Times New Roman" pitchFamily="18" charset="0"/>
              </a:rPr>
              <a:t> got up and took </a:t>
            </a:r>
            <a:r>
              <a:rPr lang="en-US" sz="2800" dirty="0" smtClean="0">
                <a:latin typeface="Times New Roman" pitchFamily="18" charset="0"/>
              </a:rPr>
              <a:t>a……….. </a:t>
            </a:r>
            <a:r>
              <a:rPr lang="en-US" sz="2800" dirty="0">
                <a:latin typeface="Times New Roman" pitchFamily="18" charset="0"/>
              </a:rPr>
              <a:t>She put on clean clothes. She </a:t>
            </a:r>
            <a:r>
              <a:rPr lang="en-US" sz="2800" dirty="0" smtClean="0">
                <a:latin typeface="Times New Roman" pitchFamily="18" charset="0"/>
              </a:rPr>
              <a:t>_________ </a:t>
            </a:r>
            <a:r>
              <a:rPr lang="en-US" sz="2800" dirty="0">
                <a:latin typeface="Times New Roman" pitchFamily="18" charset="0"/>
              </a:rPr>
              <a:t>her shoes and put them on. She had her breakfast and then she brushed her </a:t>
            </a:r>
            <a:r>
              <a:rPr lang="en-US" sz="2800" dirty="0" smtClean="0">
                <a:latin typeface="Times New Roman" pitchFamily="18" charset="0"/>
              </a:rPr>
              <a:t>________. </a:t>
            </a:r>
            <a:r>
              <a:rPr lang="en-US" sz="2800" dirty="0">
                <a:latin typeface="Times New Roman" pitchFamily="18" charset="0"/>
              </a:rPr>
              <a:t>She put a sandwich in her lunch box and a bottle of </a:t>
            </a:r>
            <a:r>
              <a:rPr lang="en-US" sz="2800" dirty="0" smtClean="0">
                <a:latin typeface="Times New Roman" pitchFamily="18" charset="0"/>
              </a:rPr>
              <a:t>________ </a:t>
            </a:r>
            <a:r>
              <a:rPr lang="en-US" sz="2800" dirty="0">
                <a:latin typeface="Times New Roman" pitchFamily="18" charset="0"/>
              </a:rPr>
              <a:t>in her bag. She </a:t>
            </a:r>
            <a:r>
              <a:rPr lang="en-US" sz="2800" dirty="0" smtClean="0">
                <a:latin typeface="Times New Roman" pitchFamily="18" charset="0"/>
              </a:rPr>
              <a:t>________ </a:t>
            </a:r>
            <a:r>
              <a:rPr lang="en-US" sz="2800" dirty="0">
                <a:latin typeface="Times New Roman" pitchFamily="18" charset="0"/>
              </a:rPr>
              <a:t>to school. At recess, she ate her </a:t>
            </a:r>
            <a:r>
              <a:rPr lang="en-US" sz="2800" dirty="0" smtClean="0">
                <a:latin typeface="Times New Roman" pitchFamily="18" charset="0"/>
              </a:rPr>
              <a:t>________. </a:t>
            </a:r>
            <a:r>
              <a:rPr lang="en-US" sz="2800" dirty="0">
                <a:latin typeface="Times New Roman" pitchFamily="18" charset="0"/>
              </a:rPr>
              <a:t>Then she drank some water and talked with her </a:t>
            </a:r>
            <a:r>
              <a:rPr lang="en-US" sz="2800" dirty="0" smtClean="0">
                <a:latin typeface="Times New Roman" pitchFamily="18" charset="0"/>
              </a:rPr>
              <a:t>________. </a:t>
            </a:r>
            <a:endParaRPr lang="en-US" sz="2800" dirty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</a:rPr>
              <a:t>At home, she </a:t>
            </a:r>
            <a:r>
              <a:rPr lang="en-US" sz="2800" dirty="0" smtClean="0">
                <a:latin typeface="Times New Roman" pitchFamily="18" charset="0"/>
              </a:rPr>
              <a:t>________ </a:t>
            </a:r>
            <a:r>
              <a:rPr lang="en-US" sz="2800" dirty="0">
                <a:latin typeface="Times New Roman" pitchFamily="18" charset="0"/>
              </a:rPr>
              <a:t>into red pants and a shirt, and put on her sandals. After dinner, she washed and </a:t>
            </a:r>
            <a:r>
              <a:rPr lang="en-US" sz="2800" dirty="0" smtClean="0">
                <a:latin typeface="Times New Roman" pitchFamily="18" charset="0"/>
              </a:rPr>
              <a:t>_______ </a:t>
            </a:r>
            <a:r>
              <a:rPr lang="en-US" sz="2800" dirty="0">
                <a:latin typeface="Times New Roman" pitchFamily="18" charset="0"/>
              </a:rPr>
              <a:t>her clothes. Then she did her </a:t>
            </a:r>
            <a:r>
              <a:rPr lang="en-US" sz="2800" dirty="0" smtClean="0">
                <a:latin typeface="Times New Roman" pitchFamily="18" charset="0"/>
              </a:rPr>
              <a:t>________    . She </a:t>
            </a:r>
            <a:r>
              <a:rPr lang="en-US" sz="2800" dirty="0">
                <a:latin typeface="Times New Roman" pitchFamily="18" charset="0"/>
              </a:rPr>
              <a:t>brushed her teeth and had a bath. Then she went to bed at 11 o’clock.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00600" y="17526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shower</a:t>
            </a:r>
            <a:endParaRPr lang="en-US" sz="2800" b="1" dirty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5000" y="22860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polish</a:t>
            </a:r>
            <a:endParaRPr lang="en-US" sz="2800" b="1" dirty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9800" y="3124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   water</a:t>
            </a:r>
            <a:endParaRPr lang="en-US" sz="2800" b="1" dirty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38800" y="26670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  teeth </a:t>
            </a:r>
            <a:endParaRPr lang="en-US" sz="2800" b="1" dirty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71600" y="3505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   went</a:t>
            </a:r>
            <a:endParaRPr lang="en-US" sz="2800" b="1" dirty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15200" y="35052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sandwich</a:t>
            </a:r>
            <a:endParaRPr lang="en-US" sz="2800" b="1" dirty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8000" y="3962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friends</a:t>
            </a:r>
            <a:endParaRPr lang="en-US" sz="2800" b="1" dirty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57400" y="457200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changed</a:t>
            </a:r>
            <a:endParaRPr lang="en-US" sz="2800" b="1" dirty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19800" y="5029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ironed</a:t>
            </a:r>
            <a:endParaRPr lang="en-US" sz="2800" b="1" dirty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62200" y="5410200"/>
            <a:ext cx="1828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homework.</a:t>
            </a:r>
            <a:endParaRPr lang="en-US" sz="2800" b="1" dirty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8" descr="Tay viÕt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900" y="5953125"/>
            <a:ext cx="11811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onvite froze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447800" y="533400"/>
            <a:ext cx="27162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5400" u="sng" dirty="0">
                <a:solidFill>
                  <a:srgbClr val="6600CC"/>
                </a:solidFill>
                <a:latin typeface="Agency FB" pitchFamily="34" charset="0"/>
              </a:rPr>
              <a:t>Homework :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33400" y="1905000"/>
            <a:ext cx="4283075" cy="1066800"/>
          </a:xfrm>
          <a:prstGeom prst="rect">
            <a:avLst/>
          </a:prstGeom>
          <a:solidFill>
            <a:srgbClr val="EBF67E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>
                <a:solidFill>
                  <a:srgbClr val="006600"/>
                </a:solidFill>
              </a:rPr>
              <a:t>Learn the vocabulary by heart.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81000" y="3352800"/>
            <a:ext cx="4800600" cy="584775"/>
          </a:xfrm>
          <a:prstGeom prst="rect">
            <a:avLst/>
          </a:prstGeom>
          <a:solidFill>
            <a:srgbClr val="33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Do exercise in workbook.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57200" y="4876800"/>
            <a:ext cx="4800600" cy="1077218"/>
          </a:xfrm>
          <a:prstGeom prst="rect">
            <a:avLst/>
          </a:prstGeom>
          <a:solidFill>
            <a:srgbClr val="EBF67E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</a:rPr>
              <a:t>Prepare the </a:t>
            </a:r>
            <a:r>
              <a:rPr lang="en-US" sz="3200" dirty="0" smtClean="0">
                <a:solidFill>
                  <a:srgbClr val="0000FF"/>
                </a:solidFill>
              </a:rPr>
              <a:t>new </a:t>
            </a:r>
            <a:r>
              <a:rPr lang="en-US" sz="3200" dirty="0">
                <a:solidFill>
                  <a:srgbClr val="0000FF"/>
                </a:solidFill>
              </a:rPr>
              <a:t>lesson : </a:t>
            </a:r>
            <a:r>
              <a:rPr lang="en-US" sz="3200" dirty="0" smtClean="0">
                <a:solidFill>
                  <a:srgbClr val="0000FF"/>
                </a:solidFill>
              </a:rPr>
              <a:t>unit 10 : lesson 3 (A3).</a:t>
            </a:r>
            <a:endParaRPr lang="en-US" sz="3200" dirty="0">
              <a:solidFill>
                <a:srgbClr val="0000FF"/>
              </a:solidFill>
            </a:endParaRPr>
          </a:p>
        </p:txBody>
      </p:sp>
      <p:pic>
        <p:nvPicPr>
          <p:cNvPr id="12" name="Picture 8" descr="Tay viÕt 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900" y="5953125"/>
            <a:ext cx="11811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queen_elsa_png_frozen__by_ninetailsfoxchan-d6xayr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8915400" cy="668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533400" y="3200400"/>
            <a:ext cx="4343400" cy="8239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>
                <a:solidFill>
                  <a:srgbClr val="0000FF"/>
                </a:solidFill>
                <a:latin typeface="VNI-Vivi" pitchFamily="2" charset="0"/>
              </a:rPr>
              <a:t>Goodbye class!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_NA939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5047"/>
            <a:ext cx="9021011" cy="6025753"/>
          </a:xfrm>
          <a:prstGeom prst="rect">
            <a:avLst/>
          </a:prstGeom>
        </p:spPr>
      </p:pic>
      <p:sp>
        <p:nvSpPr>
          <p:cNvPr id="5" name="Oval 4">
            <a:hlinkClick r:id="rId3" action="ppaction://hlinksldjump"/>
          </p:cNvPr>
          <p:cNvSpPr/>
          <p:nvPr/>
        </p:nvSpPr>
        <p:spPr>
          <a:xfrm>
            <a:off x="8534400" y="6477000"/>
            <a:ext cx="457200" cy="381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andal-dorothy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5400" y="762000"/>
            <a:ext cx="6553200" cy="5483290"/>
          </a:xfrm>
        </p:spPr>
      </p:pic>
      <p:sp>
        <p:nvSpPr>
          <p:cNvPr id="5" name="Oval 4">
            <a:hlinkClick r:id="rId3" action="ppaction://hlinksldjump"/>
          </p:cNvPr>
          <p:cNvSpPr/>
          <p:nvPr/>
        </p:nvSpPr>
        <p:spPr>
          <a:xfrm>
            <a:off x="8534400" y="6019800"/>
            <a:ext cx="381000" cy="381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-1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04800"/>
            <a:ext cx="8273143" cy="5791200"/>
          </a:xfrm>
          <a:prstGeom prst="rect">
            <a:avLst/>
          </a:prstGeom>
        </p:spPr>
      </p:pic>
      <p:sp>
        <p:nvSpPr>
          <p:cNvPr id="5" name="Oval 4">
            <a:hlinkClick r:id="rId3" action="ppaction://hlinksldjump"/>
          </p:cNvPr>
          <p:cNvSpPr/>
          <p:nvPr/>
        </p:nvSpPr>
        <p:spPr>
          <a:xfrm>
            <a:off x="8229600" y="6400800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1079D  208K (1)-600x8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674" y="0"/>
            <a:ext cx="4784651" cy="6858000"/>
          </a:xfrm>
          <a:prstGeom prst="rect">
            <a:avLst/>
          </a:prstGeom>
        </p:spPr>
      </p:pic>
      <p:sp>
        <p:nvSpPr>
          <p:cNvPr id="5" name="Oval 4">
            <a:hlinkClick r:id="rId3" action="ppaction://hlinksldjump"/>
          </p:cNvPr>
          <p:cNvSpPr/>
          <p:nvPr/>
        </p:nvSpPr>
        <p:spPr>
          <a:xfrm>
            <a:off x="8382000" y="6019800"/>
            <a:ext cx="3810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ải xuố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609600"/>
            <a:ext cx="3419475" cy="3124200"/>
          </a:xfrm>
          <a:prstGeom prst="rect">
            <a:avLst/>
          </a:prstGeom>
        </p:spPr>
      </p:pic>
      <p:pic>
        <p:nvPicPr>
          <p:cNvPr id="5" name="Picture 4" descr="ban-co-biet-chai-toc-dung-cach-khi-bi-nam-da-dau-se-giup-bao-ve-to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0" y="609600"/>
            <a:ext cx="4762500" cy="3571875"/>
          </a:xfrm>
          <a:prstGeom prst="rect">
            <a:avLst/>
          </a:prstGeom>
        </p:spPr>
      </p:pic>
      <p:sp>
        <p:nvSpPr>
          <p:cNvPr id="6" name="Oval 5">
            <a:hlinkClick r:id="rId4" action="ppaction://hlinksldjump"/>
          </p:cNvPr>
          <p:cNvSpPr/>
          <p:nvPr/>
        </p:nvSpPr>
        <p:spPr>
          <a:xfrm>
            <a:off x="7772400" y="5867400"/>
            <a:ext cx="457200" cy="381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òi-hoa-se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838200"/>
            <a:ext cx="5715000" cy="4076700"/>
          </a:xfrm>
          <a:prstGeom prst="rect">
            <a:avLst/>
          </a:prstGeom>
        </p:spPr>
      </p:pic>
      <p:sp>
        <p:nvSpPr>
          <p:cNvPr id="5" name="Oval 4">
            <a:hlinkClick r:id="rId3" action="ppaction://hlinksldjump"/>
          </p:cNvPr>
          <p:cNvSpPr/>
          <p:nvPr/>
        </p:nvSpPr>
        <p:spPr>
          <a:xfrm>
            <a:off x="8534400" y="6096000"/>
            <a:ext cx="3810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rozen-ao-vivo-2014101417582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0" y="4267200"/>
            <a:ext cx="6934200" cy="1107996"/>
          </a:xfrm>
          <a:prstGeom prst="rect">
            <a:avLst/>
          </a:prstGeom>
          <a:solidFill>
            <a:srgbClr val="EBF67E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600" dirty="0">
                <a:solidFill>
                  <a:srgbClr val="FF0000"/>
                </a:solidFill>
                <a:latin typeface="VNI-Commerce" pitchFamily="2" charset="0"/>
              </a:rPr>
              <a:t>Welcome to our </a:t>
            </a:r>
            <a:r>
              <a:rPr lang="en-US" sz="6600" dirty="0" smtClean="0">
                <a:solidFill>
                  <a:srgbClr val="FF0000"/>
                </a:solidFill>
                <a:latin typeface="VNI-Commerce" pitchFamily="2" charset="0"/>
              </a:rPr>
              <a:t>class </a:t>
            </a:r>
            <a:endParaRPr lang="en-US" sz="6600" dirty="0">
              <a:solidFill>
                <a:srgbClr val="FF0000"/>
              </a:solidFill>
              <a:latin typeface="VNI-Commerc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396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Warm  up :</a:t>
            </a:r>
            <a:endParaRPr lang="en-US" sz="28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67000" y="0"/>
            <a:ext cx="42672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Matching</a:t>
            </a:r>
            <a:endParaRPr lang="en-US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129540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 Receive </a:t>
            </a:r>
            <a:endParaRPr lang="en-US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213360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Get up</a:t>
            </a:r>
            <a:endParaRPr lang="en-US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297180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3. Stay up late</a:t>
            </a:r>
            <a:endParaRPr lang="en-US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3733800"/>
            <a:ext cx="3276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 Take morning exercise </a:t>
            </a:r>
            <a:endParaRPr lang="en-US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472440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5. Ion </a:t>
            </a:r>
            <a:endParaRPr lang="en-US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0" y="129540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ủi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0" y="2057400"/>
            <a:ext cx="2667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buổi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72200" y="304800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96000" y="388620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khuya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96000" y="464820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e.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dậy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2362200" y="1600200"/>
            <a:ext cx="3733800" cy="1752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endCxn id="15" idx="1"/>
          </p:cNvCxnSpPr>
          <p:nvPr/>
        </p:nvCxnSpPr>
        <p:spPr>
          <a:xfrm>
            <a:off x="1981200" y="2438400"/>
            <a:ext cx="4114800" cy="24714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2590800" y="3276600"/>
            <a:ext cx="35052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V="1">
            <a:off x="2743200" y="2440633"/>
            <a:ext cx="3200400" cy="16741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1524000" y="1676401"/>
            <a:ext cx="4648200" cy="34289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9"/>
          <p:cNvPicPr>
            <a:picLocks noChangeAspect="1" noChangeArrowheads="1"/>
          </p:cNvPicPr>
          <p:nvPr/>
        </p:nvPicPr>
        <p:blipFill>
          <a:blip r:embed="rId2">
            <a:lum contrast="36000"/>
          </a:blip>
          <a:srcRect/>
          <a:stretch>
            <a:fillRect/>
          </a:stretch>
        </p:blipFill>
        <p:spPr bwMode="auto">
          <a:xfrm>
            <a:off x="0" y="0"/>
            <a:ext cx="2457450" cy="3276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114800" y="2667000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 </a:t>
            </a:r>
            <a:r>
              <a:rPr lang="en-US" sz="28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This is </a:t>
            </a:r>
            <a:r>
              <a:rPr lang="en-US" sz="2800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38600" y="4267200"/>
            <a:ext cx="327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 </a:t>
            </a:r>
            <a:r>
              <a:rPr lang="en-US" sz="28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She is a student.</a:t>
            </a:r>
            <a:endParaRPr lang="en-US" sz="28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0" y="1905000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Who is this ?</a:t>
            </a:r>
            <a:endParaRPr lang="en-US" sz="2800" i="1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3800" y="3581400"/>
            <a:ext cx="327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What does she </a:t>
            </a:r>
            <a:r>
              <a:rPr lang="en-US" sz="2800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do?</a:t>
            </a:r>
            <a:endParaRPr lang="en-US" sz="2800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rozen-invtiaciones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191000" y="1981200"/>
            <a:ext cx="4648200" cy="1200329"/>
          </a:xfrm>
          <a:prstGeom prst="rect">
            <a:avLst/>
          </a:prstGeom>
          <a:solidFill>
            <a:srgbClr val="7DF79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 u="sng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sz="3600" b="1" u="sng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en-US" sz="36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HEALTH AND HYGIENE.</a:t>
            </a:r>
            <a:endParaRPr lang="en-US" sz="36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648200" y="3276600"/>
            <a:ext cx="4267200" cy="1446550"/>
          </a:xfrm>
          <a:prstGeom prst="rect">
            <a:avLst/>
          </a:prstGeom>
          <a:solidFill>
            <a:srgbClr val="EBF67E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b="1" u="sng" dirty="0" smtClean="0">
                <a:latin typeface="VNI-Ariston" pitchFamily="2" charset="0"/>
              </a:rPr>
              <a:t>Period  65</a:t>
            </a:r>
            <a:r>
              <a:rPr lang="en-US" sz="4400" dirty="0" smtClean="0">
                <a:latin typeface="VNI-Ariston" pitchFamily="2" charset="0"/>
              </a:rPr>
              <a:t> A2. </a:t>
            </a:r>
            <a:r>
              <a:rPr lang="en-US" sz="4400" b="1" dirty="0" smtClean="0">
                <a:latin typeface="VNI-Ariston" pitchFamily="2" charset="0"/>
              </a:rPr>
              <a:t>LISTEN</a:t>
            </a:r>
            <a:r>
              <a:rPr lang="en-US" sz="4400" dirty="0" smtClean="0"/>
              <a:t>       </a:t>
            </a:r>
            <a:endParaRPr lang="en-US" sz="4400" dirty="0"/>
          </a:p>
        </p:txBody>
      </p:sp>
      <p:pic>
        <p:nvPicPr>
          <p:cNvPr id="9" name="Picture 8" descr="Tay viÕt 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11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Wow Spring HD Wallpapers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9050"/>
            <a:ext cx="9144000" cy="6838950"/>
          </a:xfr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 flipV="1">
            <a:off x="457200" y="1143000"/>
            <a:ext cx="7772400" cy="5410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/>
            <a:endParaRPr lang="en-US" dirty="0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28600" y="152400"/>
            <a:ext cx="2979738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u="sng">
                <a:solidFill>
                  <a:srgbClr val="0000FF"/>
                </a:solidFill>
              </a:rPr>
              <a:t>Vocabulary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143000" y="1371600"/>
            <a:ext cx="533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</a:rPr>
              <a:t>( To) put on (v)</a:t>
            </a:r>
            <a:r>
              <a:rPr lang="en-US" sz="3200" dirty="0" smtClean="0"/>
              <a:t>  : </a:t>
            </a:r>
            <a:r>
              <a:rPr lang="en-US" sz="3200" dirty="0" err="1" smtClean="0">
                <a:solidFill>
                  <a:srgbClr val="006600"/>
                </a:solidFill>
              </a:rPr>
              <a:t>mặc</a:t>
            </a:r>
            <a:r>
              <a:rPr lang="en-US" sz="3200" dirty="0" smtClean="0">
                <a:solidFill>
                  <a:srgbClr val="006600"/>
                </a:solidFill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</a:rPr>
              <a:t>vào</a:t>
            </a:r>
            <a:r>
              <a:rPr lang="en-US" sz="3200" dirty="0" smtClean="0">
                <a:solidFill>
                  <a:srgbClr val="006600"/>
                </a:solidFill>
              </a:rPr>
              <a:t> </a:t>
            </a:r>
            <a:endParaRPr lang="en-US" sz="3200" dirty="0">
              <a:solidFill>
                <a:srgbClr val="006600"/>
              </a:solidFill>
            </a:endParaRPr>
          </a:p>
        </p:txBody>
      </p:sp>
      <p:sp>
        <p:nvSpPr>
          <p:cNvPr id="22534" name="Oval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2000" y="14478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22535" name="Oval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2000" y="22098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219200" y="1981200"/>
            <a:ext cx="46802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</a:rPr>
              <a:t>( to ) polish(v) : </a:t>
            </a:r>
            <a:r>
              <a:rPr lang="en-US" sz="3200" dirty="0" smtClean="0"/>
              <a:t> </a:t>
            </a:r>
            <a:r>
              <a:rPr lang="en-US" sz="3200" dirty="0" err="1" smtClean="0">
                <a:solidFill>
                  <a:srgbClr val="006600"/>
                </a:solidFill>
              </a:rPr>
              <a:t>đánh</a:t>
            </a:r>
            <a:r>
              <a:rPr lang="en-US" sz="3200" dirty="0" smtClean="0">
                <a:solidFill>
                  <a:srgbClr val="006600"/>
                </a:solidFill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</a:rPr>
              <a:t>bóng</a:t>
            </a:r>
            <a:endParaRPr lang="en-US" sz="3200" dirty="0">
              <a:solidFill>
                <a:srgbClr val="006600"/>
              </a:solidFill>
            </a:endParaRP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219200" y="3505200"/>
            <a:ext cx="44464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</a:rPr>
              <a:t>(to ) change (v) :</a:t>
            </a:r>
            <a:r>
              <a:rPr lang="en-US" sz="3200" dirty="0" smtClean="0"/>
              <a:t>  </a:t>
            </a:r>
            <a:r>
              <a:rPr lang="en-US" sz="3200" dirty="0" err="1" smtClean="0">
                <a:solidFill>
                  <a:srgbClr val="006600"/>
                </a:solidFill>
              </a:rPr>
              <a:t>thay</a:t>
            </a:r>
            <a:r>
              <a:rPr lang="en-US" sz="3200" dirty="0" smtClean="0">
                <a:solidFill>
                  <a:srgbClr val="006600"/>
                </a:solidFill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</a:rPr>
              <a:t>đổi</a:t>
            </a:r>
            <a:endParaRPr lang="en-US" sz="3200" dirty="0">
              <a:solidFill>
                <a:srgbClr val="006600"/>
              </a:solidFill>
            </a:endParaRPr>
          </a:p>
        </p:txBody>
      </p:sp>
      <p:sp>
        <p:nvSpPr>
          <p:cNvPr id="22538" name="Oval 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2000" y="37338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22539" name="Oval 1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62000" y="42672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1143000" y="4038600"/>
            <a:ext cx="359848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</a:rPr>
              <a:t>pants  (n) : </a:t>
            </a:r>
            <a:r>
              <a:rPr lang="en-US" sz="3200" dirty="0" smtClean="0"/>
              <a:t> </a:t>
            </a:r>
            <a:r>
              <a:rPr lang="en-US" sz="3200" dirty="0" err="1" smtClean="0">
                <a:solidFill>
                  <a:srgbClr val="006600"/>
                </a:solidFill>
              </a:rPr>
              <a:t>quần</a:t>
            </a:r>
            <a:r>
              <a:rPr lang="en-US" sz="3200" dirty="0" smtClean="0">
                <a:solidFill>
                  <a:srgbClr val="006600"/>
                </a:solidFill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</a:rPr>
              <a:t>dài</a:t>
            </a:r>
            <a:endParaRPr lang="en-US" sz="3200" dirty="0">
              <a:solidFill>
                <a:srgbClr val="006600"/>
              </a:solidFill>
            </a:endParaRPr>
          </a:p>
        </p:txBody>
      </p:sp>
      <p:sp>
        <p:nvSpPr>
          <p:cNvPr id="22541" name="Oval 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62000" y="56388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1219200" y="5410200"/>
            <a:ext cx="45582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</a:rPr>
              <a:t>Shower ( n) :</a:t>
            </a:r>
            <a:r>
              <a:rPr lang="en-US" sz="3200" dirty="0" smtClean="0"/>
              <a:t>    </a:t>
            </a:r>
            <a:r>
              <a:rPr lang="en-US" sz="3200" dirty="0" err="1" smtClean="0">
                <a:solidFill>
                  <a:srgbClr val="006600"/>
                </a:solidFill>
              </a:rPr>
              <a:t>vòi</a:t>
            </a:r>
            <a:r>
              <a:rPr lang="en-US" sz="3200" dirty="0" smtClean="0">
                <a:solidFill>
                  <a:srgbClr val="006600"/>
                </a:solidFill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</a:rPr>
              <a:t>hoa</a:t>
            </a:r>
            <a:r>
              <a:rPr lang="en-US" sz="3200" dirty="0" smtClean="0">
                <a:solidFill>
                  <a:srgbClr val="006600"/>
                </a:solidFill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</a:rPr>
              <a:t>sen</a:t>
            </a:r>
            <a:endParaRPr lang="en-US" sz="3200" dirty="0">
              <a:solidFill>
                <a:srgbClr val="006600"/>
              </a:solidFill>
            </a:endParaRPr>
          </a:p>
        </p:txBody>
      </p:sp>
      <p:sp>
        <p:nvSpPr>
          <p:cNvPr id="22543" name="Oval 1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2000" y="61722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1143000" y="5943600"/>
            <a:ext cx="39364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</a:rPr>
              <a:t>To put…..in…..: </a:t>
            </a:r>
            <a:r>
              <a:rPr lang="en-US" sz="3200" dirty="0" err="1" smtClean="0">
                <a:solidFill>
                  <a:srgbClr val="006600"/>
                </a:solidFill>
              </a:rPr>
              <a:t>để</a:t>
            </a:r>
            <a:r>
              <a:rPr lang="en-US" sz="3200" dirty="0" smtClean="0">
                <a:solidFill>
                  <a:srgbClr val="006600"/>
                </a:solidFill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</a:rPr>
              <a:t>vào</a:t>
            </a:r>
            <a:r>
              <a:rPr lang="en-US" sz="3200" dirty="0" smtClean="0">
                <a:solidFill>
                  <a:srgbClr val="006600"/>
                </a:solidFill>
              </a:rPr>
              <a:t> </a:t>
            </a:r>
            <a:endParaRPr lang="en-US" sz="3200" dirty="0">
              <a:solidFill>
                <a:srgbClr val="006600"/>
              </a:solidFill>
            </a:endParaRPr>
          </a:p>
        </p:txBody>
      </p:sp>
      <p:sp>
        <p:nvSpPr>
          <p:cNvPr id="22545" name="Oval 17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763000" y="64770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Isosceles Triangle 17">
            <a:hlinkClick r:id="rId7" action="ppaction://hlinksldjump"/>
          </p:cNvPr>
          <p:cNvSpPr/>
          <p:nvPr/>
        </p:nvSpPr>
        <p:spPr>
          <a:xfrm>
            <a:off x="8839200" y="5867400"/>
            <a:ext cx="304800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8" descr="Tay viÕt 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219200"/>
            <a:ext cx="11811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Oval 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62000" y="29718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1219200" y="2743200"/>
            <a:ext cx="464479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</a:rPr>
              <a:t>Sandals (n) : </a:t>
            </a:r>
            <a:r>
              <a:rPr lang="en-US" sz="3200" dirty="0" smtClean="0"/>
              <a:t> </a:t>
            </a:r>
            <a:r>
              <a:rPr lang="en-US" sz="3200" dirty="0" err="1" smtClean="0">
                <a:solidFill>
                  <a:srgbClr val="006600"/>
                </a:solidFill>
              </a:rPr>
              <a:t>dép</a:t>
            </a:r>
            <a:r>
              <a:rPr lang="en-US" sz="3200" dirty="0" smtClean="0">
                <a:solidFill>
                  <a:srgbClr val="006600"/>
                </a:solidFill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</a:rPr>
              <a:t>xăng</a:t>
            </a:r>
            <a:r>
              <a:rPr lang="en-US" sz="3200" dirty="0" smtClean="0">
                <a:solidFill>
                  <a:srgbClr val="006600"/>
                </a:solidFill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</a:rPr>
              <a:t>đan</a:t>
            </a:r>
            <a:endParaRPr lang="en-US" sz="3200" dirty="0">
              <a:solidFill>
                <a:srgbClr val="006600"/>
              </a:solidFill>
            </a:endParaRPr>
          </a:p>
        </p:txBody>
      </p:sp>
      <p:sp>
        <p:nvSpPr>
          <p:cNvPr id="22" name="Oval 1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62000" y="49530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1066800" y="4724400"/>
            <a:ext cx="74183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</a:rPr>
              <a:t>comb (n)/(to)comb (v)  : </a:t>
            </a:r>
            <a:r>
              <a:rPr lang="en-US" sz="3200" dirty="0" smtClean="0"/>
              <a:t> </a:t>
            </a:r>
            <a:r>
              <a:rPr lang="en-US" sz="3200" dirty="0" err="1" smtClean="0">
                <a:solidFill>
                  <a:srgbClr val="006600"/>
                </a:solidFill>
              </a:rPr>
              <a:t>cái</a:t>
            </a:r>
            <a:r>
              <a:rPr lang="en-US" sz="3200" dirty="0" smtClean="0">
                <a:solidFill>
                  <a:srgbClr val="006600"/>
                </a:solidFill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</a:rPr>
              <a:t>lược</a:t>
            </a:r>
            <a:r>
              <a:rPr lang="en-US" sz="3200" dirty="0" smtClean="0">
                <a:solidFill>
                  <a:srgbClr val="006600"/>
                </a:solidFill>
              </a:rPr>
              <a:t>/ </a:t>
            </a:r>
            <a:r>
              <a:rPr lang="en-US" sz="3200" dirty="0" err="1" smtClean="0">
                <a:solidFill>
                  <a:srgbClr val="006600"/>
                </a:solidFill>
              </a:rPr>
              <a:t>chải</a:t>
            </a:r>
            <a:r>
              <a:rPr lang="en-US" sz="3200" dirty="0" smtClean="0">
                <a:solidFill>
                  <a:srgbClr val="006600"/>
                </a:solidFill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</a:rPr>
              <a:t>tóc</a:t>
            </a:r>
            <a:endParaRPr lang="en-US" sz="32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7" grpId="0"/>
      <p:bldP spid="12300" grpId="0"/>
      <p:bldP spid="12302" grpId="0"/>
      <p:bldP spid="12304" grpId="0"/>
      <p:bldP spid="21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895600" y="0"/>
            <a:ext cx="37753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u="sng" dirty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Match vocabulary :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1066800" y="304800"/>
            <a:ext cx="481222" cy="584775"/>
          </a:xfrm>
          <a:prstGeom prst="rect">
            <a:avLst/>
          </a:prstGeom>
          <a:solidFill>
            <a:srgbClr val="FF0066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7391400" y="228600"/>
            <a:ext cx="455613" cy="579438"/>
          </a:xfrm>
          <a:prstGeom prst="rect">
            <a:avLst/>
          </a:prstGeom>
          <a:solidFill>
            <a:srgbClr val="FF0066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28600" y="1066800"/>
            <a:ext cx="1592103" cy="523220"/>
          </a:xfrm>
          <a:prstGeom prst="rect">
            <a:avLst/>
          </a:prstGeom>
          <a:solidFill>
            <a:srgbClr val="A0F3F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Put on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28600" y="1752600"/>
            <a:ext cx="1830950" cy="523220"/>
          </a:xfrm>
          <a:prstGeom prst="rect">
            <a:avLst/>
          </a:prstGeom>
          <a:solidFill>
            <a:srgbClr val="A0F3F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2) Polish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28600" y="2514600"/>
            <a:ext cx="2048959" cy="523220"/>
          </a:xfrm>
          <a:prstGeom prst="rect">
            <a:avLst/>
          </a:prstGeom>
          <a:solidFill>
            <a:srgbClr val="A0F3F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3) Sandals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28600" y="3276600"/>
            <a:ext cx="1947969" cy="523220"/>
          </a:xfrm>
          <a:prstGeom prst="rect">
            <a:avLst/>
          </a:prstGeom>
          <a:solidFill>
            <a:srgbClr val="A0F3F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4) change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52400" y="3962400"/>
            <a:ext cx="1689886" cy="523220"/>
          </a:xfrm>
          <a:prstGeom prst="rect">
            <a:avLst/>
          </a:prstGeom>
          <a:solidFill>
            <a:srgbClr val="A0F3F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5) pants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52400" y="4648200"/>
            <a:ext cx="1819729" cy="523220"/>
          </a:xfrm>
          <a:prstGeom prst="rect">
            <a:avLst/>
          </a:prstGeom>
          <a:solidFill>
            <a:srgbClr val="A0F3F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6) comb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52400" y="5334000"/>
            <a:ext cx="1880643" cy="523220"/>
          </a:xfrm>
          <a:prstGeom prst="rect">
            <a:avLst/>
          </a:prstGeom>
          <a:solidFill>
            <a:srgbClr val="A0F3F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7) shower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52400" y="6019800"/>
            <a:ext cx="2487091" cy="523220"/>
          </a:xfrm>
          <a:prstGeom prst="rect">
            <a:avLst/>
          </a:prstGeom>
          <a:solidFill>
            <a:srgbClr val="A0F3F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8) To put….in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5486400" y="1066800"/>
            <a:ext cx="463588" cy="523220"/>
          </a:xfrm>
          <a:prstGeom prst="rect">
            <a:avLst/>
          </a:prstGeom>
          <a:solidFill>
            <a:srgbClr val="FDA1B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a)</a:t>
            </a: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5486400" y="1752600"/>
            <a:ext cx="482824" cy="523220"/>
          </a:xfrm>
          <a:prstGeom prst="rect">
            <a:avLst/>
          </a:prstGeom>
          <a:solidFill>
            <a:srgbClr val="FDA1B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b)</a:t>
            </a: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5486400" y="2438400"/>
            <a:ext cx="533400" cy="523220"/>
          </a:xfrm>
          <a:prstGeom prst="rect">
            <a:avLst/>
          </a:prstGeom>
          <a:solidFill>
            <a:srgbClr val="FDA1B5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5486400" y="3048000"/>
            <a:ext cx="484428" cy="523220"/>
          </a:xfrm>
          <a:prstGeom prst="rect">
            <a:avLst/>
          </a:prstGeom>
          <a:solidFill>
            <a:srgbClr val="FDA1B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5486400" y="3733800"/>
            <a:ext cx="463588" cy="523220"/>
          </a:xfrm>
          <a:prstGeom prst="rect">
            <a:avLst/>
          </a:prstGeom>
          <a:solidFill>
            <a:srgbClr val="FDA1B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5486400" y="4419600"/>
            <a:ext cx="533400" cy="523220"/>
          </a:xfrm>
          <a:prstGeom prst="rect">
            <a:avLst/>
          </a:prstGeom>
          <a:solidFill>
            <a:srgbClr val="FDA1B5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5486400" y="5105400"/>
            <a:ext cx="484428" cy="523220"/>
          </a:xfrm>
          <a:prstGeom prst="rect">
            <a:avLst/>
          </a:prstGeom>
          <a:solidFill>
            <a:srgbClr val="FDA1B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5486400" y="5791200"/>
            <a:ext cx="482824" cy="523220"/>
          </a:xfrm>
          <a:prstGeom prst="rect">
            <a:avLst/>
          </a:prstGeom>
          <a:solidFill>
            <a:srgbClr val="FDA1B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6096000" y="1066800"/>
            <a:ext cx="2177199" cy="523220"/>
          </a:xfrm>
          <a:prstGeom prst="rect">
            <a:avLst/>
          </a:prstGeom>
          <a:solidFill>
            <a:srgbClr val="A0F3F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Dép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xăng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đan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6096000" y="1752600"/>
            <a:ext cx="1470274" cy="523220"/>
          </a:xfrm>
          <a:prstGeom prst="rect">
            <a:avLst/>
          </a:prstGeom>
          <a:solidFill>
            <a:srgbClr val="A0F3F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6096000" y="2438400"/>
            <a:ext cx="1428596" cy="523220"/>
          </a:xfrm>
          <a:prstGeom prst="rect">
            <a:avLst/>
          </a:prstGeom>
          <a:solidFill>
            <a:srgbClr val="A0F3F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Mặc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6096000" y="3048000"/>
            <a:ext cx="2715808" cy="523220"/>
          </a:xfrm>
          <a:prstGeom prst="rect">
            <a:avLst/>
          </a:prstGeom>
          <a:solidFill>
            <a:srgbClr val="A0F3F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chải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tóc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6096000" y="3733800"/>
            <a:ext cx="1210588" cy="523220"/>
          </a:xfrm>
          <a:prstGeom prst="rect">
            <a:avLst/>
          </a:prstGeom>
          <a:solidFill>
            <a:srgbClr val="A0F3F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6096000" y="4419600"/>
            <a:ext cx="1898277" cy="523220"/>
          </a:xfrm>
          <a:prstGeom prst="rect">
            <a:avLst/>
          </a:prstGeom>
          <a:solidFill>
            <a:srgbClr val="A0F3F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Vòi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sen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6096000" y="5105400"/>
            <a:ext cx="1770036" cy="523220"/>
          </a:xfrm>
          <a:prstGeom prst="rect">
            <a:avLst/>
          </a:prstGeom>
          <a:solidFill>
            <a:srgbClr val="A0F3F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6096000" y="5791200"/>
            <a:ext cx="1489510" cy="523220"/>
          </a:xfrm>
          <a:prstGeom prst="rect">
            <a:avLst/>
          </a:prstGeom>
          <a:solidFill>
            <a:srgbClr val="A0F3F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Line 20"/>
          <p:cNvSpPr>
            <a:spLocks noChangeShapeType="1"/>
          </p:cNvSpPr>
          <p:nvPr/>
        </p:nvSpPr>
        <p:spPr bwMode="auto">
          <a:xfrm>
            <a:off x="1828800" y="1295400"/>
            <a:ext cx="3657600" cy="1524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" name="Line 20"/>
          <p:cNvSpPr>
            <a:spLocks noChangeShapeType="1"/>
          </p:cNvSpPr>
          <p:nvPr/>
        </p:nvSpPr>
        <p:spPr bwMode="auto">
          <a:xfrm flipV="1">
            <a:off x="2133600" y="1371600"/>
            <a:ext cx="3352800" cy="1371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" name="Line 20"/>
          <p:cNvSpPr>
            <a:spLocks noChangeShapeType="1"/>
          </p:cNvSpPr>
          <p:nvPr/>
        </p:nvSpPr>
        <p:spPr bwMode="auto">
          <a:xfrm>
            <a:off x="2057400" y="1981200"/>
            <a:ext cx="3429000" cy="3505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3" name="Line 20"/>
          <p:cNvSpPr>
            <a:spLocks noChangeShapeType="1"/>
          </p:cNvSpPr>
          <p:nvPr/>
        </p:nvSpPr>
        <p:spPr bwMode="auto">
          <a:xfrm flipV="1">
            <a:off x="2133600" y="2133600"/>
            <a:ext cx="3352800" cy="1371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" name="Line 20"/>
          <p:cNvSpPr>
            <a:spLocks noChangeShapeType="1"/>
          </p:cNvSpPr>
          <p:nvPr/>
        </p:nvSpPr>
        <p:spPr bwMode="auto">
          <a:xfrm>
            <a:off x="1905000" y="4191000"/>
            <a:ext cx="3581400" cy="1981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" name="Line 20"/>
          <p:cNvSpPr>
            <a:spLocks noChangeShapeType="1"/>
          </p:cNvSpPr>
          <p:nvPr/>
        </p:nvSpPr>
        <p:spPr bwMode="auto">
          <a:xfrm flipV="1">
            <a:off x="1981200" y="3352800"/>
            <a:ext cx="3505200" cy="1676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" name="Line 20"/>
          <p:cNvSpPr>
            <a:spLocks noChangeShapeType="1"/>
          </p:cNvSpPr>
          <p:nvPr/>
        </p:nvSpPr>
        <p:spPr bwMode="auto">
          <a:xfrm flipV="1">
            <a:off x="2057400" y="4724400"/>
            <a:ext cx="3505200" cy="838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" name="Line 20"/>
          <p:cNvSpPr>
            <a:spLocks noChangeShapeType="1"/>
          </p:cNvSpPr>
          <p:nvPr/>
        </p:nvSpPr>
        <p:spPr bwMode="auto">
          <a:xfrm flipV="1">
            <a:off x="2667000" y="4038600"/>
            <a:ext cx="2819400" cy="2209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0" y="533400"/>
            <a:ext cx="9107974" cy="5699445"/>
            <a:chOff x="0" y="486"/>
            <a:chExt cx="5815" cy="3355"/>
          </a:xfrm>
        </p:grpSpPr>
        <p:pic>
          <p:nvPicPr>
            <p:cNvPr id="30726" name="Picture 6"/>
            <p:cNvPicPr>
              <a:picLocks noChangeAspect="1" noChangeArrowheads="1"/>
            </p:cNvPicPr>
            <p:nvPr/>
          </p:nvPicPr>
          <p:blipFill>
            <a:blip r:embed="rId2">
              <a:lum bright="-30000" contrast="42000"/>
            </a:blip>
            <a:srcRect/>
            <a:stretch>
              <a:fillRect/>
            </a:stretch>
          </p:blipFill>
          <p:spPr bwMode="auto">
            <a:xfrm>
              <a:off x="0" y="486"/>
              <a:ext cx="1442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7" name="Picture 7"/>
            <p:cNvPicPr>
              <a:picLocks noChangeAspect="1" noChangeArrowheads="1"/>
            </p:cNvPicPr>
            <p:nvPr/>
          </p:nvPicPr>
          <p:blipFill>
            <a:blip r:embed="rId3">
              <a:lum bright="-24000" contrast="30000"/>
            </a:blip>
            <a:srcRect/>
            <a:stretch>
              <a:fillRect/>
            </a:stretch>
          </p:blipFill>
          <p:spPr bwMode="auto">
            <a:xfrm>
              <a:off x="1513" y="486"/>
              <a:ext cx="1388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8" name="Picture 8"/>
            <p:cNvPicPr>
              <a:picLocks noChangeAspect="1" noChangeArrowheads="1"/>
            </p:cNvPicPr>
            <p:nvPr/>
          </p:nvPicPr>
          <p:blipFill>
            <a:blip r:embed="rId4">
              <a:lum bright="-30000" contrast="48000"/>
            </a:blip>
            <a:srcRect/>
            <a:stretch>
              <a:fillRect/>
            </a:stretch>
          </p:blipFill>
          <p:spPr bwMode="auto">
            <a:xfrm>
              <a:off x="2961" y="486"/>
              <a:ext cx="1388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9" name="Picture 9"/>
            <p:cNvPicPr>
              <a:picLocks noChangeAspect="1" noChangeArrowheads="1"/>
            </p:cNvPicPr>
            <p:nvPr/>
          </p:nvPicPr>
          <p:blipFill>
            <a:blip r:embed="rId5">
              <a:lum bright="-30000" contrast="36000"/>
            </a:blip>
            <a:srcRect/>
            <a:stretch>
              <a:fillRect/>
            </a:stretch>
          </p:blipFill>
          <p:spPr bwMode="auto">
            <a:xfrm>
              <a:off x="4427" y="486"/>
              <a:ext cx="1388" cy="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30" name="Picture 10"/>
            <p:cNvPicPr>
              <a:picLocks noChangeAspect="1" noChangeArrowheads="1"/>
            </p:cNvPicPr>
            <p:nvPr/>
          </p:nvPicPr>
          <p:blipFill>
            <a:blip r:embed="rId6">
              <a:lum bright="-24000" contrast="24000"/>
            </a:blip>
            <a:srcRect/>
            <a:stretch>
              <a:fillRect/>
            </a:stretch>
          </p:blipFill>
          <p:spPr bwMode="auto">
            <a:xfrm>
              <a:off x="0" y="2444"/>
              <a:ext cx="1440" cy="1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31" name="Picture 11"/>
            <p:cNvPicPr>
              <a:picLocks noChangeAspect="1" noChangeArrowheads="1"/>
            </p:cNvPicPr>
            <p:nvPr/>
          </p:nvPicPr>
          <p:blipFill>
            <a:blip r:embed="rId7">
              <a:lum bright="-18000" contrast="12000"/>
            </a:blip>
            <a:srcRect/>
            <a:stretch>
              <a:fillRect/>
            </a:stretch>
          </p:blipFill>
          <p:spPr bwMode="auto">
            <a:xfrm>
              <a:off x="1514" y="2442"/>
              <a:ext cx="1379" cy="1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32" name="Picture 12"/>
            <p:cNvPicPr>
              <a:picLocks noChangeAspect="1" noChangeArrowheads="1"/>
            </p:cNvPicPr>
            <p:nvPr/>
          </p:nvPicPr>
          <p:blipFill>
            <a:blip r:embed="rId8">
              <a:lum bright="-18000" contrast="18000"/>
            </a:blip>
            <a:srcRect/>
            <a:stretch>
              <a:fillRect/>
            </a:stretch>
          </p:blipFill>
          <p:spPr bwMode="auto">
            <a:xfrm>
              <a:off x="2976" y="2444"/>
              <a:ext cx="1392" cy="1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33" name="Picture 13"/>
            <p:cNvPicPr>
              <a:picLocks noChangeAspect="1" noChangeArrowheads="1"/>
            </p:cNvPicPr>
            <p:nvPr/>
          </p:nvPicPr>
          <p:blipFill>
            <a:blip r:embed="rId9">
              <a:lum bright="-24000" contrast="18000"/>
            </a:blip>
            <a:srcRect/>
            <a:stretch>
              <a:fillRect/>
            </a:stretch>
          </p:blipFill>
          <p:spPr bwMode="auto">
            <a:xfrm>
              <a:off x="4464" y="2444"/>
              <a:ext cx="1309" cy="1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6" name="Text Box 16"/>
            <p:cNvSpPr txBox="1">
              <a:spLocks noChangeArrowheads="1"/>
            </p:cNvSpPr>
            <p:nvPr/>
          </p:nvSpPr>
          <p:spPr bwMode="auto">
            <a:xfrm>
              <a:off x="1488" y="1680"/>
              <a:ext cx="144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sz="2400" dirty="0">
                  <a:solidFill>
                    <a:schemeClr val="bg1"/>
                  </a:solidFill>
                  <a:latin typeface="Times New Roman" pitchFamily="18" charset="0"/>
                </a:rPr>
                <a:t>go to bed</a:t>
              </a:r>
            </a:p>
          </p:txBody>
        </p:sp>
        <p:sp>
          <p:nvSpPr>
            <p:cNvPr id="30737" name="Text Box 17"/>
            <p:cNvSpPr txBox="1">
              <a:spLocks noChangeArrowheads="1"/>
            </p:cNvSpPr>
            <p:nvPr/>
          </p:nvSpPr>
          <p:spPr bwMode="auto">
            <a:xfrm>
              <a:off x="2928" y="1680"/>
              <a:ext cx="1440" cy="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sz="2400">
                  <a:solidFill>
                    <a:schemeClr val="bg1"/>
                  </a:solidFill>
                  <a:latin typeface="Times New Roman" pitchFamily="18" charset="0"/>
                </a:rPr>
                <a:t>change into red pants and shirt</a:t>
              </a:r>
            </a:p>
          </p:txBody>
        </p:sp>
        <p:sp>
          <p:nvSpPr>
            <p:cNvPr id="30739" name="Text Box 19"/>
            <p:cNvSpPr txBox="1">
              <a:spLocks noChangeArrowheads="1"/>
            </p:cNvSpPr>
            <p:nvPr/>
          </p:nvSpPr>
          <p:spPr bwMode="auto">
            <a:xfrm>
              <a:off x="0" y="3599"/>
              <a:ext cx="144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sz="2400">
                  <a:solidFill>
                    <a:schemeClr val="bg1"/>
                  </a:solidFill>
                  <a:latin typeface="Times New Roman" pitchFamily="18" charset="0"/>
                </a:rPr>
                <a:t>polish her shoes</a:t>
              </a:r>
            </a:p>
          </p:txBody>
        </p:sp>
        <p:sp>
          <p:nvSpPr>
            <p:cNvPr id="30740" name="Text Box 20"/>
            <p:cNvSpPr txBox="1">
              <a:spLocks noChangeArrowheads="1"/>
            </p:cNvSpPr>
            <p:nvPr/>
          </p:nvSpPr>
          <p:spPr bwMode="auto">
            <a:xfrm>
              <a:off x="1488" y="3599"/>
              <a:ext cx="144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sz="2400">
                  <a:solidFill>
                    <a:schemeClr val="bg1"/>
                  </a:solidFill>
                  <a:latin typeface="Times New Roman" pitchFamily="18" charset="0"/>
                </a:rPr>
                <a:t>have breakfast</a:t>
              </a:r>
            </a:p>
          </p:txBody>
        </p:sp>
        <p:sp>
          <p:nvSpPr>
            <p:cNvPr id="30747" name="Text Box 27"/>
            <p:cNvSpPr txBox="1">
              <a:spLocks noChangeArrowheads="1"/>
            </p:cNvSpPr>
            <p:nvPr/>
          </p:nvSpPr>
          <p:spPr bwMode="auto">
            <a:xfrm>
              <a:off x="1209" y="1337"/>
              <a:ext cx="27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30748" name="Text Box 28"/>
            <p:cNvSpPr txBox="1">
              <a:spLocks noChangeArrowheads="1"/>
            </p:cNvSpPr>
            <p:nvPr/>
          </p:nvSpPr>
          <p:spPr bwMode="auto">
            <a:xfrm>
              <a:off x="2679" y="1337"/>
              <a:ext cx="27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30749" name="Text Box 29"/>
            <p:cNvSpPr txBox="1">
              <a:spLocks noChangeArrowheads="1"/>
            </p:cNvSpPr>
            <p:nvPr/>
          </p:nvSpPr>
          <p:spPr bwMode="auto">
            <a:xfrm>
              <a:off x="4093" y="1337"/>
              <a:ext cx="27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30750" name="Text Box 30"/>
            <p:cNvSpPr txBox="1">
              <a:spLocks noChangeArrowheads="1"/>
            </p:cNvSpPr>
            <p:nvPr/>
          </p:nvSpPr>
          <p:spPr bwMode="auto">
            <a:xfrm>
              <a:off x="5494" y="1337"/>
              <a:ext cx="27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30751" name="Text Box 31"/>
            <p:cNvSpPr txBox="1">
              <a:spLocks noChangeArrowheads="1"/>
            </p:cNvSpPr>
            <p:nvPr/>
          </p:nvSpPr>
          <p:spPr bwMode="auto">
            <a:xfrm>
              <a:off x="1209" y="3242"/>
              <a:ext cx="27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>
                  <a:latin typeface="Times New Roman" pitchFamily="18" charset="0"/>
                </a:rPr>
                <a:t>e</a:t>
              </a:r>
            </a:p>
          </p:txBody>
        </p:sp>
        <p:sp>
          <p:nvSpPr>
            <p:cNvPr id="30752" name="Text Box 32"/>
            <p:cNvSpPr txBox="1">
              <a:spLocks noChangeArrowheads="1"/>
            </p:cNvSpPr>
            <p:nvPr/>
          </p:nvSpPr>
          <p:spPr bwMode="auto">
            <a:xfrm>
              <a:off x="2679" y="3242"/>
              <a:ext cx="27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30753" name="Text Box 33"/>
            <p:cNvSpPr txBox="1">
              <a:spLocks noChangeArrowheads="1"/>
            </p:cNvSpPr>
            <p:nvPr/>
          </p:nvSpPr>
          <p:spPr bwMode="auto">
            <a:xfrm>
              <a:off x="4106" y="3203"/>
              <a:ext cx="27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>
                  <a:latin typeface="Times New Roman" pitchFamily="18" charset="0"/>
                </a:rPr>
                <a:t>g</a:t>
              </a:r>
            </a:p>
          </p:txBody>
        </p:sp>
        <p:sp>
          <p:nvSpPr>
            <p:cNvPr id="30754" name="Text Box 34"/>
            <p:cNvSpPr txBox="1">
              <a:spLocks noChangeArrowheads="1"/>
            </p:cNvSpPr>
            <p:nvPr/>
          </p:nvSpPr>
          <p:spPr bwMode="auto">
            <a:xfrm>
              <a:off x="5494" y="3242"/>
              <a:ext cx="27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>
                  <a:latin typeface="Times New Roman" pitchFamily="18" charset="0"/>
                </a:rPr>
                <a:t>h</a:t>
              </a:r>
            </a:p>
          </p:txBody>
        </p:sp>
      </p:grpSp>
      <p:sp>
        <p:nvSpPr>
          <p:cNvPr id="36" name="Rectangle 35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Look at the pictures and guess about </a:t>
            </a:r>
            <a:r>
              <a:rPr lang="en-US" sz="2800" b="1" u="sng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Hoa’s</a:t>
            </a:r>
            <a:r>
              <a:rPr lang="en-US" sz="2800" b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activities. </a:t>
            </a:r>
            <a:endParaRPr lang="en-US" sz="2800" b="1" u="sng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2400" y="2895600"/>
            <a:ext cx="198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Get up and take a shower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14600" y="2895600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Go to bed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495800" y="29718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Change into red pants and shirt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2400" y="5867400"/>
            <a:ext cx="198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Polish her shoes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362200" y="58674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Have breakfast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648200" y="5657671"/>
            <a:ext cx="213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Eat sandwich and drink some water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010400" y="59436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Iron her clothes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858000" y="2743200"/>
            <a:ext cx="228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Put a sandwich and a bottle of water in her bag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1" grpId="0"/>
      <p:bldP spid="42" grpId="0"/>
      <p:bldP spid="43" grpId="0"/>
      <p:bldP spid="44" grpId="0"/>
      <p:bldP spid="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144463" y="20638"/>
            <a:ext cx="89995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3.Listen and put the pictures in the order you hear.</a:t>
            </a:r>
            <a:endParaRPr lang="en-US" sz="2800" b="1" u="sng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0" y="947737"/>
            <a:ext cx="9107975" cy="5326063"/>
            <a:chOff x="0" y="486"/>
            <a:chExt cx="5815" cy="3355"/>
          </a:xfrm>
        </p:grpSpPr>
        <p:pic>
          <p:nvPicPr>
            <p:cNvPr id="30726" name="Picture 6"/>
            <p:cNvPicPr>
              <a:picLocks noChangeAspect="1" noChangeArrowheads="1"/>
            </p:cNvPicPr>
            <p:nvPr/>
          </p:nvPicPr>
          <p:blipFill>
            <a:blip r:embed="rId3">
              <a:lum bright="-30000" contrast="42000"/>
            </a:blip>
            <a:srcRect/>
            <a:stretch>
              <a:fillRect/>
            </a:stretch>
          </p:blipFill>
          <p:spPr bwMode="auto">
            <a:xfrm>
              <a:off x="0" y="486"/>
              <a:ext cx="1442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7" name="Picture 7"/>
            <p:cNvPicPr>
              <a:picLocks noChangeAspect="1" noChangeArrowheads="1"/>
            </p:cNvPicPr>
            <p:nvPr/>
          </p:nvPicPr>
          <p:blipFill>
            <a:blip r:embed="rId4">
              <a:lum bright="-24000" contrast="30000"/>
            </a:blip>
            <a:srcRect/>
            <a:stretch>
              <a:fillRect/>
            </a:stretch>
          </p:blipFill>
          <p:spPr bwMode="auto">
            <a:xfrm>
              <a:off x="1513" y="486"/>
              <a:ext cx="1388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8" name="Picture 8"/>
            <p:cNvPicPr>
              <a:picLocks noChangeAspect="1" noChangeArrowheads="1"/>
            </p:cNvPicPr>
            <p:nvPr/>
          </p:nvPicPr>
          <p:blipFill>
            <a:blip r:embed="rId5">
              <a:lum bright="-30000" contrast="48000"/>
            </a:blip>
            <a:srcRect/>
            <a:stretch>
              <a:fillRect/>
            </a:stretch>
          </p:blipFill>
          <p:spPr bwMode="auto">
            <a:xfrm>
              <a:off x="2961" y="486"/>
              <a:ext cx="1388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9" name="Picture 9"/>
            <p:cNvPicPr>
              <a:picLocks noChangeAspect="1" noChangeArrowheads="1"/>
            </p:cNvPicPr>
            <p:nvPr/>
          </p:nvPicPr>
          <p:blipFill>
            <a:blip r:embed="rId6">
              <a:lum bright="-30000" contrast="36000"/>
            </a:blip>
            <a:srcRect/>
            <a:stretch>
              <a:fillRect/>
            </a:stretch>
          </p:blipFill>
          <p:spPr bwMode="auto">
            <a:xfrm>
              <a:off x="4427" y="486"/>
              <a:ext cx="1388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30" name="Picture 10"/>
            <p:cNvPicPr>
              <a:picLocks noChangeAspect="1" noChangeArrowheads="1"/>
            </p:cNvPicPr>
            <p:nvPr/>
          </p:nvPicPr>
          <p:blipFill>
            <a:blip r:embed="rId7">
              <a:lum bright="-24000" contrast="24000"/>
            </a:blip>
            <a:srcRect/>
            <a:stretch>
              <a:fillRect/>
            </a:stretch>
          </p:blipFill>
          <p:spPr bwMode="auto">
            <a:xfrm>
              <a:off x="0" y="2444"/>
              <a:ext cx="1440" cy="1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31" name="Picture 11"/>
            <p:cNvPicPr>
              <a:picLocks noChangeAspect="1" noChangeArrowheads="1"/>
            </p:cNvPicPr>
            <p:nvPr/>
          </p:nvPicPr>
          <p:blipFill>
            <a:blip r:embed="rId8">
              <a:lum bright="-18000" contrast="12000"/>
            </a:blip>
            <a:srcRect/>
            <a:stretch>
              <a:fillRect/>
            </a:stretch>
          </p:blipFill>
          <p:spPr bwMode="auto">
            <a:xfrm>
              <a:off x="1514" y="2442"/>
              <a:ext cx="1379" cy="1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32" name="Picture 12"/>
            <p:cNvPicPr>
              <a:picLocks noChangeAspect="1" noChangeArrowheads="1"/>
            </p:cNvPicPr>
            <p:nvPr/>
          </p:nvPicPr>
          <p:blipFill>
            <a:blip r:embed="rId9">
              <a:lum bright="-18000" contrast="18000"/>
            </a:blip>
            <a:srcRect/>
            <a:stretch>
              <a:fillRect/>
            </a:stretch>
          </p:blipFill>
          <p:spPr bwMode="auto">
            <a:xfrm>
              <a:off x="2976" y="2444"/>
              <a:ext cx="1392" cy="1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33" name="Picture 13"/>
            <p:cNvPicPr>
              <a:picLocks noChangeAspect="1" noChangeArrowheads="1"/>
            </p:cNvPicPr>
            <p:nvPr/>
          </p:nvPicPr>
          <p:blipFill>
            <a:blip r:embed="rId10">
              <a:lum bright="-24000" contrast="18000"/>
            </a:blip>
            <a:srcRect/>
            <a:stretch>
              <a:fillRect/>
            </a:stretch>
          </p:blipFill>
          <p:spPr bwMode="auto">
            <a:xfrm>
              <a:off x="4464" y="2444"/>
              <a:ext cx="1309" cy="1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6" name="Text Box 16"/>
            <p:cNvSpPr txBox="1">
              <a:spLocks noChangeArrowheads="1"/>
            </p:cNvSpPr>
            <p:nvPr/>
          </p:nvSpPr>
          <p:spPr bwMode="auto">
            <a:xfrm>
              <a:off x="1488" y="1680"/>
              <a:ext cx="144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sz="2400">
                  <a:solidFill>
                    <a:schemeClr val="bg1"/>
                  </a:solidFill>
                  <a:latin typeface="Times New Roman" pitchFamily="18" charset="0"/>
                </a:rPr>
                <a:t>go to bed</a:t>
              </a:r>
            </a:p>
          </p:txBody>
        </p:sp>
        <p:sp>
          <p:nvSpPr>
            <p:cNvPr id="30739" name="Text Box 19"/>
            <p:cNvSpPr txBox="1">
              <a:spLocks noChangeArrowheads="1"/>
            </p:cNvSpPr>
            <p:nvPr/>
          </p:nvSpPr>
          <p:spPr bwMode="auto">
            <a:xfrm>
              <a:off x="0" y="3599"/>
              <a:ext cx="144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sz="2400">
                  <a:solidFill>
                    <a:schemeClr val="bg1"/>
                  </a:solidFill>
                  <a:latin typeface="Times New Roman" pitchFamily="18" charset="0"/>
                </a:rPr>
                <a:t>polish her shoes</a:t>
              </a:r>
            </a:p>
          </p:txBody>
        </p:sp>
        <p:sp>
          <p:nvSpPr>
            <p:cNvPr id="30747" name="Text Box 27"/>
            <p:cNvSpPr txBox="1">
              <a:spLocks noChangeArrowheads="1"/>
            </p:cNvSpPr>
            <p:nvPr/>
          </p:nvSpPr>
          <p:spPr bwMode="auto">
            <a:xfrm>
              <a:off x="1209" y="1337"/>
              <a:ext cx="27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30748" name="Text Box 28"/>
            <p:cNvSpPr txBox="1">
              <a:spLocks noChangeArrowheads="1"/>
            </p:cNvSpPr>
            <p:nvPr/>
          </p:nvSpPr>
          <p:spPr bwMode="auto">
            <a:xfrm>
              <a:off x="2679" y="1337"/>
              <a:ext cx="27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30749" name="Text Box 29"/>
            <p:cNvSpPr txBox="1">
              <a:spLocks noChangeArrowheads="1"/>
            </p:cNvSpPr>
            <p:nvPr/>
          </p:nvSpPr>
          <p:spPr bwMode="auto">
            <a:xfrm>
              <a:off x="4093" y="1337"/>
              <a:ext cx="27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30750" name="Text Box 30"/>
            <p:cNvSpPr txBox="1">
              <a:spLocks noChangeArrowheads="1"/>
            </p:cNvSpPr>
            <p:nvPr/>
          </p:nvSpPr>
          <p:spPr bwMode="auto">
            <a:xfrm>
              <a:off x="5494" y="1337"/>
              <a:ext cx="27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30751" name="Text Box 31"/>
            <p:cNvSpPr txBox="1">
              <a:spLocks noChangeArrowheads="1"/>
            </p:cNvSpPr>
            <p:nvPr/>
          </p:nvSpPr>
          <p:spPr bwMode="auto">
            <a:xfrm>
              <a:off x="1209" y="3242"/>
              <a:ext cx="27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>
                  <a:latin typeface="Times New Roman" pitchFamily="18" charset="0"/>
                </a:rPr>
                <a:t>e</a:t>
              </a:r>
            </a:p>
          </p:txBody>
        </p:sp>
        <p:sp>
          <p:nvSpPr>
            <p:cNvPr id="30752" name="Text Box 32"/>
            <p:cNvSpPr txBox="1">
              <a:spLocks noChangeArrowheads="1"/>
            </p:cNvSpPr>
            <p:nvPr/>
          </p:nvSpPr>
          <p:spPr bwMode="auto">
            <a:xfrm>
              <a:off x="2679" y="3242"/>
              <a:ext cx="27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30753" name="Text Box 33"/>
            <p:cNvSpPr txBox="1">
              <a:spLocks noChangeArrowheads="1"/>
            </p:cNvSpPr>
            <p:nvPr/>
          </p:nvSpPr>
          <p:spPr bwMode="auto">
            <a:xfrm>
              <a:off x="4106" y="3203"/>
              <a:ext cx="27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>
                  <a:latin typeface="Times New Roman" pitchFamily="18" charset="0"/>
                </a:rPr>
                <a:t>g</a:t>
              </a:r>
            </a:p>
          </p:txBody>
        </p:sp>
        <p:sp>
          <p:nvSpPr>
            <p:cNvPr id="30754" name="Text Box 34"/>
            <p:cNvSpPr txBox="1">
              <a:spLocks noChangeArrowheads="1"/>
            </p:cNvSpPr>
            <p:nvPr/>
          </p:nvSpPr>
          <p:spPr bwMode="auto">
            <a:xfrm>
              <a:off x="5494" y="3242"/>
              <a:ext cx="27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>
                  <a:latin typeface="Times New Roman" pitchFamily="18" charset="0"/>
                </a:rPr>
                <a:t>h</a:t>
              </a:r>
            </a:p>
          </p:txBody>
        </p:sp>
      </p:grpSp>
      <p:sp>
        <p:nvSpPr>
          <p:cNvPr id="30755" name="Text Box 35"/>
          <p:cNvSpPr txBox="1">
            <a:spLocks noChangeArrowheads="1"/>
          </p:cNvSpPr>
          <p:nvPr/>
        </p:nvSpPr>
        <p:spPr bwMode="auto">
          <a:xfrm>
            <a:off x="-41275" y="679450"/>
            <a:ext cx="442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  <a:latin typeface=".VnTifani HeavyH" pitchFamily="34" charset="0"/>
              </a:rPr>
              <a:t>1</a:t>
            </a:r>
          </a:p>
        </p:txBody>
      </p:sp>
      <p:sp>
        <p:nvSpPr>
          <p:cNvPr id="30757" name="Text Box 37"/>
          <p:cNvSpPr txBox="1">
            <a:spLocks noChangeArrowheads="1"/>
          </p:cNvSpPr>
          <p:nvPr/>
        </p:nvSpPr>
        <p:spPr bwMode="auto">
          <a:xfrm>
            <a:off x="-20638" y="3830638"/>
            <a:ext cx="442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  <a:latin typeface=".VnTifani HeavyH" pitchFamily="34" charset="0"/>
              </a:rPr>
              <a:t>2</a:t>
            </a:r>
          </a:p>
        </p:txBody>
      </p:sp>
      <p:sp>
        <p:nvSpPr>
          <p:cNvPr id="30758" name="Text Box 38"/>
          <p:cNvSpPr txBox="1">
            <a:spLocks noChangeArrowheads="1"/>
          </p:cNvSpPr>
          <p:nvPr/>
        </p:nvSpPr>
        <p:spPr bwMode="auto">
          <a:xfrm>
            <a:off x="2362200" y="3962400"/>
            <a:ext cx="442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  <a:latin typeface=".VnTifani HeavyH" pitchFamily="34" charset="0"/>
              </a:rPr>
              <a:t>3</a:t>
            </a:r>
          </a:p>
        </p:txBody>
      </p:sp>
      <p:sp>
        <p:nvSpPr>
          <p:cNvPr id="30759" name="Text Box 39"/>
          <p:cNvSpPr txBox="1">
            <a:spLocks noChangeArrowheads="1"/>
          </p:cNvSpPr>
          <p:nvPr/>
        </p:nvSpPr>
        <p:spPr bwMode="auto">
          <a:xfrm>
            <a:off x="7010400" y="700088"/>
            <a:ext cx="442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.VnTifani HeavyH" pitchFamily="34" charset="0"/>
              </a:rPr>
              <a:t>4</a:t>
            </a:r>
          </a:p>
        </p:txBody>
      </p:sp>
      <p:sp>
        <p:nvSpPr>
          <p:cNvPr id="30760" name="Text Box 40"/>
          <p:cNvSpPr txBox="1">
            <a:spLocks noChangeArrowheads="1"/>
          </p:cNvSpPr>
          <p:nvPr/>
        </p:nvSpPr>
        <p:spPr bwMode="auto">
          <a:xfrm>
            <a:off x="4724400" y="4038600"/>
            <a:ext cx="442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  <a:latin typeface=".VnTifani HeavyH" pitchFamily="34" charset="0"/>
              </a:rPr>
              <a:t>5</a:t>
            </a:r>
          </a:p>
        </p:txBody>
      </p:sp>
      <p:sp>
        <p:nvSpPr>
          <p:cNvPr id="30761" name="Text Box 41"/>
          <p:cNvSpPr txBox="1">
            <a:spLocks noChangeArrowheads="1"/>
          </p:cNvSpPr>
          <p:nvPr/>
        </p:nvSpPr>
        <p:spPr bwMode="auto">
          <a:xfrm>
            <a:off x="4668838" y="679450"/>
            <a:ext cx="4429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.VnTifani HeavyH" pitchFamily="34" charset="0"/>
              </a:rPr>
              <a:t>6</a:t>
            </a:r>
          </a:p>
        </p:txBody>
      </p:sp>
      <p:sp>
        <p:nvSpPr>
          <p:cNvPr id="30762" name="Text Box 42"/>
          <p:cNvSpPr txBox="1">
            <a:spLocks noChangeArrowheads="1"/>
          </p:cNvSpPr>
          <p:nvPr/>
        </p:nvSpPr>
        <p:spPr bwMode="auto">
          <a:xfrm>
            <a:off x="7086600" y="4038600"/>
            <a:ext cx="442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  <a:latin typeface=".VnTifani HeavyH" pitchFamily="34" charset="0"/>
              </a:rPr>
              <a:t>7</a:t>
            </a:r>
          </a:p>
        </p:txBody>
      </p:sp>
      <p:sp>
        <p:nvSpPr>
          <p:cNvPr id="30763" name="Text Box 43"/>
          <p:cNvSpPr txBox="1">
            <a:spLocks noChangeArrowheads="1"/>
          </p:cNvSpPr>
          <p:nvPr/>
        </p:nvSpPr>
        <p:spPr bwMode="auto">
          <a:xfrm>
            <a:off x="2382838" y="679450"/>
            <a:ext cx="4429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  <a:latin typeface=".VnTifani HeavyH" pitchFamily="34" charset="0"/>
              </a:rPr>
              <a:t>8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52400" y="2895600"/>
            <a:ext cx="198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Get up and take a shower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14600" y="2895600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Go to bed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724400" y="28956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Change into red pants and shirt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58000" y="2743200"/>
            <a:ext cx="228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Put a sandwich and a bottle of water in her bag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2400" y="5867400"/>
            <a:ext cx="198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Polish her shoes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362200" y="58674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Have breakfast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648200" y="5657671"/>
            <a:ext cx="213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Eat sandwich and drink some water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010400" y="59436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Iron her clothes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" name="Picture 8" descr="Tay viÕt 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900" y="0"/>
            <a:ext cx="11811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10_A_0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/>
          <a:stretch>
            <a:fillRect/>
          </a:stretch>
        </p:blipFill>
        <p:spPr>
          <a:xfrm>
            <a:off x="6096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3075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85" decel="100000"/>
                                        <p:tgtEl>
                                          <p:spTgt spid="307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85" decel="100000"/>
                                        <p:tgtEl>
                                          <p:spTgt spid="3075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385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85" decel="1000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85" decel="100000"/>
                                        <p:tgtEl>
                                          <p:spTgt spid="307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385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85" decel="100000"/>
                                        <p:tgtEl>
                                          <p:spTgt spid="307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85" decel="100000"/>
                                        <p:tgtEl>
                                          <p:spTgt spid="3075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385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385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85" decel="100000"/>
                                        <p:tgtEl>
                                          <p:spTgt spid="307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85" decel="100000"/>
                                        <p:tgtEl>
                                          <p:spTgt spid="307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385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385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85" decel="1000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385" decel="100000"/>
                                        <p:tgtEl>
                                          <p:spTgt spid="3076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385" fill="hold"/>
                                        <p:tgtEl>
                                          <p:spTgt spid="30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385" fill="hold"/>
                                        <p:tgtEl>
                                          <p:spTgt spid="30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85" decel="100000"/>
                                        <p:tgtEl>
                                          <p:spTgt spid="307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385" decel="100000"/>
                                        <p:tgtEl>
                                          <p:spTgt spid="307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385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385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85" decel="100000"/>
                                        <p:tgtEl>
                                          <p:spTgt spid="307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385" decel="100000"/>
                                        <p:tgtEl>
                                          <p:spTgt spid="307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7" dur="385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9" dur="385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39520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>
                <p:cTn id="9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30755" grpId="0"/>
      <p:bldP spid="30757" grpId="0"/>
      <p:bldP spid="30758" grpId="0"/>
      <p:bldP spid="30759" grpId="0"/>
      <p:bldP spid="30760" grpId="0"/>
      <p:bldP spid="30761" grpId="0"/>
      <p:bldP spid="30762" grpId="0"/>
      <p:bldP spid="3076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588</Words>
  <Application>Microsoft Office PowerPoint</Application>
  <PresentationFormat>On-screen Show (4:3)</PresentationFormat>
  <Paragraphs>124</Paragraphs>
  <Slides>18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HuyenTrang</dc:creator>
  <cp:lastModifiedBy>Welcome</cp:lastModifiedBy>
  <cp:revision>45</cp:revision>
  <dcterms:created xsi:type="dcterms:W3CDTF">2017-01-07T04:26:02Z</dcterms:created>
  <dcterms:modified xsi:type="dcterms:W3CDTF">2021-03-30T02:50:07Z</dcterms:modified>
</cp:coreProperties>
</file>