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23"/>
  </p:notesMasterIdLst>
  <p:sldIdLst>
    <p:sldId id="277" r:id="rId2"/>
    <p:sldId id="256" r:id="rId3"/>
    <p:sldId id="257" r:id="rId4"/>
    <p:sldId id="258" r:id="rId5"/>
    <p:sldId id="259" r:id="rId6"/>
    <p:sldId id="260" r:id="rId7"/>
    <p:sldId id="261" r:id="rId8"/>
    <p:sldId id="262" r:id="rId9"/>
    <p:sldId id="263" r:id="rId10"/>
    <p:sldId id="269" r:id="rId11"/>
    <p:sldId id="276" r:id="rId12"/>
    <p:sldId id="264" r:id="rId13"/>
    <p:sldId id="274" r:id="rId14"/>
    <p:sldId id="265" r:id="rId15"/>
    <p:sldId id="266" r:id="rId16"/>
    <p:sldId id="267" r:id="rId17"/>
    <p:sldId id="268" r:id="rId18"/>
    <p:sldId id="270" r:id="rId19"/>
    <p:sldId id="272" r:id="rId20"/>
    <p:sldId id="271" r:id="rId21"/>
    <p:sldId id="27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67" autoAdjust="0"/>
    <p:restoredTop sz="94660"/>
  </p:normalViewPr>
  <p:slideViewPr>
    <p:cSldViewPr>
      <p:cViewPr varScale="1">
        <p:scale>
          <a:sx n="73" d="100"/>
          <a:sy n="73" d="100"/>
        </p:scale>
        <p:origin x="-1296" y="-10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A5F756-B536-4424-8FB8-81ACD3C0AE8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5DCD746F-4FEB-45CD-B349-A4A737CA10FE}">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en-US" sz="2800" dirty="0" smtClean="0"/>
            <a:t>To, </a:t>
          </a:r>
          <a:r>
            <a:rPr lang="en-US" sz="2800" dirty="0" err="1" smtClean="0"/>
            <a:t>cao</a:t>
          </a:r>
          <a:r>
            <a:rPr lang="en-US" sz="2800" dirty="0" smtClean="0"/>
            <a:t> </a:t>
          </a:r>
          <a:r>
            <a:rPr lang="en-US" sz="2800" dirty="0" err="1" smtClean="0"/>
            <a:t>và</a:t>
          </a:r>
          <a:r>
            <a:rPr lang="en-US" sz="2800" dirty="0" smtClean="0"/>
            <a:t> </a:t>
          </a:r>
          <a:r>
            <a:rPr lang="en-US" sz="2800" dirty="0" err="1" smtClean="0"/>
            <a:t>rõ</a:t>
          </a:r>
          <a:r>
            <a:rPr lang="en-US" sz="2800" dirty="0" smtClean="0"/>
            <a:t> </a:t>
          </a:r>
          <a:r>
            <a:rPr lang="en-US" sz="2800" dirty="0" err="1" smtClean="0"/>
            <a:t>hơn</a:t>
          </a:r>
          <a:endParaRPr lang="en-US" sz="2800" dirty="0"/>
        </a:p>
      </dgm:t>
    </dgm:pt>
    <dgm:pt modelId="{7017C236-76C9-4D46-9E48-6C28682E2EA0}" type="parTrans" cxnId="{A8BEEBB8-CBDF-4E3C-84E9-F52B1EE2BC54}">
      <dgm:prSet/>
      <dgm:spPr/>
      <dgm:t>
        <a:bodyPr/>
        <a:lstStyle/>
        <a:p>
          <a:endParaRPr lang="en-US"/>
        </a:p>
      </dgm:t>
    </dgm:pt>
    <dgm:pt modelId="{F1E18F41-F3FD-497D-BA99-5B8565076C03}" type="sibTrans" cxnId="{A8BEEBB8-CBDF-4E3C-84E9-F52B1EE2BC54}">
      <dgm:prSet/>
      <dgm:spPr/>
      <dgm:t>
        <a:bodyPr/>
        <a:lstStyle/>
        <a:p>
          <a:endParaRPr lang="en-US"/>
        </a:p>
      </dgm:t>
    </dgm:pt>
    <dgm:pt modelId="{5C040888-A650-4F0F-A4EF-407335F27153}">
      <dgm:prSet phldrT="[Text]" custT="1">
        <dgm:style>
          <a:lnRef idx="0">
            <a:schemeClr val="accent2"/>
          </a:lnRef>
          <a:fillRef idx="3">
            <a:schemeClr val="accent2"/>
          </a:fillRef>
          <a:effectRef idx="3">
            <a:schemeClr val="accent2"/>
          </a:effectRef>
          <a:fontRef idx="minor">
            <a:schemeClr val="lt1"/>
          </a:fontRef>
        </dgm:style>
      </dgm:prSet>
      <dgm:spPr/>
      <dgm:t>
        <a:bodyPr/>
        <a:lstStyle/>
        <a:p>
          <a:pPr algn="l"/>
          <a:r>
            <a:rPr lang="en-US" sz="2800" dirty="0" err="1" smtClean="0"/>
            <a:t>Nhỏ</a:t>
          </a:r>
          <a:r>
            <a:rPr lang="en-US" sz="2800" dirty="0" smtClean="0"/>
            <a:t>, </a:t>
          </a:r>
          <a:r>
            <a:rPr lang="en-US" sz="2800" dirty="0" err="1" smtClean="0"/>
            <a:t>thấp</a:t>
          </a:r>
          <a:r>
            <a:rPr lang="en-US" sz="2800" dirty="0" smtClean="0"/>
            <a:t> </a:t>
          </a:r>
          <a:r>
            <a:rPr lang="en-US" sz="2800" dirty="0" err="1" smtClean="0"/>
            <a:t>và</a:t>
          </a:r>
          <a:r>
            <a:rPr lang="en-US" sz="2800" dirty="0" smtClean="0"/>
            <a:t> </a:t>
          </a:r>
          <a:r>
            <a:rPr lang="en-US" sz="2800" dirty="0" err="1" smtClean="0"/>
            <a:t>mờ</a:t>
          </a:r>
          <a:r>
            <a:rPr lang="en-US" sz="2800" dirty="0" smtClean="0"/>
            <a:t> </a:t>
          </a:r>
          <a:r>
            <a:rPr lang="en-US" sz="2800" dirty="0" err="1" smtClean="0"/>
            <a:t>hơn</a:t>
          </a:r>
          <a:endParaRPr lang="en-US" sz="2800" dirty="0"/>
        </a:p>
      </dgm:t>
    </dgm:pt>
    <dgm:pt modelId="{E0B738AF-ACB4-4079-BF31-9C69846EC60A}" type="parTrans" cxnId="{2B6648F6-2D82-4817-842C-9AD425FD7E62}">
      <dgm:prSet/>
      <dgm:spPr/>
      <dgm:t>
        <a:bodyPr/>
        <a:lstStyle/>
        <a:p>
          <a:endParaRPr lang="en-US"/>
        </a:p>
      </dgm:t>
    </dgm:pt>
    <dgm:pt modelId="{BF0C046C-616C-4AEB-99D3-32FDB3A86BA1}" type="sibTrans" cxnId="{2B6648F6-2D82-4817-842C-9AD425FD7E62}">
      <dgm:prSet/>
      <dgm:spPr/>
      <dgm:t>
        <a:bodyPr/>
        <a:lstStyle/>
        <a:p>
          <a:endParaRPr lang="en-US"/>
        </a:p>
      </dgm:t>
    </dgm:pt>
    <dgm:pt modelId="{7B86CE45-EE1F-445D-BB5C-E3B79B6CD6AE}" type="pres">
      <dgm:prSet presAssocID="{E1A5F756-B536-4424-8FB8-81ACD3C0AE84}" presName="Name0" presStyleCnt="0">
        <dgm:presLayoutVars>
          <dgm:chMax val="7"/>
          <dgm:chPref val="7"/>
          <dgm:dir/>
        </dgm:presLayoutVars>
      </dgm:prSet>
      <dgm:spPr/>
      <dgm:t>
        <a:bodyPr/>
        <a:lstStyle/>
        <a:p>
          <a:endParaRPr lang="en-US"/>
        </a:p>
      </dgm:t>
    </dgm:pt>
    <dgm:pt modelId="{03C821DC-11FB-4F96-95E4-9876EDB92777}" type="pres">
      <dgm:prSet presAssocID="{E1A5F756-B536-4424-8FB8-81ACD3C0AE84}" presName="Name1" presStyleCnt="0"/>
      <dgm:spPr/>
    </dgm:pt>
    <dgm:pt modelId="{2A03CCF9-E9CB-4EC1-89B7-EB8DF05BE67B}" type="pres">
      <dgm:prSet presAssocID="{E1A5F756-B536-4424-8FB8-81ACD3C0AE84}" presName="cycle" presStyleCnt="0"/>
      <dgm:spPr/>
    </dgm:pt>
    <dgm:pt modelId="{A136350D-E6B3-4267-9E7A-B1B6D712A956}" type="pres">
      <dgm:prSet presAssocID="{E1A5F756-B536-4424-8FB8-81ACD3C0AE84}" presName="srcNode" presStyleLbl="node1" presStyleIdx="0" presStyleCnt="2"/>
      <dgm:spPr/>
    </dgm:pt>
    <dgm:pt modelId="{793F298D-CF53-4627-A206-1999E76F4C4D}" type="pres">
      <dgm:prSet presAssocID="{E1A5F756-B536-4424-8FB8-81ACD3C0AE84}" presName="conn" presStyleLbl="parChTrans1D2" presStyleIdx="0" presStyleCnt="1" custScaleX="90775" custScaleY="63536" custLinFactNeighborX="283" custLinFactNeighborY="-124"/>
      <dgm:spPr/>
      <dgm:t>
        <a:bodyPr/>
        <a:lstStyle/>
        <a:p>
          <a:endParaRPr lang="en-US"/>
        </a:p>
      </dgm:t>
    </dgm:pt>
    <dgm:pt modelId="{1EA827AC-8DFD-4765-B763-2B828EA967C2}" type="pres">
      <dgm:prSet presAssocID="{E1A5F756-B536-4424-8FB8-81ACD3C0AE84}" presName="extraNode" presStyleLbl="node1" presStyleIdx="0" presStyleCnt="2"/>
      <dgm:spPr/>
    </dgm:pt>
    <dgm:pt modelId="{D15D82B0-3C97-442E-A49B-33DCB596D9B3}" type="pres">
      <dgm:prSet presAssocID="{E1A5F756-B536-4424-8FB8-81ACD3C0AE84}" presName="dstNode" presStyleLbl="node1" presStyleIdx="0" presStyleCnt="2"/>
      <dgm:spPr/>
    </dgm:pt>
    <dgm:pt modelId="{A8BEC6D2-15EE-4FC6-A767-6414C59108F3}" type="pres">
      <dgm:prSet presAssocID="{5DCD746F-4FEB-45CD-B349-A4A737CA10FE}" presName="text_1" presStyleLbl="node1" presStyleIdx="0" presStyleCnt="2" custScaleX="62055" custScaleY="97380" custLinFactNeighborX="-14114" custLinFactNeighborY="-1317">
        <dgm:presLayoutVars>
          <dgm:bulletEnabled val="1"/>
        </dgm:presLayoutVars>
      </dgm:prSet>
      <dgm:spPr/>
      <dgm:t>
        <a:bodyPr/>
        <a:lstStyle/>
        <a:p>
          <a:endParaRPr lang="en-US"/>
        </a:p>
      </dgm:t>
    </dgm:pt>
    <dgm:pt modelId="{50F0FFCF-F997-4EB8-A303-7667B94C9073}" type="pres">
      <dgm:prSet presAssocID="{5DCD746F-4FEB-45CD-B349-A4A737CA10FE}" presName="accent_1" presStyleCnt="0"/>
      <dgm:spPr/>
    </dgm:pt>
    <dgm:pt modelId="{7A5BA5F0-8D5F-4906-99DB-35B9B656E608}" type="pres">
      <dgm:prSet presAssocID="{5DCD746F-4FEB-45CD-B349-A4A737CA10FE}" presName="accentRepeatNode" presStyleLbl="solidFgAcc1" presStyleIdx="0" presStyleCnt="2" custLinFactNeighborX="-1547">
        <dgm:style>
          <a:lnRef idx="1">
            <a:schemeClr val="accent5"/>
          </a:lnRef>
          <a:fillRef idx="2">
            <a:schemeClr val="accent5"/>
          </a:fillRef>
          <a:effectRef idx="1">
            <a:schemeClr val="accent5"/>
          </a:effectRef>
          <a:fontRef idx="minor">
            <a:schemeClr val="dk1"/>
          </a:fontRef>
        </dgm:style>
      </dgm:prSet>
      <dgm:spPr/>
    </dgm:pt>
    <dgm:pt modelId="{8DE65587-933C-482C-9E14-53CE663A8613}" type="pres">
      <dgm:prSet presAssocID="{5C040888-A650-4F0F-A4EF-407335F27153}" presName="text_2" presStyleLbl="node1" presStyleIdx="1" presStyleCnt="2" custScaleX="72435" custScaleY="90626" custLinFactNeighborX="-7754" custLinFactNeighborY="4533">
        <dgm:presLayoutVars>
          <dgm:bulletEnabled val="1"/>
        </dgm:presLayoutVars>
      </dgm:prSet>
      <dgm:spPr/>
      <dgm:t>
        <a:bodyPr/>
        <a:lstStyle/>
        <a:p>
          <a:endParaRPr lang="en-US"/>
        </a:p>
      </dgm:t>
    </dgm:pt>
    <dgm:pt modelId="{CA8C71DE-1718-4053-B68C-BAF7ED0791B5}" type="pres">
      <dgm:prSet presAssocID="{5C040888-A650-4F0F-A4EF-407335F27153}" presName="accent_2" presStyleCnt="0"/>
      <dgm:spPr/>
    </dgm:pt>
    <dgm:pt modelId="{2C6DAFD4-BFDA-4BCB-AD62-9316C5A3C263}" type="pres">
      <dgm:prSet presAssocID="{5C040888-A650-4F0F-A4EF-407335F27153}" presName="accentRepeatNode" presStyleLbl="solidFgAcc1" presStyleIdx="1" presStyleCnt="2" custLinFactNeighborX="-2568" custLinFactNeighborY="-2651">
        <dgm:style>
          <a:lnRef idx="1">
            <a:schemeClr val="accent2"/>
          </a:lnRef>
          <a:fillRef idx="2">
            <a:schemeClr val="accent2"/>
          </a:fillRef>
          <a:effectRef idx="1">
            <a:schemeClr val="accent2"/>
          </a:effectRef>
          <a:fontRef idx="minor">
            <a:schemeClr val="dk1"/>
          </a:fontRef>
        </dgm:style>
      </dgm:prSet>
      <dgm:spPr/>
    </dgm:pt>
  </dgm:ptLst>
  <dgm:cxnLst>
    <dgm:cxn modelId="{676A4FAD-3B85-4FF1-A412-889717BD4499}" type="presOf" srcId="{E1A5F756-B536-4424-8FB8-81ACD3C0AE84}" destId="{7B86CE45-EE1F-445D-BB5C-E3B79B6CD6AE}" srcOrd="0" destOrd="0" presId="urn:microsoft.com/office/officeart/2008/layout/VerticalCurvedList"/>
    <dgm:cxn modelId="{A8BEEBB8-CBDF-4E3C-84E9-F52B1EE2BC54}" srcId="{E1A5F756-B536-4424-8FB8-81ACD3C0AE84}" destId="{5DCD746F-4FEB-45CD-B349-A4A737CA10FE}" srcOrd="0" destOrd="0" parTransId="{7017C236-76C9-4D46-9E48-6C28682E2EA0}" sibTransId="{F1E18F41-F3FD-497D-BA99-5B8565076C03}"/>
    <dgm:cxn modelId="{2B6648F6-2D82-4817-842C-9AD425FD7E62}" srcId="{E1A5F756-B536-4424-8FB8-81ACD3C0AE84}" destId="{5C040888-A650-4F0F-A4EF-407335F27153}" srcOrd="1" destOrd="0" parTransId="{E0B738AF-ACB4-4079-BF31-9C69846EC60A}" sibTransId="{BF0C046C-616C-4AEB-99D3-32FDB3A86BA1}"/>
    <dgm:cxn modelId="{3B9C087D-09D3-4E49-9345-E9CE3B946DA3}" type="presOf" srcId="{F1E18F41-F3FD-497D-BA99-5B8565076C03}" destId="{793F298D-CF53-4627-A206-1999E76F4C4D}" srcOrd="0" destOrd="0" presId="urn:microsoft.com/office/officeart/2008/layout/VerticalCurvedList"/>
    <dgm:cxn modelId="{7253EE97-CF45-491C-825B-7B33EB231591}" type="presOf" srcId="{5DCD746F-4FEB-45CD-B349-A4A737CA10FE}" destId="{A8BEC6D2-15EE-4FC6-A767-6414C59108F3}" srcOrd="0" destOrd="0" presId="urn:microsoft.com/office/officeart/2008/layout/VerticalCurvedList"/>
    <dgm:cxn modelId="{663138C9-FD4A-4EDA-B667-89D5F696DED6}" type="presOf" srcId="{5C040888-A650-4F0F-A4EF-407335F27153}" destId="{8DE65587-933C-482C-9E14-53CE663A8613}" srcOrd="0" destOrd="0" presId="urn:microsoft.com/office/officeart/2008/layout/VerticalCurvedList"/>
    <dgm:cxn modelId="{BB058EFC-D1FE-4265-8ECB-51C2F6F7CF3C}" type="presParOf" srcId="{7B86CE45-EE1F-445D-BB5C-E3B79B6CD6AE}" destId="{03C821DC-11FB-4F96-95E4-9876EDB92777}" srcOrd="0" destOrd="0" presId="urn:microsoft.com/office/officeart/2008/layout/VerticalCurvedList"/>
    <dgm:cxn modelId="{E00C9CA7-D44A-4FE3-8A7E-36D16E313252}" type="presParOf" srcId="{03C821DC-11FB-4F96-95E4-9876EDB92777}" destId="{2A03CCF9-E9CB-4EC1-89B7-EB8DF05BE67B}" srcOrd="0" destOrd="0" presId="urn:microsoft.com/office/officeart/2008/layout/VerticalCurvedList"/>
    <dgm:cxn modelId="{8DEC8BBC-B112-44E4-BF67-EF9D9165CA43}" type="presParOf" srcId="{2A03CCF9-E9CB-4EC1-89B7-EB8DF05BE67B}" destId="{A136350D-E6B3-4267-9E7A-B1B6D712A956}" srcOrd="0" destOrd="0" presId="urn:microsoft.com/office/officeart/2008/layout/VerticalCurvedList"/>
    <dgm:cxn modelId="{8B78FAAA-423A-4F0B-B5F5-A1112287F470}" type="presParOf" srcId="{2A03CCF9-E9CB-4EC1-89B7-EB8DF05BE67B}" destId="{793F298D-CF53-4627-A206-1999E76F4C4D}" srcOrd="1" destOrd="0" presId="urn:microsoft.com/office/officeart/2008/layout/VerticalCurvedList"/>
    <dgm:cxn modelId="{99384AC4-2D13-466D-8057-8B48BE0C4E6E}" type="presParOf" srcId="{2A03CCF9-E9CB-4EC1-89B7-EB8DF05BE67B}" destId="{1EA827AC-8DFD-4765-B763-2B828EA967C2}" srcOrd="2" destOrd="0" presId="urn:microsoft.com/office/officeart/2008/layout/VerticalCurvedList"/>
    <dgm:cxn modelId="{E6E6EF60-7F98-47BB-B3DF-006DE9FA3E1A}" type="presParOf" srcId="{2A03CCF9-E9CB-4EC1-89B7-EB8DF05BE67B}" destId="{D15D82B0-3C97-442E-A49B-33DCB596D9B3}" srcOrd="3" destOrd="0" presId="urn:microsoft.com/office/officeart/2008/layout/VerticalCurvedList"/>
    <dgm:cxn modelId="{E53DCAB6-6A7A-493A-A0BC-4C211E603E87}" type="presParOf" srcId="{03C821DC-11FB-4F96-95E4-9876EDB92777}" destId="{A8BEC6D2-15EE-4FC6-A767-6414C59108F3}" srcOrd="1" destOrd="0" presId="urn:microsoft.com/office/officeart/2008/layout/VerticalCurvedList"/>
    <dgm:cxn modelId="{28574F40-88EF-4E67-B69B-9F0A306D4726}" type="presParOf" srcId="{03C821DC-11FB-4F96-95E4-9876EDB92777}" destId="{50F0FFCF-F997-4EB8-A303-7667B94C9073}" srcOrd="2" destOrd="0" presId="urn:microsoft.com/office/officeart/2008/layout/VerticalCurvedList"/>
    <dgm:cxn modelId="{2A91975B-83C7-48DE-8E1A-A17E45F16E9E}" type="presParOf" srcId="{50F0FFCF-F997-4EB8-A303-7667B94C9073}" destId="{7A5BA5F0-8D5F-4906-99DB-35B9B656E608}" srcOrd="0" destOrd="0" presId="urn:microsoft.com/office/officeart/2008/layout/VerticalCurvedList"/>
    <dgm:cxn modelId="{A4745C36-0ADF-4B15-A102-E16CD27AE04C}" type="presParOf" srcId="{03C821DC-11FB-4F96-95E4-9876EDB92777}" destId="{8DE65587-933C-482C-9E14-53CE663A8613}" srcOrd="3" destOrd="0" presId="urn:microsoft.com/office/officeart/2008/layout/VerticalCurvedList"/>
    <dgm:cxn modelId="{BACF5F63-6060-4D34-9456-CDFF80905AEB}" type="presParOf" srcId="{03C821DC-11FB-4F96-95E4-9876EDB92777}" destId="{CA8C71DE-1718-4053-B68C-BAF7ED0791B5}" srcOrd="4" destOrd="0" presId="urn:microsoft.com/office/officeart/2008/layout/VerticalCurvedList"/>
    <dgm:cxn modelId="{9C005D5C-B1D0-4679-B4C8-396A0724835E}" type="presParOf" srcId="{CA8C71DE-1718-4053-B68C-BAF7ED0791B5}" destId="{2C6DAFD4-BFDA-4BCB-AD62-9316C5A3C263}"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DEC8C6-EE40-426B-A34D-F28BEAA1993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692F5C2E-030C-4D70-8291-A41D30395F0F}">
      <dgm:prSet phldrT="[Text]" custT="1">
        <dgm:style>
          <a:lnRef idx="0">
            <a:schemeClr val="accent2"/>
          </a:lnRef>
          <a:fillRef idx="3">
            <a:schemeClr val="accent2"/>
          </a:fillRef>
          <a:effectRef idx="3">
            <a:schemeClr val="accent2"/>
          </a:effectRef>
          <a:fontRef idx="minor">
            <a:schemeClr val="lt1"/>
          </a:fontRef>
        </dgm:style>
      </dgm:prSet>
      <dgm:spPr/>
      <dgm:t>
        <a:bodyPr/>
        <a:lstStyle/>
        <a:p>
          <a:r>
            <a:rPr lang="en-US" sz="2400" dirty="0" err="1" smtClean="0"/>
            <a:t>Đường</a:t>
          </a:r>
          <a:r>
            <a:rPr lang="en-US" sz="2400" dirty="0" smtClean="0"/>
            <a:t> </a:t>
          </a:r>
          <a:r>
            <a:rPr lang="en-US" sz="2400" dirty="0" err="1" smtClean="0"/>
            <a:t>tầm</a:t>
          </a:r>
          <a:r>
            <a:rPr lang="en-US" sz="2400" dirty="0" smtClean="0"/>
            <a:t> </a:t>
          </a:r>
          <a:r>
            <a:rPr lang="en-US" sz="2400" dirty="0" err="1" smtClean="0"/>
            <a:t>mắt</a:t>
          </a:r>
          <a:endParaRPr lang="en-US" sz="2400" dirty="0"/>
        </a:p>
      </dgm:t>
    </dgm:pt>
    <dgm:pt modelId="{C716F7B0-CFFE-4FEF-9CAF-39B98550521C}" type="parTrans" cxnId="{99EF2A48-A2A6-458F-BDC2-09CF716E9895}">
      <dgm:prSet/>
      <dgm:spPr/>
      <dgm:t>
        <a:bodyPr/>
        <a:lstStyle/>
        <a:p>
          <a:endParaRPr lang="en-US"/>
        </a:p>
      </dgm:t>
    </dgm:pt>
    <dgm:pt modelId="{85441540-3EAE-42F7-A62D-75CA27BB27BC}" type="sibTrans" cxnId="{99EF2A48-A2A6-458F-BDC2-09CF716E9895}">
      <dgm:prSet/>
      <dgm:spPr/>
      <dgm:t>
        <a:bodyPr/>
        <a:lstStyle/>
        <a:p>
          <a:endParaRPr lang="en-US"/>
        </a:p>
      </dgm:t>
    </dgm:pt>
    <dgm:pt modelId="{C4725FFF-C58F-40B3-AF32-2B9EA29264BB}">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en-US" sz="2000" dirty="0" err="1" smtClean="0"/>
            <a:t>Một</a:t>
          </a:r>
          <a:r>
            <a:rPr lang="en-US" sz="2000" dirty="0" smtClean="0"/>
            <a:t> </a:t>
          </a:r>
          <a:r>
            <a:rPr lang="en-US" sz="2000" dirty="0" err="1" smtClean="0"/>
            <a:t>đường</a:t>
          </a:r>
          <a:r>
            <a:rPr lang="en-US" sz="2000" dirty="0" smtClean="0"/>
            <a:t> </a:t>
          </a:r>
          <a:r>
            <a:rPr lang="en-US" sz="2000" dirty="0" err="1" smtClean="0"/>
            <a:t>thẳng</a:t>
          </a:r>
          <a:r>
            <a:rPr lang="en-US" sz="2000" dirty="0" smtClean="0"/>
            <a:t> </a:t>
          </a:r>
          <a:r>
            <a:rPr lang="en-US" sz="2000" dirty="0" err="1" smtClean="0"/>
            <a:t>nằm</a:t>
          </a:r>
          <a:r>
            <a:rPr lang="en-US" sz="2000" dirty="0" smtClean="0"/>
            <a:t> </a:t>
          </a:r>
          <a:r>
            <a:rPr lang="en-US" sz="2000" dirty="0" err="1" smtClean="0"/>
            <a:t>ngang</a:t>
          </a:r>
          <a:r>
            <a:rPr lang="en-US" sz="2000" dirty="0" smtClean="0"/>
            <a:t> </a:t>
          </a:r>
          <a:r>
            <a:rPr lang="en-US" sz="2000" dirty="0" err="1" smtClean="0"/>
            <a:t>với</a:t>
          </a:r>
          <a:r>
            <a:rPr lang="en-US" sz="2000" dirty="0" smtClean="0"/>
            <a:t> </a:t>
          </a:r>
          <a:r>
            <a:rPr lang="en-US" sz="2000" dirty="0" err="1" smtClean="0"/>
            <a:t>tầm</a:t>
          </a:r>
          <a:r>
            <a:rPr lang="en-US" sz="2000" dirty="0" smtClean="0"/>
            <a:t> </a:t>
          </a:r>
          <a:r>
            <a:rPr lang="en-US" sz="2000" dirty="0" err="1" smtClean="0"/>
            <a:t>mắt</a:t>
          </a:r>
          <a:r>
            <a:rPr lang="en-US" sz="2000" dirty="0" smtClean="0"/>
            <a:t> </a:t>
          </a:r>
          <a:r>
            <a:rPr lang="en-US" sz="2000" dirty="0" err="1" smtClean="0"/>
            <a:t>người</a:t>
          </a:r>
          <a:r>
            <a:rPr lang="en-US" sz="2000" dirty="0" smtClean="0"/>
            <a:t> </a:t>
          </a:r>
          <a:r>
            <a:rPr lang="en-US" sz="2000" dirty="0" err="1" smtClean="0"/>
            <a:t>nhìn</a:t>
          </a:r>
          <a:r>
            <a:rPr lang="en-US" sz="2000" dirty="0" smtClean="0"/>
            <a:t>.</a:t>
          </a:r>
          <a:endParaRPr lang="en-US" sz="2000" dirty="0"/>
        </a:p>
      </dgm:t>
    </dgm:pt>
    <dgm:pt modelId="{1AAD3D2F-E658-4DF5-8BDD-E7E33BA6A852}" type="parTrans" cxnId="{3871EFBA-9AE4-4DB8-9782-4256C8CCD246}">
      <dgm:prSet/>
      <dgm:spPr/>
      <dgm:t>
        <a:bodyPr/>
        <a:lstStyle/>
        <a:p>
          <a:endParaRPr lang="en-US"/>
        </a:p>
      </dgm:t>
    </dgm:pt>
    <dgm:pt modelId="{7FCA4AA8-C0D2-4AFB-9DCB-7E40A8D0A514}" type="sibTrans" cxnId="{3871EFBA-9AE4-4DB8-9782-4256C8CCD246}">
      <dgm:prSet/>
      <dgm:spPr/>
      <dgm:t>
        <a:bodyPr/>
        <a:lstStyle/>
        <a:p>
          <a:endParaRPr lang="en-US"/>
        </a:p>
      </dgm:t>
    </dgm:pt>
    <dgm:pt modelId="{B37BB8B2-040E-412D-9004-DB8DEB7D578F}">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en-US" sz="2000" dirty="0" err="1" smtClean="0"/>
            <a:t>Giới</a:t>
          </a:r>
          <a:r>
            <a:rPr lang="en-US" sz="2000" dirty="0" smtClean="0"/>
            <a:t> </a:t>
          </a:r>
          <a:r>
            <a:rPr lang="en-US" sz="2000" dirty="0" err="1" smtClean="0"/>
            <a:t>hạn</a:t>
          </a:r>
          <a:r>
            <a:rPr lang="en-US" sz="2000" dirty="0" smtClean="0"/>
            <a:t> </a:t>
          </a:r>
          <a:r>
            <a:rPr lang="en-US" sz="2000" dirty="0" err="1" smtClean="0"/>
            <a:t>giữa</a:t>
          </a:r>
          <a:r>
            <a:rPr lang="en-US" sz="2000" dirty="0" smtClean="0"/>
            <a:t> </a:t>
          </a:r>
          <a:r>
            <a:rPr lang="en-US" sz="2000" dirty="0" err="1" smtClean="0"/>
            <a:t>bầu</a:t>
          </a:r>
          <a:r>
            <a:rPr lang="en-US" sz="2000" dirty="0" smtClean="0"/>
            <a:t> </a:t>
          </a:r>
          <a:r>
            <a:rPr lang="en-US" sz="2000" dirty="0" err="1" smtClean="0"/>
            <a:t>trời</a:t>
          </a:r>
          <a:r>
            <a:rPr lang="en-US" sz="2000" dirty="0" smtClean="0"/>
            <a:t> </a:t>
          </a:r>
          <a:r>
            <a:rPr lang="en-US" sz="2000" dirty="0" err="1" smtClean="0"/>
            <a:t>và</a:t>
          </a:r>
          <a:r>
            <a:rPr lang="en-US" sz="2000" dirty="0" smtClean="0"/>
            <a:t> </a:t>
          </a:r>
          <a:r>
            <a:rPr lang="en-US" sz="2000" dirty="0" err="1" smtClean="0"/>
            <a:t>mặt</a:t>
          </a:r>
          <a:r>
            <a:rPr lang="en-US" sz="2000" dirty="0" smtClean="0"/>
            <a:t> </a:t>
          </a:r>
          <a:r>
            <a:rPr lang="en-US" sz="2000" dirty="0" err="1" smtClean="0"/>
            <a:t>đất</a:t>
          </a:r>
          <a:r>
            <a:rPr lang="en-US" sz="2000" dirty="0" smtClean="0"/>
            <a:t> </a:t>
          </a:r>
          <a:r>
            <a:rPr lang="en-US" sz="2000" dirty="0" err="1" smtClean="0"/>
            <a:t>hoặc</a:t>
          </a:r>
          <a:r>
            <a:rPr lang="en-US" sz="2000" dirty="0" smtClean="0"/>
            <a:t> </a:t>
          </a:r>
          <a:r>
            <a:rPr lang="en-US" sz="2000" dirty="0" err="1" smtClean="0"/>
            <a:t>bầu</a:t>
          </a:r>
          <a:r>
            <a:rPr lang="en-US" sz="2000" dirty="0" smtClean="0"/>
            <a:t> </a:t>
          </a:r>
          <a:r>
            <a:rPr lang="en-US" sz="2000" dirty="0" err="1" smtClean="0"/>
            <a:t>trời</a:t>
          </a:r>
          <a:r>
            <a:rPr lang="en-US" sz="2000" dirty="0" smtClean="0"/>
            <a:t> </a:t>
          </a:r>
          <a:r>
            <a:rPr lang="en-US" sz="2000" dirty="0" err="1" smtClean="0"/>
            <a:t>và</a:t>
          </a:r>
          <a:r>
            <a:rPr lang="en-US" sz="2000" dirty="0" smtClean="0"/>
            <a:t> </a:t>
          </a:r>
          <a:r>
            <a:rPr lang="en-US" sz="2000" dirty="0" err="1" smtClean="0"/>
            <a:t>mặt</a:t>
          </a:r>
          <a:r>
            <a:rPr lang="en-US" sz="2000" dirty="0" smtClean="0"/>
            <a:t> </a:t>
          </a:r>
          <a:r>
            <a:rPr lang="en-US" sz="2000" dirty="0" err="1" smtClean="0"/>
            <a:t>nước</a:t>
          </a:r>
          <a:endParaRPr lang="en-US" sz="2000" dirty="0"/>
        </a:p>
      </dgm:t>
    </dgm:pt>
    <dgm:pt modelId="{AA302971-90BC-441D-AA67-71F57A8DCF22}" type="parTrans" cxnId="{0864E122-6C75-4A31-A82F-B30484C6335C}">
      <dgm:prSet/>
      <dgm:spPr/>
      <dgm:t>
        <a:bodyPr/>
        <a:lstStyle/>
        <a:p>
          <a:endParaRPr lang="en-US"/>
        </a:p>
      </dgm:t>
    </dgm:pt>
    <dgm:pt modelId="{0AD5AE90-BD98-4D61-B49B-77F086BA60F9}" type="sibTrans" cxnId="{0864E122-6C75-4A31-A82F-B30484C6335C}">
      <dgm:prSet/>
      <dgm:spPr/>
      <dgm:t>
        <a:bodyPr/>
        <a:lstStyle/>
        <a:p>
          <a:endParaRPr lang="en-US"/>
        </a:p>
      </dgm:t>
    </dgm:pt>
    <dgm:pt modelId="{43DD2B64-2400-4965-8246-E8D1DBBDFB68}">
      <dgm:prSet phldrT="[Text]" custT="1">
        <dgm:style>
          <a:lnRef idx="0">
            <a:schemeClr val="accent1"/>
          </a:lnRef>
          <a:fillRef idx="3">
            <a:schemeClr val="accent1"/>
          </a:fillRef>
          <a:effectRef idx="3">
            <a:schemeClr val="accent1"/>
          </a:effectRef>
          <a:fontRef idx="minor">
            <a:schemeClr val="lt1"/>
          </a:fontRef>
        </dgm:style>
      </dgm:prSet>
      <dgm:spPr/>
      <dgm:t>
        <a:bodyPr/>
        <a:lstStyle/>
        <a:p>
          <a:r>
            <a:rPr lang="en-US" sz="2000" dirty="0" err="1" smtClean="0"/>
            <a:t>Còn</a:t>
          </a:r>
          <a:r>
            <a:rPr lang="en-US" sz="2000" dirty="0" smtClean="0"/>
            <a:t> </a:t>
          </a:r>
          <a:r>
            <a:rPr lang="en-US" sz="2000" dirty="0" err="1" smtClean="0"/>
            <a:t>được</a:t>
          </a:r>
          <a:r>
            <a:rPr lang="en-US" sz="2000" dirty="0" smtClean="0"/>
            <a:t> </a:t>
          </a:r>
          <a:r>
            <a:rPr lang="en-US" sz="2000" dirty="0" err="1" smtClean="0"/>
            <a:t>gọi</a:t>
          </a:r>
          <a:r>
            <a:rPr lang="en-US" sz="2000" dirty="0" smtClean="0"/>
            <a:t> </a:t>
          </a:r>
          <a:r>
            <a:rPr lang="en-US" sz="2000" dirty="0" err="1" smtClean="0"/>
            <a:t>là</a:t>
          </a:r>
          <a:r>
            <a:rPr lang="en-US" sz="2000" dirty="0" smtClean="0"/>
            <a:t> </a:t>
          </a:r>
          <a:r>
            <a:rPr lang="en-US" sz="2000" dirty="0" err="1" smtClean="0"/>
            <a:t>đường</a:t>
          </a:r>
          <a:r>
            <a:rPr lang="en-US" sz="2000" dirty="0" smtClean="0"/>
            <a:t> </a:t>
          </a:r>
          <a:r>
            <a:rPr lang="en-US" sz="2000" dirty="0" err="1" smtClean="0"/>
            <a:t>chân</a:t>
          </a:r>
          <a:r>
            <a:rPr lang="en-US" sz="2000" dirty="0" smtClean="0"/>
            <a:t> </a:t>
          </a:r>
          <a:r>
            <a:rPr lang="en-US" sz="2000" dirty="0" err="1" smtClean="0"/>
            <a:t>trời</a:t>
          </a:r>
          <a:endParaRPr lang="en-US" sz="2000" dirty="0"/>
        </a:p>
      </dgm:t>
    </dgm:pt>
    <dgm:pt modelId="{1CBA74CF-1E1F-4596-8AE5-F47F97C9472F}" type="parTrans" cxnId="{45DE9DCE-2141-4643-9987-AD9E7FEA83A0}">
      <dgm:prSet/>
      <dgm:spPr/>
      <dgm:t>
        <a:bodyPr/>
        <a:lstStyle/>
        <a:p>
          <a:endParaRPr lang="en-US"/>
        </a:p>
      </dgm:t>
    </dgm:pt>
    <dgm:pt modelId="{4EDEF813-BFCB-4B30-A4E3-04CD71A66060}" type="sibTrans" cxnId="{45DE9DCE-2141-4643-9987-AD9E7FEA83A0}">
      <dgm:prSet/>
      <dgm:spPr/>
      <dgm:t>
        <a:bodyPr/>
        <a:lstStyle/>
        <a:p>
          <a:endParaRPr lang="en-US"/>
        </a:p>
      </dgm:t>
    </dgm:pt>
    <dgm:pt modelId="{B4784763-713A-4E26-9460-1A4A4C994EFC}" type="pres">
      <dgm:prSet presAssocID="{15DEC8C6-EE40-426B-A34D-F28BEAA19937}" presName="Name0" presStyleCnt="0">
        <dgm:presLayoutVars>
          <dgm:chPref val="1"/>
          <dgm:dir/>
          <dgm:animOne val="branch"/>
          <dgm:animLvl val="lvl"/>
          <dgm:resizeHandles val="exact"/>
        </dgm:presLayoutVars>
      </dgm:prSet>
      <dgm:spPr/>
      <dgm:t>
        <a:bodyPr/>
        <a:lstStyle/>
        <a:p>
          <a:endParaRPr lang="en-US"/>
        </a:p>
      </dgm:t>
    </dgm:pt>
    <dgm:pt modelId="{54681DB3-34E9-4243-B0FC-CD6292CA4EED}" type="pres">
      <dgm:prSet presAssocID="{692F5C2E-030C-4D70-8291-A41D30395F0F}" presName="root1" presStyleCnt="0"/>
      <dgm:spPr/>
    </dgm:pt>
    <dgm:pt modelId="{3CF76BA8-292C-4D57-81BE-6A5E897BCC20}" type="pres">
      <dgm:prSet presAssocID="{692F5C2E-030C-4D70-8291-A41D30395F0F}" presName="LevelOneTextNode" presStyleLbl="node0" presStyleIdx="0" presStyleCnt="1" custAng="5400000" custScaleX="111688" custScaleY="48345" custLinFactNeighborX="-21699" custLinFactNeighborY="0">
        <dgm:presLayoutVars>
          <dgm:chPref val="3"/>
        </dgm:presLayoutVars>
      </dgm:prSet>
      <dgm:spPr/>
      <dgm:t>
        <a:bodyPr/>
        <a:lstStyle/>
        <a:p>
          <a:endParaRPr lang="en-US"/>
        </a:p>
      </dgm:t>
    </dgm:pt>
    <dgm:pt modelId="{BCB060B8-BD30-4378-B49D-DA1AF9497BF0}" type="pres">
      <dgm:prSet presAssocID="{692F5C2E-030C-4D70-8291-A41D30395F0F}" presName="level2hierChild" presStyleCnt="0"/>
      <dgm:spPr/>
    </dgm:pt>
    <dgm:pt modelId="{3344FBDD-F6F5-42B4-9AD5-01B88DE3946C}" type="pres">
      <dgm:prSet presAssocID="{1AAD3D2F-E658-4DF5-8BDD-E7E33BA6A852}" presName="conn2-1" presStyleLbl="parChTrans1D2" presStyleIdx="0" presStyleCnt="3"/>
      <dgm:spPr/>
      <dgm:t>
        <a:bodyPr/>
        <a:lstStyle/>
        <a:p>
          <a:endParaRPr lang="en-US"/>
        </a:p>
      </dgm:t>
    </dgm:pt>
    <dgm:pt modelId="{238ABBC8-DA08-42B7-B4A6-5758FCCC79BD}" type="pres">
      <dgm:prSet presAssocID="{1AAD3D2F-E658-4DF5-8BDD-E7E33BA6A852}" presName="connTx" presStyleLbl="parChTrans1D2" presStyleIdx="0" presStyleCnt="3"/>
      <dgm:spPr/>
      <dgm:t>
        <a:bodyPr/>
        <a:lstStyle/>
        <a:p>
          <a:endParaRPr lang="en-US"/>
        </a:p>
      </dgm:t>
    </dgm:pt>
    <dgm:pt modelId="{8EAB1F9E-6790-4E9D-9CEE-A2BD5798CD17}" type="pres">
      <dgm:prSet presAssocID="{C4725FFF-C58F-40B3-AF32-2B9EA29264BB}" presName="root2" presStyleCnt="0"/>
      <dgm:spPr/>
    </dgm:pt>
    <dgm:pt modelId="{26C5F43C-6514-44D8-ACCB-829366CE09F7}" type="pres">
      <dgm:prSet presAssocID="{C4725FFF-C58F-40B3-AF32-2B9EA29264BB}" presName="LevelTwoTextNode" presStyleLbl="node2" presStyleIdx="0" presStyleCnt="3" custScaleX="158848" custScaleY="113575" custLinFactNeighborX="32670" custLinFactNeighborY="-19342">
        <dgm:presLayoutVars>
          <dgm:chPref val="3"/>
        </dgm:presLayoutVars>
      </dgm:prSet>
      <dgm:spPr/>
      <dgm:t>
        <a:bodyPr/>
        <a:lstStyle/>
        <a:p>
          <a:endParaRPr lang="en-US"/>
        </a:p>
      </dgm:t>
    </dgm:pt>
    <dgm:pt modelId="{2E34D6E7-CC98-4F41-AFF0-FE417A9639F4}" type="pres">
      <dgm:prSet presAssocID="{C4725FFF-C58F-40B3-AF32-2B9EA29264BB}" presName="level3hierChild" presStyleCnt="0"/>
      <dgm:spPr/>
    </dgm:pt>
    <dgm:pt modelId="{A8BBFA4E-D762-4FFB-92F6-F468CEA0CDC1}" type="pres">
      <dgm:prSet presAssocID="{AA302971-90BC-441D-AA67-71F57A8DCF22}" presName="conn2-1" presStyleLbl="parChTrans1D2" presStyleIdx="1" presStyleCnt="3"/>
      <dgm:spPr/>
      <dgm:t>
        <a:bodyPr/>
        <a:lstStyle/>
        <a:p>
          <a:endParaRPr lang="en-US"/>
        </a:p>
      </dgm:t>
    </dgm:pt>
    <dgm:pt modelId="{93D55D99-8F14-4BC9-BA61-C74E76EC4823}" type="pres">
      <dgm:prSet presAssocID="{AA302971-90BC-441D-AA67-71F57A8DCF22}" presName="connTx" presStyleLbl="parChTrans1D2" presStyleIdx="1" presStyleCnt="3"/>
      <dgm:spPr/>
      <dgm:t>
        <a:bodyPr/>
        <a:lstStyle/>
        <a:p>
          <a:endParaRPr lang="en-US"/>
        </a:p>
      </dgm:t>
    </dgm:pt>
    <dgm:pt modelId="{71E86A1F-CD7F-41B2-BD9E-9E3C10522109}" type="pres">
      <dgm:prSet presAssocID="{B37BB8B2-040E-412D-9004-DB8DEB7D578F}" presName="root2" presStyleCnt="0"/>
      <dgm:spPr/>
    </dgm:pt>
    <dgm:pt modelId="{DC115C80-65DD-4D48-8D1D-144B4E112C30}" type="pres">
      <dgm:prSet presAssocID="{B37BB8B2-040E-412D-9004-DB8DEB7D578F}" presName="LevelTwoTextNode" presStyleLbl="node2" presStyleIdx="1" presStyleCnt="3" custScaleX="180963" custLinFactNeighborX="27267" custLinFactNeighborY="-7278">
        <dgm:presLayoutVars>
          <dgm:chPref val="3"/>
        </dgm:presLayoutVars>
      </dgm:prSet>
      <dgm:spPr/>
      <dgm:t>
        <a:bodyPr/>
        <a:lstStyle/>
        <a:p>
          <a:endParaRPr lang="en-US"/>
        </a:p>
      </dgm:t>
    </dgm:pt>
    <dgm:pt modelId="{423698FA-00DA-4697-9AD8-19C52F1503F7}" type="pres">
      <dgm:prSet presAssocID="{B37BB8B2-040E-412D-9004-DB8DEB7D578F}" presName="level3hierChild" presStyleCnt="0"/>
      <dgm:spPr/>
    </dgm:pt>
    <dgm:pt modelId="{CD149630-71B7-48E1-A06F-31E3655DE591}" type="pres">
      <dgm:prSet presAssocID="{1CBA74CF-1E1F-4596-8AE5-F47F97C9472F}" presName="conn2-1" presStyleLbl="parChTrans1D2" presStyleIdx="2" presStyleCnt="3"/>
      <dgm:spPr/>
      <dgm:t>
        <a:bodyPr/>
        <a:lstStyle/>
        <a:p>
          <a:endParaRPr lang="en-US"/>
        </a:p>
      </dgm:t>
    </dgm:pt>
    <dgm:pt modelId="{9580F3B6-F47B-4F4A-AE6E-62F0020CC3D1}" type="pres">
      <dgm:prSet presAssocID="{1CBA74CF-1E1F-4596-8AE5-F47F97C9472F}" presName="connTx" presStyleLbl="parChTrans1D2" presStyleIdx="2" presStyleCnt="3"/>
      <dgm:spPr/>
      <dgm:t>
        <a:bodyPr/>
        <a:lstStyle/>
        <a:p>
          <a:endParaRPr lang="en-US"/>
        </a:p>
      </dgm:t>
    </dgm:pt>
    <dgm:pt modelId="{31B61753-8147-4D0A-A482-894562880BBA}" type="pres">
      <dgm:prSet presAssocID="{43DD2B64-2400-4965-8246-E8D1DBBDFB68}" presName="root2" presStyleCnt="0"/>
      <dgm:spPr/>
    </dgm:pt>
    <dgm:pt modelId="{F63B25E8-ADC7-4C5A-8881-A167E12855CB}" type="pres">
      <dgm:prSet presAssocID="{43DD2B64-2400-4965-8246-E8D1DBBDFB68}" presName="LevelTwoTextNode" presStyleLbl="node2" presStyleIdx="2" presStyleCnt="3" custScaleX="153947" custLinFactNeighborX="32670" custLinFactNeighborY="18362">
        <dgm:presLayoutVars>
          <dgm:chPref val="3"/>
        </dgm:presLayoutVars>
      </dgm:prSet>
      <dgm:spPr/>
      <dgm:t>
        <a:bodyPr/>
        <a:lstStyle/>
        <a:p>
          <a:endParaRPr lang="en-US"/>
        </a:p>
      </dgm:t>
    </dgm:pt>
    <dgm:pt modelId="{542D5CFA-CC84-40A8-82A6-CDA434C1A4A2}" type="pres">
      <dgm:prSet presAssocID="{43DD2B64-2400-4965-8246-E8D1DBBDFB68}" presName="level3hierChild" presStyleCnt="0"/>
      <dgm:spPr/>
    </dgm:pt>
  </dgm:ptLst>
  <dgm:cxnLst>
    <dgm:cxn modelId="{82FCB16A-9A04-4D50-94E0-288DD5FEEC86}" type="presOf" srcId="{AA302971-90BC-441D-AA67-71F57A8DCF22}" destId="{A8BBFA4E-D762-4FFB-92F6-F468CEA0CDC1}" srcOrd="0" destOrd="0" presId="urn:microsoft.com/office/officeart/2008/layout/HorizontalMultiLevelHierarchy"/>
    <dgm:cxn modelId="{27E7C9E6-2933-4A49-B80A-D11C4D4C3E09}" type="presOf" srcId="{43DD2B64-2400-4965-8246-E8D1DBBDFB68}" destId="{F63B25E8-ADC7-4C5A-8881-A167E12855CB}" srcOrd="0" destOrd="0" presId="urn:microsoft.com/office/officeart/2008/layout/HorizontalMultiLevelHierarchy"/>
    <dgm:cxn modelId="{3871EFBA-9AE4-4DB8-9782-4256C8CCD246}" srcId="{692F5C2E-030C-4D70-8291-A41D30395F0F}" destId="{C4725FFF-C58F-40B3-AF32-2B9EA29264BB}" srcOrd="0" destOrd="0" parTransId="{1AAD3D2F-E658-4DF5-8BDD-E7E33BA6A852}" sibTransId="{7FCA4AA8-C0D2-4AFB-9DCB-7E40A8D0A514}"/>
    <dgm:cxn modelId="{9941D9FD-B4CC-4907-A761-508348C03863}" type="presOf" srcId="{692F5C2E-030C-4D70-8291-A41D30395F0F}" destId="{3CF76BA8-292C-4D57-81BE-6A5E897BCC20}" srcOrd="0" destOrd="0" presId="urn:microsoft.com/office/officeart/2008/layout/HorizontalMultiLevelHierarchy"/>
    <dgm:cxn modelId="{29157D96-A8ED-488A-ABE3-0C198673B8C2}" type="presOf" srcId="{1AAD3D2F-E658-4DF5-8BDD-E7E33BA6A852}" destId="{3344FBDD-F6F5-42B4-9AD5-01B88DE3946C}" srcOrd="0" destOrd="0" presId="urn:microsoft.com/office/officeart/2008/layout/HorizontalMultiLevelHierarchy"/>
    <dgm:cxn modelId="{4F469967-9FD8-4A16-BC76-FA860DBC4BA1}" type="presOf" srcId="{1CBA74CF-1E1F-4596-8AE5-F47F97C9472F}" destId="{9580F3B6-F47B-4F4A-AE6E-62F0020CC3D1}" srcOrd="1" destOrd="0" presId="urn:microsoft.com/office/officeart/2008/layout/HorizontalMultiLevelHierarchy"/>
    <dgm:cxn modelId="{BBFA3883-DF80-47BC-8D4D-1C1578B25292}" type="presOf" srcId="{AA302971-90BC-441D-AA67-71F57A8DCF22}" destId="{93D55D99-8F14-4BC9-BA61-C74E76EC4823}" srcOrd="1" destOrd="0" presId="urn:microsoft.com/office/officeart/2008/layout/HorizontalMultiLevelHierarchy"/>
    <dgm:cxn modelId="{99EF2A48-A2A6-458F-BDC2-09CF716E9895}" srcId="{15DEC8C6-EE40-426B-A34D-F28BEAA19937}" destId="{692F5C2E-030C-4D70-8291-A41D30395F0F}" srcOrd="0" destOrd="0" parTransId="{C716F7B0-CFFE-4FEF-9CAF-39B98550521C}" sibTransId="{85441540-3EAE-42F7-A62D-75CA27BB27BC}"/>
    <dgm:cxn modelId="{C7BAED92-7B0D-4660-A02F-95AFD6C027A9}" type="presOf" srcId="{1AAD3D2F-E658-4DF5-8BDD-E7E33BA6A852}" destId="{238ABBC8-DA08-42B7-B4A6-5758FCCC79BD}" srcOrd="1" destOrd="0" presId="urn:microsoft.com/office/officeart/2008/layout/HorizontalMultiLevelHierarchy"/>
    <dgm:cxn modelId="{45DE9DCE-2141-4643-9987-AD9E7FEA83A0}" srcId="{692F5C2E-030C-4D70-8291-A41D30395F0F}" destId="{43DD2B64-2400-4965-8246-E8D1DBBDFB68}" srcOrd="2" destOrd="0" parTransId="{1CBA74CF-1E1F-4596-8AE5-F47F97C9472F}" sibTransId="{4EDEF813-BFCB-4B30-A4E3-04CD71A66060}"/>
    <dgm:cxn modelId="{0864E122-6C75-4A31-A82F-B30484C6335C}" srcId="{692F5C2E-030C-4D70-8291-A41D30395F0F}" destId="{B37BB8B2-040E-412D-9004-DB8DEB7D578F}" srcOrd="1" destOrd="0" parTransId="{AA302971-90BC-441D-AA67-71F57A8DCF22}" sibTransId="{0AD5AE90-BD98-4D61-B49B-77F086BA60F9}"/>
    <dgm:cxn modelId="{4A523AEE-B9DB-4943-8F1D-CD704FF72313}" type="presOf" srcId="{15DEC8C6-EE40-426B-A34D-F28BEAA19937}" destId="{B4784763-713A-4E26-9460-1A4A4C994EFC}" srcOrd="0" destOrd="0" presId="urn:microsoft.com/office/officeart/2008/layout/HorizontalMultiLevelHierarchy"/>
    <dgm:cxn modelId="{B34894D9-389C-404F-9C70-DF2B9ED59B66}" type="presOf" srcId="{C4725FFF-C58F-40B3-AF32-2B9EA29264BB}" destId="{26C5F43C-6514-44D8-ACCB-829366CE09F7}" srcOrd="0" destOrd="0" presId="urn:microsoft.com/office/officeart/2008/layout/HorizontalMultiLevelHierarchy"/>
    <dgm:cxn modelId="{5C8CDC9E-D303-4B8F-AF37-F871E381EB74}" type="presOf" srcId="{1CBA74CF-1E1F-4596-8AE5-F47F97C9472F}" destId="{CD149630-71B7-48E1-A06F-31E3655DE591}" srcOrd="0" destOrd="0" presId="urn:microsoft.com/office/officeart/2008/layout/HorizontalMultiLevelHierarchy"/>
    <dgm:cxn modelId="{D9431E91-9987-4A09-A81E-A65F311F7CD1}" type="presOf" srcId="{B37BB8B2-040E-412D-9004-DB8DEB7D578F}" destId="{DC115C80-65DD-4D48-8D1D-144B4E112C30}" srcOrd="0" destOrd="0" presId="urn:microsoft.com/office/officeart/2008/layout/HorizontalMultiLevelHierarchy"/>
    <dgm:cxn modelId="{BC3E6CF2-955E-436C-997F-B313DEED4E25}" type="presParOf" srcId="{B4784763-713A-4E26-9460-1A4A4C994EFC}" destId="{54681DB3-34E9-4243-B0FC-CD6292CA4EED}" srcOrd="0" destOrd="0" presId="urn:microsoft.com/office/officeart/2008/layout/HorizontalMultiLevelHierarchy"/>
    <dgm:cxn modelId="{81A7FD45-2FB8-43E7-9A16-75CE13E41E68}" type="presParOf" srcId="{54681DB3-34E9-4243-B0FC-CD6292CA4EED}" destId="{3CF76BA8-292C-4D57-81BE-6A5E897BCC20}" srcOrd="0" destOrd="0" presId="urn:microsoft.com/office/officeart/2008/layout/HorizontalMultiLevelHierarchy"/>
    <dgm:cxn modelId="{62441487-7A52-499F-8B38-2492A71C4002}" type="presParOf" srcId="{54681DB3-34E9-4243-B0FC-CD6292CA4EED}" destId="{BCB060B8-BD30-4378-B49D-DA1AF9497BF0}" srcOrd="1" destOrd="0" presId="urn:microsoft.com/office/officeart/2008/layout/HorizontalMultiLevelHierarchy"/>
    <dgm:cxn modelId="{4DB43964-7476-43BA-A859-D277DB2F2A15}" type="presParOf" srcId="{BCB060B8-BD30-4378-B49D-DA1AF9497BF0}" destId="{3344FBDD-F6F5-42B4-9AD5-01B88DE3946C}" srcOrd="0" destOrd="0" presId="urn:microsoft.com/office/officeart/2008/layout/HorizontalMultiLevelHierarchy"/>
    <dgm:cxn modelId="{3A4DFF07-B098-4402-8CC3-6190B9FE151E}" type="presParOf" srcId="{3344FBDD-F6F5-42B4-9AD5-01B88DE3946C}" destId="{238ABBC8-DA08-42B7-B4A6-5758FCCC79BD}" srcOrd="0" destOrd="0" presId="urn:microsoft.com/office/officeart/2008/layout/HorizontalMultiLevelHierarchy"/>
    <dgm:cxn modelId="{3D999169-D977-45EF-8760-2477BB34A0E3}" type="presParOf" srcId="{BCB060B8-BD30-4378-B49D-DA1AF9497BF0}" destId="{8EAB1F9E-6790-4E9D-9CEE-A2BD5798CD17}" srcOrd="1" destOrd="0" presId="urn:microsoft.com/office/officeart/2008/layout/HorizontalMultiLevelHierarchy"/>
    <dgm:cxn modelId="{B3B75908-B14C-4A65-8F5D-BDEBDD154AB0}" type="presParOf" srcId="{8EAB1F9E-6790-4E9D-9CEE-A2BD5798CD17}" destId="{26C5F43C-6514-44D8-ACCB-829366CE09F7}" srcOrd="0" destOrd="0" presId="urn:microsoft.com/office/officeart/2008/layout/HorizontalMultiLevelHierarchy"/>
    <dgm:cxn modelId="{5CEF7DC3-2411-4F4E-BA21-A1001C2B73D7}" type="presParOf" srcId="{8EAB1F9E-6790-4E9D-9CEE-A2BD5798CD17}" destId="{2E34D6E7-CC98-4F41-AFF0-FE417A9639F4}" srcOrd="1" destOrd="0" presId="urn:microsoft.com/office/officeart/2008/layout/HorizontalMultiLevelHierarchy"/>
    <dgm:cxn modelId="{89898E1F-2248-4789-A4A2-743DDF7AA855}" type="presParOf" srcId="{BCB060B8-BD30-4378-B49D-DA1AF9497BF0}" destId="{A8BBFA4E-D762-4FFB-92F6-F468CEA0CDC1}" srcOrd="2" destOrd="0" presId="urn:microsoft.com/office/officeart/2008/layout/HorizontalMultiLevelHierarchy"/>
    <dgm:cxn modelId="{C4AA8DB1-801D-4A71-A24F-812387929083}" type="presParOf" srcId="{A8BBFA4E-D762-4FFB-92F6-F468CEA0CDC1}" destId="{93D55D99-8F14-4BC9-BA61-C74E76EC4823}" srcOrd="0" destOrd="0" presId="urn:microsoft.com/office/officeart/2008/layout/HorizontalMultiLevelHierarchy"/>
    <dgm:cxn modelId="{C78250E6-0B53-4ADF-AD66-A2F337413431}" type="presParOf" srcId="{BCB060B8-BD30-4378-B49D-DA1AF9497BF0}" destId="{71E86A1F-CD7F-41B2-BD9E-9E3C10522109}" srcOrd="3" destOrd="0" presId="urn:microsoft.com/office/officeart/2008/layout/HorizontalMultiLevelHierarchy"/>
    <dgm:cxn modelId="{FFB9A7D3-6328-4694-ABFD-62C491B92724}" type="presParOf" srcId="{71E86A1F-CD7F-41B2-BD9E-9E3C10522109}" destId="{DC115C80-65DD-4D48-8D1D-144B4E112C30}" srcOrd="0" destOrd="0" presId="urn:microsoft.com/office/officeart/2008/layout/HorizontalMultiLevelHierarchy"/>
    <dgm:cxn modelId="{3C4309B9-3617-47D3-BDEC-005E04E8E4E7}" type="presParOf" srcId="{71E86A1F-CD7F-41B2-BD9E-9E3C10522109}" destId="{423698FA-00DA-4697-9AD8-19C52F1503F7}" srcOrd="1" destOrd="0" presId="urn:microsoft.com/office/officeart/2008/layout/HorizontalMultiLevelHierarchy"/>
    <dgm:cxn modelId="{7382E176-798A-4A40-ABE1-1599687E7118}" type="presParOf" srcId="{BCB060B8-BD30-4378-B49D-DA1AF9497BF0}" destId="{CD149630-71B7-48E1-A06F-31E3655DE591}" srcOrd="4" destOrd="0" presId="urn:microsoft.com/office/officeart/2008/layout/HorizontalMultiLevelHierarchy"/>
    <dgm:cxn modelId="{B20F55DD-EC8E-4EFA-B235-92978AC2162D}" type="presParOf" srcId="{CD149630-71B7-48E1-A06F-31E3655DE591}" destId="{9580F3B6-F47B-4F4A-AE6E-62F0020CC3D1}" srcOrd="0" destOrd="0" presId="urn:microsoft.com/office/officeart/2008/layout/HorizontalMultiLevelHierarchy"/>
    <dgm:cxn modelId="{8A4C6F43-336B-45CB-98A5-CA7711015D71}" type="presParOf" srcId="{BCB060B8-BD30-4378-B49D-DA1AF9497BF0}" destId="{31B61753-8147-4D0A-A482-894562880BBA}" srcOrd="5" destOrd="0" presId="urn:microsoft.com/office/officeart/2008/layout/HorizontalMultiLevelHierarchy"/>
    <dgm:cxn modelId="{B2C760B6-C11E-4B94-A3A9-481035DD1F28}" type="presParOf" srcId="{31B61753-8147-4D0A-A482-894562880BBA}" destId="{F63B25E8-ADC7-4C5A-8881-A167E12855CB}" srcOrd="0" destOrd="0" presId="urn:microsoft.com/office/officeart/2008/layout/HorizontalMultiLevelHierarchy"/>
    <dgm:cxn modelId="{355715AD-7A43-473B-8FB6-CCEDDDB2E666}" type="presParOf" srcId="{31B61753-8147-4D0A-A482-894562880BBA}" destId="{542D5CFA-CC84-40A8-82A6-CDA434C1A4A2}"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3F298D-CF53-4627-A206-1999E76F4C4D}">
      <dsp:nvSpPr>
        <dsp:cNvPr id="0" name=""/>
        <dsp:cNvSpPr/>
      </dsp:nvSpPr>
      <dsp:spPr>
        <a:xfrm>
          <a:off x="-3067885" y="228598"/>
          <a:ext cx="3976319" cy="2783139"/>
        </a:xfrm>
        <a:prstGeom prst="blockArc">
          <a:avLst>
            <a:gd name="adj1" fmla="val 18900000"/>
            <a:gd name="adj2" fmla="val 2700000"/>
            <a:gd name="adj3" fmla="val 493"/>
          </a:avLst>
        </a:pr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BEC6D2-15EE-4FC6-A767-6414C59108F3}">
      <dsp:nvSpPr>
        <dsp:cNvPr id="0" name=""/>
        <dsp:cNvSpPr/>
      </dsp:nvSpPr>
      <dsp:spPr>
        <a:xfrm>
          <a:off x="1223772" y="464401"/>
          <a:ext cx="3306785" cy="904468"/>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737237" tIns="71120" rIns="71120" bIns="71120" numCol="1" spcCol="1270" anchor="ctr" anchorCtr="0">
          <a:noAutofit/>
        </a:bodyPr>
        <a:lstStyle/>
        <a:p>
          <a:pPr lvl="0" algn="l" defTabSz="1244600">
            <a:lnSpc>
              <a:spcPct val="90000"/>
            </a:lnSpc>
            <a:spcBef>
              <a:spcPct val="0"/>
            </a:spcBef>
            <a:spcAft>
              <a:spcPct val="35000"/>
            </a:spcAft>
          </a:pPr>
          <a:r>
            <a:rPr lang="en-US" sz="2800" kern="1200" dirty="0" smtClean="0"/>
            <a:t>To, </a:t>
          </a:r>
          <a:r>
            <a:rPr lang="en-US" sz="2800" kern="1200" dirty="0" err="1" smtClean="0"/>
            <a:t>cao</a:t>
          </a:r>
          <a:r>
            <a:rPr lang="en-US" sz="2800" kern="1200" dirty="0" smtClean="0"/>
            <a:t> </a:t>
          </a:r>
          <a:r>
            <a:rPr lang="en-US" sz="2800" kern="1200" dirty="0" err="1" smtClean="0"/>
            <a:t>và</a:t>
          </a:r>
          <a:r>
            <a:rPr lang="en-US" sz="2800" kern="1200" dirty="0" smtClean="0"/>
            <a:t> </a:t>
          </a:r>
          <a:r>
            <a:rPr lang="en-US" sz="2800" kern="1200" dirty="0" err="1" smtClean="0"/>
            <a:t>rõ</a:t>
          </a:r>
          <a:r>
            <a:rPr lang="en-US" sz="2800" kern="1200" dirty="0" smtClean="0"/>
            <a:t> </a:t>
          </a:r>
          <a:r>
            <a:rPr lang="en-US" sz="2800" kern="1200" dirty="0" err="1" smtClean="0"/>
            <a:t>hơn</a:t>
          </a:r>
          <a:endParaRPr lang="en-US" sz="2800" kern="1200" dirty="0"/>
        </a:p>
      </dsp:txBody>
      <dsp:txXfrm>
        <a:off x="1223772" y="464401"/>
        <a:ext cx="3306785" cy="904468"/>
      </dsp:txXfrm>
    </dsp:sp>
    <dsp:sp modelId="{7A5BA5F0-8D5F-4906-99DB-35B9B656E608}">
      <dsp:nvSpPr>
        <dsp:cNvPr id="0" name=""/>
        <dsp:cNvSpPr/>
      </dsp:nvSpPr>
      <dsp:spPr>
        <a:xfrm>
          <a:off x="366410" y="348366"/>
          <a:ext cx="1161003" cy="1161003"/>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sp>
    <dsp:sp modelId="{8DE65587-933C-482C-9E14-53CE663A8613}">
      <dsp:nvSpPr>
        <dsp:cNvPr id="0" name=""/>
        <dsp:cNvSpPr/>
      </dsp:nvSpPr>
      <dsp:spPr>
        <a:xfrm>
          <a:off x="1286119" y="1943566"/>
          <a:ext cx="3859914" cy="841736"/>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737237" tIns="71120" rIns="71120" bIns="71120" numCol="1" spcCol="1270" anchor="ctr" anchorCtr="0">
          <a:noAutofit/>
        </a:bodyPr>
        <a:lstStyle/>
        <a:p>
          <a:pPr lvl="0" algn="l" defTabSz="1244600">
            <a:lnSpc>
              <a:spcPct val="90000"/>
            </a:lnSpc>
            <a:spcBef>
              <a:spcPct val="0"/>
            </a:spcBef>
            <a:spcAft>
              <a:spcPct val="35000"/>
            </a:spcAft>
          </a:pPr>
          <a:r>
            <a:rPr lang="en-US" sz="2800" kern="1200" dirty="0" err="1" smtClean="0"/>
            <a:t>Nhỏ</a:t>
          </a:r>
          <a:r>
            <a:rPr lang="en-US" sz="2800" kern="1200" dirty="0" smtClean="0"/>
            <a:t>, </a:t>
          </a:r>
          <a:r>
            <a:rPr lang="en-US" sz="2800" kern="1200" dirty="0" err="1" smtClean="0"/>
            <a:t>thấp</a:t>
          </a:r>
          <a:r>
            <a:rPr lang="en-US" sz="2800" kern="1200" dirty="0" smtClean="0"/>
            <a:t> </a:t>
          </a:r>
          <a:r>
            <a:rPr lang="en-US" sz="2800" kern="1200" dirty="0" err="1" smtClean="0"/>
            <a:t>và</a:t>
          </a:r>
          <a:r>
            <a:rPr lang="en-US" sz="2800" kern="1200" dirty="0" smtClean="0"/>
            <a:t> </a:t>
          </a:r>
          <a:r>
            <a:rPr lang="en-US" sz="2800" kern="1200" dirty="0" err="1" smtClean="0"/>
            <a:t>mờ</a:t>
          </a:r>
          <a:r>
            <a:rPr lang="en-US" sz="2800" kern="1200" dirty="0" smtClean="0"/>
            <a:t> </a:t>
          </a:r>
          <a:r>
            <a:rPr lang="en-US" sz="2800" kern="1200" dirty="0" err="1" smtClean="0"/>
            <a:t>hơn</a:t>
          </a:r>
          <a:endParaRPr lang="en-US" sz="2800" kern="1200" dirty="0"/>
        </a:p>
      </dsp:txBody>
      <dsp:txXfrm>
        <a:off x="1286119" y="1943566"/>
        <a:ext cx="3859914" cy="841736"/>
      </dsp:txXfrm>
    </dsp:sp>
    <dsp:sp modelId="{2C6DAFD4-BFDA-4BCB-AD62-9316C5A3C263}">
      <dsp:nvSpPr>
        <dsp:cNvPr id="0" name=""/>
        <dsp:cNvSpPr/>
      </dsp:nvSpPr>
      <dsp:spPr>
        <a:xfrm>
          <a:off x="354556" y="1711052"/>
          <a:ext cx="1161003" cy="1161003"/>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49630-71B7-48E1-A06F-31E3655DE591}">
      <dsp:nvSpPr>
        <dsp:cNvPr id="0" name=""/>
        <dsp:cNvSpPr/>
      </dsp:nvSpPr>
      <dsp:spPr>
        <a:xfrm>
          <a:off x="1574262" y="2262981"/>
          <a:ext cx="1672196" cy="1291185"/>
        </a:xfrm>
        <a:custGeom>
          <a:avLst/>
          <a:gdLst/>
          <a:ahLst/>
          <a:cxnLst/>
          <a:rect l="0" t="0" r="0" b="0"/>
          <a:pathLst>
            <a:path>
              <a:moveTo>
                <a:pt x="0" y="0"/>
              </a:moveTo>
              <a:lnTo>
                <a:pt x="836098" y="0"/>
              </a:lnTo>
              <a:lnTo>
                <a:pt x="836098" y="1291185"/>
              </a:lnTo>
              <a:lnTo>
                <a:pt x="1672196" y="1291185"/>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2357544" y="2855757"/>
        <a:ext cx="105633" cy="105633"/>
      </dsp:txXfrm>
    </dsp:sp>
    <dsp:sp modelId="{A8BBFA4E-D762-4FFB-92F6-F468CEA0CDC1}">
      <dsp:nvSpPr>
        <dsp:cNvPr id="0" name=""/>
        <dsp:cNvSpPr/>
      </dsp:nvSpPr>
      <dsp:spPr>
        <a:xfrm>
          <a:off x="1574262" y="2213043"/>
          <a:ext cx="1519800" cy="91440"/>
        </a:xfrm>
        <a:custGeom>
          <a:avLst/>
          <a:gdLst/>
          <a:ahLst/>
          <a:cxnLst/>
          <a:rect l="0" t="0" r="0" b="0"/>
          <a:pathLst>
            <a:path>
              <a:moveTo>
                <a:pt x="0" y="49937"/>
              </a:moveTo>
              <a:lnTo>
                <a:pt x="759900" y="49937"/>
              </a:lnTo>
              <a:lnTo>
                <a:pt x="759900" y="45720"/>
              </a:lnTo>
              <a:lnTo>
                <a:pt x="1519800" y="45720"/>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296167" y="2220768"/>
        <a:ext cx="75990" cy="75990"/>
      </dsp:txXfrm>
    </dsp:sp>
    <dsp:sp modelId="{3344FBDD-F6F5-42B4-9AD5-01B88DE3946C}">
      <dsp:nvSpPr>
        <dsp:cNvPr id="0" name=""/>
        <dsp:cNvSpPr/>
      </dsp:nvSpPr>
      <dsp:spPr>
        <a:xfrm>
          <a:off x="1574262" y="1021737"/>
          <a:ext cx="1672196" cy="1241244"/>
        </a:xfrm>
        <a:custGeom>
          <a:avLst/>
          <a:gdLst/>
          <a:ahLst/>
          <a:cxnLst/>
          <a:rect l="0" t="0" r="0" b="0"/>
          <a:pathLst>
            <a:path>
              <a:moveTo>
                <a:pt x="0" y="1241244"/>
              </a:moveTo>
              <a:lnTo>
                <a:pt x="836098" y="1241244"/>
              </a:lnTo>
              <a:lnTo>
                <a:pt x="836098" y="0"/>
              </a:lnTo>
              <a:lnTo>
                <a:pt x="1672196" y="0"/>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2358297" y="1590296"/>
        <a:ext cx="104126" cy="104126"/>
      </dsp:txXfrm>
    </dsp:sp>
    <dsp:sp modelId="{3CF76BA8-292C-4D57-81BE-6A5E897BCC20}">
      <dsp:nvSpPr>
        <dsp:cNvPr id="0" name=""/>
        <dsp:cNvSpPr/>
      </dsp:nvSpPr>
      <dsp:spPr>
        <a:xfrm>
          <a:off x="3" y="1782760"/>
          <a:ext cx="2188076" cy="960441"/>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err="1" smtClean="0"/>
            <a:t>Đường</a:t>
          </a:r>
          <a:r>
            <a:rPr lang="en-US" sz="2400" kern="1200" dirty="0" smtClean="0"/>
            <a:t> </a:t>
          </a:r>
          <a:r>
            <a:rPr lang="en-US" sz="2400" kern="1200" dirty="0" err="1" smtClean="0"/>
            <a:t>tầm</a:t>
          </a:r>
          <a:r>
            <a:rPr lang="en-US" sz="2400" kern="1200" dirty="0" smtClean="0"/>
            <a:t> </a:t>
          </a:r>
          <a:r>
            <a:rPr lang="en-US" sz="2400" kern="1200" dirty="0" err="1" smtClean="0"/>
            <a:t>mắt</a:t>
          </a:r>
          <a:endParaRPr lang="en-US" sz="2400" kern="1200" dirty="0"/>
        </a:p>
      </dsp:txBody>
      <dsp:txXfrm>
        <a:off x="3" y="1782760"/>
        <a:ext cx="2188076" cy="960441"/>
      </dsp:txXfrm>
    </dsp:sp>
    <dsp:sp modelId="{26C5F43C-6514-44D8-ACCB-829366CE09F7}">
      <dsp:nvSpPr>
        <dsp:cNvPr id="0" name=""/>
        <dsp:cNvSpPr/>
      </dsp:nvSpPr>
      <dsp:spPr>
        <a:xfrm>
          <a:off x="3246459" y="533402"/>
          <a:ext cx="4480435" cy="976668"/>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smtClean="0"/>
            <a:t>Một</a:t>
          </a:r>
          <a:r>
            <a:rPr lang="en-US" sz="2000" kern="1200" dirty="0" smtClean="0"/>
            <a:t> </a:t>
          </a:r>
          <a:r>
            <a:rPr lang="en-US" sz="2000" kern="1200" dirty="0" err="1" smtClean="0"/>
            <a:t>đường</a:t>
          </a:r>
          <a:r>
            <a:rPr lang="en-US" sz="2000" kern="1200" dirty="0" smtClean="0"/>
            <a:t> </a:t>
          </a:r>
          <a:r>
            <a:rPr lang="en-US" sz="2000" kern="1200" dirty="0" err="1" smtClean="0"/>
            <a:t>thẳng</a:t>
          </a:r>
          <a:r>
            <a:rPr lang="en-US" sz="2000" kern="1200" dirty="0" smtClean="0"/>
            <a:t> </a:t>
          </a:r>
          <a:r>
            <a:rPr lang="en-US" sz="2000" kern="1200" dirty="0" err="1" smtClean="0"/>
            <a:t>nằm</a:t>
          </a:r>
          <a:r>
            <a:rPr lang="en-US" sz="2000" kern="1200" dirty="0" smtClean="0"/>
            <a:t> </a:t>
          </a:r>
          <a:r>
            <a:rPr lang="en-US" sz="2000" kern="1200" dirty="0" err="1" smtClean="0"/>
            <a:t>ngang</a:t>
          </a:r>
          <a:r>
            <a:rPr lang="en-US" sz="2000" kern="1200" dirty="0" smtClean="0"/>
            <a:t> </a:t>
          </a:r>
          <a:r>
            <a:rPr lang="en-US" sz="2000" kern="1200" dirty="0" err="1" smtClean="0"/>
            <a:t>với</a:t>
          </a:r>
          <a:r>
            <a:rPr lang="en-US" sz="2000" kern="1200" dirty="0" smtClean="0"/>
            <a:t> </a:t>
          </a:r>
          <a:r>
            <a:rPr lang="en-US" sz="2000" kern="1200" dirty="0" err="1" smtClean="0"/>
            <a:t>tầm</a:t>
          </a:r>
          <a:r>
            <a:rPr lang="en-US" sz="2000" kern="1200" dirty="0" smtClean="0"/>
            <a:t> </a:t>
          </a:r>
          <a:r>
            <a:rPr lang="en-US" sz="2000" kern="1200" dirty="0" err="1" smtClean="0"/>
            <a:t>mắt</a:t>
          </a:r>
          <a:r>
            <a:rPr lang="en-US" sz="2000" kern="1200" dirty="0" smtClean="0"/>
            <a:t> </a:t>
          </a:r>
          <a:r>
            <a:rPr lang="en-US" sz="2000" kern="1200" dirty="0" err="1" smtClean="0"/>
            <a:t>người</a:t>
          </a:r>
          <a:r>
            <a:rPr lang="en-US" sz="2000" kern="1200" dirty="0" smtClean="0"/>
            <a:t> </a:t>
          </a:r>
          <a:r>
            <a:rPr lang="en-US" sz="2000" kern="1200" dirty="0" err="1" smtClean="0"/>
            <a:t>nhìn</a:t>
          </a:r>
          <a:r>
            <a:rPr lang="en-US" sz="2000" kern="1200" dirty="0" smtClean="0"/>
            <a:t>.</a:t>
          </a:r>
          <a:endParaRPr lang="en-US" sz="2000" kern="1200" dirty="0"/>
        </a:p>
      </dsp:txBody>
      <dsp:txXfrm>
        <a:off x="3246459" y="533402"/>
        <a:ext cx="4480435" cy="976668"/>
      </dsp:txXfrm>
    </dsp:sp>
    <dsp:sp modelId="{DC115C80-65DD-4D48-8D1D-144B4E112C30}">
      <dsp:nvSpPr>
        <dsp:cNvPr id="0" name=""/>
        <dsp:cNvSpPr/>
      </dsp:nvSpPr>
      <dsp:spPr>
        <a:xfrm>
          <a:off x="3094063" y="1828797"/>
          <a:ext cx="5104206" cy="859932"/>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smtClean="0"/>
            <a:t>Giới</a:t>
          </a:r>
          <a:r>
            <a:rPr lang="en-US" sz="2000" kern="1200" dirty="0" smtClean="0"/>
            <a:t> </a:t>
          </a:r>
          <a:r>
            <a:rPr lang="en-US" sz="2000" kern="1200" dirty="0" err="1" smtClean="0"/>
            <a:t>hạn</a:t>
          </a:r>
          <a:r>
            <a:rPr lang="en-US" sz="2000" kern="1200" dirty="0" smtClean="0"/>
            <a:t> </a:t>
          </a:r>
          <a:r>
            <a:rPr lang="en-US" sz="2000" kern="1200" dirty="0" err="1" smtClean="0"/>
            <a:t>giữa</a:t>
          </a:r>
          <a:r>
            <a:rPr lang="en-US" sz="2000" kern="1200" dirty="0" smtClean="0"/>
            <a:t> </a:t>
          </a:r>
          <a:r>
            <a:rPr lang="en-US" sz="2000" kern="1200" dirty="0" err="1" smtClean="0"/>
            <a:t>bầu</a:t>
          </a:r>
          <a:r>
            <a:rPr lang="en-US" sz="2000" kern="1200" dirty="0" smtClean="0"/>
            <a:t> </a:t>
          </a:r>
          <a:r>
            <a:rPr lang="en-US" sz="2000" kern="1200" dirty="0" err="1" smtClean="0"/>
            <a:t>trời</a:t>
          </a:r>
          <a:r>
            <a:rPr lang="en-US" sz="2000" kern="1200" dirty="0" smtClean="0"/>
            <a:t> </a:t>
          </a:r>
          <a:r>
            <a:rPr lang="en-US" sz="2000" kern="1200" dirty="0" err="1" smtClean="0"/>
            <a:t>và</a:t>
          </a:r>
          <a:r>
            <a:rPr lang="en-US" sz="2000" kern="1200" dirty="0" smtClean="0"/>
            <a:t> </a:t>
          </a:r>
          <a:r>
            <a:rPr lang="en-US" sz="2000" kern="1200" dirty="0" err="1" smtClean="0"/>
            <a:t>mặt</a:t>
          </a:r>
          <a:r>
            <a:rPr lang="en-US" sz="2000" kern="1200" dirty="0" smtClean="0"/>
            <a:t> </a:t>
          </a:r>
          <a:r>
            <a:rPr lang="en-US" sz="2000" kern="1200" dirty="0" err="1" smtClean="0"/>
            <a:t>đất</a:t>
          </a:r>
          <a:r>
            <a:rPr lang="en-US" sz="2000" kern="1200" dirty="0" smtClean="0"/>
            <a:t> </a:t>
          </a:r>
          <a:r>
            <a:rPr lang="en-US" sz="2000" kern="1200" dirty="0" err="1" smtClean="0"/>
            <a:t>hoặc</a:t>
          </a:r>
          <a:r>
            <a:rPr lang="en-US" sz="2000" kern="1200" dirty="0" smtClean="0"/>
            <a:t> </a:t>
          </a:r>
          <a:r>
            <a:rPr lang="en-US" sz="2000" kern="1200" dirty="0" err="1" smtClean="0"/>
            <a:t>bầu</a:t>
          </a:r>
          <a:r>
            <a:rPr lang="en-US" sz="2000" kern="1200" dirty="0" smtClean="0"/>
            <a:t> </a:t>
          </a:r>
          <a:r>
            <a:rPr lang="en-US" sz="2000" kern="1200" dirty="0" err="1" smtClean="0"/>
            <a:t>trời</a:t>
          </a:r>
          <a:r>
            <a:rPr lang="en-US" sz="2000" kern="1200" dirty="0" smtClean="0"/>
            <a:t> </a:t>
          </a:r>
          <a:r>
            <a:rPr lang="en-US" sz="2000" kern="1200" dirty="0" err="1" smtClean="0"/>
            <a:t>và</a:t>
          </a:r>
          <a:r>
            <a:rPr lang="en-US" sz="2000" kern="1200" dirty="0" smtClean="0"/>
            <a:t> </a:t>
          </a:r>
          <a:r>
            <a:rPr lang="en-US" sz="2000" kern="1200" dirty="0" err="1" smtClean="0"/>
            <a:t>mặt</a:t>
          </a:r>
          <a:r>
            <a:rPr lang="en-US" sz="2000" kern="1200" dirty="0" smtClean="0"/>
            <a:t> </a:t>
          </a:r>
          <a:r>
            <a:rPr lang="en-US" sz="2000" kern="1200" dirty="0" err="1" smtClean="0"/>
            <a:t>nước</a:t>
          </a:r>
          <a:endParaRPr lang="en-US" sz="2000" kern="1200" dirty="0"/>
        </a:p>
      </dsp:txBody>
      <dsp:txXfrm>
        <a:off x="3094063" y="1828797"/>
        <a:ext cx="5104206" cy="859932"/>
      </dsp:txXfrm>
    </dsp:sp>
    <dsp:sp modelId="{F63B25E8-ADC7-4C5A-8881-A167E12855CB}">
      <dsp:nvSpPr>
        <dsp:cNvPr id="0" name=""/>
        <dsp:cNvSpPr/>
      </dsp:nvSpPr>
      <dsp:spPr>
        <a:xfrm>
          <a:off x="3246459" y="3124200"/>
          <a:ext cx="4342198" cy="859932"/>
        </a:xfrm>
        <a:prstGeom prst="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err="1" smtClean="0"/>
            <a:t>Còn</a:t>
          </a:r>
          <a:r>
            <a:rPr lang="en-US" sz="2000" kern="1200" dirty="0" smtClean="0"/>
            <a:t> </a:t>
          </a:r>
          <a:r>
            <a:rPr lang="en-US" sz="2000" kern="1200" dirty="0" err="1" smtClean="0"/>
            <a:t>được</a:t>
          </a:r>
          <a:r>
            <a:rPr lang="en-US" sz="2000" kern="1200" dirty="0" smtClean="0"/>
            <a:t> </a:t>
          </a:r>
          <a:r>
            <a:rPr lang="en-US" sz="2000" kern="1200" dirty="0" err="1" smtClean="0"/>
            <a:t>gọi</a:t>
          </a:r>
          <a:r>
            <a:rPr lang="en-US" sz="2000" kern="1200" dirty="0" smtClean="0"/>
            <a:t> </a:t>
          </a:r>
          <a:r>
            <a:rPr lang="en-US" sz="2000" kern="1200" dirty="0" err="1" smtClean="0"/>
            <a:t>là</a:t>
          </a:r>
          <a:r>
            <a:rPr lang="en-US" sz="2000" kern="1200" dirty="0" smtClean="0"/>
            <a:t> </a:t>
          </a:r>
          <a:r>
            <a:rPr lang="en-US" sz="2000" kern="1200" dirty="0" err="1" smtClean="0"/>
            <a:t>đường</a:t>
          </a:r>
          <a:r>
            <a:rPr lang="en-US" sz="2000" kern="1200" dirty="0" smtClean="0"/>
            <a:t> </a:t>
          </a:r>
          <a:r>
            <a:rPr lang="en-US" sz="2000" kern="1200" dirty="0" err="1" smtClean="0"/>
            <a:t>chân</a:t>
          </a:r>
          <a:r>
            <a:rPr lang="en-US" sz="2000" kern="1200" dirty="0" smtClean="0"/>
            <a:t> </a:t>
          </a:r>
          <a:r>
            <a:rPr lang="en-US" sz="2000" kern="1200" dirty="0" err="1" smtClean="0"/>
            <a:t>trời</a:t>
          </a:r>
          <a:endParaRPr lang="en-US" sz="2000" kern="1200" dirty="0"/>
        </a:p>
      </dsp:txBody>
      <dsp:txXfrm>
        <a:off x="3246459" y="3124200"/>
        <a:ext cx="4342198" cy="85993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BC2D11-03C2-4A7E-AAC4-C86CECB3AFC3}" type="datetimeFigureOut">
              <a:rPr lang="en-US" smtClean="0"/>
              <a:pPr/>
              <a:t>3/30/2021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F8660D-A7F5-40FF-9579-D653DED45397}" type="slidenum">
              <a:rPr lang="en-US" smtClean="0"/>
              <a:pPr/>
              <a:t>‹#›</a:t>
            </a:fld>
            <a:endParaRPr lang="en-US"/>
          </a:p>
        </p:txBody>
      </p:sp>
    </p:spTree>
    <p:extLst>
      <p:ext uri="{BB962C8B-B14F-4D97-AF65-F5344CB8AC3E}">
        <p14:creationId xmlns:p14="http://schemas.microsoft.com/office/powerpoint/2010/main" xmlns="" val="3057457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F8660D-A7F5-40FF-9579-D653DED45397}" type="slidenum">
              <a:rPr lang="en-US" smtClean="0"/>
              <a:pPr/>
              <a:t>18</a:t>
            </a:fld>
            <a:endParaRPr lang="en-US"/>
          </a:p>
        </p:txBody>
      </p:sp>
    </p:spTree>
    <p:extLst>
      <p:ext uri="{BB962C8B-B14F-4D97-AF65-F5344CB8AC3E}">
        <p14:creationId xmlns:p14="http://schemas.microsoft.com/office/powerpoint/2010/main" xmlns="" val="2803961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C056F898-6606-4FFA-8EF8-6198D1BB0775}" type="datetimeFigureOut">
              <a:rPr lang="en-US" smtClean="0"/>
              <a:pPr/>
              <a:t>3/30/2021</a:t>
            </a:fld>
            <a:endParaRPr lang="en-US"/>
          </a:p>
        </p:txBody>
      </p:sp>
      <p:sp>
        <p:nvSpPr>
          <p:cNvPr id="8" name="Slide Number Placeholder 7"/>
          <p:cNvSpPr>
            <a:spLocks noGrp="1"/>
          </p:cNvSpPr>
          <p:nvPr>
            <p:ph type="sldNum" sz="quarter" idx="11"/>
          </p:nvPr>
        </p:nvSpPr>
        <p:spPr/>
        <p:txBody>
          <a:bodyPr/>
          <a:lstStyle/>
          <a:p>
            <a:fld id="{FBB97549-DDB3-4D54-853B-756C27E1075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56F898-6606-4FFA-8EF8-6198D1BB0775}" type="datetimeFigureOut">
              <a:rPr lang="en-US" smtClean="0"/>
              <a:pPr/>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56F898-6606-4FFA-8EF8-6198D1BB0775}" type="datetimeFigureOut">
              <a:rPr lang="en-US" smtClean="0"/>
              <a:pPr/>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C056F898-6606-4FFA-8EF8-6198D1BB0775}" type="datetimeFigureOut">
              <a:rPr lang="en-US" smtClean="0"/>
              <a:pPr/>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56F898-6606-4FFA-8EF8-6198D1BB0775}" type="datetimeFigureOut">
              <a:rPr lang="en-US" smtClean="0"/>
              <a:pPr/>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B97549-DDB3-4D54-853B-756C27E10754}"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C056F898-6606-4FFA-8EF8-6198D1BB0775}" type="datetimeFigureOut">
              <a:rPr lang="en-US" smtClean="0"/>
              <a:pPr/>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B97549-DDB3-4D54-853B-756C27E10754}"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C056F898-6606-4FFA-8EF8-6198D1BB0775}" type="datetimeFigureOut">
              <a:rPr lang="en-US" smtClean="0"/>
              <a:pPr/>
              <a:t>3/30/2021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B97549-DDB3-4D54-853B-756C27E10754}"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56F898-6606-4FFA-8EF8-6198D1BB0775}" type="datetimeFigureOut">
              <a:rPr lang="en-US" smtClean="0"/>
              <a:pPr/>
              <a:t>3/30/2021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56F898-6606-4FFA-8EF8-6198D1BB0775}" type="datetimeFigureOut">
              <a:rPr lang="en-US" smtClean="0"/>
              <a:pPr/>
              <a:t>3/30/2021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56F898-6606-4FFA-8EF8-6198D1BB0775}" type="datetimeFigureOut">
              <a:rPr lang="en-US" smtClean="0"/>
              <a:pPr/>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56F898-6606-4FFA-8EF8-6198D1BB0775}" type="datetimeFigureOut">
              <a:rPr lang="en-US" smtClean="0"/>
              <a:pPr/>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B97549-DDB3-4D54-853B-756C27E107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C056F898-6606-4FFA-8EF8-6198D1BB0775}" type="datetimeFigureOut">
              <a:rPr lang="en-US" smtClean="0"/>
              <a:pPr/>
              <a:t>3/30/2021</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BB97549-DDB3-4D54-853B-756C27E10754}"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0800000" flipV="1">
            <a:off x="299357" y="1113945"/>
            <a:ext cx="8458200" cy="34163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CHÀO MỪNG QÚY THẦY CÔ VÀ CÁC EM ĐÃ ĐẾN VỚI TIẾT HỌC HÔM NAY!</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888947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pPr>
              <a:lnSpc>
                <a:spcPct val="100000"/>
              </a:lnSpc>
            </a:pPr>
            <a:r>
              <a:rPr lang="vi-VN" sz="2800" dirty="0" smtClean="0"/>
              <a:t>Ví dụ về hình dạng </a:t>
            </a:r>
            <a:r>
              <a:rPr lang="en-US" sz="2800" dirty="0" smtClean="0"/>
              <a:t>của hình vuông</a:t>
            </a:r>
            <a:r>
              <a:rPr lang="vi-VN" sz="2800" dirty="0" smtClean="0"/>
              <a:t> ở các hướng nhìn.</a:t>
            </a:r>
            <a:endParaRPr lang="en-US"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33400" y="1143000"/>
            <a:ext cx="8158996" cy="3048000"/>
          </a:xfrm>
        </p:spPr>
      </p:pic>
      <p:sp>
        <p:nvSpPr>
          <p:cNvPr id="5" name="TextBox 4"/>
          <p:cNvSpPr txBox="1"/>
          <p:nvPr/>
        </p:nvSpPr>
        <p:spPr>
          <a:xfrm>
            <a:off x="925286" y="4782234"/>
            <a:ext cx="6858000" cy="646331"/>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n-US" dirty="0" err="1" smtClean="0"/>
              <a:t>Hình</a:t>
            </a:r>
            <a:r>
              <a:rPr lang="en-US" dirty="0" smtClean="0"/>
              <a:t> </a:t>
            </a:r>
            <a:r>
              <a:rPr lang="en-US" dirty="0" err="1" smtClean="0"/>
              <a:t>dáng</a:t>
            </a:r>
            <a:r>
              <a:rPr lang="en-US" dirty="0" smtClean="0"/>
              <a:t> </a:t>
            </a:r>
            <a:r>
              <a:rPr lang="en-US" dirty="0" err="1" smtClean="0"/>
              <a:t>của</a:t>
            </a:r>
            <a:r>
              <a:rPr lang="en-US" dirty="0" smtClean="0"/>
              <a:t> </a:t>
            </a:r>
            <a:r>
              <a:rPr lang="en-US" dirty="0" err="1" smtClean="0"/>
              <a:t>vật</a:t>
            </a:r>
            <a:r>
              <a:rPr lang="en-US" dirty="0" smtClean="0"/>
              <a:t> </a:t>
            </a:r>
            <a:r>
              <a:rPr lang="en-US" dirty="0" err="1" smtClean="0"/>
              <a:t>trong</a:t>
            </a:r>
            <a:r>
              <a:rPr lang="en-US" dirty="0" smtClean="0"/>
              <a:t> </a:t>
            </a:r>
            <a:r>
              <a:rPr lang="en-US" dirty="0" err="1" smtClean="0"/>
              <a:t>không</a:t>
            </a:r>
            <a:r>
              <a:rPr lang="en-US" dirty="0" smtClean="0"/>
              <a:t> </a:t>
            </a:r>
            <a:r>
              <a:rPr lang="en-US" dirty="0" err="1" smtClean="0"/>
              <a:t>gian</a:t>
            </a:r>
            <a:r>
              <a:rPr lang="en-US" dirty="0" smtClean="0"/>
              <a:t> </a:t>
            </a:r>
            <a:r>
              <a:rPr lang="en-US" dirty="0" err="1" smtClean="0"/>
              <a:t>thay</a:t>
            </a:r>
            <a:r>
              <a:rPr lang="en-US" dirty="0" smtClean="0"/>
              <a:t> </a:t>
            </a:r>
            <a:r>
              <a:rPr lang="en-US" dirty="0" err="1" smtClean="0"/>
              <a:t>đổi</a:t>
            </a:r>
            <a:r>
              <a:rPr lang="en-US" dirty="0" smtClean="0"/>
              <a:t> </a:t>
            </a:r>
            <a:r>
              <a:rPr lang="en-US" dirty="0" err="1" smtClean="0"/>
              <a:t>theo</a:t>
            </a:r>
            <a:r>
              <a:rPr lang="en-US" dirty="0" smtClean="0"/>
              <a:t> </a:t>
            </a:r>
            <a:r>
              <a:rPr lang="en-US" dirty="0" err="1" smtClean="0"/>
              <a:t>từ</a:t>
            </a:r>
            <a:r>
              <a:rPr lang="vi-VN" dirty="0" smtClean="0"/>
              <a:t>ng</a:t>
            </a:r>
            <a:r>
              <a:rPr lang="en-US" dirty="0" smtClean="0"/>
              <a:t> </a:t>
            </a:r>
            <a:r>
              <a:rPr lang="en-US" dirty="0" err="1" smtClean="0"/>
              <a:t>hướng</a:t>
            </a:r>
            <a:r>
              <a:rPr lang="en-US" dirty="0" smtClean="0"/>
              <a:t> </a:t>
            </a:r>
            <a:r>
              <a:rPr lang="en-US" dirty="0" err="1" smtClean="0"/>
              <a:t>nhìn</a:t>
            </a:r>
            <a:r>
              <a:rPr lang="en-US" dirty="0" smtClean="0"/>
              <a:t> </a:t>
            </a:r>
            <a:r>
              <a:rPr lang="en-US" dirty="0" err="1" smtClean="0"/>
              <a:t>khác</a:t>
            </a:r>
            <a:r>
              <a:rPr lang="en-US" dirty="0" smtClean="0"/>
              <a:t> </a:t>
            </a:r>
            <a:r>
              <a:rPr lang="en-US" dirty="0" err="1" smtClean="0"/>
              <a:t>nhau</a:t>
            </a:r>
            <a:r>
              <a:rPr lang="vi-VN" dirty="0" smtClean="0"/>
              <a:t>, trừ hình cầu.</a:t>
            </a:r>
            <a:endParaRPr lang="en-US" dirty="0"/>
          </a:p>
        </p:txBody>
      </p:sp>
      <p:sp>
        <p:nvSpPr>
          <p:cNvPr id="6" name="TextBox 5"/>
          <p:cNvSpPr txBox="1"/>
          <p:nvPr/>
        </p:nvSpPr>
        <p:spPr>
          <a:xfrm>
            <a:off x="925286" y="5770602"/>
            <a:ext cx="6694714" cy="64633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dirty="0" err="1" smtClean="0"/>
              <a:t>Khi</a:t>
            </a:r>
            <a:r>
              <a:rPr lang="en-US" dirty="0" smtClean="0"/>
              <a:t> </a:t>
            </a:r>
            <a:r>
              <a:rPr lang="en-US" dirty="0" err="1" smtClean="0"/>
              <a:t>vẽ</a:t>
            </a:r>
            <a:r>
              <a:rPr lang="en-US" dirty="0" smtClean="0"/>
              <a:t> </a:t>
            </a:r>
            <a:r>
              <a:rPr lang="en-US" dirty="0" err="1" smtClean="0"/>
              <a:t>theo</a:t>
            </a:r>
            <a:r>
              <a:rPr lang="en-US" dirty="0" smtClean="0"/>
              <a:t> </a:t>
            </a:r>
            <a:r>
              <a:rPr lang="en-US" dirty="0" err="1" smtClean="0"/>
              <a:t>mẫu</a:t>
            </a:r>
            <a:r>
              <a:rPr lang="en-US" dirty="0" smtClean="0"/>
              <a:t>, </a:t>
            </a:r>
            <a:r>
              <a:rPr lang="en-US" dirty="0" err="1" smtClean="0"/>
              <a:t>cần</a:t>
            </a:r>
            <a:r>
              <a:rPr lang="en-US" dirty="0" smtClean="0"/>
              <a:t> </a:t>
            </a:r>
            <a:r>
              <a:rPr lang="en-US" dirty="0" err="1" smtClean="0"/>
              <a:t>xác</a:t>
            </a:r>
            <a:r>
              <a:rPr lang="en-US" dirty="0" smtClean="0"/>
              <a:t> </a:t>
            </a:r>
            <a:r>
              <a:rPr lang="en-US" dirty="0" err="1" smtClean="0"/>
              <a:t>định</a:t>
            </a:r>
            <a:r>
              <a:rPr lang="en-US" dirty="0" smtClean="0"/>
              <a:t>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để</a:t>
            </a:r>
            <a:r>
              <a:rPr lang="en-US" dirty="0" smtClean="0"/>
              <a:t> </a:t>
            </a:r>
            <a:r>
              <a:rPr lang="en-US" dirty="0" err="1" smtClean="0"/>
              <a:t>vẽ</a:t>
            </a:r>
            <a:r>
              <a:rPr lang="en-US" dirty="0" smtClean="0"/>
              <a:t> </a:t>
            </a:r>
            <a:r>
              <a:rPr lang="en-US" dirty="0" err="1" smtClean="0"/>
              <a:t>hình</a:t>
            </a:r>
            <a:r>
              <a:rPr lang="en-US" dirty="0" smtClean="0"/>
              <a:t> </a:t>
            </a:r>
            <a:r>
              <a:rPr lang="en-US" dirty="0" err="1" smtClean="0"/>
              <a:t>cho</a:t>
            </a:r>
            <a:r>
              <a:rPr lang="en-US" dirty="0" smtClean="0"/>
              <a:t> </a:t>
            </a:r>
            <a:r>
              <a:rPr lang="en-US" dirty="0" err="1" smtClean="0"/>
              <a:t>đúng</a:t>
            </a:r>
            <a:r>
              <a:rPr lang="en-US" dirty="0" smtClean="0"/>
              <a:t>.</a:t>
            </a:r>
            <a:endParaRPr lang="en-US" dirty="0"/>
          </a:p>
        </p:txBody>
      </p:sp>
    </p:spTree>
    <p:extLst>
      <p:ext uri="{BB962C8B-B14F-4D97-AF65-F5344CB8AC3E}">
        <p14:creationId xmlns:p14="http://schemas.microsoft.com/office/powerpoint/2010/main" xmlns="" val="2424029719"/>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6" y="32657"/>
            <a:ext cx="7315200" cy="990600"/>
          </a:xfrm>
        </p:spPr>
        <p:txBody>
          <a:bodyPr/>
          <a:lstStyle/>
          <a:p>
            <a:r>
              <a:rPr lang="vi-VN" dirty="0" smtClean="0"/>
              <a:t>Một số vật khác</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257800" y="1161851"/>
            <a:ext cx="2190750" cy="1977245"/>
          </a:xfr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18286" y="1137690"/>
            <a:ext cx="2133600" cy="2133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99063" y="3872299"/>
            <a:ext cx="2172046" cy="217204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257800" y="3872299"/>
            <a:ext cx="2209800" cy="2209800"/>
          </a:xfrm>
          <a:prstGeom prst="rect">
            <a:avLst/>
          </a:prstGeom>
        </p:spPr>
      </p:pic>
      <p:sp>
        <p:nvSpPr>
          <p:cNvPr id="3" name="TextBox 2"/>
          <p:cNvSpPr txBox="1"/>
          <p:nvPr/>
        </p:nvSpPr>
        <p:spPr>
          <a:xfrm>
            <a:off x="609600" y="3364468"/>
            <a:ext cx="3550972" cy="369332"/>
          </a:xfrm>
          <a:prstGeom prst="rect">
            <a:avLst/>
          </a:prstGeom>
          <a:noFill/>
        </p:spPr>
        <p:txBody>
          <a:bodyPr wrap="none" rtlCol="0">
            <a:spAutoFit/>
          </a:bodyPr>
          <a:lstStyle/>
          <a:p>
            <a:r>
              <a:rPr lang="vi-VN" dirty="0" smtClean="0"/>
              <a:t>Hướng nhìn hơi chếch từ trên xuống</a:t>
            </a:r>
            <a:endParaRPr lang="en-US" dirty="0"/>
          </a:p>
        </p:txBody>
      </p:sp>
      <p:sp>
        <p:nvSpPr>
          <p:cNvPr id="8" name="TextBox 7"/>
          <p:cNvSpPr txBox="1"/>
          <p:nvPr/>
        </p:nvSpPr>
        <p:spPr>
          <a:xfrm>
            <a:off x="5257800" y="3225968"/>
            <a:ext cx="2819400" cy="646331"/>
          </a:xfrm>
          <a:prstGeom prst="rect">
            <a:avLst/>
          </a:prstGeom>
          <a:noFill/>
        </p:spPr>
        <p:txBody>
          <a:bodyPr wrap="square" rtlCol="0">
            <a:spAutoFit/>
          </a:bodyPr>
          <a:lstStyle/>
          <a:p>
            <a:r>
              <a:rPr lang="vi-VN" dirty="0" smtClean="0"/>
              <a:t>Hướng nhìn từ trên xuống, vuông góc với mặt đất</a:t>
            </a:r>
            <a:endParaRPr lang="en-US" dirty="0"/>
          </a:p>
        </p:txBody>
      </p:sp>
      <p:sp>
        <p:nvSpPr>
          <p:cNvPr id="9" name="TextBox 8"/>
          <p:cNvSpPr txBox="1"/>
          <p:nvPr/>
        </p:nvSpPr>
        <p:spPr>
          <a:xfrm>
            <a:off x="641195" y="6082099"/>
            <a:ext cx="3397405" cy="646331"/>
          </a:xfrm>
          <a:prstGeom prst="rect">
            <a:avLst/>
          </a:prstGeom>
          <a:noFill/>
        </p:spPr>
        <p:txBody>
          <a:bodyPr wrap="square" rtlCol="0">
            <a:spAutoFit/>
          </a:bodyPr>
          <a:lstStyle/>
          <a:p>
            <a:r>
              <a:rPr lang="vi-VN" dirty="0" smtClean="0"/>
              <a:t>Hướng nhìn chếch từ trên xuống,  nghiêng từ trái qua phải</a:t>
            </a:r>
            <a:endParaRPr lang="en-US" dirty="0"/>
          </a:p>
        </p:txBody>
      </p:sp>
      <p:sp>
        <p:nvSpPr>
          <p:cNvPr id="10" name="TextBox 9"/>
          <p:cNvSpPr txBox="1"/>
          <p:nvPr/>
        </p:nvSpPr>
        <p:spPr>
          <a:xfrm>
            <a:off x="5029200" y="6082099"/>
            <a:ext cx="2667000" cy="646331"/>
          </a:xfrm>
          <a:prstGeom prst="rect">
            <a:avLst/>
          </a:prstGeom>
          <a:noFill/>
        </p:spPr>
        <p:txBody>
          <a:bodyPr wrap="square" rtlCol="0">
            <a:spAutoFit/>
          </a:bodyPr>
          <a:lstStyle/>
          <a:p>
            <a:r>
              <a:rPr lang="vi-VN" dirty="0" smtClean="0"/>
              <a:t>Hướng nhìn trực diện, từ trên xuống.</a:t>
            </a:r>
            <a:endParaRPr lang="en-US" dirty="0"/>
          </a:p>
        </p:txBody>
      </p:sp>
    </p:spTree>
    <p:extLst>
      <p:ext uri="{BB962C8B-B14F-4D97-AF65-F5344CB8AC3E}">
        <p14:creationId xmlns:p14="http://schemas.microsoft.com/office/powerpoint/2010/main" xmlns="" val="2921742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style.rotation</p:attrName>
                                        </p:attrNameLst>
                                      </p:cBhvr>
                                      <p:tavLst>
                                        <p:tav tm="0">
                                          <p:val>
                                            <p:fltVal val="90"/>
                                          </p:val>
                                        </p:tav>
                                        <p:tav tm="100000">
                                          <p:val>
                                            <p:fltVal val="0"/>
                                          </p:val>
                                        </p:tav>
                                      </p:tavLst>
                                    </p:anim>
                                    <p:animEffect transition="in" filter="fade">
                                      <p:cBhvr>
                                        <p:cTn id="42" dur="1000"/>
                                        <p:tgtEl>
                                          <p:spTgt spid="9"/>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style.rotation</p:attrName>
                                        </p:attrNameLst>
                                      </p:cBhvr>
                                      <p:tavLst>
                                        <p:tav tm="0">
                                          <p:val>
                                            <p:fltVal val="90"/>
                                          </p:val>
                                        </p:tav>
                                        <p:tav tm="100000">
                                          <p:val>
                                            <p:fltVal val="0"/>
                                          </p:val>
                                        </p:tav>
                                      </p:tavLst>
                                    </p:anim>
                                    <p:animEffect transition="in" filter="fade">
                                      <p:cBhvr>
                                        <p:cTn id="4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305" y="446314"/>
            <a:ext cx="4184389" cy="457200"/>
          </a:xfrm>
        </p:spPr>
        <p:txBody>
          <a:bodyPr/>
          <a:lstStyle/>
          <a:p>
            <a:pPr>
              <a:lnSpc>
                <a:spcPct val="100000"/>
              </a:lnSpc>
            </a:pPr>
            <a:r>
              <a:rPr lang="en-US" sz="2000" dirty="0" err="1" smtClean="0"/>
              <a:t>Quan</a:t>
            </a:r>
            <a:r>
              <a:rPr lang="en-US" sz="2000" dirty="0" smtClean="0"/>
              <a:t> </a:t>
            </a:r>
            <a:r>
              <a:rPr lang="en-US" sz="2000" dirty="0" err="1" smtClean="0"/>
              <a:t>sát</a:t>
            </a:r>
            <a:r>
              <a:rPr lang="en-US" sz="2000" dirty="0" smtClean="0"/>
              <a:t>, </a:t>
            </a:r>
            <a:r>
              <a:rPr lang="en-US" sz="2000" dirty="0" err="1" smtClean="0"/>
              <a:t>tìm</a:t>
            </a:r>
            <a:r>
              <a:rPr lang="en-US" sz="2000" dirty="0" smtClean="0"/>
              <a:t> </a:t>
            </a:r>
            <a:r>
              <a:rPr lang="en-US" sz="2000" dirty="0" err="1" smtClean="0"/>
              <a:t>ra</a:t>
            </a:r>
            <a:r>
              <a:rPr lang="en-US" sz="2000" dirty="0" smtClean="0"/>
              <a:t> </a:t>
            </a:r>
            <a:r>
              <a:rPr lang="en-US" sz="2000" dirty="0" err="1" smtClean="0"/>
              <a:t>đường</a:t>
            </a:r>
            <a:r>
              <a:rPr lang="en-US" sz="2000" dirty="0" smtClean="0"/>
              <a:t> </a:t>
            </a:r>
            <a:r>
              <a:rPr lang="en-US" sz="2000" dirty="0" err="1" smtClean="0"/>
              <a:t>tầm</a:t>
            </a:r>
            <a:r>
              <a:rPr lang="en-US" sz="2000" dirty="0" smtClean="0"/>
              <a:t> </a:t>
            </a:r>
            <a:r>
              <a:rPr lang="en-US" sz="2000" dirty="0" err="1" smtClean="0"/>
              <a:t>mắt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hình</a:t>
            </a:r>
            <a:r>
              <a:rPr lang="en-US" sz="2000" dirty="0" smtClean="0"/>
              <a:t> </a:t>
            </a:r>
            <a:r>
              <a:rPr lang="en-US" sz="2000" dirty="0" err="1" smtClean="0"/>
              <a:t>sau</a:t>
            </a:r>
            <a:r>
              <a:rPr lang="en-US" sz="2000" dirty="0" smtClean="0"/>
              <a:t>?</a:t>
            </a:r>
            <a:endParaRPr lang="en-US" sz="2000"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248400" y="2590800"/>
            <a:ext cx="2637922" cy="1690688"/>
          </a:xfrm>
        </p:spPr>
      </p:pic>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852471" y="457200"/>
            <a:ext cx="2595663" cy="177165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24600" y="4626429"/>
            <a:ext cx="2659693" cy="166420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39420" y="4648200"/>
            <a:ext cx="2810883" cy="1642437"/>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3339420" y="2590800"/>
            <a:ext cx="2810883" cy="1690688"/>
          </a:xfrm>
          <a:prstGeom prst="rect">
            <a:avLst/>
          </a:prstGeom>
        </p:spPr>
      </p:pic>
      <p:sp>
        <p:nvSpPr>
          <p:cNvPr id="11" name="TextBox 10"/>
          <p:cNvSpPr txBox="1"/>
          <p:nvPr/>
        </p:nvSpPr>
        <p:spPr>
          <a:xfrm>
            <a:off x="6154521" y="2221468"/>
            <a:ext cx="340158" cy="369332"/>
          </a:xfrm>
          <a:prstGeom prst="rect">
            <a:avLst/>
          </a:prstGeom>
          <a:noFill/>
        </p:spPr>
        <p:txBody>
          <a:bodyPr wrap="none" rtlCol="0">
            <a:spAutoFit/>
          </a:bodyPr>
          <a:lstStyle/>
          <a:p>
            <a:r>
              <a:rPr lang="en-US" dirty="0"/>
              <a:t>A</a:t>
            </a:r>
          </a:p>
        </p:txBody>
      </p:sp>
      <p:sp>
        <p:nvSpPr>
          <p:cNvPr id="12" name="TextBox 11"/>
          <p:cNvSpPr txBox="1"/>
          <p:nvPr/>
        </p:nvSpPr>
        <p:spPr>
          <a:xfrm>
            <a:off x="4517123" y="4292374"/>
            <a:ext cx="335348" cy="369332"/>
          </a:xfrm>
          <a:prstGeom prst="rect">
            <a:avLst/>
          </a:prstGeom>
          <a:noFill/>
        </p:spPr>
        <p:txBody>
          <a:bodyPr wrap="none" rtlCol="0">
            <a:spAutoFit/>
          </a:bodyPr>
          <a:lstStyle/>
          <a:p>
            <a:r>
              <a:rPr lang="en-US" dirty="0" smtClean="0"/>
              <a:t>B</a:t>
            </a:r>
            <a:endParaRPr lang="en-US" dirty="0"/>
          </a:p>
        </p:txBody>
      </p:sp>
      <p:sp>
        <p:nvSpPr>
          <p:cNvPr id="13" name="TextBox 12"/>
          <p:cNvSpPr txBox="1"/>
          <p:nvPr/>
        </p:nvSpPr>
        <p:spPr>
          <a:xfrm>
            <a:off x="7448134" y="4281488"/>
            <a:ext cx="332142" cy="369332"/>
          </a:xfrm>
          <a:prstGeom prst="rect">
            <a:avLst/>
          </a:prstGeom>
          <a:noFill/>
        </p:spPr>
        <p:txBody>
          <a:bodyPr wrap="none" rtlCol="0">
            <a:spAutoFit/>
          </a:bodyPr>
          <a:lstStyle/>
          <a:p>
            <a:r>
              <a:rPr lang="en-US" dirty="0" smtClean="0"/>
              <a:t>C</a:t>
            </a:r>
            <a:endParaRPr lang="en-US" dirty="0"/>
          </a:p>
        </p:txBody>
      </p:sp>
      <p:sp>
        <p:nvSpPr>
          <p:cNvPr id="14" name="TextBox 13"/>
          <p:cNvSpPr txBox="1"/>
          <p:nvPr/>
        </p:nvSpPr>
        <p:spPr>
          <a:xfrm>
            <a:off x="4462694" y="6323294"/>
            <a:ext cx="357790" cy="369332"/>
          </a:xfrm>
          <a:prstGeom prst="rect">
            <a:avLst/>
          </a:prstGeom>
          <a:noFill/>
        </p:spPr>
        <p:txBody>
          <a:bodyPr wrap="none" rtlCol="0">
            <a:spAutoFit/>
          </a:bodyPr>
          <a:lstStyle/>
          <a:p>
            <a:r>
              <a:rPr lang="en-US" dirty="0" smtClean="0"/>
              <a:t>D</a:t>
            </a:r>
            <a:endParaRPr lang="en-US" dirty="0"/>
          </a:p>
        </p:txBody>
      </p:sp>
      <p:sp>
        <p:nvSpPr>
          <p:cNvPr id="15" name="TextBox 14"/>
          <p:cNvSpPr txBox="1"/>
          <p:nvPr/>
        </p:nvSpPr>
        <p:spPr>
          <a:xfrm>
            <a:off x="7654446" y="6336268"/>
            <a:ext cx="335348" cy="369332"/>
          </a:xfrm>
          <a:prstGeom prst="rect">
            <a:avLst/>
          </a:prstGeom>
          <a:noFill/>
        </p:spPr>
        <p:txBody>
          <a:bodyPr wrap="none" rtlCol="0">
            <a:spAutoFit/>
          </a:bodyPr>
          <a:lstStyle/>
          <a:p>
            <a:r>
              <a:rPr lang="en-US" dirty="0" smtClean="0"/>
              <a:t>E</a:t>
            </a:r>
            <a:endParaRPr lang="en-US" dirty="0"/>
          </a:p>
        </p:txBody>
      </p:sp>
      <p:sp>
        <p:nvSpPr>
          <p:cNvPr id="16" name="TextBox 15"/>
          <p:cNvSpPr txBox="1"/>
          <p:nvPr/>
        </p:nvSpPr>
        <p:spPr>
          <a:xfrm>
            <a:off x="239821" y="1019859"/>
            <a:ext cx="4379997" cy="646331"/>
          </a:xfrm>
          <a:prstGeom prst="rect">
            <a:avLst/>
          </a:prstGeom>
          <a:noFill/>
        </p:spPr>
        <p:txBody>
          <a:bodyPr wrap="square" rtlCol="0">
            <a:spAutoFit/>
          </a:bodyPr>
          <a:lstStyle/>
          <a:p>
            <a:r>
              <a:rPr lang="en-US" dirty="0" smtClean="0"/>
              <a:t>1.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cao</a:t>
            </a:r>
            <a:r>
              <a:rPr lang="en-US" dirty="0" smtClean="0"/>
              <a:t>, </a:t>
            </a:r>
            <a:r>
              <a:rPr lang="en-US" dirty="0" err="1" smtClean="0"/>
              <a:t>nằm</a:t>
            </a:r>
            <a:r>
              <a:rPr lang="en-US" dirty="0" smtClean="0"/>
              <a:t> ở </a:t>
            </a:r>
            <a:r>
              <a:rPr lang="en-US" dirty="0" err="1" smtClean="0"/>
              <a:t>phần</a:t>
            </a:r>
            <a:r>
              <a:rPr lang="en-US" dirty="0" smtClean="0"/>
              <a:t> </a:t>
            </a:r>
            <a:r>
              <a:rPr lang="en-US" dirty="0" err="1" smtClean="0"/>
              <a:t>trên</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17" name="TextBox 16"/>
          <p:cNvSpPr txBox="1"/>
          <p:nvPr/>
        </p:nvSpPr>
        <p:spPr>
          <a:xfrm>
            <a:off x="250539" y="1727537"/>
            <a:ext cx="4358560" cy="646331"/>
          </a:xfrm>
          <a:prstGeom prst="rect">
            <a:avLst/>
          </a:prstGeom>
          <a:noFill/>
        </p:spPr>
        <p:txBody>
          <a:bodyPr wrap="square" rtlCol="0">
            <a:spAutoFit/>
          </a:bodyPr>
          <a:lstStyle/>
          <a:p>
            <a:r>
              <a:rPr lang="en-US" dirty="0" smtClean="0"/>
              <a:t>2.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thấp</a:t>
            </a:r>
            <a:r>
              <a:rPr lang="en-US" dirty="0" smtClean="0"/>
              <a:t>, </a:t>
            </a:r>
            <a:r>
              <a:rPr lang="en-US" dirty="0" err="1" smtClean="0"/>
              <a:t>nằm</a:t>
            </a:r>
            <a:r>
              <a:rPr lang="en-US" dirty="0" smtClean="0"/>
              <a:t> ở </a:t>
            </a:r>
            <a:r>
              <a:rPr lang="en-US" dirty="0" err="1" smtClean="0"/>
              <a:t>phần</a:t>
            </a:r>
            <a:r>
              <a:rPr lang="en-US" dirty="0" smtClean="0"/>
              <a:t> </a:t>
            </a:r>
            <a:r>
              <a:rPr lang="en-US" dirty="0" err="1" smtClean="0"/>
              <a:t>dưới</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18" name="TextBox 17"/>
          <p:cNvSpPr txBox="1"/>
          <p:nvPr/>
        </p:nvSpPr>
        <p:spPr>
          <a:xfrm>
            <a:off x="190067" y="2590800"/>
            <a:ext cx="3032104" cy="646331"/>
          </a:xfrm>
          <a:prstGeom prst="rect">
            <a:avLst/>
          </a:prstGeom>
          <a:noFill/>
        </p:spPr>
        <p:txBody>
          <a:bodyPr wrap="square" rtlCol="0">
            <a:spAutoFit/>
          </a:bodyPr>
          <a:lstStyle/>
          <a:p>
            <a:r>
              <a:rPr lang="en-US" dirty="0" smtClean="0"/>
              <a:t>3.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ở  </a:t>
            </a:r>
            <a:r>
              <a:rPr lang="en-US" dirty="0" err="1" smtClean="0"/>
              <a:t>giữa</a:t>
            </a:r>
            <a:r>
              <a:rPr lang="en-US" dirty="0" smtClean="0"/>
              <a:t> </a:t>
            </a:r>
            <a:r>
              <a:rPr lang="en-US" dirty="0" err="1" smtClean="0"/>
              <a:t>bức</a:t>
            </a:r>
            <a:r>
              <a:rPr lang="en-US" dirty="0" smtClean="0"/>
              <a:t> </a:t>
            </a:r>
            <a:r>
              <a:rPr lang="en-US" dirty="0" err="1" smtClean="0"/>
              <a:t>hình</a:t>
            </a:r>
            <a:r>
              <a:rPr lang="en-US" dirty="0" smtClean="0"/>
              <a:t>.</a:t>
            </a:r>
            <a:endParaRPr lang="en-US" dirty="0"/>
          </a:p>
        </p:txBody>
      </p:sp>
      <p:sp>
        <p:nvSpPr>
          <p:cNvPr id="19" name="TextBox 18"/>
          <p:cNvSpPr txBox="1"/>
          <p:nvPr/>
        </p:nvSpPr>
        <p:spPr>
          <a:xfrm>
            <a:off x="186314" y="3531938"/>
            <a:ext cx="2893083" cy="923330"/>
          </a:xfrm>
          <a:prstGeom prst="rect">
            <a:avLst/>
          </a:prstGeom>
          <a:noFill/>
        </p:spPr>
        <p:txBody>
          <a:bodyPr wrap="square" rtlCol="0">
            <a:spAutoFit/>
          </a:bodyPr>
          <a:lstStyle/>
          <a:p>
            <a:r>
              <a:rPr lang="en-US" dirty="0" smtClean="0"/>
              <a:t>4.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a:t>
            </a:r>
            <a:r>
              <a:rPr lang="en-US" dirty="0" err="1" smtClean="0"/>
              <a:t>ngoài</a:t>
            </a:r>
            <a:r>
              <a:rPr lang="en-US" dirty="0" smtClean="0"/>
              <a:t>, </a:t>
            </a:r>
            <a:r>
              <a:rPr lang="en-US" dirty="0" err="1" smtClean="0"/>
              <a:t>phía</a:t>
            </a:r>
            <a:r>
              <a:rPr lang="en-US" dirty="0" smtClean="0"/>
              <a:t> </a:t>
            </a:r>
            <a:r>
              <a:rPr lang="en-US" dirty="0" err="1" smtClean="0"/>
              <a:t>trên</a:t>
            </a:r>
            <a:r>
              <a:rPr lang="en-US" dirty="0" smtClean="0"/>
              <a:t> </a:t>
            </a:r>
            <a:r>
              <a:rPr lang="en-US" dirty="0" err="1" smtClean="0"/>
              <a:t>khuôn</a:t>
            </a:r>
            <a:r>
              <a:rPr lang="en-US" dirty="0" smtClean="0"/>
              <a:t> </a:t>
            </a:r>
            <a:r>
              <a:rPr lang="en-US" dirty="0" err="1" smtClean="0"/>
              <a:t>hình</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20" name="TextBox 19"/>
          <p:cNvSpPr txBox="1"/>
          <p:nvPr/>
        </p:nvSpPr>
        <p:spPr>
          <a:xfrm>
            <a:off x="190067" y="4724400"/>
            <a:ext cx="2590800" cy="923330"/>
          </a:xfrm>
          <a:prstGeom prst="rect">
            <a:avLst/>
          </a:prstGeom>
          <a:noFill/>
        </p:spPr>
        <p:txBody>
          <a:bodyPr wrap="square" rtlCol="0">
            <a:spAutoFit/>
          </a:bodyPr>
          <a:lstStyle/>
          <a:p>
            <a:r>
              <a:rPr lang="en-US" dirty="0" smtClean="0"/>
              <a:t>5.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a:t>
            </a:r>
            <a:r>
              <a:rPr lang="en-US" dirty="0" err="1" smtClean="0"/>
              <a:t>ngoài</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khuôn</a:t>
            </a:r>
            <a:r>
              <a:rPr lang="en-US" dirty="0" smtClean="0"/>
              <a:t> </a:t>
            </a:r>
            <a:r>
              <a:rPr lang="en-US" dirty="0" err="1" smtClean="0"/>
              <a:t>hình</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Tree>
    <p:extLst>
      <p:ext uri="{BB962C8B-B14F-4D97-AF65-F5344CB8AC3E}">
        <p14:creationId xmlns:p14="http://schemas.microsoft.com/office/powerpoint/2010/main" xmlns="" val="83555607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inVertical)">
                                      <p:cBhvr>
                                        <p:cTn id="40" dur="500"/>
                                        <p:tgtEl>
                                          <p:spTgt spid="6"/>
                                        </p:tgtEl>
                                      </p:cBhvr>
                                    </p:animEffect>
                                  </p:childTnLst>
                                </p:cTn>
                              </p:par>
                              <p:par>
                                <p:cTn id="41" presetID="16" presetClass="entr" presetSubtype="21"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500"/>
                                        <p:tgtEl>
                                          <p:spTgt spid="10"/>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inVertical)">
                                      <p:cBhvr>
                                        <p:cTn id="46" dur="500"/>
                                        <p:tgtEl>
                                          <p:spTgt spid="12"/>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arn(inVertical)">
                                      <p:cBhvr>
                                        <p:cTn id="54" dur="500"/>
                                        <p:tgtEl>
                                          <p:spTgt spid="8"/>
                                        </p:tgtEl>
                                      </p:cBhvr>
                                    </p:animEffect>
                                  </p:childTnLst>
                                </p:cTn>
                              </p:par>
                              <p:par>
                                <p:cTn id="55" presetID="16" presetClass="entr" presetSubtype="21"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barn(inVertic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6400800" cy="762000"/>
          </a:xfrm>
        </p:spPr>
        <p:txBody>
          <a:bodyPr/>
          <a:lstStyle/>
          <a:p>
            <a:r>
              <a:rPr lang="vi-VN" dirty="0" smtClean="0"/>
              <a:t>Đáp án</a:t>
            </a:r>
            <a:endParaRPr lang="en-US" dirty="0"/>
          </a:p>
        </p:txBody>
      </p:sp>
      <p:pic>
        <p:nvPicPr>
          <p:cNvPr id="7" name="Content Placeholder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834745" y="1912202"/>
            <a:ext cx="1947476" cy="1248170"/>
          </a:xfrm>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5004" y="2929540"/>
            <a:ext cx="2005529" cy="136885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461590" y="5305884"/>
            <a:ext cx="2004573" cy="125429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593015" y="583667"/>
            <a:ext cx="1975035" cy="115404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686686" y="4233889"/>
            <a:ext cx="1983694" cy="1193151"/>
          </a:xfrm>
          <a:prstGeom prst="rect">
            <a:avLst/>
          </a:prstGeom>
        </p:spPr>
      </p:pic>
      <p:sp>
        <p:nvSpPr>
          <p:cNvPr id="12" name="TextBox 11"/>
          <p:cNvSpPr txBox="1"/>
          <p:nvPr/>
        </p:nvSpPr>
        <p:spPr>
          <a:xfrm>
            <a:off x="4149310" y="2929540"/>
            <a:ext cx="340158"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r>
              <a:rPr lang="en-US" dirty="0"/>
              <a:t>A</a:t>
            </a:r>
          </a:p>
        </p:txBody>
      </p:sp>
      <p:sp>
        <p:nvSpPr>
          <p:cNvPr id="13" name="TextBox 12"/>
          <p:cNvSpPr txBox="1"/>
          <p:nvPr/>
        </p:nvSpPr>
        <p:spPr>
          <a:xfrm>
            <a:off x="6245184" y="4645799"/>
            <a:ext cx="335348"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smtClean="0"/>
              <a:t>B</a:t>
            </a:r>
            <a:endParaRPr lang="en-US" dirty="0"/>
          </a:p>
        </p:txBody>
      </p:sp>
      <p:sp>
        <p:nvSpPr>
          <p:cNvPr id="14" name="TextBox 13"/>
          <p:cNvSpPr txBox="1"/>
          <p:nvPr/>
        </p:nvSpPr>
        <p:spPr>
          <a:xfrm>
            <a:off x="6354544" y="1866036"/>
            <a:ext cx="332142" cy="36933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en-US" dirty="0" smtClean="0"/>
              <a:t>C</a:t>
            </a:r>
            <a:endParaRPr lang="en-US" dirty="0"/>
          </a:p>
        </p:txBody>
      </p:sp>
      <p:sp>
        <p:nvSpPr>
          <p:cNvPr id="15" name="TextBox 14"/>
          <p:cNvSpPr txBox="1"/>
          <p:nvPr/>
        </p:nvSpPr>
        <p:spPr>
          <a:xfrm>
            <a:off x="5102651" y="976021"/>
            <a:ext cx="35779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US" dirty="0" smtClean="0"/>
              <a:t>D</a:t>
            </a:r>
            <a:endParaRPr lang="en-US" dirty="0"/>
          </a:p>
        </p:txBody>
      </p:sp>
      <p:sp>
        <p:nvSpPr>
          <p:cNvPr id="16" name="TextBox 15"/>
          <p:cNvSpPr txBox="1"/>
          <p:nvPr/>
        </p:nvSpPr>
        <p:spPr>
          <a:xfrm>
            <a:off x="239821" y="1019859"/>
            <a:ext cx="4379997"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1.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cao</a:t>
            </a:r>
            <a:r>
              <a:rPr lang="en-US" dirty="0" smtClean="0"/>
              <a:t>, </a:t>
            </a:r>
            <a:r>
              <a:rPr lang="en-US" dirty="0" err="1" smtClean="0"/>
              <a:t>nằm</a:t>
            </a:r>
            <a:r>
              <a:rPr lang="en-US" dirty="0" smtClean="0"/>
              <a:t> ở </a:t>
            </a:r>
            <a:r>
              <a:rPr lang="en-US" dirty="0" err="1" smtClean="0"/>
              <a:t>phần</a:t>
            </a:r>
            <a:r>
              <a:rPr lang="en-US" dirty="0" smtClean="0"/>
              <a:t> </a:t>
            </a:r>
            <a:r>
              <a:rPr lang="en-US" dirty="0" err="1" smtClean="0"/>
              <a:t>trên</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17" name="TextBox 16"/>
          <p:cNvSpPr txBox="1"/>
          <p:nvPr/>
        </p:nvSpPr>
        <p:spPr>
          <a:xfrm>
            <a:off x="1485467" y="1912202"/>
            <a:ext cx="4358560" cy="64633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dirty="0" smtClean="0"/>
              <a:t>2.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thấp</a:t>
            </a:r>
            <a:r>
              <a:rPr lang="en-US" dirty="0" smtClean="0"/>
              <a:t>, </a:t>
            </a:r>
            <a:r>
              <a:rPr lang="en-US" dirty="0" err="1" smtClean="0"/>
              <a:t>nằm</a:t>
            </a:r>
            <a:r>
              <a:rPr lang="en-US" dirty="0" smtClean="0"/>
              <a:t> ở </a:t>
            </a:r>
            <a:r>
              <a:rPr lang="en-US" dirty="0" err="1" smtClean="0"/>
              <a:t>phần</a:t>
            </a:r>
            <a:r>
              <a:rPr lang="en-US" dirty="0" smtClean="0"/>
              <a:t> </a:t>
            </a:r>
            <a:r>
              <a:rPr lang="en-US" dirty="0" err="1" smtClean="0"/>
              <a:t>dưới</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18" name="TextBox 17"/>
          <p:cNvSpPr txBox="1"/>
          <p:nvPr/>
        </p:nvSpPr>
        <p:spPr>
          <a:xfrm>
            <a:off x="209301" y="2853845"/>
            <a:ext cx="3829299" cy="64633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en-US" dirty="0" smtClean="0"/>
              <a:t>3.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ở  </a:t>
            </a:r>
            <a:r>
              <a:rPr lang="en-US" dirty="0" err="1" smtClean="0"/>
              <a:t>giữa</a:t>
            </a:r>
            <a:r>
              <a:rPr lang="en-US" dirty="0" smtClean="0"/>
              <a:t> </a:t>
            </a:r>
            <a:r>
              <a:rPr lang="en-US" dirty="0" err="1" smtClean="0"/>
              <a:t>bức</a:t>
            </a:r>
            <a:r>
              <a:rPr lang="en-US" dirty="0" smtClean="0"/>
              <a:t> </a:t>
            </a:r>
            <a:r>
              <a:rPr lang="en-US" dirty="0" err="1" smtClean="0"/>
              <a:t>hình</a:t>
            </a:r>
            <a:r>
              <a:rPr lang="en-US" dirty="0" smtClean="0"/>
              <a:t>.</a:t>
            </a:r>
            <a:endParaRPr lang="en-US" dirty="0"/>
          </a:p>
        </p:txBody>
      </p:sp>
      <p:sp>
        <p:nvSpPr>
          <p:cNvPr id="19" name="TextBox 18"/>
          <p:cNvSpPr txBox="1"/>
          <p:nvPr/>
        </p:nvSpPr>
        <p:spPr>
          <a:xfrm>
            <a:off x="769147" y="4507297"/>
            <a:ext cx="5158227" cy="6463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en-US" dirty="0" smtClean="0"/>
              <a:t>4.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a:t>
            </a:r>
            <a:r>
              <a:rPr lang="en-US" dirty="0" err="1" smtClean="0"/>
              <a:t>ngoài</a:t>
            </a:r>
            <a:r>
              <a:rPr lang="en-US" dirty="0" smtClean="0"/>
              <a:t>, </a:t>
            </a:r>
            <a:r>
              <a:rPr lang="en-US" dirty="0" err="1" smtClean="0"/>
              <a:t>phía</a:t>
            </a:r>
            <a:r>
              <a:rPr lang="en-US" dirty="0" smtClean="0"/>
              <a:t> </a:t>
            </a:r>
            <a:r>
              <a:rPr lang="en-US" dirty="0" err="1" smtClean="0"/>
              <a:t>trên</a:t>
            </a:r>
            <a:r>
              <a:rPr lang="en-US" dirty="0" smtClean="0"/>
              <a:t> </a:t>
            </a:r>
            <a:r>
              <a:rPr lang="en-US" dirty="0" err="1" smtClean="0"/>
              <a:t>khuôn</a:t>
            </a:r>
            <a:r>
              <a:rPr lang="en-US" dirty="0" smtClean="0"/>
              <a:t> </a:t>
            </a:r>
            <a:r>
              <a:rPr lang="en-US" dirty="0" err="1" smtClean="0"/>
              <a:t>hình</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20" name="TextBox 19"/>
          <p:cNvSpPr txBox="1"/>
          <p:nvPr/>
        </p:nvSpPr>
        <p:spPr>
          <a:xfrm>
            <a:off x="239821" y="5636844"/>
            <a:ext cx="3424926"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smtClean="0"/>
              <a:t>5. </a:t>
            </a: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nằm</a:t>
            </a:r>
            <a:r>
              <a:rPr lang="en-US" dirty="0" smtClean="0"/>
              <a:t> </a:t>
            </a:r>
            <a:r>
              <a:rPr lang="en-US" dirty="0" err="1" smtClean="0"/>
              <a:t>ngoài</a:t>
            </a:r>
            <a:r>
              <a:rPr lang="en-US" dirty="0" smtClean="0"/>
              <a:t>, </a:t>
            </a:r>
            <a:r>
              <a:rPr lang="en-US" dirty="0" err="1" smtClean="0"/>
              <a:t>phía</a:t>
            </a:r>
            <a:r>
              <a:rPr lang="en-US" dirty="0" smtClean="0"/>
              <a:t> </a:t>
            </a:r>
            <a:r>
              <a:rPr lang="en-US" dirty="0" err="1" smtClean="0"/>
              <a:t>dưới</a:t>
            </a:r>
            <a:r>
              <a:rPr lang="en-US" dirty="0" smtClean="0"/>
              <a:t> </a:t>
            </a:r>
            <a:r>
              <a:rPr lang="en-US" dirty="0" err="1" smtClean="0"/>
              <a:t>khuôn</a:t>
            </a:r>
            <a:r>
              <a:rPr lang="en-US" dirty="0" smtClean="0"/>
              <a:t> </a:t>
            </a:r>
            <a:r>
              <a:rPr lang="en-US" dirty="0" err="1" smtClean="0"/>
              <a:t>hình</a:t>
            </a:r>
            <a:r>
              <a:rPr lang="en-US" dirty="0" smtClean="0"/>
              <a:t> </a:t>
            </a:r>
            <a:r>
              <a:rPr lang="en-US" dirty="0" err="1" smtClean="0"/>
              <a:t>của</a:t>
            </a:r>
            <a:r>
              <a:rPr lang="en-US" dirty="0" smtClean="0"/>
              <a:t> </a:t>
            </a:r>
            <a:r>
              <a:rPr lang="en-US" dirty="0" err="1" smtClean="0"/>
              <a:t>bức</a:t>
            </a:r>
            <a:r>
              <a:rPr lang="en-US" dirty="0" smtClean="0"/>
              <a:t> </a:t>
            </a:r>
            <a:r>
              <a:rPr lang="en-US" dirty="0" err="1" smtClean="0"/>
              <a:t>ảnh</a:t>
            </a:r>
            <a:r>
              <a:rPr lang="en-US" dirty="0" smtClean="0"/>
              <a:t>.</a:t>
            </a:r>
            <a:endParaRPr lang="en-US" dirty="0"/>
          </a:p>
        </p:txBody>
      </p:sp>
      <p:sp>
        <p:nvSpPr>
          <p:cNvPr id="22" name="TextBox 21"/>
          <p:cNvSpPr txBox="1"/>
          <p:nvPr/>
        </p:nvSpPr>
        <p:spPr>
          <a:xfrm>
            <a:off x="4038600" y="5933029"/>
            <a:ext cx="32573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vi-VN" dirty="0" smtClean="0"/>
              <a:t>E</a:t>
            </a:r>
            <a:endParaRPr lang="en-US" dirty="0"/>
          </a:p>
        </p:txBody>
      </p:sp>
    </p:spTree>
    <p:extLst>
      <p:ext uri="{BB962C8B-B14F-4D97-AF65-F5344CB8AC3E}">
        <p14:creationId xmlns:p14="http://schemas.microsoft.com/office/powerpoint/2010/main" xmlns="" val="33619579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1000" fill="hold"/>
                                        <p:tgtEl>
                                          <p:spTgt spid="11"/>
                                        </p:tgtEl>
                                        <p:attrNameLst>
                                          <p:attrName>ppt_w</p:attrName>
                                        </p:attrNameLst>
                                      </p:cBhvr>
                                      <p:tavLst>
                                        <p:tav tm="0">
                                          <p:val>
                                            <p:fltVal val="0"/>
                                          </p:val>
                                        </p:tav>
                                        <p:tav tm="100000">
                                          <p:val>
                                            <p:strVal val="#ppt_w"/>
                                          </p:val>
                                        </p:tav>
                                      </p:tavLst>
                                    </p:anim>
                                    <p:anim calcmode="lin" valueType="num">
                                      <p:cBhvr>
                                        <p:cTn id="70" dur="1000" fill="hold"/>
                                        <p:tgtEl>
                                          <p:spTgt spid="11"/>
                                        </p:tgtEl>
                                        <p:attrNameLst>
                                          <p:attrName>ppt_h</p:attrName>
                                        </p:attrNameLst>
                                      </p:cBhvr>
                                      <p:tavLst>
                                        <p:tav tm="0">
                                          <p:val>
                                            <p:fltVal val="0"/>
                                          </p:val>
                                        </p:tav>
                                        <p:tav tm="100000">
                                          <p:val>
                                            <p:strVal val="#ppt_h"/>
                                          </p:val>
                                        </p:tav>
                                      </p:tavLst>
                                    </p:anim>
                                    <p:anim calcmode="lin" valueType="num">
                                      <p:cBhvr>
                                        <p:cTn id="71" dur="1000" fill="hold"/>
                                        <p:tgtEl>
                                          <p:spTgt spid="11"/>
                                        </p:tgtEl>
                                        <p:attrNameLst>
                                          <p:attrName>style.rotation</p:attrName>
                                        </p:attrNameLst>
                                      </p:cBhvr>
                                      <p:tavLst>
                                        <p:tav tm="0">
                                          <p:val>
                                            <p:fltVal val="90"/>
                                          </p:val>
                                        </p:tav>
                                        <p:tav tm="100000">
                                          <p:val>
                                            <p:fltVal val="0"/>
                                          </p:val>
                                        </p:tav>
                                      </p:tavLst>
                                    </p:anim>
                                    <p:animEffect transition="in" filter="fade">
                                      <p:cBhvr>
                                        <p:cTn id="72" dur="1000"/>
                                        <p:tgtEl>
                                          <p:spTgt spid="11"/>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1000" fill="hold"/>
                                        <p:tgtEl>
                                          <p:spTgt spid="13"/>
                                        </p:tgtEl>
                                        <p:attrNameLst>
                                          <p:attrName>ppt_w</p:attrName>
                                        </p:attrNameLst>
                                      </p:cBhvr>
                                      <p:tavLst>
                                        <p:tav tm="0">
                                          <p:val>
                                            <p:fltVal val="0"/>
                                          </p:val>
                                        </p:tav>
                                        <p:tav tm="100000">
                                          <p:val>
                                            <p:strVal val="#ppt_w"/>
                                          </p:val>
                                        </p:tav>
                                      </p:tavLst>
                                    </p:anim>
                                    <p:anim calcmode="lin" valueType="num">
                                      <p:cBhvr>
                                        <p:cTn id="76" dur="1000" fill="hold"/>
                                        <p:tgtEl>
                                          <p:spTgt spid="13"/>
                                        </p:tgtEl>
                                        <p:attrNameLst>
                                          <p:attrName>ppt_h</p:attrName>
                                        </p:attrNameLst>
                                      </p:cBhvr>
                                      <p:tavLst>
                                        <p:tav tm="0">
                                          <p:val>
                                            <p:fltVal val="0"/>
                                          </p:val>
                                        </p:tav>
                                        <p:tav tm="100000">
                                          <p:val>
                                            <p:strVal val="#ppt_h"/>
                                          </p:val>
                                        </p:tav>
                                      </p:tavLst>
                                    </p:anim>
                                    <p:anim calcmode="lin" valueType="num">
                                      <p:cBhvr>
                                        <p:cTn id="77" dur="1000" fill="hold"/>
                                        <p:tgtEl>
                                          <p:spTgt spid="13"/>
                                        </p:tgtEl>
                                        <p:attrNameLst>
                                          <p:attrName>style.rotation</p:attrName>
                                        </p:attrNameLst>
                                      </p:cBhvr>
                                      <p:tavLst>
                                        <p:tav tm="0">
                                          <p:val>
                                            <p:fltVal val="90"/>
                                          </p:val>
                                        </p:tav>
                                        <p:tav tm="100000">
                                          <p:val>
                                            <p:fltVal val="0"/>
                                          </p:val>
                                        </p:tav>
                                      </p:tavLst>
                                    </p:anim>
                                    <p:animEffect transition="in" filter="fade">
                                      <p:cBhvr>
                                        <p:cTn id="78" dur="1000"/>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ppt_x"/>
                                          </p:val>
                                        </p:tav>
                                        <p:tav tm="100000">
                                          <p:val>
                                            <p:strVal val="#ppt_x"/>
                                          </p:val>
                                        </p:tav>
                                      </p:tavLst>
                                    </p:anim>
                                    <p:anim calcmode="lin" valueType="num">
                                      <p:cBhvr additive="base">
                                        <p:cTn id="8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nodeType="clickEffect">
                                  <p:stCondLst>
                                    <p:cond delay="0"/>
                                  </p:stCondLst>
                                  <p:childTnLst>
                                    <p:set>
                                      <p:cBhvr>
                                        <p:cTn id="88" dur="1" fill="hold">
                                          <p:stCondLst>
                                            <p:cond delay="0"/>
                                          </p:stCondLst>
                                        </p:cTn>
                                        <p:tgtEl>
                                          <p:spTgt spid="9"/>
                                        </p:tgtEl>
                                        <p:attrNameLst>
                                          <p:attrName>style.visibility</p:attrName>
                                        </p:attrNameLst>
                                      </p:cBhvr>
                                      <p:to>
                                        <p:strVal val="visible"/>
                                      </p:to>
                                    </p:set>
                                    <p:anim calcmode="lin" valueType="num">
                                      <p:cBhvr>
                                        <p:cTn id="89" dur="1000" fill="hold"/>
                                        <p:tgtEl>
                                          <p:spTgt spid="9"/>
                                        </p:tgtEl>
                                        <p:attrNameLst>
                                          <p:attrName>ppt_w</p:attrName>
                                        </p:attrNameLst>
                                      </p:cBhvr>
                                      <p:tavLst>
                                        <p:tav tm="0">
                                          <p:val>
                                            <p:fltVal val="0"/>
                                          </p:val>
                                        </p:tav>
                                        <p:tav tm="100000">
                                          <p:val>
                                            <p:strVal val="#ppt_w"/>
                                          </p:val>
                                        </p:tav>
                                      </p:tavLst>
                                    </p:anim>
                                    <p:anim calcmode="lin" valueType="num">
                                      <p:cBhvr>
                                        <p:cTn id="90" dur="1000" fill="hold"/>
                                        <p:tgtEl>
                                          <p:spTgt spid="9"/>
                                        </p:tgtEl>
                                        <p:attrNameLst>
                                          <p:attrName>ppt_h</p:attrName>
                                        </p:attrNameLst>
                                      </p:cBhvr>
                                      <p:tavLst>
                                        <p:tav tm="0">
                                          <p:val>
                                            <p:fltVal val="0"/>
                                          </p:val>
                                        </p:tav>
                                        <p:tav tm="100000">
                                          <p:val>
                                            <p:strVal val="#ppt_h"/>
                                          </p:val>
                                        </p:tav>
                                      </p:tavLst>
                                    </p:anim>
                                    <p:anim calcmode="lin" valueType="num">
                                      <p:cBhvr>
                                        <p:cTn id="91" dur="1000" fill="hold"/>
                                        <p:tgtEl>
                                          <p:spTgt spid="9"/>
                                        </p:tgtEl>
                                        <p:attrNameLst>
                                          <p:attrName>style.rotation</p:attrName>
                                        </p:attrNameLst>
                                      </p:cBhvr>
                                      <p:tavLst>
                                        <p:tav tm="0">
                                          <p:val>
                                            <p:fltVal val="90"/>
                                          </p:val>
                                        </p:tav>
                                        <p:tav tm="100000">
                                          <p:val>
                                            <p:fltVal val="0"/>
                                          </p:val>
                                        </p:tav>
                                      </p:tavLst>
                                    </p:anim>
                                    <p:animEffect transition="in" filter="fade">
                                      <p:cBhvr>
                                        <p:cTn id="92" dur="1000"/>
                                        <p:tgtEl>
                                          <p:spTgt spid="9"/>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p:cTn id="95" dur="1000" fill="hold"/>
                                        <p:tgtEl>
                                          <p:spTgt spid="22"/>
                                        </p:tgtEl>
                                        <p:attrNameLst>
                                          <p:attrName>ppt_w</p:attrName>
                                        </p:attrNameLst>
                                      </p:cBhvr>
                                      <p:tavLst>
                                        <p:tav tm="0">
                                          <p:val>
                                            <p:fltVal val="0"/>
                                          </p:val>
                                        </p:tav>
                                        <p:tav tm="100000">
                                          <p:val>
                                            <p:strVal val="#ppt_w"/>
                                          </p:val>
                                        </p:tav>
                                      </p:tavLst>
                                    </p:anim>
                                    <p:anim calcmode="lin" valueType="num">
                                      <p:cBhvr>
                                        <p:cTn id="96" dur="1000" fill="hold"/>
                                        <p:tgtEl>
                                          <p:spTgt spid="22"/>
                                        </p:tgtEl>
                                        <p:attrNameLst>
                                          <p:attrName>ppt_h</p:attrName>
                                        </p:attrNameLst>
                                      </p:cBhvr>
                                      <p:tavLst>
                                        <p:tav tm="0">
                                          <p:val>
                                            <p:fltVal val="0"/>
                                          </p:val>
                                        </p:tav>
                                        <p:tav tm="100000">
                                          <p:val>
                                            <p:strVal val="#ppt_h"/>
                                          </p:val>
                                        </p:tav>
                                      </p:tavLst>
                                    </p:anim>
                                    <p:anim calcmode="lin" valueType="num">
                                      <p:cBhvr>
                                        <p:cTn id="97" dur="1000" fill="hold"/>
                                        <p:tgtEl>
                                          <p:spTgt spid="22"/>
                                        </p:tgtEl>
                                        <p:attrNameLst>
                                          <p:attrName>style.rotation</p:attrName>
                                        </p:attrNameLst>
                                      </p:cBhvr>
                                      <p:tavLst>
                                        <p:tav tm="0">
                                          <p:val>
                                            <p:fltVal val="90"/>
                                          </p:val>
                                        </p:tav>
                                        <p:tav tm="100000">
                                          <p:val>
                                            <p:fltVal val="0"/>
                                          </p:val>
                                        </p:tav>
                                      </p:tavLst>
                                    </p:anim>
                                    <p:animEffect transition="in" filter="fade">
                                      <p:cBhvr>
                                        <p:cTn id="9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01000" cy="838200"/>
          </a:xfrm>
        </p:spPr>
        <p:txBody>
          <a:bodyPr/>
          <a:lstStyle/>
          <a:p>
            <a:pPr algn="l"/>
            <a:r>
              <a:rPr lang="en-US" sz="3200" u="sng" dirty="0" smtClean="0"/>
              <a:t>2. </a:t>
            </a:r>
            <a:r>
              <a:rPr lang="en-US" sz="3200" u="sng" dirty="0" err="1" smtClean="0"/>
              <a:t>Điểm</a:t>
            </a:r>
            <a:r>
              <a:rPr lang="en-US" sz="3200" u="sng" dirty="0" smtClean="0"/>
              <a:t> </a:t>
            </a:r>
            <a:r>
              <a:rPr lang="en-US" sz="3200" u="sng" dirty="0" err="1" smtClean="0"/>
              <a:t>tụ</a:t>
            </a:r>
            <a:endParaRPr lang="en-US" sz="3200" u="sng" dirty="0"/>
          </a:p>
        </p:txBody>
      </p:sp>
      <p:sp>
        <p:nvSpPr>
          <p:cNvPr id="7" name="Rectangle 6"/>
          <p:cNvSpPr/>
          <p:nvPr/>
        </p:nvSpPr>
        <p:spPr>
          <a:xfrm>
            <a:off x="990600" y="838200"/>
            <a:ext cx="7543800" cy="1200329"/>
          </a:xfrm>
          <a:prstGeom prst="rect">
            <a:avLst/>
          </a:prstGeom>
        </p:spPr>
        <p:txBody>
          <a:bodyPr wrap="square">
            <a:spAutoFit/>
          </a:bodyPr>
          <a:lstStyle/>
          <a:p>
            <a:endParaRPr lang="en-US" dirty="0" smtClean="0"/>
          </a:p>
          <a:p>
            <a:r>
              <a:rPr lang="en-US" dirty="0" smtClean="0"/>
              <a:t>- </a:t>
            </a:r>
            <a:r>
              <a:rPr lang="en-US" b="1" dirty="0" err="1"/>
              <a:t>Các</a:t>
            </a:r>
            <a:r>
              <a:rPr lang="en-US" b="1" dirty="0"/>
              <a:t> </a:t>
            </a:r>
            <a:r>
              <a:rPr lang="en-US" b="1" dirty="0" err="1"/>
              <a:t>đường</a:t>
            </a:r>
            <a:r>
              <a:rPr lang="en-US" b="1" dirty="0"/>
              <a:t> song </a:t>
            </a:r>
            <a:r>
              <a:rPr lang="en-US" b="1" dirty="0" err="1"/>
              <a:t>song</a:t>
            </a:r>
            <a:r>
              <a:rPr lang="en-US" b="1" dirty="0"/>
              <a:t> </a:t>
            </a:r>
            <a:r>
              <a:rPr lang="en-US" b="1" dirty="0" err="1"/>
              <a:t>với</a:t>
            </a:r>
            <a:r>
              <a:rPr lang="en-US" b="1" dirty="0"/>
              <a:t> </a:t>
            </a:r>
            <a:r>
              <a:rPr lang="en-US" b="1" dirty="0" err="1"/>
              <a:t>mặt</a:t>
            </a:r>
            <a:r>
              <a:rPr lang="en-US" b="1" dirty="0"/>
              <a:t> </a:t>
            </a:r>
            <a:r>
              <a:rPr lang="en-US" b="1" dirty="0" err="1"/>
              <a:t>đất</a:t>
            </a:r>
            <a:r>
              <a:rPr lang="en-US" b="1" dirty="0"/>
              <a:t> </a:t>
            </a:r>
            <a:r>
              <a:rPr lang="en-US" dirty="0" err="1"/>
              <a:t>hướng</a:t>
            </a:r>
            <a:r>
              <a:rPr lang="en-US" dirty="0"/>
              <a:t> </a:t>
            </a:r>
            <a:r>
              <a:rPr lang="en-US" dirty="0" err="1"/>
              <a:t>về</a:t>
            </a:r>
            <a:r>
              <a:rPr lang="en-US" dirty="0"/>
              <a:t> </a:t>
            </a:r>
            <a:r>
              <a:rPr lang="en-US" dirty="0" err="1"/>
              <a:t>chiều</a:t>
            </a:r>
            <a:r>
              <a:rPr lang="en-US" dirty="0"/>
              <a:t> </a:t>
            </a:r>
            <a:r>
              <a:rPr lang="en-US" dirty="0" err="1"/>
              <a:t>sâu</a:t>
            </a:r>
            <a:r>
              <a:rPr lang="en-US" dirty="0"/>
              <a:t>, </a:t>
            </a:r>
            <a:r>
              <a:rPr lang="en-US" dirty="0" err="1"/>
              <a:t>càng</a:t>
            </a:r>
            <a:r>
              <a:rPr lang="en-US" dirty="0"/>
              <a:t> </a:t>
            </a:r>
            <a:r>
              <a:rPr lang="en-US" dirty="0" err="1"/>
              <a:t>xa</a:t>
            </a:r>
            <a:r>
              <a:rPr lang="en-US" dirty="0"/>
              <a:t> </a:t>
            </a:r>
            <a:r>
              <a:rPr lang="en-US" dirty="0" err="1"/>
              <a:t>dần</a:t>
            </a:r>
            <a:r>
              <a:rPr lang="en-US" dirty="0"/>
              <a:t> </a:t>
            </a:r>
            <a:r>
              <a:rPr lang="en-US" dirty="0" err="1"/>
              <a:t>càng</a:t>
            </a:r>
            <a:r>
              <a:rPr lang="en-US" dirty="0"/>
              <a:t> </a:t>
            </a:r>
            <a:r>
              <a:rPr lang="en-US" dirty="0" err="1"/>
              <a:t>thu</a:t>
            </a:r>
            <a:r>
              <a:rPr lang="en-US" dirty="0"/>
              <a:t> </a:t>
            </a:r>
            <a:r>
              <a:rPr lang="en-US" dirty="0" err="1"/>
              <a:t>hẹp</a:t>
            </a:r>
            <a:r>
              <a:rPr lang="en-US" dirty="0"/>
              <a:t> </a:t>
            </a:r>
            <a:r>
              <a:rPr lang="en-US" dirty="0" err="1"/>
              <a:t>và</a:t>
            </a:r>
            <a:r>
              <a:rPr lang="en-US" dirty="0"/>
              <a:t> </a:t>
            </a:r>
            <a:r>
              <a:rPr lang="en-US" dirty="0" err="1"/>
              <a:t>cuối</a:t>
            </a:r>
            <a:r>
              <a:rPr lang="en-US" dirty="0"/>
              <a:t> </a:t>
            </a:r>
            <a:r>
              <a:rPr lang="en-US" b="1" dirty="0" err="1"/>
              <a:t>cùng</a:t>
            </a:r>
            <a:r>
              <a:rPr lang="en-US" b="1" dirty="0"/>
              <a:t> </a:t>
            </a:r>
            <a:r>
              <a:rPr lang="en-US" b="1" dirty="0" err="1"/>
              <a:t>quy</a:t>
            </a:r>
            <a:r>
              <a:rPr lang="en-US" b="1" dirty="0"/>
              <a:t> </a:t>
            </a:r>
            <a:r>
              <a:rPr lang="en-US" b="1" dirty="0" err="1"/>
              <a:t>tụ</a:t>
            </a:r>
            <a:r>
              <a:rPr lang="en-US" b="1" dirty="0"/>
              <a:t> </a:t>
            </a:r>
            <a:r>
              <a:rPr lang="en-US" b="1" dirty="0" err="1"/>
              <a:t>thành</a:t>
            </a:r>
            <a:r>
              <a:rPr lang="en-US" b="1" dirty="0"/>
              <a:t> </a:t>
            </a:r>
            <a:r>
              <a:rPr lang="en-US" b="1" dirty="0" err="1"/>
              <a:t>một</a:t>
            </a:r>
            <a:r>
              <a:rPr lang="en-US" b="1" dirty="0"/>
              <a:t> </a:t>
            </a:r>
            <a:r>
              <a:rPr lang="en-US" b="1" dirty="0" err="1"/>
              <a:t>điểm</a:t>
            </a:r>
            <a:r>
              <a:rPr lang="en-US" b="1" dirty="0"/>
              <a:t> </a:t>
            </a:r>
            <a:r>
              <a:rPr lang="en-US" b="1" dirty="0" err="1"/>
              <a:t>trên</a:t>
            </a:r>
            <a:r>
              <a:rPr lang="en-US" b="1" dirty="0"/>
              <a:t> </a:t>
            </a:r>
            <a:r>
              <a:rPr lang="en-US" b="1" dirty="0" err="1"/>
              <a:t>đường</a:t>
            </a:r>
            <a:r>
              <a:rPr lang="en-US" b="1" dirty="0"/>
              <a:t> </a:t>
            </a:r>
            <a:r>
              <a:rPr lang="en-US" b="1" dirty="0" err="1"/>
              <a:t>tầm</a:t>
            </a:r>
            <a:r>
              <a:rPr lang="en-US" b="1" dirty="0"/>
              <a:t> </a:t>
            </a:r>
            <a:r>
              <a:rPr lang="en-US" b="1" dirty="0" err="1"/>
              <a:t>mắt</a:t>
            </a:r>
            <a:r>
              <a:rPr lang="en-US" dirty="0"/>
              <a:t>, </a:t>
            </a:r>
            <a:r>
              <a:rPr lang="en-US" dirty="0" err="1"/>
              <a:t>đó</a:t>
            </a:r>
            <a:r>
              <a:rPr lang="en-US" dirty="0"/>
              <a:t> </a:t>
            </a:r>
            <a:r>
              <a:rPr lang="en-US" dirty="0" err="1"/>
              <a:t>là</a:t>
            </a:r>
            <a:r>
              <a:rPr lang="en-US" dirty="0"/>
              <a:t> </a:t>
            </a:r>
            <a:r>
              <a:rPr lang="en-US" b="1" dirty="0" err="1"/>
              <a:t>điểm</a:t>
            </a:r>
            <a:r>
              <a:rPr lang="en-US" b="1" dirty="0"/>
              <a:t> </a:t>
            </a:r>
            <a:r>
              <a:rPr lang="en-US" b="1" dirty="0" err="1"/>
              <a:t>tụ</a:t>
            </a:r>
            <a:r>
              <a:rPr lang="en-US" dirty="0"/>
              <a:t>.</a:t>
            </a:r>
          </a:p>
        </p:txBody>
      </p:sp>
      <p:sp>
        <p:nvSpPr>
          <p:cNvPr id="8" name="TextBox 7"/>
          <p:cNvSpPr txBox="1"/>
          <p:nvPr/>
        </p:nvSpPr>
        <p:spPr>
          <a:xfrm>
            <a:off x="713992" y="685800"/>
            <a:ext cx="1728358" cy="400110"/>
          </a:xfrm>
          <a:prstGeom prst="rect">
            <a:avLst/>
          </a:prstGeom>
          <a:noFill/>
        </p:spPr>
        <p:txBody>
          <a:bodyPr wrap="none" rtlCol="0">
            <a:spAutoFit/>
          </a:bodyPr>
          <a:lstStyle/>
          <a:p>
            <a:r>
              <a:rPr lang="en-US" sz="2000" dirty="0" err="1" smtClean="0">
                <a:solidFill>
                  <a:srgbClr val="FF0000"/>
                </a:solidFill>
                <a:effectLst>
                  <a:outerShdw blurRad="38100" dist="38100" dir="2700000" algn="tl">
                    <a:srgbClr val="000000">
                      <a:alpha val="43137"/>
                    </a:srgbClr>
                  </a:outerShdw>
                </a:effectLst>
              </a:rPr>
              <a:t>Điểm</a:t>
            </a:r>
            <a:r>
              <a:rPr lang="en-US" sz="2000" dirty="0" smtClean="0">
                <a:solidFill>
                  <a:srgbClr val="FF0000"/>
                </a:solidFill>
                <a:effectLst>
                  <a:outerShdw blurRad="38100" dist="38100" dir="2700000" algn="tl">
                    <a:srgbClr val="000000">
                      <a:alpha val="43137"/>
                    </a:srgbClr>
                  </a:outerShdw>
                </a:effectLst>
              </a:rPr>
              <a:t> </a:t>
            </a:r>
            <a:r>
              <a:rPr lang="en-US" sz="2000" dirty="0" err="1" smtClean="0">
                <a:solidFill>
                  <a:srgbClr val="FF0000"/>
                </a:solidFill>
                <a:effectLst>
                  <a:outerShdw blurRad="38100" dist="38100" dir="2700000" algn="tl">
                    <a:srgbClr val="000000">
                      <a:alpha val="43137"/>
                    </a:srgbClr>
                  </a:outerShdw>
                </a:effectLst>
              </a:rPr>
              <a:t>tụ</a:t>
            </a:r>
            <a:r>
              <a:rPr lang="en-US" sz="2000" dirty="0" smtClean="0">
                <a:solidFill>
                  <a:srgbClr val="FF0000"/>
                </a:solidFill>
                <a:effectLst>
                  <a:outerShdw blurRad="38100" dist="38100" dir="2700000" algn="tl">
                    <a:srgbClr val="000000">
                      <a:alpha val="43137"/>
                    </a:srgbClr>
                  </a:outerShdw>
                </a:effectLst>
              </a:rPr>
              <a:t> </a:t>
            </a:r>
            <a:r>
              <a:rPr lang="en-US" sz="2000" dirty="0" err="1" smtClean="0">
                <a:solidFill>
                  <a:srgbClr val="FF0000"/>
                </a:solidFill>
                <a:effectLst>
                  <a:outerShdw blurRad="38100" dist="38100" dir="2700000" algn="tl">
                    <a:srgbClr val="000000">
                      <a:alpha val="43137"/>
                    </a:srgbClr>
                  </a:outerShdw>
                </a:effectLst>
              </a:rPr>
              <a:t>là</a:t>
            </a:r>
            <a:r>
              <a:rPr lang="en-US" sz="2000" dirty="0" smtClean="0">
                <a:solidFill>
                  <a:srgbClr val="FF0000"/>
                </a:solidFill>
                <a:effectLst>
                  <a:outerShdw blurRad="38100" dist="38100" dir="2700000" algn="tl">
                    <a:srgbClr val="000000">
                      <a:alpha val="43137"/>
                    </a:srgbClr>
                  </a:outerShdw>
                </a:effectLst>
              </a:rPr>
              <a:t> </a:t>
            </a:r>
            <a:r>
              <a:rPr lang="en-US" sz="2000" dirty="0" err="1" smtClean="0">
                <a:solidFill>
                  <a:srgbClr val="FF0000"/>
                </a:solidFill>
                <a:effectLst>
                  <a:outerShdw blurRad="38100" dist="38100" dir="2700000" algn="tl">
                    <a:srgbClr val="000000">
                      <a:alpha val="43137"/>
                    </a:srgbClr>
                  </a:outerShdw>
                </a:effectLst>
              </a:rPr>
              <a:t>gì</a:t>
            </a:r>
            <a:r>
              <a:rPr lang="en-US" sz="2000" dirty="0" smtClean="0">
                <a:solidFill>
                  <a:srgbClr val="FF0000"/>
                </a:solidFill>
                <a:effectLst>
                  <a:outerShdw blurRad="38100" dist="38100" dir="2700000" algn="tl">
                    <a:srgbClr val="000000">
                      <a:alpha val="43137"/>
                    </a:srgbClr>
                  </a:outerShdw>
                </a:effectLst>
              </a:rPr>
              <a:t>?</a:t>
            </a:r>
            <a:endParaRPr lang="en-US" sz="2000" dirty="0">
              <a:solidFill>
                <a:srgbClr val="FF0000"/>
              </a:solidFill>
              <a:effectLst>
                <a:outerShdw blurRad="38100" dist="38100" dir="2700000" algn="tl">
                  <a:srgbClr val="000000">
                    <a:alpha val="43137"/>
                  </a:srgbClr>
                </a:outerShdw>
              </a:effectLst>
            </a:endParaRPr>
          </a:p>
        </p:txBody>
      </p:sp>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133600" y="2133600"/>
            <a:ext cx="4620638" cy="4343400"/>
          </a:xfrm>
        </p:spPr>
      </p:pic>
    </p:spTree>
    <p:extLst>
      <p:ext uri="{BB962C8B-B14F-4D97-AF65-F5344CB8AC3E}">
        <p14:creationId xmlns:p14="http://schemas.microsoft.com/office/powerpoint/2010/main" xmlns="" val="382713306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0800000" flipV="1">
            <a:off x="695206" y="4648200"/>
            <a:ext cx="7729262" cy="914400"/>
          </a:xfrm>
        </p:spPr>
        <p:txBody>
          <a:bodyPr/>
          <a:lstStyle/>
          <a:p>
            <a:pPr>
              <a:lnSpc>
                <a:spcPct val="100000"/>
              </a:lnSpc>
            </a:pPr>
            <a:r>
              <a:rPr lang="en-US" sz="2400" dirty="0" err="1" smtClean="0"/>
              <a:t>Hình</a:t>
            </a:r>
            <a:r>
              <a:rPr lang="en-US" sz="2400" dirty="0" smtClean="0"/>
              <a:t> </a:t>
            </a:r>
            <a:r>
              <a:rPr lang="en-US" sz="2400" dirty="0" err="1" smtClean="0"/>
              <a:t>hộp</a:t>
            </a:r>
            <a:r>
              <a:rPr lang="en-US" sz="2400" dirty="0" smtClean="0"/>
              <a:t> </a:t>
            </a:r>
            <a:r>
              <a:rPr lang="en-US" sz="2400" dirty="0" err="1" smtClean="0"/>
              <a:t>khi</a:t>
            </a:r>
            <a:r>
              <a:rPr lang="en-US" sz="2400" dirty="0" smtClean="0"/>
              <a:t> </a:t>
            </a:r>
            <a:r>
              <a:rPr lang="en-US" sz="2400" dirty="0" err="1" smtClean="0"/>
              <a:t>nhìn</a:t>
            </a:r>
            <a:r>
              <a:rPr lang="en-US" sz="2400" dirty="0" smtClean="0"/>
              <a:t> ở </a:t>
            </a:r>
            <a:r>
              <a:rPr lang="en-US" sz="2400" dirty="0" err="1" smtClean="0"/>
              <a:t>góc</a:t>
            </a:r>
            <a:r>
              <a:rPr lang="en-US" sz="2400" dirty="0" smtClean="0"/>
              <a:t> </a:t>
            </a:r>
            <a:r>
              <a:rPr lang="en-US" sz="2400" dirty="0" err="1" smtClean="0"/>
              <a:t>nghiêng</a:t>
            </a:r>
            <a:r>
              <a:rPr lang="en-US" sz="2400" dirty="0" smtClean="0"/>
              <a:t> </a:t>
            </a:r>
            <a:r>
              <a:rPr lang="en-US" sz="2400" dirty="0" err="1" smtClean="0"/>
              <a:t>sẽ</a:t>
            </a:r>
            <a:r>
              <a:rPr lang="en-US" sz="2400" dirty="0" smtClean="0"/>
              <a:t> </a:t>
            </a:r>
            <a:r>
              <a:rPr lang="en-US" sz="2400" dirty="0" err="1" smtClean="0"/>
              <a:t>có</a:t>
            </a:r>
            <a:r>
              <a:rPr lang="en-US" sz="2400" dirty="0" smtClean="0"/>
              <a:t> </a:t>
            </a:r>
            <a:r>
              <a:rPr lang="en-US" sz="2400" dirty="0" err="1" smtClean="0"/>
              <a:t>nhiều</a:t>
            </a:r>
            <a:r>
              <a:rPr lang="en-US" sz="2400" dirty="0" smtClean="0"/>
              <a:t> </a:t>
            </a:r>
            <a:r>
              <a:rPr lang="en-US" sz="2400" dirty="0" err="1" smtClean="0"/>
              <a:t>điểm</a:t>
            </a:r>
            <a:r>
              <a:rPr lang="en-US" sz="2400" dirty="0" smtClean="0"/>
              <a:t> </a:t>
            </a:r>
            <a:r>
              <a:rPr lang="en-US" sz="2400" dirty="0" err="1" smtClean="0"/>
              <a:t>tụ</a:t>
            </a:r>
            <a:r>
              <a:rPr lang="en-US" sz="2400" dirty="0" smtClean="0"/>
              <a:t> </a:t>
            </a:r>
            <a:r>
              <a:rPr lang="en-US" sz="2400" dirty="0" err="1" smtClean="0"/>
              <a:t>hơn</a:t>
            </a:r>
            <a:endParaRPr lang="en-US" sz="2400" dirty="0"/>
          </a:p>
        </p:txBody>
      </p:sp>
      <p:pic>
        <p:nvPicPr>
          <p:cNvPr id="6" name="Picture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04800" y="1066800"/>
            <a:ext cx="3339993" cy="226367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998334" y="1110343"/>
            <a:ext cx="4536066" cy="2176592"/>
          </a:xfrm>
          <a:prstGeom prst="rect">
            <a:avLst/>
          </a:prstGeom>
        </p:spPr>
      </p:pic>
      <p:sp>
        <p:nvSpPr>
          <p:cNvPr id="8" name="Content Placeholder 7"/>
          <p:cNvSpPr>
            <a:spLocks noGrp="1"/>
          </p:cNvSpPr>
          <p:nvPr>
            <p:ph idx="1"/>
          </p:nvPr>
        </p:nvSpPr>
        <p:spPr>
          <a:xfrm>
            <a:off x="838200" y="457200"/>
            <a:ext cx="7024928" cy="334963"/>
          </a:xfrm>
        </p:spPr>
        <p:txBody>
          <a:bodyPr>
            <a:normAutofit fontScale="77500" lnSpcReduction="20000"/>
          </a:bodyPr>
          <a:lstStyle/>
          <a:p>
            <a:pPr marL="0" indent="0">
              <a:buNone/>
            </a:pPr>
            <a:r>
              <a:rPr lang="en-US" dirty="0" err="1" smtClean="0">
                <a:solidFill>
                  <a:schemeClr val="accent1">
                    <a:lumMod val="75000"/>
                  </a:schemeClr>
                </a:solidFill>
                <a:effectLst>
                  <a:outerShdw blurRad="38100" dist="38100" dir="2700000" algn="tl">
                    <a:srgbClr val="000000">
                      <a:alpha val="43137"/>
                    </a:srgbClr>
                  </a:outerShdw>
                </a:effectLst>
              </a:rPr>
              <a:t>Nhận</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xét</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về</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điểm</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tụ</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khi</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nhìn</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một</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vật</a:t>
            </a:r>
            <a:r>
              <a:rPr lang="en-US" dirty="0" smtClean="0">
                <a:solidFill>
                  <a:schemeClr val="accent1">
                    <a:lumMod val="75000"/>
                  </a:schemeClr>
                </a:solidFill>
                <a:effectLst>
                  <a:outerShdw blurRad="38100" dist="38100" dir="2700000" algn="tl">
                    <a:srgbClr val="000000">
                      <a:alpha val="43137"/>
                    </a:srgbClr>
                  </a:outerShdw>
                </a:effectLst>
              </a:rPr>
              <a:t> ở </a:t>
            </a:r>
            <a:r>
              <a:rPr lang="en-US" dirty="0" err="1" smtClean="0">
                <a:solidFill>
                  <a:schemeClr val="accent1">
                    <a:lumMod val="75000"/>
                  </a:schemeClr>
                </a:solidFill>
                <a:effectLst>
                  <a:outerShdw blurRad="38100" dist="38100" dir="2700000" algn="tl">
                    <a:srgbClr val="000000">
                      <a:alpha val="43137"/>
                    </a:srgbClr>
                  </a:outerShdw>
                </a:effectLst>
              </a:rPr>
              <a:t>hai</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hướng</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khác</a:t>
            </a:r>
            <a:r>
              <a:rPr lang="en-US" dirty="0" smtClean="0">
                <a:solidFill>
                  <a:schemeClr val="accent1">
                    <a:lumMod val="75000"/>
                  </a:schemeClr>
                </a:solidFill>
                <a:effectLst>
                  <a:outerShdw blurRad="38100" dist="38100" dir="2700000" algn="tl">
                    <a:srgbClr val="000000">
                      <a:alpha val="43137"/>
                    </a:srgbClr>
                  </a:outerShdw>
                </a:effectLst>
              </a:rPr>
              <a:t> </a:t>
            </a:r>
            <a:r>
              <a:rPr lang="en-US" dirty="0" err="1" smtClean="0">
                <a:solidFill>
                  <a:schemeClr val="accent1">
                    <a:lumMod val="75000"/>
                  </a:schemeClr>
                </a:solidFill>
                <a:effectLst>
                  <a:outerShdw blurRad="38100" dist="38100" dir="2700000" algn="tl">
                    <a:srgbClr val="000000">
                      <a:alpha val="43137"/>
                    </a:srgbClr>
                  </a:outerShdw>
                </a:effectLst>
              </a:rPr>
              <a:t>nhau</a:t>
            </a:r>
            <a:r>
              <a:rPr lang="en-US" dirty="0">
                <a:solidFill>
                  <a:schemeClr val="accent1">
                    <a:lumMod val="75000"/>
                  </a:schemeClr>
                </a:solidFill>
                <a:effectLst>
                  <a:outerShdw blurRad="38100" dist="38100" dir="2700000" algn="tl">
                    <a:srgbClr val="000000">
                      <a:alpha val="43137"/>
                    </a:srgbClr>
                  </a:outerShdw>
                </a:effectLst>
              </a:rPr>
              <a:t>?</a:t>
            </a:r>
          </a:p>
        </p:txBody>
      </p:sp>
      <p:sp>
        <p:nvSpPr>
          <p:cNvPr id="9" name="TextBox 8"/>
          <p:cNvSpPr txBox="1"/>
          <p:nvPr/>
        </p:nvSpPr>
        <p:spPr>
          <a:xfrm>
            <a:off x="457200" y="3657600"/>
            <a:ext cx="3377848" cy="369332"/>
          </a:xfrm>
          <a:prstGeom prst="rect">
            <a:avLst/>
          </a:prstGeom>
          <a:noFill/>
        </p:spPr>
        <p:txBody>
          <a:bodyPr wrap="none" rtlCol="0">
            <a:spAutoFit/>
          </a:bodyPr>
          <a:lstStyle/>
          <a:p>
            <a:r>
              <a:rPr lang="en-US" dirty="0" err="1" smtClean="0"/>
              <a:t>Hình</a:t>
            </a:r>
            <a:r>
              <a:rPr lang="en-US" dirty="0" smtClean="0"/>
              <a:t> </a:t>
            </a:r>
            <a:r>
              <a:rPr lang="en-US" dirty="0" err="1" smtClean="0"/>
              <a:t>hộp</a:t>
            </a:r>
            <a:r>
              <a:rPr lang="en-US" dirty="0" smtClean="0"/>
              <a:t> </a:t>
            </a:r>
            <a:r>
              <a:rPr lang="en-US" dirty="0" err="1" smtClean="0"/>
              <a:t>khi</a:t>
            </a:r>
            <a:r>
              <a:rPr lang="en-US" dirty="0" smtClean="0"/>
              <a:t> </a:t>
            </a:r>
            <a:r>
              <a:rPr lang="en-US" dirty="0" err="1" smtClean="0"/>
              <a:t>nhìn</a:t>
            </a:r>
            <a:r>
              <a:rPr lang="en-US" dirty="0" smtClean="0"/>
              <a:t> </a:t>
            </a:r>
            <a:r>
              <a:rPr lang="en-US" dirty="0" err="1" smtClean="0"/>
              <a:t>hướng</a:t>
            </a:r>
            <a:r>
              <a:rPr lang="en-US" dirty="0" smtClean="0"/>
              <a:t> </a:t>
            </a:r>
            <a:r>
              <a:rPr lang="en-US" dirty="0" err="1" smtClean="0"/>
              <a:t>thẳng</a:t>
            </a:r>
            <a:endParaRPr lang="en-US" dirty="0"/>
          </a:p>
        </p:txBody>
      </p:sp>
      <p:sp>
        <p:nvSpPr>
          <p:cNvPr id="12" name="TextBox 11"/>
          <p:cNvSpPr txBox="1"/>
          <p:nvPr/>
        </p:nvSpPr>
        <p:spPr>
          <a:xfrm>
            <a:off x="4685604" y="3657600"/>
            <a:ext cx="3837910" cy="369332"/>
          </a:xfrm>
          <a:prstGeom prst="rect">
            <a:avLst/>
          </a:prstGeom>
          <a:noFill/>
        </p:spPr>
        <p:txBody>
          <a:bodyPr wrap="none" rtlCol="0">
            <a:spAutoFit/>
          </a:bodyPr>
          <a:lstStyle/>
          <a:p>
            <a:r>
              <a:rPr lang="en-US" dirty="0" err="1" smtClean="0"/>
              <a:t>Hình</a:t>
            </a:r>
            <a:r>
              <a:rPr lang="en-US" dirty="0" smtClean="0"/>
              <a:t> </a:t>
            </a:r>
            <a:r>
              <a:rPr lang="en-US" dirty="0" err="1" smtClean="0"/>
              <a:t>hộp</a:t>
            </a:r>
            <a:r>
              <a:rPr lang="en-US" dirty="0" smtClean="0"/>
              <a:t> </a:t>
            </a:r>
            <a:r>
              <a:rPr lang="en-US" dirty="0" err="1" smtClean="0"/>
              <a:t>khi</a:t>
            </a:r>
            <a:r>
              <a:rPr lang="en-US" dirty="0" smtClean="0"/>
              <a:t> </a:t>
            </a:r>
            <a:r>
              <a:rPr lang="en-US" dirty="0" err="1" smtClean="0"/>
              <a:t>nhìn</a:t>
            </a:r>
            <a:r>
              <a:rPr lang="en-US" dirty="0" smtClean="0"/>
              <a:t> </a:t>
            </a:r>
            <a:r>
              <a:rPr lang="en-US" dirty="0" err="1" smtClean="0"/>
              <a:t>theo</a:t>
            </a:r>
            <a:r>
              <a:rPr lang="en-US" dirty="0" smtClean="0"/>
              <a:t> </a:t>
            </a:r>
            <a:r>
              <a:rPr lang="en-US" dirty="0" err="1" smtClean="0"/>
              <a:t>gốc</a:t>
            </a:r>
            <a:r>
              <a:rPr lang="en-US" dirty="0" smtClean="0"/>
              <a:t> </a:t>
            </a:r>
            <a:r>
              <a:rPr lang="en-US" dirty="0" err="1" smtClean="0"/>
              <a:t>nghiêng</a:t>
            </a:r>
            <a:endParaRPr lang="en-US" dirty="0"/>
          </a:p>
        </p:txBody>
      </p:sp>
      <p:sp>
        <p:nvSpPr>
          <p:cNvPr id="13" name="TextBox 12"/>
          <p:cNvSpPr txBox="1"/>
          <p:nvPr/>
        </p:nvSpPr>
        <p:spPr>
          <a:xfrm>
            <a:off x="2819400" y="1110343"/>
            <a:ext cx="542136" cy="369332"/>
          </a:xfrm>
          <a:prstGeom prst="rect">
            <a:avLst/>
          </a:prstGeom>
          <a:noFill/>
        </p:spPr>
        <p:txBody>
          <a:bodyPr wrap="none" rtlCol="0">
            <a:spAutoFit/>
          </a:bodyPr>
          <a:lstStyle/>
          <a:p>
            <a:r>
              <a:rPr lang="en-US" dirty="0" smtClean="0"/>
              <a:t>TM</a:t>
            </a:r>
            <a:endParaRPr lang="en-US" dirty="0"/>
          </a:p>
        </p:txBody>
      </p:sp>
      <p:sp>
        <p:nvSpPr>
          <p:cNvPr id="14" name="TextBox 13"/>
          <p:cNvSpPr txBox="1"/>
          <p:nvPr/>
        </p:nvSpPr>
        <p:spPr>
          <a:xfrm>
            <a:off x="8153400" y="1279620"/>
            <a:ext cx="542136" cy="369332"/>
          </a:xfrm>
          <a:prstGeom prst="rect">
            <a:avLst/>
          </a:prstGeom>
          <a:noFill/>
        </p:spPr>
        <p:txBody>
          <a:bodyPr wrap="none" rtlCol="0">
            <a:spAutoFit/>
          </a:bodyPr>
          <a:lstStyle/>
          <a:p>
            <a:r>
              <a:rPr lang="en-US" dirty="0" smtClean="0"/>
              <a:t>TM</a:t>
            </a:r>
            <a:endParaRPr lang="en-US" dirty="0"/>
          </a:p>
        </p:txBody>
      </p:sp>
      <p:sp>
        <p:nvSpPr>
          <p:cNvPr id="15" name="TextBox 14"/>
          <p:cNvSpPr txBox="1"/>
          <p:nvPr/>
        </p:nvSpPr>
        <p:spPr>
          <a:xfrm>
            <a:off x="1612724" y="1110343"/>
            <a:ext cx="1066799" cy="338554"/>
          </a:xfrm>
          <a:prstGeom prst="rect">
            <a:avLst/>
          </a:prstGeom>
          <a:noFill/>
        </p:spPr>
        <p:txBody>
          <a:bodyPr wrap="square" rtlCol="0">
            <a:spAutoFit/>
          </a:bodyPr>
          <a:lstStyle/>
          <a:p>
            <a:r>
              <a:rPr lang="en-US" sz="1600" dirty="0" err="1" smtClean="0"/>
              <a:t>Điểm</a:t>
            </a:r>
            <a:r>
              <a:rPr lang="en-US" sz="1600" dirty="0" smtClean="0"/>
              <a:t> </a:t>
            </a:r>
            <a:r>
              <a:rPr lang="en-US" sz="1600" dirty="0" err="1" smtClean="0"/>
              <a:t>tụ</a:t>
            </a:r>
            <a:endParaRPr lang="en-US" sz="1600" dirty="0"/>
          </a:p>
        </p:txBody>
      </p:sp>
      <p:sp>
        <p:nvSpPr>
          <p:cNvPr id="16" name="TextBox 15"/>
          <p:cNvSpPr txBox="1"/>
          <p:nvPr/>
        </p:nvSpPr>
        <p:spPr>
          <a:xfrm>
            <a:off x="4114799" y="1279620"/>
            <a:ext cx="894797" cy="615553"/>
          </a:xfrm>
          <a:prstGeom prst="rect">
            <a:avLst/>
          </a:prstGeom>
          <a:noFill/>
        </p:spPr>
        <p:txBody>
          <a:bodyPr wrap="none" rtlCol="0">
            <a:spAutoFit/>
          </a:bodyPr>
          <a:lstStyle/>
          <a:p>
            <a:r>
              <a:rPr lang="en-US" sz="1600" dirty="0" err="1" smtClean="0"/>
              <a:t>Điểm</a:t>
            </a:r>
            <a:r>
              <a:rPr lang="en-US" sz="1600" dirty="0" smtClean="0"/>
              <a:t> </a:t>
            </a:r>
            <a:r>
              <a:rPr lang="en-US" sz="1600" dirty="0" err="1" smtClean="0"/>
              <a:t>tụ</a:t>
            </a:r>
            <a:endParaRPr lang="en-US" sz="1600" dirty="0" smtClean="0"/>
          </a:p>
          <a:p>
            <a:endParaRPr lang="en-US" dirty="0"/>
          </a:p>
        </p:txBody>
      </p:sp>
      <p:sp>
        <p:nvSpPr>
          <p:cNvPr id="17" name="TextBox 16"/>
          <p:cNvSpPr txBox="1"/>
          <p:nvPr/>
        </p:nvSpPr>
        <p:spPr>
          <a:xfrm>
            <a:off x="7163865" y="1279620"/>
            <a:ext cx="894797" cy="615553"/>
          </a:xfrm>
          <a:prstGeom prst="rect">
            <a:avLst/>
          </a:prstGeom>
          <a:noFill/>
        </p:spPr>
        <p:txBody>
          <a:bodyPr wrap="none" rtlCol="0">
            <a:spAutoFit/>
          </a:bodyPr>
          <a:lstStyle/>
          <a:p>
            <a:r>
              <a:rPr lang="en-US" sz="1600" dirty="0" err="1" smtClean="0"/>
              <a:t>Điểm</a:t>
            </a:r>
            <a:r>
              <a:rPr lang="en-US" sz="1600" dirty="0" smtClean="0"/>
              <a:t> </a:t>
            </a:r>
            <a:r>
              <a:rPr lang="en-US" sz="1600" dirty="0" err="1" smtClean="0"/>
              <a:t>tụ</a:t>
            </a:r>
            <a:endParaRPr lang="en-US" sz="1600" dirty="0" smtClean="0"/>
          </a:p>
          <a:p>
            <a:endParaRPr lang="en-US" dirty="0"/>
          </a:p>
        </p:txBody>
      </p:sp>
    </p:spTree>
    <p:extLst>
      <p:ext uri="{BB962C8B-B14F-4D97-AF65-F5344CB8AC3E}">
        <p14:creationId xmlns:p14="http://schemas.microsoft.com/office/powerpoint/2010/main" xmlns="" val="38293948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circle(in)">
                                      <p:cBhvr>
                                        <p:cTn id="21" dur="2000"/>
                                        <p:tgtEl>
                                          <p:spTgt spid="14"/>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ircle(in)">
                                      <p:cBhvr>
                                        <p:cTn id="24" dur="2000"/>
                                        <p:tgtEl>
                                          <p:spTgt spid="15"/>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ircle(in)">
                                      <p:cBhvr>
                                        <p:cTn id="30" dur="20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circle(in)">
                                      <p:cBhvr>
                                        <p:cTn id="4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609600"/>
          </a:xfrm>
        </p:spPr>
        <p:txBody>
          <a:bodyPr/>
          <a:lstStyle/>
          <a:p>
            <a:r>
              <a:rPr lang="en-US" sz="3200" dirty="0" err="1" smtClean="0"/>
              <a:t>Một</a:t>
            </a:r>
            <a:r>
              <a:rPr lang="en-US" sz="3200" dirty="0" smtClean="0"/>
              <a:t> </a:t>
            </a:r>
            <a:r>
              <a:rPr lang="en-US" sz="3200" dirty="0" err="1" smtClean="0"/>
              <a:t>số</a:t>
            </a:r>
            <a:r>
              <a:rPr lang="en-US" sz="3200" dirty="0" smtClean="0"/>
              <a:t> </a:t>
            </a:r>
            <a:r>
              <a:rPr lang="en-US" sz="3200" dirty="0" err="1" smtClean="0"/>
              <a:t>ví</a:t>
            </a:r>
            <a:r>
              <a:rPr lang="en-US" sz="3200" dirty="0" smtClean="0"/>
              <a:t> </a:t>
            </a:r>
            <a:r>
              <a:rPr lang="en-US" sz="3200" dirty="0" err="1" smtClean="0"/>
              <a:t>dụ</a:t>
            </a:r>
            <a:r>
              <a:rPr lang="en-US" sz="3200" dirty="0" smtClean="0"/>
              <a:t> </a:t>
            </a:r>
            <a:r>
              <a:rPr lang="en-US" sz="3200" dirty="0" err="1" smtClean="0"/>
              <a:t>về</a:t>
            </a:r>
            <a:r>
              <a:rPr lang="en-US" sz="3200" dirty="0" smtClean="0"/>
              <a:t> </a:t>
            </a:r>
            <a:r>
              <a:rPr lang="en-US" sz="3200" dirty="0" err="1" smtClean="0"/>
              <a:t>điểm</a:t>
            </a:r>
            <a:r>
              <a:rPr lang="en-US" sz="3200" dirty="0" smtClean="0"/>
              <a:t> </a:t>
            </a:r>
            <a:r>
              <a:rPr lang="en-US" sz="3200" dirty="0" err="1" smtClean="0"/>
              <a:t>tụ</a:t>
            </a:r>
            <a:r>
              <a:rPr lang="en-US" sz="3200" dirty="0" smtClean="0"/>
              <a:t> </a:t>
            </a:r>
            <a:r>
              <a:rPr lang="en-US" sz="3200" dirty="0" err="1" smtClean="0"/>
              <a:t>trong</a:t>
            </a:r>
            <a:r>
              <a:rPr lang="en-US" sz="3200" dirty="0" smtClean="0"/>
              <a:t> </a:t>
            </a:r>
            <a:r>
              <a:rPr lang="en-US" sz="3200" dirty="0" err="1" smtClean="0"/>
              <a:t>thực</a:t>
            </a:r>
            <a:r>
              <a:rPr lang="en-US" sz="3200" dirty="0" smtClean="0"/>
              <a:t> </a:t>
            </a:r>
            <a:r>
              <a:rPr lang="en-US" sz="3200" dirty="0" err="1" smtClean="0"/>
              <a:t>tiễn</a:t>
            </a:r>
            <a:r>
              <a:rPr lang="en-US" sz="3200" dirty="0" smtClean="0"/>
              <a:t>.</a:t>
            </a:r>
            <a:endParaRPr lang="en-US"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48846" y="762000"/>
            <a:ext cx="4246954" cy="2743200"/>
          </a:xfr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689565" y="762000"/>
            <a:ext cx="4219303" cy="27432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8600" y="3733800"/>
            <a:ext cx="4248150" cy="282805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4689565" y="3733800"/>
            <a:ext cx="4219303" cy="2667000"/>
          </a:xfrm>
          <a:prstGeom prst="rect">
            <a:avLst/>
          </a:prstGeom>
        </p:spPr>
      </p:pic>
      <p:sp>
        <p:nvSpPr>
          <p:cNvPr id="10" name="Oval Callout 9"/>
          <p:cNvSpPr/>
          <p:nvPr/>
        </p:nvSpPr>
        <p:spPr>
          <a:xfrm>
            <a:off x="1589314" y="2057400"/>
            <a:ext cx="1676400" cy="533400"/>
          </a:xfrm>
          <a:prstGeom prst="wedgeEllipseCallou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err="1" smtClean="0"/>
              <a:t>Điểm</a:t>
            </a:r>
            <a:r>
              <a:rPr lang="en-US" dirty="0" smtClean="0"/>
              <a:t> </a:t>
            </a:r>
            <a:r>
              <a:rPr lang="en-US" dirty="0" err="1"/>
              <a:t>t</a:t>
            </a:r>
            <a:r>
              <a:rPr lang="en-US" dirty="0" err="1" smtClean="0"/>
              <a:t>ụ</a:t>
            </a:r>
            <a:endParaRPr lang="en-US" dirty="0"/>
          </a:p>
        </p:txBody>
      </p:sp>
      <p:sp>
        <p:nvSpPr>
          <p:cNvPr id="12" name="Oval Callout 11"/>
          <p:cNvSpPr/>
          <p:nvPr/>
        </p:nvSpPr>
        <p:spPr>
          <a:xfrm>
            <a:off x="7800975" y="1371600"/>
            <a:ext cx="1266826" cy="620486"/>
          </a:xfrm>
          <a:prstGeom prst="wedgeEllipseCallou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err="1" smtClean="0"/>
              <a:t>Điểm</a:t>
            </a:r>
            <a:r>
              <a:rPr lang="en-US" dirty="0" smtClean="0"/>
              <a:t> </a:t>
            </a:r>
            <a:r>
              <a:rPr lang="en-US" dirty="0" err="1"/>
              <a:t>t</a:t>
            </a:r>
            <a:r>
              <a:rPr lang="en-US" dirty="0" err="1" smtClean="0"/>
              <a:t>ụ</a:t>
            </a:r>
            <a:endParaRPr lang="en-US" dirty="0"/>
          </a:p>
        </p:txBody>
      </p:sp>
      <p:sp>
        <p:nvSpPr>
          <p:cNvPr id="15" name="Oval Callout 14"/>
          <p:cNvSpPr/>
          <p:nvPr/>
        </p:nvSpPr>
        <p:spPr>
          <a:xfrm>
            <a:off x="4689565" y="5121728"/>
            <a:ext cx="1676400" cy="468086"/>
          </a:xfrm>
          <a:prstGeom prst="wedgeEllipseCallou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err="1" smtClean="0"/>
              <a:t>Điểm</a:t>
            </a:r>
            <a:r>
              <a:rPr lang="en-US" dirty="0" smtClean="0"/>
              <a:t> </a:t>
            </a:r>
            <a:r>
              <a:rPr lang="en-US" dirty="0" err="1"/>
              <a:t>t</a:t>
            </a:r>
            <a:r>
              <a:rPr lang="en-US" dirty="0" err="1" smtClean="0"/>
              <a:t>ụ</a:t>
            </a:r>
            <a:endParaRPr lang="en-US" dirty="0"/>
          </a:p>
        </p:txBody>
      </p:sp>
      <p:sp>
        <p:nvSpPr>
          <p:cNvPr id="16" name="Oval Callout 15"/>
          <p:cNvSpPr/>
          <p:nvPr/>
        </p:nvSpPr>
        <p:spPr>
          <a:xfrm>
            <a:off x="174171" y="4467470"/>
            <a:ext cx="1676400" cy="533400"/>
          </a:xfrm>
          <a:prstGeom prst="wedgeEllipseCallou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err="1" smtClean="0"/>
              <a:t>Điểm</a:t>
            </a:r>
            <a:r>
              <a:rPr lang="en-US" dirty="0" smtClean="0"/>
              <a:t> </a:t>
            </a:r>
            <a:r>
              <a:rPr lang="en-US" dirty="0" err="1"/>
              <a:t>t</a:t>
            </a:r>
            <a:r>
              <a:rPr lang="en-US" dirty="0" err="1" smtClean="0"/>
              <a:t>ụ</a:t>
            </a:r>
            <a:endParaRPr lang="en-US" dirty="0"/>
          </a:p>
        </p:txBody>
      </p:sp>
      <p:sp>
        <p:nvSpPr>
          <p:cNvPr id="17" name="Oval Callout 16"/>
          <p:cNvSpPr/>
          <p:nvPr/>
        </p:nvSpPr>
        <p:spPr>
          <a:xfrm>
            <a:off x="8034746" y="5000870"/>
            <a:ext cx="1200696" cy="647700"/>
          </a:xfrm>
          <a:prstGeom prst="wedgeEllipseCallou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err="1" smtClean="0"/>
              <a:t>Điểm</a:t>
            </a:r>
            <a:r>
              <a:rPr lang="en-US" dirty="0" smtClean="0"/>
              <a:t> </a:t>
            </a:r>
            <a:r>
              <a:rPr lang="en-US" dirty="0" err="1"/>
              <a:t>t</a:t>
            </a:r>
            <a:r>
              <a:rPr lang="en-US" dirty="0" err="1" smtClean="0"/>
              <a:t>ụ</a:t>
            </a:r>
            <a:endParaRPr lang="en-US" dirty="0"/>
          </a:p>
        </p:txBody>
      </p:sp>
      <p:cxnSp>
        <p:nvCxnSpPr>
          <p:cNvPr id="21" name="Straight Connector 20"/>
          <p:cNvCxnSpPr/>
          <p:nvPr/>
        </p:nvCxnSpPr>
        <p:spPr>
          <a:xfrm flipH="1">
            <a:off x="76200" y="2819400"/>
            <a:ext cx="4495801"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76200" y="2667000"/>
            <a:ext cx="2514600" cy="8382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676400" y="2667000"/>
            <a:ext cx="3013165" cy="8382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509408" y="2133600"/>
            <a:ext cx="4634592" cy="168729"/>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4572001" y="2057400"/>
            <a:ext cx="4133850" cy="13335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477000" y="2019300"/>
            <a:ext cx="2057400" cy="16002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7696200" y="2019300"/>
            <a:ext cx="685800" cy="16002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9050" y="5246914"/>
            <a:ext cx="470861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04800" y="5104284"/>
            <a:ext cx="4267201" cy="152511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04800" y="3619500"/>
            <a:ext cx="3733800" cy="178414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49512" y="5791200"/>
            <a:ext cx="509451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6101443" y="5663783"/>
            <a:ext cx="2807425" cy="8382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689565" y="5589814"/>
            <a:ext cx="2244635" cy="103958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4271597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arn(inVertical)">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arn(inVertical)">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barn(inVertical)">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down)">
                                      <p:cBhvr>
                                        <p:cTn id="64" dur="500"/>
                                        <p:tgtEl>
                                          <p:spTgt spid="3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down)">
                                      <p:cBhvr>
                                        <p:cTn id="74" dur="500"/>
                                        <p:tgtEl>
                                          <p:spTgt spid="4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barn(inVertical)">
                                      <p:cBhvr>
                                        <p:cTn id="84" dur="500"/>
                                        <p:tgtEl>
                                          <p:spTgt spid="5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grpId="0" nodeType="click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barn(inVertical)">
                                      <p:cBhvr>
                                        <p:cTn id="99" dur="500"/>
                                        <p:tgtEl>
                                          <p:spTgt spid="16"/>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1"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barn(inVertical)">
                                      <p:cBhvr>
                                        <p:cTn id="104" dur="500"/>
                                        <p:tgtEl>
                                          <p:spTgt spid="6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65"/>
                                        </p:tgtEl>
                                        <p:attrNameLst>
                                          <p:attrName>style.visibility</p:attrName>
                                        </p:attrNameLst>
                                      </p:cBhvr>
                                      <p:to>
                                        <p:strVal val="visible"/>
                                      </p:to>
                                    </p:set>
                                    <p:animEffect transition="in" filter="wipe(down)">
                                      <p:cBhvr>
                                        <p:cTn id="109" dur="500"/>
                                        <p:tgtEl>
                                          <p:spTgt spid="65"/>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nodeType="clickEffect">
                                  <p:stCondLst>
                                    <p:cond delay="0"/>
                                  </p:stCondLst>
                                  <p:childTnLst>
                                    <p:set>
                                      <p:cBhvr>
                                        <p:cTn id="113" dur="1" fill="hold">
                                          <p:stCondLst>
                                            <p:cond delay="0"/>
                                          </p:stCondLst>
                                        </p:cTn>
                                        <p:tgtEl>
                                          <p:spTgt spid="67"/>
                                        </p:tgtEl>
                                        <p:attrNameLst>
                                          <p:attrName>style.visibility</p:attrName>
                                        </p:attrNameLst>
                                      </p:cBhvr>
                                      <p:to>
                                        <p:strVal val="visible"/>
                                      </p:to>
                                    </p:set>
                                    <p:animEffect transition="in" filter="wipe(down)">
                                      <p:cBhvr>
                                        <p:cTn id="114" dur="500"/>
                                        <p:tgtEl>
                                          <p:spTgt spid="67"/>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21" fill="hold" grpId="0" nodeType="clickEffect">
                                  <p:stCondLst>
                                    <p:cond delay="0"/>
                                  </p:stCondLst>
                                  <p:childTnLst>
                                    <p:set>
                                      <p:cBhvr>
                                        <p:cTn id="118" dur="1" fill="hold">
                                          <p:stCondLst>
                                            <p:cond delay="0"/>
                                          </p:stCondLst>
                                        </p:cTn>
                                        <p:tgtEl>
                                          <p:spTgt spid="15"/>
                                        </p:tgtEl>
                                        <p:attrNameLst>
                                          <p:attrName>style.visibility</p:attrName>
                                        </p:attrNameLst>
                                      </p:cBhvr>
                                      <p:to>
                                        <p:strVal val="visible"/>
                                      </p:to>
                                    </p:set>
                                    <p:animEffect transition="in" filter="barn(inVertical)">
                                      <p:cBhvr>
                                        <p:cTn id="119" dur="500"/>
                                        <p:tgtEl>
                                          <p:spTgt spid="15"/>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barn(inVertical)">
                                      <p:cBhvr>
                                        <p:cTn id="1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3332" y="1110734"/>
            <a:ext cx="7662675" cy="369332"/>
          </a:xfrm>
          <a:prstGeom prst="rect">
            <a:avLst/>
          </a:prstGeom>
          <a:noFill/>
        </p:spPr>
        <p:txBody>
          <a:bodyPr wrap="none" rtlCol="0">
            <a:spAutoFit/>
          </a:bodyPr>
          <a:lstStyle/>
          <a:p>
            <a:r>
              <a:rPr lang="en-US" dirty="0" err="1" smtClean="0">
                <a:solidFill>
                  <a:srgbClr val="C00000"/>
                </a:solidFill>
                <a:effectLst>
                  <a:outerShdw blurRad="38100" dist="38100" dir="2700000" algn="tl">
                    <a:srgbClr val="000000">
                      <a:alpha val="43137"/>
                    </a:srgbClr>
                  </a:outerShdw>
                </a:effectLst>
              </a:rPr>
              <a:t>Các</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em</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hãy</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sắp</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xếp</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cây</a:t>
            </a:r>
            <a:r>
              <a:rPr lang="en-US" dirty="0" smtClean="0">
                <a:solidFill>
                  <a:srgbClr val="C00000"/>
                </a:solidFill>
                <a:effectLst>
                  <a:outerShdw blurRad="38100" dist="38100" dir="2700000" algn="tl">
                    <a:srgbClr val="000000">
                      <a:alpha val="43137"/>
                    </a:srgbClr>
                  </a:outerShdw>
                </a:effectLst>
              </a:rPr>
              <a:t> 1, 2, 3, 4, 5 </a:t>
            </a:r>
            <a:r>
              <a:rPr lang="en-US" dirty="0" err="1" smtClean="0">
                <a:solidFill>
                  <a:srgbClr val="C00000"/>
                </a:solidFill>
                <a:effectLst>
                  <a:outerShdw blurRad="38100" dist="38100" dir="2700000" algn="tl">
                    <a:srgbClr val="000000">
                      <a:alpha val="43137"/>
                    </a:srgbClr>
                  </a:outerShdw>
                </a:effectLst>
              </a:rPr>
              <a:t>vào</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các</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vị</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trí</a:t>
            </a:r>
            <a:r>
              <a:rPr lang="en-US" dirty="0" smtClean="0">
                <a:solidFill>
                  <a:srgbClr val="C00000"/>
                </a:solidFill>
                <a:effectLst>
                  <a:outerShdw blurRad="38100" dist="38100" dir="2700000" algn="tl">
                    <a:srgbClr val="000000">
                      <a:alpha val="43137"/>
                    </a:srgbClr>
                  </a:outerShdw>
                </a:effectLst>
              </a:rPr>
              <a:t> A, B, C, D </a:t>
            </a:r>
            <a:r>
              <a:rPr lang="en-US" dirty="0" err="1" smtClean="0">
                <a:solidFill>
                  <a:srgbClr val="C00000"/>
                </a:solidFill>
                <a:effectLst>
                  <a:outerShdw blurRad="38100" dist="38100" dir="2700000" algn="tl">
                    <a:srgbClr val="000000">
                      <a:alpha val="43137"/>
                    </a:srgbClr>
                  </a:outerShdw>
                </a:effectLst>
              </a:rPr>
              <a:t>theo</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phối</a:t>
            </a:r>
            <a:r>
              <a:rPr lang="en-US" dirty="0" smtClean="0">
                <a:solidFill>
                  <a:srgbClr val="C00000"/>
                </a:solidFill>
                <a:effectLst>
                  <a:outerShdw blurRad="38100" dist="38100" dir="2700000" algn="tl">
                    <a:srgbClr val="000000">
                      <a:alpha val="43137"/>
                    </a:srgbClr>
                  </a:outerShdw>
                </a:effectLst>
              </a:rPr>
              <a:t> </a:t>
            </a:r>
            <a:r>
              <a:rPr lang="en-US" dirty="0" err="1" smtClean="0">
                <a:solidFill>
                  <a:srgbClr val="C00000"/>
                </a:solidFill>
                <a:effectLst>
                  <a:outerShdw blurRad="38100" dist="38100" dir="2700000" algn="tl">
                    <a:srgbClr val="000000">
                      <a:alpha val="43137"/>
                    </a:srgbClr>
                  </a:outerShdw>
                </a:effectLst>
              </a:rPr>
              <a:t>cảnh</a:t>
            </a:r>
            <a:r>
              <a:rPr lang="en-US" dirty="0" smtClean="0">
                <a:solidFill>
                  <a:srgbClr val="C00000"/>
                </a:solidFill>
                <a:effectLst>
                  <a:outerShdw blurRad="38100" dist="38100" dir="2700000" algn="tl">
                    <a:srgbClr val="000000">
                      <a:alpha val="43137"/>
                    </a:srgbClr>
                  </a:outerShdw>
                </a:effectLst>
              </a:rPr>
              <a:t>!</a:t>
            </a:r>
            <a:endParaRPr lang="en-US" dirty="0">
              <a:solidFill>
                <a:srgbClr val="C00000"/>
              </a:solidFill>
              <a:effectLst>
                <a:outerShdw blurRad="38100" dist="38100" dir="2700000" algn="tl">
                  <a:srgbClr val="000000">
                    <a:alpha val="43137"/>
                  </a:srgbClr>
                </a:outerShdw>
              </a:effectLst>
            </a:endParaRPr>
          </a:p>
        </p:txBody>
      </p:sp>
      <p:sp>
        <p:nvSpPr>
          <p:cNvPr id="7" name="Rectangle 6"/>
          <p:cNvSpPr/>
          <p:nvPr/>
        </p:nvSpPr>
        <p:spPr>
          <a:xfrm>
            <a:off x="765719" y="239084"/>
            <a:ext cx="7684976" cy="646331"/>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Trò</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chơi</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trồng</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cây</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gây</a:t>
            </a: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36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rừng</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9" name="Picture 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66800" y="4800600"/>
            <a:ext cx="1219200" cy="1560576"/>
          </a:xfrm>
          <a:prstGeom prst="rect">
            <a:avLst/>
          </a:prstGeom>
        </p:spPr>
      </p:pic>
      <p:pic>
        <p:nvPicPr>
          <p:cNvPr id="10" name="Picture 9"/>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669381" y="4998720"/>
            <a:ext cx="1064419" cy="1362456"/>
          </a:xfrm>
          <a:prstGeom prst="rect">
            <a:avLst/>
          </a:prstGeom>
        </p:spPr>
      </p:pic>
      <p:pic>
        <p:nvPicPr>
          <p:cNvPr id="11" name="Picture 10"/>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059357" y="5119776"/>
            <a:ext cx="969844" cy="1241399"/>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34001" y="5230368"/>
            <a:ext cx="914399" cy="1170431"/>
          </a:xfrm>
          <a:prstGeom prst="rect">
            <a:avLst/>
          </a:prstGeom>
        </p:spPr>
      </p:pic>
      <p:pic>
        <p:nvPicPr>
          <p:cNvPr id="13" name="Picture 1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524625" y="5388864"/>
            <a:ext cx="790575" cy="1011936"/>
          </a:xfrm>
          <a:prstGeom prst="rect">
            <a:avLst/>
          </a:prstGeom>
        </p:spPr>
      </p:pic>
      <p:sp>
        <p:nvSpPr>
          <p:cNvPr id="14" name="TextBox 13"/>
          <p:cNvSpPr txBox="1"/>
          <p:nvPr/>
        </p:nvSpPr>
        <p:spPr>
          <a:xfrm>
            <a:off x="1552613" y="6400799"/>
            <a:ext cx="284052" cy="369332"/>
          </a:xfrm>
          <a:prstGeom prst="rect">
            <a:avLst/>
          </a:prstGeom>
          <a:noFill/>
        </p:spPr>
        <p:txBody>
          <a:bodyPr wrap="none" rtlCol="0">
            <a:spAutoFit/>
          </a:bodyPr>
          <a:lstStyle/>
          <a:p>
            <a:r>
              <a:rPr lang="en-US" dirty="0" smtClean="0"/>
              <a:t>1</a:t>
            </a:r>
            <a:endParaRPr lang="en-US" dirty="0"/>
          </a:p>
        </p:txBody>
      </p:sp>
      <p:sp>
        <p:nvSpPr>
          <p:cNvPr id="15" name="TextBox 14"/>
          <p:cNvSpPr txBox="1"/>
          <p:nvPr/>
        </p:nvSpPr>
        <p:spPr>
          <a:xfrm>
            <a:off x="3045137" y="6357535"/>
            <a:ext cx="312906" cy="369332"/>
          </a:xfrm>
          <a:prstGeom prst="rect">
            <a:avLst/>
          </a:prstGeom>
          <a:noFill/>
        </p:spPr>
        <p:txBody>
          <a:bodyPr wrap="none" rtlCol="0">
            <a:spAutoFit/>
          </a:bodyPr>
          <a:lstStyle/>
          <a:p>
            <a:r>
              <a:rPr lang="en-US" dirty="0" smtClean="0"/>
              <a:t>2</a:t>
            </a:r>
            <a:endParaRPr lang="en-US" dirty="0"/>
          </a:p>
        </p:txBody>
      </p:sp>
      <p:sp>
        <p:nvSpPr>
          <p:cNvPr id="16" name="TextBox 15"/>
          <p:cNvSpPr txBox="1"/>
          <p:nvPr/>
        </p:nvSpPr>
        <p:spPr>
          <a:xfrm>
            <a:off x="4346118" y="6352628"/>
            <a:ext cx="311304" cy="369332"/>
          </a:xfrm>
          <a:prstGeom prst="rect">
            <a:avLst/>
          </a:prstGeom>
          <a:noFill/>
        </p:spPr>
        <p:txBody>
          <a:bodyPr wrap="none" rtlCol="0">
            <a:spAutoFit/>
          </a:bodyPr>
          <a:lstStyle/>
          <a:p>
            <a:r>
              <a:rPr lang="en-US" dirty="0" smtClean="0"/>
              <a:t>3</a:t>
            </a:r>
            <a:endParaRPr lang="en-US" dirty="0"/>
          </a:p>
        </p:txBody>
      </p:sp>
      <p:sp>
        <p:nvSpPr>
          <p:cNvPr id="17" name="TextBox 16"/>
          <p:cNvSpPr txBox="1"/>
          <p:nvPr/>
        </p:nvSpPr>
        <p:spPr>
          <a:xfrm>
            <a:off x="5633945" y="6384743"/>
            <a:ext cx="314510" cy="369332"/>
          </a:xfrm>
          <a:prstGeom prst="rect">
            <a:avLst/>
          </a:prstGeom>
          <a:noFill/>
        </p:spPr>
        <p:txBody>
          <a:bodyPr wrap="none" rtlCol="0">
            <a:spAutoFit/>
          </a:bodyPr>
          <a:lstStyle/>
          <a:p>
            <a:r>
              <a:rPr lang="en-US" dirty="0" smtClean="0"/>
              <a:t>4</a:t>
            </a:r>
            <a:endParaRPr lang="en-US" dirty="0"/>
          </a:p>
        </p:txBody>
      </p:sp>
      <p:sp>
        <p:nvSpPr>
          <p:cNvPr id="18" name="TextBox 17"/>
          <p:cNvSpPr txBox="1"/>
          <p:nvPr/>
        </p:nvSpPr>
        <p:spPr>
          <a:xfrm>
            <a:off x="6766665" y="6367421"/>
            <a:ext cx="306494" cy="369332"/>
          </a:xfrm>
          <a:prstGeom prst="rect">
            <a:avLst/>
          </a:prstGeom>
          <a:noFill/>
        </p:spPr>
        <p:txBody>
          <a:bodyPr wrap="none" rtlCol="0">
            <a:spAutoFit/>
          </a:bodyPr>
          <a:lstStyle/>
          <a:p>
            <a:r>
              <a:rPr lang="en-US" dirty="0" smtClean="0"/>
              <a:t>5</a:t>
            </a:r>
            <a:endParaRPr lang="en-US" dirty="0"/>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1138090" y="1600200"/>
            <a:ext cx="6727360" cy="3116883"/>
          </a:xfrm>
        </p:spPr>
      </p:pic>
    </p:spTree>
    <p:extLst>
      <p:ext uri="{BB962C8B-B14F-4D97-AF65-F5344CB8AC3E}">
        <p14:creationId xmlns:p14="http://schemas.microsoft.com/office/powerpoint/2010/main" xmlns="" val="10121324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ppt_x"/>
                                          </p:val>
                                        </p:tav>
                                        <p:tav tm="100000">
                                          <p:val>
                                            <p:strVal val="#ppt_x"/>
                                          </p:val>
                                        </p:tav>
                                      </p:tavLst>
                                    </p:anim>
                                    <p:anim calcmode="lin" valueType="num">
                                      <p:cBhvr additive="base">
                                        <p:cTn id="6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dirty="0" err="1" smtClean="0">
                <a:ln/>
                <a:solidFill>
                  <a:schemeClr val="accent3"/>
                </a:solidFill>
                <a:effectLst/>
              </a:rPr>
              <a:t>Đáp</a:t>
            </a:r>
            <a:r>
              <a:rPr lang="en-US" b="1" dirty="0" smtClean="0">
                <a:ln/>
                <a:solidFill>
                  <a:schemeClr val="accent3"/>
                </a:solidFill>
                <a:effectLst/>
              </a:rPr>
              <a:t> </a:t>
            </a:r>
            <a:r>
              <a:rPr lang="en-US" b="1" dirty="0" err="1" smtClean="0">
                <a:ln/>
                <a:solidFill>
                  <a:schemeClr val="accent3"/>
                </a:solidFill>
                <a:effectLst/>
              </a:rPr>
              <a:t>án</a:t>
            </a:r>
            <a:endParaRPr lang="en-US" b="1" dirty="0">
              <a:ln/>
              <a:solidFill>
                <a:schemeClr val="accent3"/>
              </a:solidFill>
              <a:effectLst/>
            </a:endParaRPr>
          </a:p>
        </p:txBody>
      </p:sp>
      <p:sp>
        <p:nvSpPr>
          <p:cNvPr id="20" name="TextBox 19"/>
          <p:cNvSpPr txBox="1"/>
          <p:nvPr/>
        </p:nvSpPr>
        <p:spPr>
          <a:xfrm>
            <a:off x="522514" y="5955268"/>
            <a:ext cx="4995278" cy="369332"/>
          </a:xfrm>
          <a:prstGeom prst="rect">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r>
              <a:rPr lang="vi-VN" dirty="0" smtClean="0"/>
              <a:t>Xác định đường tầm mắt</a:t>
            </a:r>
            <a:r>
              <a:rPr lang="en-US" dirty="0" smtClean="0"/>
              <a:t> và điểm tụ</a:t>
            </a:r>
            <a:r>
              <a:rPr lang="vi-VN" dirty="0" smtClean="0"/>
              <a:t> trong hình vẽ?</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xmlns="" val="2562371427"/>
              </p:ext>
            </p:extLst>
          </p:nvPr>
        </p:nvGraphicFramePr>
        <p:xfrm>
          <a:off x="6934200" y="1927309"/>
          <a:ext cx="1905000" cy="2874215"/>
        </p:xfrm>
        <a:graphic>
          <a:graphicData uri="http://schemas.openxmlformats.org/drawingml/2006/table">
            <a:tbl>
              <a:tblPr firstRow="1" bandRow="1">
                <a:tableStyleId>{8799B23B-EC83-4686-B30A-512413B5E67A}</a:tableStyleId>
              </a:tblPr>
              <a:tblGrid>
                <a:gridCol w="952500"/>
                <a:gridCol w="952500"/>
              </a:tblGrid>
              <a:tr h="574843">
                <a:tc>
                  <a:txBody>
                    <a:bodyPr/>
                    <a:lstStyle/>
                    <a:p>
                      <a:pPr algn="ctr"/>
                      <a:r>
                        <a:rPr lang="en-US" b="1" dirty="0" smtClean="0">
                          <a:solidFill>
                            <a:schemeClr val="accent4">
                              <a:lumMod val="50000"/>
                            </a:schemeClr>
                          </a:solidFill>
                        </a:rPr>
                        <a:t>A</a:t>
                      </a:r>
                      <a:endParaRPr lang="en-US" b="1" dirty="0">
                        <a:solidFill>
                          <a:schemeClr val="accent4">
                            <a:lumMod val="50000"/>
                          </a:schemeClr>
                        </a:solidFill>
                      </a:endParaRPr>
                    </a:p>
                  </a:txBody>
                  <a:tcPr/>
                </a:tc>
                <a:tc>
                  <a:txBody>
                    <a:bodyPr/>
                    <a:lstStyle/>
                    <a:p>
                      <a:pPr algn="ctr"/>
                      <a:r>
                        <a:rPr lang="en-US" b="1" dirty="0" smtClean="0">
                          <a:solidFill>
                            <a:schemeClr val="accent4">
                              <a:lumMod val="50000"/>
                            </a:schemeClr>
                          </a:solidFill>
                        </a:rPr>
                        <a:t>4</a:t>
                      </a:r>
                      <a:endParaRPr lang="en-US" b="1" dirty="0">
                        <a:solidFill>
                          <a:schemeClr val="accent4">
                            <a:lumMod val="50000"/>
                          </a:schemeClr>
                        </a:solidFill>
                      </a:endParaRPr>
                    </a:p>
                  </a:txBody>
                  <a:tcPr/>
                </a:tc>
              </a:tr>
              <a:tr h="574843">
                <a:tc>
                  <a:txBody>
                    <a:bodyPr/>
                    <a:lstStyle/>
                    <a:p>
                      <a:pPr algn="ctr"/>
                      <a:r>
                        <a:rPr lang="en-US" b="1" dirty="0" smtClean="0">
                          <a:solidFill>
                            <a:schemeClr val="accent4">
                              <a:lumMod val="50000"/>
                            </a:schemeClr>
                          </a:solidFill>
                        </a:rPr>
                        <a:t>B</a:t>
                      </a:r>
                      <a:endParaRPr lang="en-US" b="1" dirty="0">
                        <a:solidFill>
                          <a:schemeClr val="accent4">
                            <a:lumMod val="50000"/>
                          </a:schemeClr>
                        </a:solidFill>
                      </a:endParaRPr>
                    </a:p>
                  </a:txBody>
                  <a:tcPr/>
                </a:tc>
                <a:tc>
                  <a:txBody>
                    <a:bodyPr/>
                    <a:lstStyle/>
                    <a:p>
                      <a:pPr algn="ctr"/>
                      <a:r>
                        <a:rPr lang="en-US" b="1" dirty="0" smtClean="0">
                          <a:solidFill>
                            <a:schemeClr val="accent4">
                              <a:lumMod val="50000"/>
                            </a:schemeClr>
                          </a:solidFill>
                        </a:rPr>
                        <a:t>5</a:t>
                      </a:r>
                      <a:endParaRPr lang="en-US" b="1" dirty="0">
                        <a:solidFill>
                          <a:schemeClr val="accent4">
                            <a:lumMod val="50000"/>
                          </a:schemeClr>
                        </a:solidFill>
                      </a:endParaRPr>
                    </a:p>
                  </a:txBody>
                  <a:tcPr/>
                </a:tc>
              </a:tr>
              <a:tr h="574843">
                <a:tc>
                  <a:txBody>
                    <a:bodyPr/>
                    <a:lstStyle/>
                    <a:p>
                      <a:pPr algn="ctr"/>
                      <a:r>
                        <a:rPr lang="en-US" b="1" dirty="0" smtClean="0">
                          <a:solidFill>
                            <a:schemeClr val="accent4">
                              <a:lumMod val="50000"/>
                            </a:schemeClr>
                          </a:solidFill>
                        </a:rPr>
                        <a:t>C</a:t>
                      </a:r>
                      <a:endParaRPr lang="en-US" b="1" dirty="0">
                        <a:solidFill>
                          <a:schemeClr val="accent4">
                            <a:lumMod val="50000"/>
                          </a:schemeClr>
                        </a:solidFill>
                      </a:endParaRPr>
                    </a:p>
                  </a:txBody>
                  <a:tcPr/>
                </a:tc>
                <a:tc>
                  <a:txBody>
                    <a:bodyPr/>
                    <a:lstStyle/>
                    <a:p>
                      <a:pPr algn="ctr"/>
                      <a:r>
                        <a:rPr lang="en-US" b="1" dirty="0" smtClean="0">
                          <a:solidFill>
                            <a:schemeClr val="accent4">
                              <a:lumMod val="50000"/>
                            </a:schemeClr>
                          </a:solidFill>
                        </a:rPr>
                        <a:t>2</a:t>
                      </a:r>
                      <a:endParaRPr lang="en-US" b="1" dirty="0">
                        <a:solidFill>
                          <a:schemeClr val="accent4">
                            <a:lumMod val="50000"/>
                          </a:schemeClr>
                        </a:solidFill>
                      </a:endParaRPr>
                    </a:p>
                  </a:txBody>
                  <a:tcPr/>
                </a:tc>
              </a:tr>
              <a:tr h="574843">
                <a:tc>
                  <a:txBody>
                    <a:bodyPr/>
                    <a:lstStyle/>
                    <a:p>
                      <a:pPr algn="ctr"/>
                      <a:r>
                        <a:rPr lang="en-US" b="1" dirty="0" smtClean="0">
                          <a:solidFill>
                            <a:schemeClr val="accent4">
                              <a:lumMod val="50000"/>
                            </a:schemeClr>
                          </a:solidFill>
                        </a:rPr>
                        <a:t>D</a:t>
                      </a:r>
                      <a:endParaRPr lang="en-US" b="1" dirty="0">
                        <a:solidFill>
                          <a:schemeClr val="accent4">
                            <a:lumMod val="50000"/>
                          </a:schemeClr>
                        </a:solidFill>
                      </a:endParaRPr>
                    </a:p>
                  </a:txBody>
                  <a:tcPr/>
                </a:tc>
                <a:tc>
                  <a:txBody>
                    <a:bodyPr/>
                    <a:lstStyle/>
                    <a:p>
                      <a:pPr algn="ctr"/>
                      <a:r>
                        <a:rPr lang="en-US" b="1" dirty="0" smtClean="0">
                          <a:solidFill>
                            <a:schemeClr val="accent4">
                              <a:lumMod val="50000"/>
                            </a:schemeClr>
                          </a:solidFill>
                        </a:rPr>
                        <a:t>3</a:t>
                      </a:r>
                      <a:endParaRPr lang="en-US" b="1" dirty="0">
                        <a:solidFill>
                          <a:schemeClr val="accent4">
                            <a:lumMod val="50000"/>
                          </a:schemeClr>
                        </a:solidFill>
                      </a:endParaRPr>
                    </a:p>
                  </a:txBody>
                  <a:tcPr/>
                </a:tc>
              </a:tr>
              <a:tr h="574843">
                <a:tc>
                  <a:txBody>
                    <a:bodyPr/>
                    <a:lstStyle/>
                    <a:p>
                      <a:pPr algn="ctr"/>
                      <a:r>
                        <a:rPr lang="en-US" b="1" dirty="0" smtClean="0">
                          <a:solidFill>
                            <a:schemeClr val="accent4">
                              <a:lumMod val="50000"/>
                            </a:schemeClr>
                          </a:solidFill>
                        </a:rPr>
                        <a:t>E</a:t>
                      </a:r>
                      <a:endParaRPr lang="en-US" b="1" dirty="0">
                        <a:solidFill>
                          <a:schemeClr val="accent4">
                            <a:lumMod val="50000"/>
                          </a:schemeClr>
                        </a:solidFill>
                      </a:endParaRPr>
                    </a:p>
                  </a:txBody>
                  <a:tcPr/>
                </a:tc>
                <a:tc>
                  <a:txBody>
                    <a:bodyPr/>
                    <a:lstStyle/>
                    <a:p>
                      <a:pPr algn="ctr"/>
                      <a:r>
                        <a:rPr lang="en-US" b="1" dirty="0" smtClean="0">
                          <a:solidFill>
                            <a:schemeClr val="accent4">
                              <a:lumMod val="50000"/>
                            </a:schemeClr>
                          </a:solidFill>
                        </a:rPr>
                        <a:t>1</a:t>
                      </a:r>
                      <a:endParaRPr lang="en-US" b="1" dirty="0">
                        <a:solidFill>
                          <a:schemeClr val="accent4">
                            <a:lumMod val="50000"/>
                          </a:schemeClr>
                        </a:solidFill>
                      </a:endParaRPr>
                    </a:p>
                  </a:txBody>
                  <a:tcPr/>
                </a:tc>
              </a:tr>
            </a:tbl>
          </a:graphicData>
        </a:graphic>
      </p:graphicFrame>
      <p:pic>
        <p:nvPicPr>
          <p:cNvPr id="13" name="Picture 1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22514" y="1600200"/>
            <a:ext cx="6106885" cy="4216295"/>
          </a:xfrm>
          <a:prstGeom prst="rect">
            <a:avLst/>
          </a:prstGeom>
          <a:ln>
            <a:solidFill>
              <a:srgbClr val="C00000"/>
            </a:solidFill>
          </a:ln>
        </p:spPr>
      </p:pic>
      <p:pic>
        <p:nvPicPr>
          <p:cNvPr id="21" name="Picture 2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788659" y="3840656"/>
            <a:ext cx="1371599" cy="1844168"/>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939055" y="3450560"/>
            <a:ext cx="849604" cy="1142325"/>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41951" y="3806645"/>
            <a:ext cx="1108862" cy="1490908"/>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012163" y="3210611"/>
            <a:ext cx="657690" cy="884289"/>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3059904" y="2866372"/>
            <a:ext cx="566928" cy="786384"/>
          </a:xfrm>
          <a:prstGeom prst="rect">
            <a:avLst/>
          </a:prstGeom>
        </p:spPr>
      </p:pic>
      <p:sp>
        <p:nvSpPr>
          <p:cNvPr id="26" name="TextBox 25"/>
          <p:cNvSpPr txBox="1"/>
          <p:nvPr/>
        </p:nvSpPr>
        <p:spPr>
          <a:xfrm>
            <a:off x="5775034" y="5112887"/>
            <a:ext cx="317716" cy="461665"/>
          </a:xfrm>
          <a:prstGeom prst="rect">
            <a:avLst/>
          </a:prstGeom>
          <a:noFill/>
        </p:spPr>
        <p:txBody>
          <a:bodyPr wrap="none" rtlCol="0">
            <a:spAutoFit/>
          </a:bodyPr>
          <a:lstStyle/>
          <a:p>
            <a:r>
              <a:rPr lang="en-US" sz="2400" dirty="0"/>
              <a:t>1</a:t>
            </a:r>
          </a:p>
        </p:txBody>
      </p:sp>
      <p:sp>
        <p:nvSpPr>
          <p:cNvPr id="27" name="TextBox 26"/>
          <p:cNvSpPr txBox="1"/>
          <p:nvPr/>
        </p:nvSpPr>
        <p:spPr>
          <a:xfrm>
            <a:off x="2028102" y="4992369"/>
            <a:ext cx="312906" cy="400110"/>
          </a:xfrm>
          <a:prstGeom prst="rect">
            <a:avLst/>
          </a:prstGeom>
          <a:noFill/>
        </p:spPr>
        <p:txBody>
          <a:bodyPr wrap="none" rtlCol="0">
            <a:spAutoFit/>
          </a:bodyPr>
          <a:lstStyle/>
          <a:p>
            <a:r>
              <a:rPr lang="en-US" sz="2000" dirty="0" smtClean="0">
                <a:latin typeface="Times New Roman" pitchFamily="18" charset="0"/>
                <a:cs typeface="Times New Roman" pitchFamily="18" charset="0"/>
              </a:rPr>
              <a:t>2</a:t>
            </a:r>
            <a:endParaRPr lang="en-US" sz="2000" dirty="0">
              <a:latin typeface="Times New Roman" pitchFamily="18" charset="0"/>
              <a:cs typeface="Times New Roman" pitchFamily="18" charset="0"/>
            </a:endParaRPr>
          </a:p>
        </p:txBody>
      </p:sp>
      <p:sp>
        <p:nvSpPr>
          <p:cNvPr id="28" name="TextBox 27"/>
          <p:cNvSpPr txBox="1"/>
          <p:nvPr/>
        </p:nvSpPr>
        <p:spPr>
          <a:xfrm>
            <a:off x="4546719" y="4312879"/>
            <a:ext cx="311304" cy="369332"/>
          </a:xfrm>
          <a:prstGeom prst="rect">
            <a:avLst/>
          </a:prstGeom>
          <a:noFill/>
        </p:spPr>
        <p:txBody>
          <a:bodyPr wrap="none" rtlCol="0">
            <a:spAutoFit/>
          </a:bodyPr>
          <a:lstStyle/>
          <a:p>
            <a:r>
              <a:rPr lang="en-US" dirty="0" smtClean="0">
                <a:latin typeface="Times New Roman" pitchFamily="18" charset="0"/>
                <a:cs typeface="Times New Roman" pitchFamily="18" charset="0"/>
              </a:rPr>
              <a:t>3</a:t>
            </a:r>
            <a:endParaRPr lang="en-US" dirty="0">
              <a:latin typeface="Times New Roman" pitchFamily="18" charset="0"/>
              <a:cs typeface="Times New Roman" pitchFamily="18" charset="0"/>
            </a:endParaRPr>
          </a:p>
        </p:txBody>
      </p:sp>
      <p:sp>
        <p:nvSpPr>
          <p:cNvPr id="29" name="TextBox 28"/>
          <p:cNvSpPr txBox="1"/>
          <p:nvPr/>
        </p:nvSpPr>
        <p:spPr>
          <a:xfrm>
            <a:off x="2588315" y="3852446"/>
            <a:ext cx="300082" cy="338554"/>
          </a:xfrm>
          <a:prstGeom prst="rect">
            <a:avLst/>
          </a:prstGeom>
          <a:noFill/>
        </p:spPr>
        <p:txBody>
          <a:bodyPr wrap="none" rtlCol="0">
            <a:spAutoFit/>
          </a:bodyPr>
          <a:lstStyle/>
          <a:p>
            <a:r>
              <a:rPr lang="en-US" sz="1600" dirty="0" smtClean="0"/>
              <a:t>4</a:t>
            </a:r>
            <a:endParaRPr lang="en-US" sz="1600" dirty="0"/>
          </a:p>
        </p:txBody>
      </p:sp>
      <p:sp>
        <p:nvSpPr>
          <p:cNvPr id="30" name="TextBox 29"/>
          <p:cNvSpPr txBox="1"/>
          <p:nvPr/>
        </p:nvSpPr>
        <p:spPr>
          <a:xfrm>
            <a:off x="3318483" y="3498868"/>
            <a:ext cx="279244" cy="307777"/>
          </a:xfrm>
          <a:prstGeom prst="rect">
            <a:avLst/>
          </a:prstGeom>
          <a:noFill/>
        </p:spPr>
        <p:txBody>
          <a:bodyPr wrap="none" rtlCol="0">
            <a:spAutoFit/>
          </a:bodyPr>
          <a:lstStyle/>
          <a:p>
            <a:r>
              <a:rPr lang="en-US" sz="1400" dirty="0" smtClean="0"/>
              <a:t>5</a:t>
            </a:r>
            <a:endParaRPr lang="en-US" sz="1400" dirty="0"/>
          </a:p>
        </p:txBody>
      </p:sp>
      <p:cxnSp>
        <p:nvCxnSpPr>
          <p:cNvPr id="42" name="Straight Connector 41"/>
          <p:cNvCxnSpPr/>
          <p:nvPr/>
        </p:nvCxnSpPr>
        <p:spPr>
          <a:xfrm>
            <a:off x="2842245" y="3071330"/>
            <a:ext cx="2932789" cy="276849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411647" y="3071330"/>
            <a:ext cx="1430598" cy="276849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6200" y="3071330"/>
            <a:ext cx="67056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63" name="Rounded Rectangular Callout 62"/>
          <p:cNvSpPr/>
          <p:nvPr/>
        </p:nvSpPr>
        <p:spPr>
          <a:xfrm>
            <a:off x="5181600" y="2514600"/>
            <a:ext cx="1143000" cy="457200"/>
          </a:xfrm>
          <a:prstGeom prst="wedgeRoundRectCallou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00" dirty="0" smtClean="0"/>
              <a:t>Đường chân trời</a:t>
            </a:r>
            <a:endParaRPr lang="en-US" sz="1400" dirty="0"/>
          </a:p>
        </p:txBody>
      </p:sp>
      <p:sp>
        <p:nvSpPr>
          <p:cNvPr id="65" name="Rounded Rectangular Callout 64"/>
          <p:cNvSpPr/>
          <p:nvPr/>
        </p:nvSpPr>
        <p:spPr>
          <a:xfrm>
            <a:off x="2588315" y="2514600"/>
            <a:ext cx="987641" cy="457200"/>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Điểm tụ</a:t>
            </a:r>
            <a:endParaRPr lang="en-US" sz="1600" dirty="0"/>
          </a:p>
        </p:txBody>
      </p:sp>
    </p:spTree>
    <p:extLst>
      <p:ext uri="{BB962C8B-B14F-4D97-AF65-F5344CB8AC3E}">
        <p14:creationId xmlns:p14="http://schemas.microsoft.com/office/powerpoint/2010/main" xmlns="" val="254786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nodeType="click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heel(1)">
                                      <p:cBhvr>
                                        <p:cTn id="72" dur="2000"/>
                                        <p:tgtEl>
                                          <p:spTgt spid="8"/>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heel(1)">
                                      <p:cBhvr>
                                        <p:cTn id="77" dur="20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nodeType="click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circle(in)">
                                      <p:cBhvr>
                                        <p:cTn id="82" dur="2000"/>
                                        <p:tgtEl>
                                          <p:spTgt spid="61"/>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barn(inVertical)">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wipe(down)">
                                      <p:cBhvr>
                                        <p:cTn id="92" dur="500"/>
                                        <p:tgtEl>
                                          <p:spTgt spid="4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down)">
                                      <p:cBhvr>
                                        <p:cTn id="97" dur="500"/>
                                        <p:tgtEl>
                                          <p:spTgt spid="44"/>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barn(inVertical)">
                                      <p:cBhvr>
                                        <p:cTn id="10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6" grpId="0"/>
      <p:bldP spid="27" grpId="0"/>
      <p:bldP spid="28" grpId="0"/>
      <p:bldP spid="29" grpId="0"/>
      <p:bldP spid="30" grpId="0"/>
      <p:bldP spid="63" grpId="0" animBg="1"/>
      <p:bldP spid="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8229600" cy="1752600"/>
          </a:xfrm>
        </p:spPr>
        <p:txBody>
          <a:bodyPr/>
          <a:lstStyle/>
          <a:p>
            <a:r>
              <a:rPr lang="vi-VN"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Kết </a:t>
            </a:r>
            <a:r>
              <a:rPr lang="vi-VN"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luận</a:t>
            </a:r>
            <a: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en-US" dirty="0"/>
          </a:p>
        </p:txBody>
      </p:sp>
      <p:sp>
        <p:nvSpPr>
          <p:cNvPr id="5" name="TextBox 4"/>
          <p:cNvSpPr txBox="1"/>
          <p:nvPr/>
        </p:nvSpPr>
        <p:spPr>
          <a:xfrm>
            <a:off x="838200" y="2438400"/>
            <a:ext cx="6172200" cy="92333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vi-VN" dirty="0" smtClean="0"/>
              <a:t>Mọi vật luôn thay đổi về hình dáng, kích thước khi nhìn theo phối cảnh xa, gần. Sự thay đổi về hình dáng của vật phụ thuộc vào hướng của người nhìn, đường tầm mắt và điểm tụ.</a:t>
            </a:r>
            <a:endParaRPr lang="en-US" dirty="0"/>
          </a:p>
        </p:txBody>
      </p:sp>
      <p:sp>
        <p:nvSpPr>
          <p:cNvPr id="6" name="TextBox 5"/>
          <p:cNvSpPr txBox="1"/>
          <p:nvPr/>
        </p:nvSpPr>
        <p:spPr>
          <a:xfrm>
            <a:off x="1905000" y="4267200"/>
            <a:ext cx="6014224" cy="646331"/>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vi-VN" dirty="0" smtClean="0"/>
              <a:t>Trước khi vẽ theo mẫu hay vẽ tranh, cần xác định được đường tầm mắt và điểm tụ để vẽ hình đúng.</a:t>
            </a:r>
            <a:endParaRPr lang="en-US" dirty="0"/>
          </a:p>
        </p:txBody>
      </p:sp>
      <p:sp>
        <p:nvSpPr>
          <p:cNvPr id="7" name="Rectangle 6"/>
          <p:cNvSpPr/>
          <p:nvPr/>
        </p:nvSpPr>
        <p:spPr>
          <a:xfrm>
            <a:off x="4479634" y="2967335"/>
            <a:ext cx="184731"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 val="4259594604"/>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73495" y="1677459"/>
            <a:ext cx="8382000" cy="2743199"/>
          </a:xfrm>
        </p:spPr>
        <p:txBody>
          <a:bodyPr>
            <a:scene3d>
              <a:camera prst="obliqueTopLeft"/>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solidFill>
                  <a:schemeClr val="accent1">
                    <a:lumMod val="75000"/>
                  </a:schemeClr>
                </a:solidFill>
                <a:effectLst>
                  <a:outerShdw blurRad="38100" dist="38100" dir="2700000" algn="tl">
                    <a:srgbClr val="000000">
                      <a:alpha val="43137"/>
                    </a:srgbClr>
                  </a:outerShdw>
                  <a:reflection blurRad="12700" stA="50000" endPos="50000" dist="5000" dir="5400000" sy="-100000" rotWithShape="0"/>
                </a:effectLst>
              </a:rPr>
              <a:t>SƠ LƯỢC VỀ PHỐI CẢNH</a:t>
            </a:r>
            <a:endParaRPr lang="en-US" b="1" cap="all" dirty="0">
              <a:ln w="0"/>
              <a:solidFill>
                <a:schemeClr val="accent1">
                  <a:lumMod val="75000"/>
                </a:schemeClr>
              </a:solidFill>
              <a:effectLst>
                <a:outerShdw blurRad="38100" dist="38100" dir="2700000" algn="tl">
                  <a:srgbClr val="000000">
                    <a:alpha val="43137"/>
                  </a:srgbClr>
                </a:outerShdw>
                <a:reflection blurRad="12700" stA="50000" endPos="50000" dist="5000" dir="5400000" sy="-100000" rotWithShape="0"/>
              </a:effectLst>
            </a:endParaRPr>
          </a:p>
        </p:txBody>
      </p:sp>
      <p:sp>
        <p:nvSpPr>
          <p:cNvPr id="7" name="TextBox 6"/>
          <p:cNvSpPr txBox="1"/>
          <p:nvPr/>
        </p:nvSpPr>
        <p:spPr>
          <a:xfrm>
            <a:off x="2743200" y="1154239"/>
            <a:ext cx="4895956" cy="523220"/>
          </a:xfrm>
          <a:prstGeom prst="rect">
            <a:avLst/>
          </a:prstGeom>
          <a:noFill/>
        </p:spPr>
        <p:txBody>
          <a:bodyPr wrap="none" rtlCol="0">
            <a:spAutoFit/>
          </a:bodyPr>
          <a:lstStyle/>
          <a:p>
            <a:r>
              <a:rPr lang="en-US" sz="2800" dirty="0" err="1" smtClean="0">
                <a:effectLst>
                  <a:outerShdw blurRad="38100" dist="38100" dir="2700000" algn="tl">
                    <a:srgbClr val="000000">
                      <a:alpha val="43137"/>
                    </a:srgbClr>
                  </a:outerShdw>
                </a:effectLst>
                <a:latin typeface="Times New Roman" pitchFamily="18" charset="0"/>
                <a:cs typeface="Times New Roman" pitchFamily="18" charset="0"/>
              </a:rPr>
              <a:t>Tiết</a:t>
            </a: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 1-</a:t>
            </a: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Bài </a:t>
            </a: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3 </a:t>
            </a: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a:t>
            </a:r>
            <a:r>
              <a:rPr lang="vi-VN" sz="28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800" dirty="0" smtClean="0">
                <a:effectLst>
                  <a:outerShdw blurRad="38100" dist="38100" dir="2700000" algn="tl">
                    <a:srgbClr val="000000">
                      <a:alpha val="43137"/>
                    </a:srgbClr>
                  </a:outerShdw>
                </a:effectLst>
                <a:latin typeface="Times New Roman" pitchFamily="18" charset="0"/>
                <a:cs typeface="Times New Roman" pitchFamily="18" charset="0"/>
              </a:rPr>
              <a:t>V</a:t>
            </a:r>
            <a:r>
              <a:rPr lang="vi-VN" sz="2800" dirty="0" smtClean="0">
                <a:effectLst>
                  <a:outerShdw blurRad="38100" dist="38100" dir="2700000" algn="tl">
                    <a:srgbClr val="000000">
                      <a:alpha val="43137"/>
                    </a:srgbClr>
                  </a:outerShdw>
                </a:effectLst>
                <a:latin typeface="Times New Roman" pitchFamily="18" charset="0"/>
                <a:cs typeface="Times New Roman" pitchFamily="18" charset="0"/>
              </a:rPr>
              <a:t>Ẽ THEO MẪU</a:t>
            </a:r>
            <a:endParaRPr lang="en-US" sz="28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07779452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5943600" cy="914400"/>
          </a:xfrm>
        </p:spPr>
        <p:txBody>
          <a:bodyPr/>
          <a:lstStyle/>
          <a:p>
            <a:r>
              <a:rPr lang="vi-VN" dirty="0" smtClean="0"/>
              <a:t>Dặn dò</a:t>
            </a:r>
            <a:endParaRPr lang="en-US" dirty="0"/>
          </a:p>
        </p:txBody>
      </p:sp>
      <p:sp>
        <p:nvSpPr>
          <p:cNvPr id="4" name="TextBox 3"/>
          <p:cNvSpPr txBox="1"/>
          <p:nvPr/>
        </p:nvSpPr>
        <p:spPr>
          <a:xfrm>
            <a:off x="805543" y="2579523"/>
            <a:ext cx="6096000"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vi-VN" b="1" dirty="0" smtClean="0"/>
              <a:t>1. Làm bài tập trong  phần </a:t>
            </a:r>
            <a:r>
              <a:rPr lang="vi-VN" b="1" i="1" dirty="0" smtClean="0"/>
              <a:t>Câu hỏi và bài tập </a:t>
            </a:r>
            <a:r>
              <a:rPr lang="vi-VN" b="1" dirty="0" smtClean="0"/>
              <a:t>/ SGK</a:t>
            </a:r>
            <a:endParaRPr lang="en-US" b="1" dirty="0"/>
          </a:p>
        </p:txBody>
      </p:sp>
      <p:sp>
        <p:nvSpPr>
          <p:cNvPr id="5" name="TextBox 4"/>
          <p:cNvSpPr txBox="1"/>
          <p:nvPr/>
        </p:nvSpPr>
        <p:spPr>
          <a:xfrm>
            <a:off x="1066800" y="3657600"/>
            <a:ext cx="4986301" cy="369332"/>
          </a:xfrm>
          <a:prstGeom prst="rect">
            <a:avLst/>
          </a:prstGeom>
        </p:spPr>
        <p:style>
          <a:lnRef idx="1">
            <a:schemeClr val="accent5"/>
          </a:lnRef>
          <a:fillRef idx="2">
            <a:schemeClr val="accent5"/>
          </a:fillRef>
          <a:effectRef idx="1">
            <a:schemeClr val="accent5"/>
          </a:effectRef>
          <a:fontRef idx="minor">
            <a:schemeClr val="dk1"/>
          </a:fontRef>
        </p:style>
        <p:txBody>
          <a:bodyPr wrap="none" rtlCol="0">
            <a:spAutoFit/>
          </a:bodyPr>
          <a:lstStyle/>
          <a:p>
            <a:r>
              <a:rPr lang="vi-VN" b="1" dirty="0" smtClean="0"/>
              <a:t>2. Vẽ 3 khối hộp theo các hướng nhìn khác nhau</a:t>
            </a:r>
            <a:r>
              <a:rPr lang="vi-VN" dirty="0" smtClean="0"/>
              <a:t>.</a:t>
            </a:r>
            <a:endParaRPr lang="en-US" dirty="0"/>
          </a:p>
        </p:txBody>
      </p:sp>
      <p:sp>
        <p:nvSpPr>
          <p:cNvPr id="6" name="TextBox 5"/>
          <p:cNvSpPr txBox="1"/>
          <p:nvPr/>
        </p:nvSpPr>
        <p:spPr>
          <a:xfrm>
            <a:off x="1524000" y="4583668"/>
            <a:ext cx="3967753"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vi-VN" b="1" dirty="0" smtClean="0"/>
              <a:t>3. Chuẩn bị bài mới </a:t>
            </a:r>
            <a:r>
              <a:rPr lang="vi-VN" b="1" i="1" dirty="0" smtClean="0"/>
              <a:t>Cách vẽ theo mẫu.</a:t>
            </a:r>
            <a:endParaRPr lang="en-US" b="1" i="1" dirty="0"/>
          </a:p>
        </p:txBody>
      </p:sp>
    </p:spTree>
    <p:extLst>
      <p:ext uri="{BB962C8B-B14F-4D97-AF65-F5344CB8AC3E}">
        <p14:creationId xmlns:p14="http://schemas.microsoft.com/office/powerpoint/2010/main" xmlns="" val="609478652"/>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Rectangle 3"/>
          <p:cNvSpPr/>
          <p:nvPr/>
        </p:nvSpPr>
        <p:spPr>
          <a:xfrm>
            <a:off x="2931166" y="2967335"/>
            <a:ext cx="3281668"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vi-VN"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THE END</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 val="37008423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533400"/>
          </a:xfrm>
        </p:spPr>
        <p:txBody>
          <a:bodyPr/>
          <a:lstStyle/>
          <a:p>
            <a:pPr algn="l"/>
            <a:r>
              <a:rPr lang="en-US" sz="2800" b="1" dirty="0" smtClean="0"/>
              <a:t>I/ Quan sát và nhận xét:</a:t>
            </a:r>
            <a:endParaRPr lang="en-US" sz="28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990600" y="1905000"/>
            <a:ext cx="6705600" cy="3898604"/>
          </a:xfrm>
        </p:spPr>
      </p:pic>
      <p:sp>
        <p:nvSpPr>
          <p:cNvPr id="7" name="Rectangle 6"/>
          <p:cNvSpPr/>
          <p:nvPr/>
        </p:nvSpPr>
        <p:spPr>
          <a:xfrm>
            <a:off x="457200" y="987194"/>
            <a:ext cx="7772400"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i="1" dirty="0" smtClean="0"/>
              <a:t> </a:t>
            </a:r>
            <a:r>
              <a:rPr lang="en-US" i="1" dirty="0" err="1"/>
              <a:t>Các</a:t>
            </a:r>
            <a:r>
              <a:rPr lang="en-US" i="1" dirty="0"/>
              <a:t> </a:t>
            </a:r>
            <a:r>
              <a:rPr lang="en-US" i="1" dirty="0" err="1"/>
              <a:t>em</a:t>
            </a:r>
            <a:r>
              <a:rPr lang="en-US" i="1" dirty="0"/>
              <a:t> </a:t>
            </a:r>
            <a:r>
              <a:rPr lang="en-US" i="1" dirty="0" err="1"/>
              <a:t>hãy</a:t>
            </a:r>
            <a:r>
              <a:rPr lang="en-US" i="1" dirty="0"/>
              <a:t> </a:t>
            </a:r>
            <a:r>
              <a:rPr lang="en-US" i="1" dirty="0" err="1"/>
              <a:t>quan</a:t>
            </a:r>
            <a:r>
              <a:rPr lang="en-US" i="1" dirty="0"/>
              <a:t> </a:t>
            </a:r>
            <a:r>
              <a:rPr lang="en-US" i="1" dirty="0" err="1" smtClean="0"/>
              <a:t>sát</a:t>
            </a:r>
            <a:r>
              <a:rPr lang="en-US" i="1" dirty="0" smtClean="0"/>
              <a:t>, so </a:t>
            </a:r>
            <a:r>
              <a:rPr lang="en-US" i="1" dirty="0" err="1" smtClean="0"/>
              <a:t>sánh</a:t>
            </a:r>
            <a:r>
              <a:rPr lang="en-US" i="1" dirty="0" smtClean="0"/>
              <a:t> </a:t>
            </a:r>
            <a:r>
              <a:rPr lang="en-US" i="1" dirty="0" err="1" smtClean="0"/>
              <a:t>và</a:t>
            </a:r>
            <a:r>
              <a:rPr lang="en-US" i="1" dirty="0" smtClean="0"/>
              <a:t> </a:t>
            </a:r>
            <a:r>
              <a:rPr lang="en-US" i="1" dirty="0" err="1" smtClean="0"/>
              <a:t>nhận</a:t>
            </a:r>
            <a:r>
              <a:rPr lang="en-US" i="1" dirty="0" smtClean="0"/>
              <a:t> </a:t>
            </a:r>
            <a:r>
              <a:rPr lang="en-US" i="1" dirty="0" err="1"/>
              <a:t>xét</a:t>
            </a:r>
            <a:r>
              <a:rPr lang="en-US" i="1" dirty="0"/>
              <a:t> </a:t>
            </a:r>
            <a:r>
              <a:rPr lang="en-US" i="1" dirty="0" err="1"/>
              <a:t>về</a:t>
            </a:r>
            <a:r>
              <a:rPr lang="en-US" i="1" dirty="0"/>
              <a:t> </a:t>
            </a:r>
            <a:r>
              <a:rPr lang="en-US" i="1" dirty="0" err="1"/>
              <a:t>đặc</a:t>
            </a:r>
            <a:r>
              <a:rPr lang="en-US" i="1" dirty="0"/>
              <a:t> </a:t>
            </a:r>
            <a:r>
              <a:rPr lang="en-US" i="1" dirty="0" err="1"/>
              <a:t>điểm</a:t>
            </a:r>
            <a:r>
              <a:rPr lang="en-US" i="1" dirty="0"/>
              <a:t> </a:t>
            </a:r>
            <a:r>
              <a:rPr lang="en-US" i="1" dirty="0" err="1"/>
              <a:t>hình</a:t>
            </a:r>
            <a:r>
              <a:rPr lang="en-US" i="1" dirty="0"/>
              <a:t> </a:t>
            </a:r>
            <a:r>
              <a:rPr lang="en-US" i="1" dirty="0" err="1"/>
              <a:t>dáng</a:t>
            </a:r>
            <a:r>
              <a:rPr lang="en-US" i="1" dirty="0"/>
              <a:t> </a:t>
            </a:r>
            <a:r>
              <a:rPr lang="en-US" i="1" dirty="0" err="1"/>
              <a:t>của</a:t>
            </a:r>
            <a:r>
              <a:rPr lang="en-US" i="1" dirty="0"/>
              <a:t> </a:t>
            </a:r>
            <a:r>
              <a:rPr lang="en-US" i="1" dirty="0" err="1"/>
              <a:t>những</a:t>
            </a:r>
            <a:r>
              <a:rPr lang="en-US" i="1" dirty="0"/>
              <a:t> </a:t>
            </a:r>
            <a:r>
              <a:rPr lang="en-US" i="1" dirty="0" err="1"/>
              <a:t>chiếc</a:t>
            </a:r>
            <a:r>
              <a:rPr lang="en-US" i="1" dirty="0"/>
              <a:t> </a:t>
            </a:r>
            <a:r>
              <a:rPr lang="en-US" i="1" dirty="0" err="1"/>
              <a:t>thuyền</a:t>
            </a:r>
            <a:r>
              <a:rPr lang="en-US" i="1" dirty="0"/>
              <a:t> </a:t>
            </a:r>
            <a:r>
              <a:rPr lang="en-US" i="1" dirty="0" err="1"/>
              <a:t>trong</a:t>
            </a:r>
            <a:r>
              <a:rPr lang="en-US" i="1" dirty="0"/>
              <a:t> </a:t>
            </a:r>
            <a:r>
              <a:rPr lang="en-US" i="1" dirty="0" err="1"/>
              <a:t>tranh</a:t>
            </a:r>
            <a:r>
              <a:rPr lang="en-US" i="1" dirty="0"/>
              <a:t>? </a:t>
            </a:r>
            <a:endParaRPr lang="en-US" dirty="0"/>
          </a:p>
        </p:txBody>
      </p:sp>
      <p:sp>
        <p:nvSpPr>
          <p:cNvPr id="8" name="Rectangle 7"/>
          <p:cNvSpPr/>
          <p:nvPr/>
        </p:nvSpPr>
        <p:spPr>
          <a:xfrm>
            <a:off x="1219200" y="5951079"/>
            <a:ext cx="5486400" cy="646331"/>
          </a:xfrm>
          <a:prstGeom prst="rect">
            <a:avLst/>
          </a:prstGeom>
        </p:spPr>
        <p:txBody>
          <a:bodyPr wrap="square">
            <a:spAutoFit/>
          </a:bodyPr>
          <a:lstStyle/>
          <a:p>
            <a:r>
              <a:rPr lang="en-US" dirty="0" smtClean="0"/>
              <a:t>- </a:t>
            </a:r>
            <a:r>
              <a:rPr lang="en-US" dirty="0" err="1" smtClean="0"/>
              <a:t>Hình</a:t>
            </a:r>
            <a:r>
              <a:rPr lang="en-US" dirty="0" smtClean="0"/>
              <a:t> </a:t>
            </a:r>
            <a:r>
              <a:rPr lang="en-US" dirty="0" err="1" smtClean="0"/>
              <a:t>dáng</a:t>
            </a:r>
            <a:r>
              <a:rPr lang="en-US" dirty="0" smtClean="0"/>
              <a:t> </a:t>
            </a:r>
            <a:r>
              <a:rPr lang="en-US" dirty="0" err="1" smtClean="0"/>
              <a:t>của</a:t>
            </a:r>
            <a:r>
              <a:rPr lang="en-US" dirty="0" smtClean="0"/>
              <a:t> </a:t>
            </a:r>
            <a:r>
              <a:rPr lang="en-US" dirty="0" err="1" smtClean="0"/>
              <a:t>thuyền</a:t>
            </a:r>
            <a:r>
              <a:rPr lang="en-US" dirty="0" smtClean="0"/>
              <a:t> </a:t>
            </a:r>
            <a:r>
              <a:rPr lang="en-US" dirty="0" err="1" smtClean="0"/>
              <a:t>có</a:t>
            </a:r>
            <a:r>
              <a:rPr lang="en-US" dirty="0" smtClean="0"/>
              <a:t> </a:t>
            </a:r>
            <a:r>
              <a:rPr lang="en-US" dirty="0" err="1" smtClean="0"/>
              <a:t>lúc</a:t>
            </a:r>
            <a:r>
              <a:rPr lang="en-US" dirty="0" smtClean="0"/>
              <a:t> to, </a:t>
            </a:r>
            <a:r>
              <a:rPr lang="en-US" dirty="0" err="1" smtClean="0"/>
              <a:t>lúc</a:t>
            </a:r>
            <a:r>
              <a:rPr lang="en-US" dirty="0" smtClean="0"/>
              <a:t> </a:t>
            </a:r>
            <a:r>
              <a:rPr lang="en-US" dirty="0" err="1" smtClean="0"/>
              <a:t>nhỏ</a:t>
            </a:r>
            <a:r>
              <a:rPr lang="en-US" dirty="0" smtClean="0"/>
              <a:t>, </a:t>
            </a:r>
            <a:r>
              <a:rPr lang="en-US" dirty="0" err="1" smtClean="0"/>
              <a:t>lúc</a:t>
            </a:r>
            <a:r>
              <a:rPr lang="en-US" dirty="0" smtClean="0"/>
              <a:t> </a:t>
            </a:r>
            <a:r>
              <a:rPr lang="en-US" dirty="0" err="1" smtClean="0"/>
              <a:t>rõ</a:t>
            </a:r>
            <a:r>
              <a:rPr lang="en-US" dirty="0" smtClean="0"/>
              <a:t>, </a:t>
            </a:r>
            <a:r>
              <a:rPr lang="en-US" dirty="0" err="1" smtClean="0"/>
              <a:t>lúc</a:t>
            </a:r>
            <a:r>
              <a:rPr lang="en-US" dirty="0" smtClean="0"/>
              <a:t> </a:t>
            </a:r>
            <a:r>
              <a:rPr lang="en-US" dirty="0" err="1" smtClean="0"/>
              <a:t>mờ</a:t>
            </a:r>
            <a:r>
              <a:rPr lang="en-US" dirty="0" smtClean="0"/>
              <a:t>.</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46759" y="1768940"/>
            <a:ext cx="7193279" cy="4182139"/>
          </a:xfrm>
          <a:prstGeom prst="rect">
            <a:avLst/>
          </a:prstGeom>
        </p:spPr>
      </p:pic>
      <p:sp>
        <p:nvSpPr>
          <p:cNvPr id="4" name="Oval Callout 3"/>
          <p:cNvSpPr/>
          <p:nvPr/>
        </p:nvSpPr>
        <p:spPr>
          <a:xfrm>
            <a:off x="6400800" y="3657600"/>
            <a:ext cx="1828800" cy="762000"/>
          </a:xfrm>
          <a:prstGeom prst="wedgeEllipseCallou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To, </a:t>
            </a:r>
            <a:r>
              <a:rPr lang="en-US" dirty="0" err="1" smtClean="0"/>
              <a:t>rõ</a:t>
            </a:r>
            <a:endParaRPr lang="en-US" dirty="0"/>
          </a:p>
        </p:txBody>
      </p:sp>
      <p:sp>
        <p:nvSpPr>
          <p:cNvPr id="6" name="Oval Callout 5"/>
          <p:cNvSpPr/>
          <p:nvPr/>
        </p:nvSpPr>
        <p:spPr>
          <a:xfrm>
            <a:off x="5562600" y="2971800"/>
            <a:ext cx="1752600" cy="533400"/>
          </a:xfrm>
          <a:prstGeom prst="wedgeEllipseCallou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err="1" smtClean="0"/>
              <a:t>Nhỏ</a:t>
            </a:r>
            <a:r>
              <a:rPr lang="en-US" dirty="0" smtClean="0"/>
              <a:t>, </a:t>
            </a:r>
            <a:r>
              <a:rPr lang="en-US" dirty="0" err="1" smtClean="0"/>
              <a:t>mờ</a:t>
            </a:r>
            <a:endParaRPr lang="en-US" dirty="0"/>
          </a:p>
        </p:txBody>
      </p:sp>
    </p:spTree>
    <p:extLst>
      <p:ext uri="{BB962C8B-B14F-4D97-AF65-F5344CB8AC3E}">
        <p14:creationId xmlns:p14="http://schemas.microsoft.com/office/powerpoint/2010/main" xmlns="" val="17104349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P spid="4"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H="1">
            <a:off x="659674" y="381000"/>
            <a:ext cx="7863840" cy="609600"/>
          </a:xfrm>
        </p:spPr>
        <p:txBody>
          <a:bodyPr/>
          <a:lstStyle/>
          <a:p>
            <a:pPr algn="l">
              <a:lnSpc>
                <a:spcPct val="100000"/>
              </a:lnSpc>
            </a:pP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Nhìn</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vào</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tranh</a:t>
            </a:r>
            <a:r>
              <a:rPr lang="en-US" sz="2000" b="1" i="1" dirty="0">
                <a:effectLst/>
                <a:latin typeface="Times New Roman" pitchFamily="18" charset="0"/>
                <a:cs typeface="Times New Roman" pitchFamily="18" charset="0"/>
              </a:rPr>
              <a:t>, </a:t>
            </a:r>
            <a:r>
              <a:rPr lang="en-US" sz="2000" b="1" i="1" dirty="0" err="1" smtClean="0">
                <a:effectLst/>
                <a:latin typeface="Times New Roman" pitchFamily="18" charset="0"/>
                <a:cs typeface="Times New Roman" pitchFamily="18" charset="0"/>
              </a:rPr>
              <a:t>hãy</a:t>
            </a:r>
            <a:r>
              <a:rPr lang="en-US" sz="2000" b="1" i="1" dirty="0" smtClean="0">
                <a:effectLst/>
                <a:latin typeface="Times New Roman" pitchFamily="18" charset="0"/>
                <a:cs typeface="Times New Roman" pitchFamily="18" charset="0"/>
              </a:rPr>
              <a:t> </a:t>
            </a:r>
            <a:r>
              <a:rPr lang="vi-VN" sz="2000" b="1" i="1" dirty="0" smtClean="0">
                <a:effectLst/>
                <a:latin typeface="Times New Roman" pitchFamily="18" charset="0"/>
                <a:cs typeface="Times New Roman" pitchFamily="18" charset="0"/>
              </a:rPr>
              <a:t>cho</a:t>
            </a:r>
            <a:r>
              <a:rPr lang="en-US" sz="2000" b="1" i="1" dirty="0" smtClean="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biết</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vì</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sao</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hình</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dáng</a:t>
            </a:r>
            <a:r>
              <a:rPr lang="en-US" sz="2000" b="1" i="1" dirty="0">
                <a:effectLst/>
                <a:latin typeface="Times New Roman" pitchFamily="18" charset="0"/>
                <a:cs typeface="Times New Roman" pitchFamily="18" charset="0"/>
              </a:rPr>
              <a:t> con </a:t>
            </a:r>
            <a:r>
              <a:rPr lang="en-US" sz="2000" b="1" i="1" dirty="0" err="1">
                <a:effectLst/>
                <a:latin typeface="Times New Roman" pitchFamily="18" charset="0"/>
                <a:cs typeface="Times New Roman" pitchFamily="18" charset="0"/>
              </a:rPr>
              <a:t>đường</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lại</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chỗ</a:t>
            </a:r>
            <a:r>
              <a:rPr lang="en-US" sz="2000" b="1" i="1" dirty="0">
                <a:effectLst/>
                <a:latin typeface="Times New Roman" pitchFamily="18" charset="0"/>
                <a:cs typeface="Times New Roman" pitchFamily="18" charset="0"/>
              </a:rPr>
              <a:t> to, </a:t>
            </a:r>
            <a:r>
              <a:rPr lang="en-US" sz="2000" b="1" i="1" dirty="0" err="1">
                <a:effectLst/>
                <a:latin typeface="Times New Roman" pitchFamily="18" charset="0"/>
                <a:cs typeface="Times New Roman" pitchFamily="18" charset="0"/>
              </a:rPr>
              <a:t>chỗ</a:t>
            </a:r>
            <a:r>
              <a:rPr lang="en-US" sz="2000" b="1" i="1" dirty="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kia</a:t>
            </a:r>
            <a:r>
              <a:rPr lang="en-US" sz="2000" b="1" i="1" dirty="0">
                <a:effectLst/>
                <a:latin typeface="Times New Roman" pitchFamily="18" charset="0"/>
                <a:cs typeface="Times New Roman" pitchFamily="18" charset="0"/>
              </a:rPr>
              <a:t> </a:t>
            </a:r>
            <a:r>
              <a:rPr lang="en-US" sz="2000" b="1" i="1" dirty="0" err="1" smtClean="0">
                <a:effectLst/>
                <a:latin typeface="Times New Roman" pitchFamily="18" charset="0"/>
                <a:cs typeface="Times New Roman" pitchFamily="18" charset="0"/>
              </a:rPr>
              <a:t>lại</a:t>
            </a:r>
            <a:r>
              <a:rPr lang="en-US" sz="2000" b="1" i="1" dirty="0">
                <a:effectLst/>
                <a:latin typeface="Times New Roman" pitchFamily="18" charset="0"/>
                <a:cs typeface="Times New Roman" pitchFamily="18" charset="0"/>
              </a:rPr>
              <a:t> </a:t>
            </a:r>
            <a:r>
              <a:rPr lang="en-US" sz="2000" b="1" i="1" dirty="0" err="1" smtClean="0">
                <a:effectLst/>
                <a:latin typeface="Times New Roman" pitchFamily="18" charset="0"/>
                <a:cs typeface="Times New Roman" pitchFamily="18" charset="0"/>
              </a:rPr>
              <a:t>hẹp</a:t>
            </a:r>
            <a:r>
              <a:rPr lang="en-US" sz="2000" b="1" i="1" dirty="0" smtClean="0">
                <a:effectLst/>
                <a:latin typeface="Times New Roman" pitchFamily="18" charset="0"/>
                <a:cs typeface="Times New Roman" pitchFamily="18" charset="0"/>
              </a:rPr>
              <a:t> </a:t>
            </a:r>
            <a:r>
              <a:rPr lang="en-US" sz="2000" b="1" i="1" dirty="0" err="1">
                <a:effectLst/>
                <a:latin typeface="Times New Roman" pitchFamily="18" charset="0"/>
                <a:cs typeface="Times New Roman" pitchFamily="18" charset="0"/>
              </a:rPr>
              <a:t>dần</a:t>
            </a:r>
            <a:r>
              <a:rPr lang="en-US" sz="2000" b="1" i="1" dirty="0">
                <a:effectLst/>
                <a:latin typeface="Times New Roman" pitchFamily="18" charset="0"/>
                <a:cs typeface="Times New Roman" pitchFamily="18" charset="0"/>
              </a:rPr>
              <a:t>?</a:t>
            </a:r>
            <a:endParaRPr lang="en-US"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371600" y="1143000"/>
            <a:ext cx="6553200" cy="4360045"/>
          </a:xfrm>
        </p:spPr>
      </p:pic>
      <p:sp>
        <p:nvSpPr>
          <p:cNvPr id="5" name="Rectangle 4"/>
          <p:cNvSpPr/>
          <p:nvPr/>
        </p:nvSpPr>
        <p:spPr>
          <a:xfrm>
            <a:off x="914400" y="5946614"/>
            <a:ext cx="7620000" cy="369332"/>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en-US" dirty="0" err="1" smtClean="0"/>
              <a:t>Đoạn</a:t>
            </a:r>
            <a:r>
              <a:rPr lang="en-US" dirty="0" smtClean="0"/>
              <a:t> ở </a:t>
            </a:r>
            <a:r>
              <a:rPr lang="en-US" dirty="0" err="1" smtClean="0"/>
              <a:t>gần</a:t>
            </a:r>
            <a:r>
              <a:rPr lang="en-US" dirty="0" smtClean="0"/>
              <a:t> </a:t>
            </a:r>
            <a:r>
              <a:rPr lang="en-US" dirty="0" err="1" smtClean="0"/>
              <a:t>sẽ</a:t>
            </a:r>
            <a:r>
              <a:rPr lang="en-US" dirty="0" smtClean="0"/>
              <a:t> to </a:t>
            </a:r>
            <a:r>
              <a:rPr lang="en-US" dirty="0" err="1" smtClean="0"/>
              <a:t>và</a:t>
            </a:r>
            <a:r>
              <a:rPr lang="en-US" dirty="0" smtClean="0"/>
              <a:t> </a:t>
            </a:r>
            <a:r>
              <a:rPr lang="en-US" dirty="0" err="1" smtClean="0"/>
              <a:t>rõ</a:t>
            </a:r>
            <a:r>
              <a:rPr lang="en-US" dirty="0" smtClean="0"/>
              <a:t> </a:t>
            </a:r>
            <a:r>
              <a:rPr lang="en-US" dirty="0" err="1" smtClean="0"/>
              <a:t>hơn</a:t>
            </a:r>
            <a:r>
              <a:rPr lang="en-US" dirty="0" smtClean="0"/>
              <a:t>, </a:t>
            </a:r>
            <a:r>
              <a:rPr lang="en-US" dirty="0" err="1" smtClean="0"/>
              <a:t>càng</a:t>
            </a:r>
            <a:r>
              <a:rPr lang="en-US" dirty="0" smtClean="0"/>
              <a:t> </a:t>
            </a:r>
            <a:r>
              <a:rPr lang="en-US" dirty="0" err="1" smtClean="0"/>
              <a:t>xa</a:t>
            </a:r>
            <a:r>
              <a:rPr lang="en-US" dirty="0" smtClean="0"/>
              <a:t> </a:t>
            </a:r>
            <a:r>
              <a:rPr lang="en-US" dirty="0" err="1" smtClean="0"/>
              <a:t>càng</a:t>
            </a:r>
            <a:r>
              <a:rPr lang="en-US" dirty="0" smtClean="0"/>
              <a:t> con </a:t>
            </a:r>
            <a:r>
              <a:rPr lang="en-US" dirty="0" err="1" smtClean="0"/>
              <a:t>đường</a:t>
            </a:r>
            <a:r>
              <a:rPr lang="en-US" dirty="0" smtClean="0"/>
              <a:t> </a:t>
            </a:r>
            <a:r>
              <a:rPr lang="en-US" dirty="0" err="1" smtClean="0"/>
              <a:t>càng</a:t>
            </a:r>
            <a:r>
              <a:rPr lang="en-US" dirty="0" smtClean="0"/>
              <a:t> </a:t>
            </a:r>
            <a:r>
              <a:rPr lang="en-US" dirty="0" err="1" smtClean="0"/>
              <a:t>hẹp</a:t>
            </a:r>
            <a:r>
              <a:rPr lang="en-US" dirty="0" smtClean="0"/>
              <a:t> </a:t>
            </a:r>
            <a:r>
              <a:rPr lang="en-US" dirty="0" err="1" smtClean="0"/>
              <a:t>và</a:t>
            </a:r>
            <a:r>
              <a:rPr lang="en-US" dirty="0" smtClean="0"/>
              <a:t> </a:t>
            </a:r>
            <a:r>
              <a:rPr lang="en-US" dirty="0" err="1" smtClean="0"/>
              <a:t>mờ</a:t>
            </a:r>
            <a:r>
              <a:rPr lang="en-US" dirty="0" smtClean="0"/>
              <a:t> </a:t>
            </a:r>
            <a:r>
              <a:rPr lang="en-US" dirty="0" err="1" smtClean="0"/>
              <a:t>dần</a:t>
            </a:r>
            <a:endParaRPr lang="en-US" dirty="0"/>
          </a:p>
        </p:txBody>
      </p:sp>
      <p:sp>
        <p:nvSpPr>
          <p:cNvPr id="6" name="Oval Callout 5"/>
          <p:cNvSpPr/>
          <p:nvPr/>
        </p:nvSpPr>
        <p:spPr>
          <a:xfrm>
            <a:off x="5715000" y="3352800"/>
            <a:ext cx="1676400" cy="1219200"/>
          </a:xfrm>
          <a:prstGeom prst="wedgeEllipseCallou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smtClean="0"/>
              <a:t>To, </a:t>
            </a:r>
            <a:r>
              <a:rPr lang="en-US" dirty="0" err="1" smtClean="0"/>
              <a:t>rõ</a:t>
            </a:r>
            <a:endParaRPr lang="en-US" dirty="0"/>
          </a:p>
        </p:txBody>
      </p:sp>
      <p:sp>
        <p:nvSpPr>
          <p:cNvPr id="7" name="Oval Callout 6"/>
          <p:cNvSpPr/>
          <p:nvPr/>
        </p:nvSpPr>
        <p:spPr>
          <a:xfrm>
            <a:off x="3962400" y="2895600"/>
            <a:ext cx="1219200" cy="685800"/>
          </a:xfrm>
          <a:prstGeom prst="wedgeEllipseCallou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err="1" smtClean="0"/>
              <a:t>Hẹp</a:t>
            </a:r>
            <a:r>
              <a:rPr lang="en-US" dirty="0" smtClean="0"/>
              <a:t> </a:t>
            </a:r>
            <a:r>
              <a:rPr lang="en-US" dirty="0" err="1" smtClean="0"/>
              <a:t>dần</a:t>
            </a:r>
            <a:endParaRPr lang="en-US" dirty="0"/>
          </a:p>
        </p:txBody>
      </p:sp>
    </p:spTree>
    <p:extLst>
      <p:ext uri="{BB962C8B-B14F-4D97-AF65-F5344CB8AC3E}">
        <p14:creationId xmlns:p14="http://schemas.microsoft.com/office/powerpoint/2010/main" xmlns="" val="16008781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592343" y="2057400"/>
            <a:ext cx="6035511" cy="3962400"/>
          </a:xfrm>
        </p:spPr>
      </p:pic>
      <p:sp>
        <p:nvSpPr>
          <p:cNvPr id="5" name="Rectangle 4"/>
          <p:cNvSpPr/>
          <p:nvPr/>
        </p:nvSpPr>
        <p:spPr>
          <a:xfrm>
            <a:off x="761999" y="633327"/>
            <a:ext cx="7696200" cy="923330"/>
          </a:xfrm>
          <a:prstGeom prst="rect">
            <a:avLst/>
          </a:prstGeom>
        </p:spPr>
        <p:txBody>
          <a:bodyPr wrap="square">
            <a:spAutoFit/>
          </a:bodyPr>
          <a:lstStyle/>
          <a:p>
            <a:r>
              <a:rPr lang="en-US" dirty="0"/>
              <a:t>+ </a:t>
            </a:r>
            <a:r>
              <a:rPr lang="en-US" dirty="0" err="1"/>
              <a:t>Các</a:t>
            </a:r>
            <a:r>
              <a:rPr lang="en-US" dirty="0"/>
              <a:t> </a:t>
            </a:r>
            <a:r>
              <a:rPr lang="en-US" dirty="0" err="1"/>
              <a:t>em</a:t>
            </a:r>
            <a:r>
              <a:rPr lang="en-US" dirty="0"/>
              <a:t> </a:t>
            </a:r>
            <a:r>
              <a:rPr lang="en-US" dirty="0" err="1"/>
              <a:t>thảo</a:t>
            </a:r>
            <a:r>
              <a:rPr lang="en-US" dirty="0"/>
              <a:t> </a:t>
            </a:r>
            <a:r>
              <a:rPr lang="en-US" dirty="0" err="1"/>
              <a:t>luận</a:t>
            </a:r>
            <a:r>
              <a:rPr lang="en-US" dirty="0"/>
              <a:t> </a:t>
            </a:r>
            <a:r>
              <a:rPr lang="en-US" dirty="0" err="1"/>
              <a:t>nhóm</a:t>
            </a:r>
            <a:r>
              <a:rPr lang="en-US" dirty="0"/>
              <a:t> 2 </a:t>
            </a:r>
            <a:r>
              <a:rPr lang="en-US" dirty="0" err="1"/>
              <a:t>người</a:t>
            </a:r>
            <a:r>
              <a:rPr lang="en-US" dirty="0"/>
              <a:t> </a:t>
            </a:r>
            <a:r>
              <a:rPr lang="en-US" dirty="0" err="1"/>
              <a:t>cùng</a:t>
            </a:r>
            <a:r>
              <a:rPr lang="en-US" dirty="0"/>
              <a:t> </a:t>
            </a:r>
            <a:r>
              <a:rPr lang="en-US" dirty="0" err="1"/>
              <a:t>bàn</a:t>
            </a:r>
            <a:r>
              <a:rPr lang="en-US" dirty="0"/>
              <a:t>, </a:t>
            </a:r>
            <a:r>
              <a:rPr lang="en-US" dirty="0" err="1"/>
              <a:t>nhận</a:t>
            </a:r>
            <a:r>
              <a:rPr lang="en-US" dirty="0"/>
              <a:t> </a:t>
            </a:r>
            <a:r>
              <a:rPr lang="en-US" dirty="0" err="1"/>
              <a:t>xét</a:t>
            </a:r>
            <a:r>
              <a:rPr lang="en-US" dirty="0"/>
              <a:t> </a:t>
            </a:r>
            <a:r>
              <a:rPr lang="en-US" dirty="0" err="1"/>
              <a:t>về</a:t>
            </a:r>
            <a:r>
              <a:rPr lang="en-US" dirty="0"/>
              <a:t> </a:t>
            </a:r>
            <a:r>
              <a:rPr lang="en-US" b="1" dirty="0" err="1"/>
              <a:t>hàng</a:t>
            </a:r>
            <a:r>
              <a:rPr lang="en-US" b="1" dirty="0"/>
              <a:t> </a:t>
            </a:r>
            <a:r>
              <a:rPr lang="en-US" b="1" dirty="0" err="1"/>
              <a:t>cột</a:t>
            </a:r>
            <a:r>
              <a:rPr lang="en-US" b="1" dirty="0"/>
              <a:t> </a:t>
            </a:r>
            <a:r>
              <a:rPr lang="en-US" dirty="0" err="1"/>
              <a:t>và</a:t>
            </a:r>
            <a:r>
              <a:rPr lang="en-US" dirty="0"/>
              <a:t> </a:t>
            </a:r>
            <a:r>
              <a:rPr lang="en-US" b="1" dirty="0" err="1"/>
              <a:t>đường</a:t>
            </a:r>
            <a:r>
              <a:rPr lang="en-US" b="1" dirty="0"/>
              <a:t> ray </a:t>
            </a:r>
            <a:r>
              <a:rPr lang="en-US" b="1" dirty="0" err="1"/>
              <a:t>của</a:t>
            </a:r>
            <a:r>
              <a:rPr lang="en-US" b="1" dirty="0"/>
              <a:t> </a:t>
            </a:r>
            <a:r>
              <a:rPr lang="en-US" b="1" dirty="0" err="1"/>
              <a:t>tàu</a:t>
            </a:r>
            <a:r>
              <a:rPr lang="en-US" b="1" dirty="0"/>
              <a:t> </a:t>
            </a:r>
            <a:r>
              <a:rPr lang="en-US" b="1" dirty="0" err="1"/>
              <a:t>hỏa</a:t>
            </a:r>
            <a:r>
              <a:rPr lang="en-US" dirty="0" smtClean="0"/>
              <a:t>?</a:t>
            </a:r>
          </a:p>
          <a:p>
            <a:endParaRPr lang="en-US" dirty="0"/>
          </a:p>
        </p:txBody>
      </p:sp>
      <p:sp>
        <p:nvSpPr>
          <p:cNvPr id="6" name="Rectangle 5"/>
          <p:cNvSpPr/>
          <p:nvPr/>
        </p:nvSpPr>
        <p:spPr>
          <a:xfrm>
            <a:off x="762000" y="1233491"/>
            <a:ext cx="7696200" cy="646331"/>
          </a:xfrm>
          <a:prstGeom prst="rect">
            <a:avLst/>
          </a:prstGeom>
        </p:spPr>
        <p:txBody>
          <a:bodyPr wrap="square">
            <a:spAutoFit/>
          </a:bodyPr>
          <a:lstStyle/>
          <a:p>
            <a:r>
              <a:rPr lang="en-US" dirty="0"/>
              <a:t>+ Quan sát và nhận xét về hình </a:t>
            </a:r>
            <a:r>
              <a:rPr lang="en-US" b="1" dirty="0"/>
              <a:t>các bức </a:t>
            </a:r>
            <a:r>
              <a:rPr lang="en-US" b="1" dirty="0" smtClean="0"/>
              <a:t>tường của </a:t>
            </a:r>
            <a:r>
              <a:rPr lang="en-US" b="1" dirty="0"/>
              <a:t>các cột </a:t>
            </a:r>
            <a:r>
              <a:rPr lang="en-US" dirty="0"/>
              <a:t>từ gần đến xa khác nhau ra sao?</a:t>
            </a:r>
          </a:p>
        </p:txBody>
      </p:sp>
      <p:sp>
        <p:nvSpPr>
          <p:cNvPr id="7" name="TextBox 6"/>
          <p:cNvSpPr txBox="1"/>
          <p:nvPr/>
        </p:nvSpPr>
        <p:spPr>
          <a:xfrm>
            <a:off x="3783591" y="6249574"/>
            <a:ext cx="1653017" cy="369332"/>
          </a:xfrm>
          <a:prstGeom prst="rect">
            <a:avLst/>
          </a:prstGeom>
          <a:noFill/>
        </p:spPr>
        <p:txBody>
          <a:bodyPr wrap="none" rtlCol="0">
            <a:spAutoFit/>
          </a:bodyPr>
          <a:lstStyle/>
          <a:p>
            <a:r>
              <a:rPr lang="en-US" dirty="0" err="1" smtClean="0"/>
              <a:t>Hình</a:t>
            </a:r>
            <a:r>
              <a:rPr lang="en-US" dirty="0" smtClean="0"/>
              <a:t> </a:t>
            </a:r>
            <a:r>
              <a:rPr lang="en-US" dirty="0" err="1" smtClean="0"/>
              <a:t>ảnh</a:t>
            </a:r>
            <a:r>
              <a:rPr lang="en-US" dirty="0" smtClean="0"/>
              <a:t> SGK</a:t>
            </a:r>
            <a:endParaRPr lang="en-US" dirty="0"/>
          </a:p>
        </p:txBody>
      </p:sp>
      <p:sp>
        <p:nvSpPr>
          <p:cNvPr id="2" name="TextBox 1"/>
          <p:cNvSpPr txBox="1"/>
          <p:nvPr/>
        </p:nvSpPr>
        <p:spPr>
          <a:xfrm>
            <a:off x="990600" y="228600"/>
            <a:ext cx="1691489" cy="461665"/>
          </a:xfrm>
          <a:prstGeom prst="rect">
            <a:avLst/>
          </a:prstGeom>
          <a:noFill/>
        </p:spPr>
        <p:txBody>
          <a:bodyPr wrap="none" rtlCol="0">
            <a:spAutoFit/>
          </a:bodyPr>
          <a:lstStyle/>
          <a:p>
            <a:r>
              <a:rPr lang="en-US" sz="2400" b="1" u="sng" dirty="0" smtClean="0">
                <a:solidFill>
                  <a:schemeClr val="tx2">
                    <a:lumMod val="75000"/>
                  </a:schemeClr>
                </a:solidFill>
              </a:rPr>
              <a:t>Phối cảnh</a:t>
            </a:r>
            <a:endParaRPr lang="en-US" sz="2400" b="1" u="sng" dirty="0">
              <a:solidFill>
                <a:schemeClr val="tx2">
                  <a:lumMod val="75000"/>
                </a:schemeClr>
              </a:solidFill>
            </a:endParaRPr>
          </a:p>
        </p:txBody>
      </p:sp>
    </p:spTree>
    <p:extLst>
      <p:ext uri="{BB962C8B-B14F-4D97-AF65-F5344CB8AC3E}">
        <p14:creationId xmlns:p14="http://schemas.microsoft.com/office/powerpoint/2010/main" xmlns="" val="85702969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229600" cy="990600"/>
          </a:xfrm>
        </p:spPr>
        <p:txBody>
          <a:bodyPr/>
          <a:lstStyle/>
          <a:p>
            <a:pPr algn="l"/>
            <a:r>
              <a:rPr lang="en-US" sz="3200" u="sng" dirty="0" err="1" smtClean="0"/>
              <a:t>Kết</a:t>
            </a:r>
            <a:r>
              <a:rPr lang="en-US" sz="3200" u="sng" dirty="0" smtClean="0"/>
              <a:t> </a:t>
            </a:r>
            <a:r>
              <a:rPr lang="en-US" sz="3200" u="sng" dirty="0" err="1" smtClean="0"/>
              <a:t>luận</a:t>
            </a:r>
            <a:r>
              <a:rPr lang="vi-VN" sz="3200" u="sng" dirty="0" smtClean="0"/>
              <a:t>:</a:t>
            </a:r>
            <a:endParaRPr lang="en-US" sz="3200" u="sng" dirty="0"/>
          </a:p>
        </p:txBody>
      </p:sp>
      <p:sp>
        <p:nvSpPr>
          <p:cNvPr id="3" name="Content Placeholder 2"/>
          <p:cNvSpPr>
            <a:spLocks noGrp="1"/>
          </p:cNvSpPr>
          <p:nvPr>
            <p:ph idx="1"/>
          </p:nvPr>
        </p:nvSpPr>
        <p:spPr>
          <a:xfrm>
            <a:off x="457200" y="1371600"/>
            <a:ext cx="8229600" cy="838200"/>
          </a:xfrm>
        </p:spPr>
        <p:txBody>
          <a:bodyPr/>
          <a:lstStyle/>
          <a:p>
            <a:pPr marL="0" indent="0">
              <a:buNone/>
            </a:pP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Quan</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sát</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những</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vật</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cùng</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loại</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có</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cùng</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kích</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thước</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trong</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không</a:t>
            </a:r>
            <a:r>
              <a:rPr lang="en-US" b="1" dirty="0">
                <a:solidFill>
                  <a:srgbClr val="C00000"/>
                </a:solidFill>
                <a:effectLst>
                  <a:outerShdw blurRad="38100" dist="38100" dir="2700000" algn="tl">
                    <a:srgbClr val="000000">
                      <a:alpha val="43137"/>
                    </a:srgbClr>
                  </a:outerShdw>
                </a:effectLst>
              </a:rPr>
              <a:t> </a:t>
            </a:r>
            <a:r>
              <a:rPr lang="en-US" b="1" dirty="0" err="1">
                <a:solidFill>
                  <a:srgbClr val="C00000"/>
                </a:solidFill>
                <a:effectLst>
                  <a:outerShdw blurRad="38100" dist="38100" dir="2700000" algn="tl">
                    <a:srgbClr val="000000">
                      <a:alpha val="43137"/>
                    </a:srgbClr>
                  </a:outerShdw>
                </a:effectLst>
              </a:rPr>
              <a:t>gian</a:t>
            </a:r>
            <a:r>
              <a:rPr lang="en-US" b="1" dirty="0">
                <a:solidFill>
                  <a:srgbClr val="C00000"/>
                </a:solidFill>
                <a:effectLst>
                  <a:outerShdw blurRad="38100" dist="38100" dir="2700000" algn="tl">
                    <a:srgbClr val="000000">
                      <a:alpha val="43137"/>
                    </a:srgbClr>
                  </a:outerShdw>
                </a:effectLst>
              </a:rPr>
              <a:t>, ta </a:t>
            </a:r>
            <a:r>
              <a:rPr lang="en-US" b="1" dirty="0" err="1">
                <a:solidFill>
                  <a:srgbClr val="C00000"/>
                </a:solidFill>
                <a:effectLst>
                  <a:outerShdw blurRad="38100" dist="38100" dir="2700000" algn="tl">
                    <a:srgbClr val="000000">
                      <a:alpha val="43137"/>
                    </a:srgbClr>
                  </a:outerShdw>
                </a:effectLst>
              </a:rPr>
              <a:t>thấy</a:t>
            </a:r>
            <a:r>
              <a:rPr lang="en-US" b="1" dirty="0" smtClean="0">
                <a:solidFill>
                  <a:srgbClr val="C00000"/>
                </a:solidFill>
                <a:effectLst>
                  <a:outerShdw blurRad="38100" dist="38100" dir="2700000" algn="tl">
                    <a:srgbClr val="000000">
                      <a:alpha val="43137"/>
                    </a:srgbClr>
                  </a:outerShdw>
                </a:effectLst>
              </a:rPr>
              <a:t>:</a:t>
            </a:r>
            <a:endParaRPr lang="en-US" b="1" dirty="0">
              <a:solidFill>
                <a:srgbClr val="C00000"/>
              </a:solidFill>
              <a:effectLst>
                <a:outerShdw blurRad="38100" dist="38100" dir="2700000" algn="tl">
                  <a:srgbClr val="000000">
                    <a:alpha val="43137"/>
                  </a:srgbClr>
                </a:outerShdw>
              </a:effectLst>
            </a:endParaRPr>
          </a:p>
        </p:txBody>
      </p:sp>
      <p:graphicFrame>
        <p:nvGraphicFramePr>
          <p:cNvPr id="9" name="Diagram 8"/>
          <p:cNvGraphicFramePr/>
          <p:nvPr>
            <p:extLst>
              <p:ext uri="{D42A27DB-BD31-4B8C-83A1-F6EECF244321}">
                <p14:modId xmlns:p14="http://schemas.microsoft.com/office/powerpoint/2010/main" xmlns="" val="2233441328"/>
              </p:ext>
            </p:extLst>
          </p:nvPr>
        </p:nvGraphicFramePr>
        <p:xfrm>
          <a:off x="304269" y="2514600"/>
          <a:ext cx="5943600" cy="325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p:cNvSpPr txBox="1"/>
          <p:nvPr/>
        </p:nvSpPr>
        <p:spPr>
          <a:xfrm>
            <a:off x="756446" y="3200400"/>
            <a:ext cx="955711" cy="461665"/>
          </a:xfrm>
          <a:prstGeom prst="rect">
            <a:avLst/>
          </a:prstGeom>
          <a:noFill/>
        </p:spPr>
        <p:txBody>
          <a:bodyPr wrap="none" rtlCol="0">
            <a:spAutoFit/>
          </a:bodyPr>
          <a:lstStyle/>
          <a:p>
            <a:r>
              <a:rPr lang="en-US" sz="2400" dirty="0" smtClean="0"/>
              <a:t>Ở </a:t>
            </a:r>
            <a:r>
              <a:rPr lang="en-US" sz="2400" dirty="0" err="1" smtClean="0"/>
              <a:t>gần</a:t>
            </a:r>
            <a:endParaRPr lang="en-US" sz="2400" dirty="0"/>
          </a:p>
        </p:txBody>
      </p:sp>
      <p:sp>
        <p:nvSpPr>
          <p:cNvPr id="12" name="TextBox 11"/>
          <p:cNvSpPr txBox="1"/>
          <p:nvPr/>
        </p:nvSpPr>
        <p:spPr>
          <a:xfrm>
            <a:off x="838198" y="4622539"/>
            <a:ext cx="792205" cy="461665"/>
          </a:xfrm>
          <a:prstGeom prst="rect">
            <a:avLst/>
          </a:prstGeom>
          <a:noFill/>
        </p:spPr>
        <p:txBody>
          <a:bodyPr wrap="none" rtlCol="0">
            <a:spAutoFit/>
          </a:bodyPr>
          <a:lstStyle/>
          <a:p>
            <a:r>
              <a:rPr lang="en-US" sz="2400" dirty="0" smtClean="0"/>
              <a:t>Ở </a:t>
            </a:r>
            <a:r>
              <a:rPr lang="en-US" sz="2400" dirty="0" err="1" smtClean="0"/>
              <a:t>xa</a:t>
            </a:r>
            <a:endParaRPr lang="en-US" sz="2400" dirty="0"/>
          </a:p>
        </p:txBody>
      </p:sp>
      <p:sp>
        <p:nvSpPr>
          <p:cNvPr id="13" name="TextBox 12"/>
          <p:cNvSpPr txBox="1"/>
          <p:nvPr/>
        </p:nvSpPr>
        <p:spPr>
          <a:xfrm>
            <a:off x="6172200" y="3200399"/>
            <a:ext cx="2362200" cy="2062103"/>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3200" dirty="0" err="1" smtClean="0"/>
              <a:t>Vật</a:t>
            </a:r>
            <a:r>
              <a:rPr lang="en-US" sz="3200" dirty="0" smtClean="0"/>
              <a:t> ở </a:t>
            </a:r>
            <a:r>
              <a:rPr lang="en-US" sz="3200" dirty="0" err="1" smtClean="0"/>
              <a:t>phía</a:t>
            </a:r>
            <a:r>
              <a:rPr lang="en-US" sz="3200" dirty="0" smtClean="0"/>
              <a:t> </a:t>
            </a:r>
            <a:r>
              <a:rPr lang="en-US" sz="3200" dirty="0" err="1" smtClean="0"/>
              <a:t>trước</a:t>
            </a:r>
            <a:r>
              <a:rPr lang="en-US" sz="3200" dirty="0" smtClean="0"/>
              <a:t> </a:t>
            </a:r>
            <a:r>
              <a:rPr lang="en-US" sz="3200" dirty="0" err="1" smtClean="0"/>
              <a:t>che</a:t>
            </a:r>
            <a:r>
              <a:rPr lang="en-US" sz="3200" dirty="0" smtClean="0"/>
              <a:t> </a:t>
            </a:r>
            <a:r>
              <a:rPr lang="en-US" sz="3200" dirty="0" err="1" smtClean="0"/>
              <a:t>khuất</a:t>
            </a:r>
            <a:r>
              <a:rPr lang="en-US" sz="3200" dirty="0" smtClean="0"/>
              <a:t> </a:t>
            </a:r>
            <a:r>
              <a:rPr lang="en-US" sz="3200" dirty="0" err="1" smtClean="0"/>
              <a:t>vật</a:t>
            </a:r>
            <a:r>
              <a:rPr lang="en-US" sz="3200" dirty="0" smtClean="0"/>
              <a:t> ở </a:t>
            </a:r>
            <a:r>
              <a:rPr lang="en-US" sz="3200" dirty="0" err="1" smtClean="0"/>
              <a:t>phía</a:t>
            </a:r>
            <a:r>
              <a:rPr lang="en-US" sz="3200" dirty="0" smtClean="0"/>
              <a:t> </a:t>
            </a:r>
            <a:r>
              <a:rPr lang="en-US" sz="3200" dirty="0" err="1" smtClean="0"/>
              <a:t>sau</a:t>
            </a:r>
            <a:r>
              <a:rPr lang="en-US" sz="3200" dirty="0" smtClean="0"/>
              <a:t> </a:t>
            </a:r>
            <a:r>
              <a:rPr lang="en-US" sz="3200" dirty="0" err="1" smtClean="0"/>
              <a:t>nó</a:t>
            </a:r>
            <a:r>
              <a:rPr lang="en-US" sz="2400" dirty="0" smtClean="0"/>
              <a:t>.</a:t>
            </a:r>
            <a:endParaRPr lang="en-US" sz="2400" dirty="0"/>
          </a:p>
        </p:txBody>
      </p:sp>
    </p:spTree>
    <p:extLst>
      <p:ext uri="{BB962C8B-B14F-4D97-AF65-F5344CB8AC3E}">
        <p14:creationId xmlns:p14="http://schemas.microsoft.com/office/powerpoint/2010/main" xmlns="" val="25481856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ircle(in)">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circle(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9" grpId="0">
        <p:bldAsOne/>
      </p:bldGraphic>
      <p:bldP spid="11" grpId="0"/>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pPr algn="l"/>
            <a:r>
              <a:rPr lang="en-US" sz="3600" b="1" dirty="0" smtClean="0"/>
              <a:t>II/ </a:t>
            </a:r>
            <a:r>
              <a:rPr lang="en-US" sz="3600" b="1" dirty="0" err="1" smtClean="0"/>
              <a:t>Đường</a:t>
            </a:r>
            <a:r>
              <a:rPr lang="en-US" sz="3600" b="1" dirty="0" smtClean="0"/>
              <a:t> </a:t>
            </a:r>
            <a:r>
              <a:rPr lang="en-US" sz="3600" b="1" dirty="0" err="1" smtClean="0"/>
              <a:t>tầm</a:t>
            </a:r>
            <a:r>
              <a:rPr lang="en-US" sz="3600" b="1" dirty="0" smtClean="0"/>
              <a:t> </a:t>
            </a:r>
            <a:r>
              <a:rPr lang="en-US" sz="3600" b="1" dirty="0" err="1" smtClean="0"/>
              <a:t>mắt</a:t>
            </a:r>
            <a:r>
              <a:rPr lang="en-US" sz="3600" b="1" dirty="0" smtClean="0"/>
              <a:t> </a:t>
            </a:r>
            <a:r>
              <a:rPr lang="en-US" sz="3600" b="1" dirty="0" err="1" smtClean="0"/>
              <a:t>và</a:t>
            </a:r>
            <a:r>
              <a:rPr lang="en-US" sz="3600" b="1" dirty="0" smtClean="0"/>
              <a:t> </a:t>
            </a:r>
            <a:r>
              <a:rPr lang="en-US" sz="3600" b="1" dirty="0" err="1" smtClean="0"/>
              <a:t>điểm</a:t>
            </a:r>
            <a:r>
              <a:rPr lang="en-US" sz="3600" b="1" dirty="0" smtClean="0"/>
              <a:t> </a:t>
            </a:r>
            <a:r>
              <a:rPr lang="en-US" sz="3600" b="1" dirty="0" err="1" smtClean="0"/>
              <a:t>tụ</a:t>
            </a:r>
            <a:r>
              <a:rPr lang="en-US" sz="3600" b="1" dirty="0" smtClean="0"/>
              <a:t>.</a:t>
            </a:r>
            <a:endParaRPr lang="en-US" sz="3600" b="1"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52400" y="3048000"/>
            <a:ext cx="4535905" cy="2971800"/>
          </a:xfrm>
        </p:spPr>
      </p:pic>
      <p:sp>
        <p:nvSpPr>
          <p:cNvPr id="4" name="Rectangle 3"/>
          <p:cNvSpPr/>
          <p:nvPr/>
        </p:nvSpPr>
        <p:spPr>
          <a:xfrm>
            <a:off x="762000" y="838200"/>
            <a:ext cx="7010400" cy="584775"/>
          </a:xfrm>
          <a:prstGeom prst="rect">
            <a:avLst/>
          </a:prstGeom>
        </p:spPr>
        <p:txBody>
          <a:bodyPr wrap="square">
            <a:spAutoFit/>
          </a:bodyPr>
          <a:lstStyle/>
          <a:p>
            <a:r>
              <a:rPr lang="en-US" sz="3200" u="sng" dirty="0">
                <a:solidFill>
                  <a:schemeClr val="accent3">
                    <a:lumMod val="50000"/>
                  </a:schemeClr>
                </a:solidFill>
                <a:effectLst>
                  <a:outerShdw blurRad="38100" dist="38100" dir="2700000" algn="tl">
                    <a:srgbClr val="000000">
                      <a:alpha val="43137"/>
                    </a:srgbClr>
                  </a:outerShdw>
                </a:effectLst>
              </a:rPr>
              <a:t>1. </a:t>
            </a:r>
            <a:r>
              <a:rPr lang="en-US" sz="3200" u="sng" dirty="0" err="1">
                <a:solidFill>
                  <a:schemeClr val="accent3">
                    <a:lumMod val="50000"/>
                  </a:schemeClr>
                </a:solidFill>
                <a:effectLst>
                  <a:outerShdw blurRad="38100" dist="38100" dir="2700000" algn="tl">
                    <a:srgbClr val="000000">
                      <a:alpha val="43137"/>
                    </a:srgbClr>
                  </a:outerShdw>
                </a:effectLst>
              </a:rPr>
              <a:t>Đường</a:t>
            </a:r>
            <a:r>
              <a:rPr lang="en-US" sz="3200" u="sng" dirty="0">
                <a:solidFill>
                  <a:schemeClr val="accent3">
                    <a:lumMod val="50000"/>
                  </a:schemeClr>
                </a:solidFill>
                <a:effectLst>
                  <a:outerShdw blurRad="38100" dist="38100" dir="2700000" algn="tl">
                    <a:srgbClr val="000000">
                      <a:alpha val="43137"/>
                    </a:srgbClr>
                  </a:outerShdw>
                </a:effectLst>
              </a:rPr>
              <a:t> </a:t>
            </a:r>
            <a:r>
              <a:rPr lang="en-US" sz="3200" u="sng" dirty="0" err="1">
                <a:solidFill>
                  <a:schemeClr val="accent3">
                    <a:lumMod val="50000"/>
                  </a:schemeClr>
                </a:solidFill>
                <a:effectLst>
                  <a:outerShdw blurRad="38100" dist="38100" dir="2700000" algn="tl">
                    <a:srgbClr val="000000">
                      <a:alpha val="43137"/>
                    </a:srgbClr>
                  </a:outerShdw>
                </a:effectLst>
              </a:rPr>
              <a:t>tầm</a:t>
            </a:r>
            <a:r>
              <a:rPr lang="en-US" sz="3200" u="sng" dirty="0">
                <a:solidFill>
                  <a:schemeClr val="accent3">
                    <a:lumMod val="50000"/>
                  </a:schemeClr>
                </a:solidFill>
                <a:effectLst>
                  <a:outerShdw blurRad="38100" dist="38100" dir="2700000" algn="tl">
                    <a:srgbClr val="000000">
                      <a:alpha val="43137"/>
                    </a:srgbClr>
                  </a:outerShdw>
                </a:effectLst>
              </a:rPr>
              <a:t> </a:t>
            </a:r>
            <a:r>
              <a:rPr lang="en-US" sz="3200" u="sng" dirty="0" err="1" smtClean="0">
                <a:solidFill>
                  <a:schemeClr val="accent3">
                    <a:lumMod val="50000"/>
                  </a:schemeClr>
                </a:solidFill>
                <a:effectLst>
                  <a:outerShdw blurRad="38100" dist="38100" dir="2700000" algn="tl">
                    <a:srgbClr val="000000">
                      <a:alpha val="43137"/>
                    </a:srgbClr>
                  </a:outerShdw>
                </a:effectLst>
              </a:rPr>
              <a:t>mắt</a:t>
            </a:r>
            <a:r>
              <a:rPr lang="vi-VN" sz="3200" u="sng" dirty="0" smtClean="0">
                <a:solidFill>
                  <a:schemeClr val="accent3">
                    <a:lumMod val="50000"/>
                  </a:schemeClr>
                </a:solidFill>
                <a:effectLst>
                  <a:outerShdw blurRad="38100" dist="38100" dir="2700000" algn="tl">
                    <a:srgbClr val="000000">
                      <a:alpha val="43137"/>
                    </a:srgbClr>
                  </a:outerShdw>
                </a:effectLst>
              </a:rPr>
              <a:t>:</a:t>
            </a:r>
            <a:endParaRPr lang="en-US" sz="3200" u="sng" dirty="0">
              <a:solidFill>
                <a:schemeClr val="accent3">
                  <a:lumMod val="50000"/>
                </a:schemeClr>
              </a:solidFill>
              <a:effectLst>
                <a:outerShdw blurRad="38100" dist="38100" dir="2700000" algn="tl">
                  <a:srgbClr val="000000">
                    <a:alpha val="43137"/>
                  </a:srgbClr>
                </a:outerShdw>
              </a:effectLst>
            </a:endParaRPr>
          </a:p>
        </p:txBody>
      </p:sp>
      <p:sp>
        <p:nvSpPr>
          <p:cNvPr id="5" name="Rectangle 4"/>
          <p:cNvSpPr/>
          <p:nvPr/>
        </p:nvSpPr>
        <p:spPr>
          <a:xfrm>
            <a:off x="762000" y="1422975"/>
            <a:ext cx="6019800" cy="677108"/>
          </a:xfrm>
          <a:prstGeom prst="rect">
            <a:avLst/>
          </a:prstGeom>
        </p:spPr>
        <p:txBody>
          <a:bodyPr wrap="square">
            <a:spAutoFit/>
          </a:bodyPr>
          <a:lstStyle/>
          <a:p>
            <a:r>
              <a:rPr lang="en-US" i="1" dirty="0">
                <a:latin typeface="Times New Roman" pitchFamily="18" charset="0"/>
                <a:cs typeface="Times New Roman" pitchFamily="18" charset="0"/>
              </a:rPr>
              <a:t>+</a:t>
            </a:r>
            <a:r>
              <a:rPr lang="en-US" sz="2000" i="1" dirty="0">
                <a:latin typeface="Times New Roman" pitchFamily="18" charset="0"/>
                <a:cs typeface="Times New Roman" pitchFamily="18" charset="0"/>
              </a:rPr>
              <a:t> </a:t>
            </a:r>
            <a:r>
              <a:rPr lang="vi-VN" sz="2000" i="1" dirty="0" smtClean="0">
                <a:latin typeface="Times New Roman" pitchFamily="18" charset="0"/>
                <a:cs typeface="Times New Roman" pitchFamily="18" charset="0"/>
              </a:rPr>
              <a:t>Quan </a:t>
            </a:r>
            <a:r>
              <a:rPr lang="en-US" i="1" dirty="0" err="1" smtClean="0">
                <a:latin typeface="Times New Roman" pitchFamily="18" charset="0"/>
                <a:cs typeface="Times New Roman" pitchFamily="18" charset="0"/>
              </a:rPr>
              <a:t>sát</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và</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cho</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biết</a:t>
            </a:r>
            <a:r>
              <a:rPr lang="en-US" i="1" dirty="0" smtClean="0">
                <a:latin typeface="Times New Roman" pitchFamily="18" charset="0"/>
                <a:cs typeface="Times New Roman" pitchFamily="18" charset="0"/>
              </a:rPr>
              <a:t> </a:t>
            </a:r>
            <a:r>
              <a:rPr lang="en-US" i="1" dirty="0" err="1">
                <a:latin typeface="Times New Roman" pitchFamily="18" charset="0"/>
                <a:cs typeface="Times New Roman" pitchFamily="18" charset="0"/>
              </a:rPr>
              <a:t>trong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hai</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hình</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trên</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có</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đường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nằm</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ngang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không</a:t>
            </a:r>
            <a:r>
              <a:rPr lang="en-US" i="1" dirty="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822371" y="3048000"/>
            <a:ext cx="4206928" cy="2971800"/>
          </a:xfrm>
          <a:prstGeom prst="rect">
            <a:avLst/>
          </a:prstGeom>
        </p:spPr>
      </p:pic>
      <p:sp>
        <p:nvSpPr>
          <p:cNvPr id="8" name="Rectangle 7"/>
          <p:cNvSpPr/>
          <p:nvPr/>
        </p:nvSpPr>
        <p:spPr>
          <a:xfrm>
            <a:off x="685800" y="2245756"/>
            <a:ext cx="6934200" cy="369332"/>
          </a:xfrm>
          <a:prstGeom prst="rect">
            <a:avLst/>
          </a:prstGeom>
        </p:spPr>
        <p:txBody>
          <a:bodyPr wrap="square">
            <a:spAutoFit/>
          </a:bodyPr>
          <a:lstStyle/>
          <a:p>
            <a:r>
              <a:rPr lang="en-US" i="1" dirty="0">
                <a:latin typeface="Times New Roman" pitchFamily="18" charset="0"/>
                <a:cs typeface="Times New Roman" pitchFamily="18" charset="0"/>
              </a:rPr>
              <a:t> + </a:t>
            </a:r>
            <a:r>
              <a:rPr lang="en-US" i="1" dirty="0" err="1">
                <a:latin typeface="Times New Roman" pitchFamily="18" charset="0"/>
                <a:cs typeface="Times New Roman" pitchFamily="18" charset="0"/>
              </a:rPr>
              <a:t>Vị</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trí</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của</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đường</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nằm</a:t>
            </a:r>
            <a:r>
              <a:rPr lang="en-US" i="1" dirty="0">
                <a:latin typeface="Times New Roman" pitchFamily="18" charset="0"/>
                <a:cs typeface="Times New Roman" pitchFamily="18" charset="0"/>
              </a:rPr>
              <a:t> </a:t>
            </a:r>
            <a:r>
              <a:rPr lang="en-US" i="1" dirty="0" err="1">
                <a:latin typeface="Times New Roman" pitchFamily="18" charset="0"/>
                <a:cs typeface="Times New Roman" pitchFamily="18" charset="0"/>
              </a:rPr>
              <a:t>ngang</a:t>
            </a:r>
            <a:r>
              <a:rPr lang="en-US" i="1" dirty="0">
                <a:latin typeface="Times New Roman" pitchFamily="18" charset="0"/>
                <a:cs typeface="Times New Roman" pitchFamily="18" charset="0"/>
              </a:rPr>
              <a:t> </a:t>
            </a:r>
            <a:r>
              <a:rPr lang="en-US" i="1" dirty="0" err="1" smtClean="0">
                <a:latin typeface="Times New Roman" pitchFamily="18" charset="0"/>
                <a:cs typeface="Times New Roman" pitchFamily="18" charset="0"/>
              </a:rPr>
              <a:t>đó</a:t>
            </a:r>
            <a:r>
              <a:rPr lang="en-US" i="1"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9" name="TextBox 8"/>
          <p:cNvSpPr txBox="1"/>
          <p:nvPr/>
        </p:nvSpPr>
        <p:spPr>
          <a:xfrm>
            <a:off x="1828800" y="6139934"/>
            <a:ext cx="865943" cy="369332"/>
          </a:xfrm>
          <a:prstGeom prst="rect">
            <a:avLst/>
          </a:prstGeom>
          <a:noFill/>
        </p:spPr>
        <p:txBody>
          <a:bodyPr wrap="none" rtlCol="0">
            <a:spAutoFit/>
          </a:bodyPr>
          <a:lstStyle/>
          <a:p>
            <a:r>
              <a:rPr lang="en-US" dirty="0" err="1" smtClean="0"/>
              <a:t>Hình</a:t>
            </a:r>
            <a:r>
              <a:rPr lang="en-US" dirty="0" smtClean="0"/>
              <a:t> 1</a:t>
            </a:r>
            <a:endParaRPr lang="en-US" dirty="0"/>
          </a:p>
        </p:txBody>
      </p:sp>
      <p:sp>
        <p:nvSpPr>
          <p:cNvPr id="10" name="TextBox 9"/>
          <p:cNvSpPr txBox="1"/>
          <p:nvPr/>
        </p:nvSpPr>
        <p:spPr>
          <a:xfrm>
            <a:off x="6553200" y="6150429"/>
            <a:ext cx="894797" cy="369332"/>
          </a:xfrm>
          <a:prstGeom prst="rect">
            <a:avLst/>
          </a:prstGeom>
          <a:noFill/>
        </p:spPr>
        <p:txBody>
          <a:bodyPr wrap="none" rtlCol="0">
            <a:spAutoFit/>
          </a:bodyPr>
          <a:lstStyle/>
          <a:p>
            <a:r>
              <a:rPr lang="en-US" dirty="0" err="1" smtClean="0"/>
              <a:t>Hình</a:t>
            </a:r>
            <a:r>
              <a:rPr lang="en-US" dirty="0" smtClean="0"/>
              <a:t> 2</a:t>
            </a:r>
            <a:endParaRPr lang="en-US" dirty="0"/>
          </a:p>
        </p:txBody>
      </p:sp>
      <p:cxnSp>
        <p:nvCxnSpPr>
          <p:cNvPr id="11" name="Straight Connector 10"/>
          <p:cNvCxnSpPr/>
          <p:nvPr/>
        </p:nvCxnSpPr>
        <p:spPr>
          <a:xfrm>
            <a:off x="-152401" y="5105400"/>
            <a:ext cx="497477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057400" y="510540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724400" y="4267200"/>
            <a:ext cx="45720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1106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3470936547"/>
              </p:ext>
            </p:extLst>
          </p:nvPr>
        </p:nvGraphicFramePr>
        <p:xfrm>
          <a:off x="533400" y="1447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502229" y="609600"/>
            <a:ext cx="5486400" cy="584775"/>
          </a:xfrm>
          <a:prstGeom prst="rect">
            <a:avLst/>
          </a:prstGeom>
          <a:noFill/>
        </p:spPr>
        <p:txBody>
          <a:bodyPr wrap="square" rtlCol="0">
            <a:spAutoFit/>
          </a:bodyPr>
          <a:lstStyle/>
          <a:p>
            <a:r>
              <a:rPr lang="en-US" sz="3200" b="1" dirty="0" err="1" smtClean="0">
                <a:solidFill>
                  <a:schemeClr val="accent1">
                    <a:lumMod val="75000"/>
                  </a:schemeClr>
                </a:solidFill>
                <a:effectLst>
                  <a:outerShdw blurRad="38100" dist="38100" dir="2700000" algn="tl">
                    <a:srgbClr val="000000">
                      <a:alpha val="43137"/>
                    </a:srgbClr>
                  </a:outerShdw>
                </a:effectLst>
              </a:rPr>
              <a:t>Đường</a:t>
            </a:r>
            <a:r>
              <a:rPr lang="en-US" sz="3200" b="1" dirty="0" smtClean="0">
                <a:solidFill>
                  <a:schemeClr val="accent1">
                    <a:lumMod val="75000"/>
                  </a:schemeClr>
                </a:solidFill>
                <a:effectLst>
                  <a:outerShdw blurRad="38100" dist="38100" dir="2700000" algn="tl">
                    <a:srgbClr val="000000">
                      <a:alpha val="43137"/>
                    </a:srgbClr>
                  </a:outerShdw>
                </a:effectLst>
              </a:rPr>
              <a:t> </a:t>
            </a:r>
            <a:r>
              <a:rPr lang="en-US" sz="3200" b="1" dirty="0" err="1" smtClean="0">
                <a:solidFill>
                  <a:schemeClr val="accent1">
                    <a:lumMod val="75000"/>
                  </a:schemeClr>
                </a:solidFill>
                <a:effectLst>
                  <a:outerShdw blurRad="38100" dist="38100" dir="2700000" algn="tl">
                    <a:srgbClr val="000000">
                      <a:alpha val="43137"/>
                    </a:srgbClr>
                  </a:outerShdw>
                </a:effectLst>
              </a:rPr>
              <a:t>tầm</a:t>
            </a:r>
            <a:r>
              <a:rPr lang="en-US" sz="3200" b="1" dirty="0" smtClean="0">
                <a:solidFill>
                  <a:schemeClr val="accent1">
                    <a:lumMod val="75000"/>
                  </a:schemeClr>
                </a:solidFill>
                <a:effectLst>
                  <a:outerShdw blurRad="38100" dist="38100" dir="2700000" algn="tl">
                    <a:srgbClr val="000000">
                      <a:alpha val="43137"/>
                    </a:srgbClr>
                  </a:outerShdw>
                </a:effectLst>
              </a:rPr>
              <a:t> </a:t>
            </a:r>
            <a:r>
              <a:rPr lang="en-US" sz="3200" b="1" dirty="0" err="1" smtClean="0">
                <a:solidFill>
                  <a:schemeClr val="accent1">
                    <a:lumMod val="75000"/>
                  </a:schemeClr>
                </a:solidFill>
                <a:effectLst>
                  <a:outerShdw blurRad="38100" dist="38100" dir="2700000" algn="tl">
                    <a:srgbClr val="000000">
                      <a:alpha val="43137"/>
                    </a:srgbClr>
                  </a:outerShdw>
                </a:effectLst>
              </a:rPr>
              <a:t>mắt</a:t>
            </a:r>
            <a:r>
              <a:rPr lang="en-US" sz="3200" b="1" dirty="0" smtClean="0">
                <a:solidFill>
                  <a:schemeClr val="accent1">
                    <a:lumMod val="75000"/>
                  </a:schemeClr>
                </a:solidFill>
                <a:effectLst>
                  <a:outerShdw blurRad="38100" dist="38100" dir="2700000" algn="tl">
                    <a:srgbClr val="000000">
                      <a:alpha val="43137"/>
                    </a:srgbClr>
                  </a:outerShdw>
                </a:effectLst>
              </a:rPr>
              <a:t> </a:t>
            </a:r>
            <a:r>
              <a:rPr lang="en-US" sz="3200" b="1" dirty="0" err="1" smtClean="0">
                <a:solidFill>
                  <a:schemeClr val="accent1">
                    <a:lumMod val="75000"/>
                  </a:schemeClr>
                </a:solidFill>
                <a:effectLst>
                  <a:outerShdw blurRad="38100" dist="38100" dir="2700000" algn="tl">
                    <a:srgbClr val="000000">
                      <a:alpha val="43137"/>
                    </a:srgbClr>
                  </a:outerShdw>
                </a:effectLst>
              </a:rPr>
              <a:t>là</a:t>
            </a:r>
            <a:r>
              <a:rPr lang="en-US" sz="3200" b="1" dirty="0" smtClean="0">
                <a:solidFill>
                  <a:schemeClr val="accent1">
                    <a:lumMod val="75000"/>
                  </a:schemeClr>
                </a:solidFill>
                <a:effectLst>
                  <a:outerShdw blurRad="38100" dist="38100" dir="2700000" algn="tl">
                    <a:srgbClr val="000000">
                      <a:alpha val="43137"/>
                    </a:srgbClr>
                  </a:outerShdw>
                </a:effectLst>
              </a:rPr>
              <a:t> </a:t>
            </a:r>
            <a:r>
              <a:rPr lang="en-US" sz="3200" b="1" dirty="0" err="1" smtClean="0">
                <a:solidFill>
                  <a:schemeClr val="accent1">
                    <a:lumMod val="75000"/>
                  </a:schemeClr>
                </a:solidFill>
                <a:effectLst>
                  <a:outerShdw blurRad="38100" dist="38100" dir="2700000" algn="tl">
                    <a:srgbClr val="000000">
                      <a:alpha val="43137"/>
                    </a:srgbClr>
                  </a:outerShdw>
                </a:effectLst>
              </a:rPr>
              <a:t>gì</a:t>
            </a:r>
            <a:r>
              <a:rPr lang="en-US" sz="3200" b="1" dirty="0" smtClean="0">
                <a:solidFill>
                  <a:schemeClr val="accent1">
                    <a:lumMod val="75000"/>
                  </a:schemeClr>
                </a:solidFill>
                <a:effectLst>
                  <a:outerShdw blurRad="38100" dist="38100" dir="2700000" algn="tl">
                    <a:srgbClr val="000000">
                      <a:alpha val="43137"/>
                    </a:srgbClr>
                  </a:outerShdw>
                </a:effectLst>
              </a:rPr>
              <a:t>?</a:t>
            </a:r>
            <a:endParaRPr lang="en-US" sz="3200" b="1"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63152946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512" y="76200"/>
            <a:ext cx="6553200" cy="762000"/>
          </a:xfrm>
        </p:spPr>
        <p:txBody>
          <a:bodyPr/>
          <a:lstStyle/>
          <a:p>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của</a:t>
            </a:r>
            <a:r>
              <a:rPr lang="en-US" sz="3200" b="1" dirty="0" smtClean="0"/>
              <a:t> </a:t>
            </a:r>
            <a:r>
              <a:rPr lang="en-US" sz="3200" b="1" dirty="0" err="1" smtClean="0"/>
              <a:t>đường</a:t>
            </a:r>
            <a:r>
              <a:rPr lang="en-US" sz="3200" b="1" dirty="0" smtClean="0"/>
              <a:t> </a:t>
            </a:r>
            <a:r>
              <a:rPr lang="en-US" sz="3200" b="1" dirty="0" err="1" smtClean="0"/>
              <a:t>tầm</a:t>
            </a:r>
            <a:r>
              <a:rPr lang="en-US" sz="3200" b="1" dirty="0" smtClean="0"/>
              <a:t> </a:t>
            </a:r>
            <a:r>
              <a:rPr lang="en-US" sz="3200" b="1" dirty="0" err="1" smtClean="0"/>
              <a:t>mắt</a:t>
            </a:r>
            <a:r>
              <a:rPr lang="en-US" sz="3200" b="1" dirty="0" smtClean="0"/>
              <a:t>?</a:t>
            </a:r>
            <a:endParaRPr lang="en-US" sz="3200" b="1"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08909" y="1905000"/>
            <a:ext cx="4284808" cy="2860562"/>
          </a:xfrm>
        </p:spPr>
      </p:pic>
      <p:sp>
        <p:nvSpPr>
          <p:cNvPr id="5" name="Rectangle 4"/>
          <p:cNvSpPr/>
          <p:nvPr/>
        </p:nvSpPr>
        <p:spPr>
          <a:xfrm>
            <a:off x="533400" y="928691"/>
            <a:ext cx="7239000" cy="646331"/>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dirty="0">
                <a:solidFill>
                  <a:srgbClr val="C00000"/>
                </a:solidFill>
                <a:effectLst>
                  <a:outerShdw blurRad="38100" dist="38100" dir="2700000" algn="tl">
                    <a:srgbClr val="000000">
                      <a:alpha val="43137"/>
                    </a:srgbClr>
                  </a:outerShdw>
                </a:effectLst>
              </a:rPr>
              <a:t> </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Các</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em</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hãy</a:t>
            </a:r>
            <a:r>
              <a:rPr lang="en-US" i="1" dirty="0">
                <a:solidFill>
                  <a:srgbClr val="C00000"/>
                </a:solidFill>
                <a:effectLst>
                  <a:outerShdw blurRad="38100" dist="38100" dir="2700000" algn="tl">
                    <a:srgbClr val="000000">
                      <a:alpha val="43137"/>
                    </a:srgbClr>
                  </a:outerShdw>
                </a:effectLst>
              </a:rPr>
              <a:t> so </a:t>
            </a:r>
            <a:r>
              <a:rPr lang="en-US" i="1" dirty="0" err="1">
                <a:solidFill>
                  <a:srgbClr val="C00000"/>
                </a:solidFill>
                <a:effectLst>
                  <a:outerShdw blurRad="38100" dist="38100" dir="2700000" algn="tl">
                    <a:srgbClr val="000000">
                      <a:alpha val="43137"/>
                    </a:srgbClr>
                  </a:outerShdw>
                </a:effectLst>
              </a:rPr>
              <a:t>sánh</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vị</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trí</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của</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hai</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đường</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ngang</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trong</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hai</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bức</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hình</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trên</a:t>
            </a:r>
            <a:r>
              <a:rPr lang="en-US" i="1" dirty="0" smtClean="0">
                <a:solidFill>
                  <a:srgbClr val="C00000"/>
                </a:solidFill>
                <a:effectLst>
                  <a:outerShdw blurRad="38100" dist="38100" dir="2700000" algn="tl">
                    <a:srgbClr val="000000">
                      <a:alpha val="43137"/>
                    </a:srgbClr>
                  </a:outerShdw>
                </a:effectLst>
              </a:rPr>
              <a:t>? </a:t>
            </a:r>
            <a:r>
              <a:rPr lang="en-US" i="1" dirty="0" err="1" smtClean="0">
                <a:solidFill>
                  <a:srgbClr val="C00000"/>
                </a:solidFill>
                <a:effectLst>
                  <a:outerShdw blurRad="38100" dist="38100" dir="2700000" algn="tl">
                    <a:srgbClr val="000000">
                      <a:alpha val="43137"/>
                    </a:srgbClr>
                  </a:outerShdw>
                </a:effectLst>
              </a:rPr>
              <a:t>Tại</a:t>
            </a:r>
            <a:r>
              <a:rPr lang="en-US" i="1" dirty="0" smtClean="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sao</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lại</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có</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sự</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khác</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nhau</a:t>
            </a:r>
            <a:r>
              <a:rPr lang="en-US" i="1" dirty="0">
                <a:solidFill>
                  <a:srgbClr val="C00000"/>
                </a:solidFill>
                <a:effectLst>
                  <a:outerShdw blurRad="38100" dist="38100" dir="2700000" algn="tl">
                    <a:srgbClr val="000000">
                      <a:alpha val="43137"/>
                    </a:srgbClr>
                  </a:outerShdw>
                </a:effectLst>
              </a:rPr>
              <a:t> </a:t>
            </a:r>
            <a:r>
              <a:rPr lang="en-US" i="1" dirty="0" err="1">
                <a:solidFill>
                  <a:srgbClr val="C00000"/>
                </a:solidFill>
                <a:effectLst>
                  <a:outerShdw blurRad="38100" dist="38100" dir="2700000" algn="tl">
                    <a:srgbClr val="000000">
                      <a:alpha val="43137"/>
                    </a:srgbClr>
                  </a:outerShdw>
                </a:effectLst>
              </a:rPr>
              <a:t>đó</a:t>
            </a:r>
            <a:r>
              <a:rPr lang="en-US" i="1" dirty="0">
                <a:solidFill>
                  <a:srgbClr val="C00000"/>
                </a:solidFill>
                <a:effectLst>
                  <a:outerShdw blurRad="38100" dist="38100" dir="2700000" algn="tl">
                    <a:srgbClr val="000000">
                      <a:alpha val="43137"/>
                    </a:srgbClr>
                  </a:outerShdw>
                </a:effectLst>
              </a:rPr>
              <a:t>?</a:t>
            </a:r>
            <a:endParaRPr lang="en-US" dirty="0">
              <a:solidFill>
                <a:srgbClr val="C00000"/>
              </a:solidFill>
              <a:effectLst>
                <a:outerShdw blurRad="38100" dist="38100" dir="2700000" algn="tl">
                  <a:srgbClr val="000000">
                    <a:alpha val="43137"/>
                  </a:srgbClr>
                </a:outerShdw>
              </a:effectLst>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48200" y="1905000"/>
            <a:ext cx="4285504" cy="2859235"/>
          </a:xfrm>
          <a:prstGeom prst="rect">
            <a:avLst/>
          </a:prstGeom>
        </p:spPr>
      </p:pic>
      <p:sp>
        <p:nvSpPr>
          <p:cNvPr id="8" name="TextBox 7"/>
          <p:cNvSpPr txBox="1"/>
          <p:nvPr/>
        </p:nvSpPr>
        <p:spPr>
          <a:xfrm>
            <a:off x="1918342" y="4889250"/>
            <a:ext cx="865943" cy="369332"/>
          </a:xfrm>
          <a:prstGeom prst="rect">
            <a:avLst/>
          </a:prstGeom>
          <a:noFill/>
        </p:spPr>
        <p:txBody>
          <a:bodyPr wrap="none" rtlCol="0">
            <a:spAutoFit/>
          </a:bodyPr>
          <a:lstStyle/>
          <a:p>
            <a:r>
              <a:rPr lang="en-US" dirty="0" err="1" smtClean="0"/>
              <a:t>Hình</a:t>
            </a:r>
            <a:r>
              <a:rPr lang="en-US" dirty="0" smtClean="0"/>
              <a:t> 1</a:t>
            </a:r>
            <a:endParaRPr lang="en-US" dirty="0"/>
          </a:p>
        </p:txBody>
      </p:sp>
      <p:sp>
        <p:nvSpPr>
          <p:cNvPr id="9" name="TextBox 8"/>
          <p:cNvSpPr txBox="1"/>
          <p:nvPr/>
        </p:nvSpPr>
        <p:spPr>
          <a:xfrm>
            <a:off x="6553199" y="4889250"/>
            <a:ext cx="894797" cy="369332"/>
          </a:xfrm>
          <a:prstGeom prst="rect">
            <a:avLst/>
          </a:prstGeom>
          <a:noFill/>
        </p:spPr>
        <p:txBody>
          <a:bodyPr wrap="none" rtlCol="0">
            <a:spAutoFit/>
          </a:bodyPr>
          <a:lstStyle/>
          <a:p>
            <a:r>
              <a:rPr lang="en-US" dirty="0" err="1" smtClean="0"/>
              <a:t>Hình</a:t>
            </a:r>
            <a:r>
              <a:rPr lang="en-US" dirty="0" smtClean="0"/>
              <a:t> 2</a:t>
            </a:r>
          </a:p>
        </p:txBody>
      </p:sp>
      <p:sp>
        <p:nvSpPr>
          <p:cNvPr id="10" name="TextBox 9"/>
          <p:cNvSpPr txBox="1"/>
          <p:nvPr/>
        </p:nvSpPr>
        <p:spPr>
          <a:xfrm>
            <a:off x="615676" y="5486400"/>
            <a:ext cx="7690124" cy="1107996"/>
          </a:xfrm>
          <a:prstGeom prst="rect">
            <a:avLst/>
          </a:prstGeom>
          <a:noFill/>
        </p:spPr>
        <p:txBody>
          <a:bodyPr wrap="square" rtlCol="0">
            <a:spAutoFit/>
          </a:bodyPr>
          <a:lstStyle/>
          <a:p>
            <a:r>
              <a:rPr lang="en-US"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Đường </a:t>
            </a:r>
            <a:r>
              <a:rPr lang="en-US"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tầm mắt cao hay thấp phụ thuộc vào vị </a:t>
            </a:r>
            <a:r>
              <a:rPr lang="en-US" sz="2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trí đứng </a:t>
            </a:r>
            <a:r>
              <a:rPr lang="en-US" sz="2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của người nhìn.</a:t>
            </a:r>
          </a:p>
          <a:p>
            <a:endParaRPr lang="en-US" dirty="0"/>
          </a:p>
        </p:txBody>
      </p:sp>
      <p:sp>
        <p:nvSpPr>
          <p:cNvPr id="11" name="Rounded Rectangular Callout 10"/>
          <p:cNvSpPr/>
          <p:nvPr/>
        </p:nvSpPr>
        <p:spPr>
          <a:xfrm>
            <a:off x="457200" y="2895600"/>
            <a:ext cx="1600200" cy="838200"/>
          </a:xfrm>
          <a:prstGeom prst="wedgeRoundRectCallou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thấp</a:t>
            </a:r>
            <a:r>
              <a:rPr lang="en-US" dirty="0" smtClean="0"/>
              <a:t> </a:t>
            </a:r>
            <a:r>
              <a:rPr lang="en-US" dirty="0" err="1" smtClean="0"/>
              <a:t>hơn</a:t>
            </a:r>
            <a:endParaRPr lang="en-US" dirty="0"/>
          </a:p>
        </p:txBody>
      </p:sp>
      <p:sp>
        <p:nvSpPr>
          <p:cNvPr id="12" name="Rounded Rectangular Callout 11"/>
          <p:cNvSpPr/>
          <p:nvPr/>
        </p:nvSpPr>
        <p:spPr>
          <a:xfrm>
            <a:off x="6957054" y="2133600"/>
            <a:ext cx="1577346" cy="762000"/>
          </a:xfrm>
          <a:prstGeom prst="wedgeRoundRectCallou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err="1" smtClean="0"/>
              <a:t>Đường</a:t>
            </a:r>
            <a:r>
              <a:rPr lang="en-US" dirty="0" smtClean="0"/>
              <a:t> </a:t>
            </a:r>
            <a:r>
              <a:rPr lang="en-US" dirty="0" err="1" smtClean="0"/>
              <a:t>tầm</a:t>
            </a:r>
            <a:r>
              <a:rPr lang="en-US" dirty="0" smtClean="0"/>
              <a:t> </a:t>
            </a:r>
            <a:r>
              <a:rPr lang="en-US" dirty="0" err="1" smtClean="0"/>
              <a:t>mắt</a:t>
            </a:r>
            <a:r>
              <a:rPr lang="en-US" dirty="0" smtClean="0"/>
              <a:t> </a:t>
            </a:r>
            <a:r>
              <a:rPr lang="en-US" dirty="0" err="1" smtClean="0"/>
              <a:t>cao</a:t>
            </a:r>
            <a:r>
              <a:rPr lang="en-US" dirty="0" smtClean="0"/>
              <a:t> </a:t>
            </a:r>
            <a:r>
              <a:rPr lang="en-US" dirty="0" err="1" smtClean="0"/>
              <a:t>hơn</a:t>
            </a:r>
            <a:endParaRPr lang="en-US" dirty="0"/>
          </a:p>
        </p:txBody>
      </p:sp>
    </p:spTree>
    <p:extLst>
      <p:ext uri="{BB962C8B-B14F-4D97-AF65-F5344CB8AC3E}">
        <p14:creationId xmlns:p14="http://schemas.microsoft.com/office/powerpoint/2010/main" xmlns="" val="18438672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P spid="10" grpId="0"/>
      <p:bldP spid="11" grpId="0" animBg="1"/>
      <p:bldP spid="1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3277</TotalTime>
  <Words>950</Words>
  <Application>Microsoft Office PowerPoint</Application>
  <PresentationFormat>On-screen Show (4:3)</PresentationFormat>
  <Paragraphs>125</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Executive</vt:lpstr>
      <vt:lpstr>Slide 1</vt:lpstr>
      <vt:lpstr>SƠ LƯỢC VỀ PHỐI CẢNH</vt:lpstr>
      <vt:lpstr>I/ Quan sát và nhận xét:</vt:lpstr>
      <vt:lpstr>+ Nhìn vào tranh, hãy cho biết vì sao hình dáng con đường lại chỗ to, chỗ kia lại hẹp dần?</vt:lpstr>
      <vt:lpstr>Slide 5</vt:lpstr>
      <vt:lpstr>Kết luận:</vt:lpstr>
      <vt:lpstr>II/ Đường tầm mắt và điểm tụ.</vt:lpstr>
      <vt:lpstr>Slide 8</vt:lpstr>
      <vt:lpstr>Đặc điểm của đường tầm mắt?</vt:lpstr>
      <vt:lpstr>Ví dụ về hình dạng của hình vuông ở các hướng nhìn.</vt:lpstr>
      <vt:lpstr>Một số vật khác</vt:lpstr>
      <vt:lpstr>Quan sát, tìm ra đường tầm mắt trong các hình sau?</vt:lpstr>
      <vt:lpstr>Đáp án</vt:lpstr>
      <vt:lpstr>2. Điểm tụ</vt:lpstr>
      <vt:lpstr>Hình hộp khi nhìn ở góc nghiêng sẽ có nhiều điểm tụ hơn</vt:lpstr>
      <vt:lpstr>Một số ví dụ về điểm tụ trong thực tiễn.</vt:lpstr>
      <vt:lpstr>Slide 17</vt:lpstr>
      <vt:lpstr>Đáp án</vt:lpstr>
      <vt:lpstr>Kết luận </vt:lpstr>
      <vt:lpstr>Dặn dò</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SƠ LƯỢC VỀ PHỐI CẢNH</dc:title>
  <dc:creator>a</dc:creator>
  <cp:lastModifiedBy>Welcome</cp:lastModifiedBy>
  <cp:revision>121</cp:revision>
  <dcterms:created xsi:type="dcterms:W3CDTF">2018-11-06T07:47:01Z</dcterms:created>
  <dcterms:modified xsi:type="dcterms:W3CDTF">2021-03-30T03:55:17Z</dcterms:modified>
</cp:coreProperties>
</file>