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310" r:id="rId2"/>
    <p:sldId id="260" r:id="rId3"/>
    <p:sldId id="311" r:id="rId4"/>
    <p:sldId id="300" r:id="rId5"/>
    <p:sldId id="312" r:id="rId6"/>
    <p:sldId id="264" r:id="rId7"/>
    <p:sldId id="313" r:id="rId8"/>
    <p:sldId id="293" r:id="rId9"/>
    <p:sldId id="294" r:id="rId10"/>
    <p:sldId id="301" r:id="rId11"/>
    <p:sldId id="314" r:id="rId12"/>
    <p:sldId id="315" r:id="rId13"/>
    <p:sldId id="326" r:id="rId14"/>
    <p:sldId id="275" r:id="rId15"/>
    <p:sldId id="273" r:id="rId16"/>
    <p:sldId id="316" r:id="rId17"/>
    <p:sldId id="327" r:id="rId18"/>
    <p:sldId id="303" r:id="rId19"/>
    <p:sldId id="330" r:id="rId20"/>
    <p:sldId id="278" r:id="rId21"/>
    <p:sldId id="318" r:id="rId22"/>
    <p:sldId id="329" r:id="rId23"/>
    <p:sldId id="331" r:id="rId24"/>
    <p:sldId id="281" r:id="rId25"/>
    <p:sldId id="305" r:id="rId26"/>
    <p:sldId id="319" r:id="rId27"/>
    <p:sldId id="285" r:id="rId28"/>
    <p:sldId id="320" r:id="rId29"/>
    <p:sldId id="286" r:id="rId30"/>
    <p:sldId id="354" r:id="rId31"/>
    <p:sldId id="332" r:id="rId32"/>
    <p:sldId id="340" r:id="rId33"/>
    <p:sldId id="333" r:id="rId34"/>
    <p:sldId id="341" r:id="rId35"/>
    <p:sldId id="342" r:id="rId36"/>
    <p:sldId id="339" r:id="rId37"/>
    <p:sldId id="349" r:id="rId38"/>
    <p:sldId id="350" r:id="rId39"/>
    <p:sldId id="336" r:id="rId40"/>
    <p:sldId id="351" r:id="rId41"/>
    <p:sldId id="352" r:id="rId42"/>
    <p:sldId id="347" r:id="rId43"/>
    <p:sldId id="335" r:id="rId44"/>
    <p:sldId id="323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6600"/>
    <a:srgbClr val="CC0000"/>
    <a:srgbClr val="663300"/>
    <a:srgbClr val="CC00CC"/>
    <a:srgbClr val="FF00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283B4-4FE0-4872-B685-B38A1479EC34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DA540-68D9-4C8C-B0EF-A79EE9E079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768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247BBA-238D-4889-8A5B-13EAFB443C7D}" type="slidenum">
              <a:rPr lang="en-US"/>
              <a:pPr/>
              <a:t>10</a:t>
            </a:fld>
            <a:endParaRPr lang="en-US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755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DDA540-68D9-4C8C-B0EF-A79EE9E079E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721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0FCFC77-6401-4ABF-B204-2119C333DC84}" type="slidenum">
              <a:rPr lang="en-US">
                <a:solidFill>
                  <a:srgbClr val="000000"/>
                </a:solidFill>
              </a:rPr>
              <a:pPr/>
              <a:t>43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79250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7A8E3E0-0E72-42BD-989F-401259E8271A}" type="slidenum">
              <a:rPr lang="en-US" altLang="en-US" smtClean="0">
                <a:solidFill>
                  <a:srgbClr val="000000"/>
                </a:solidFill>
                <a:latin typeface="Arial" charset="0"/>
              </a:rPr>
              <a:pPr/>
              <a:t>44</a:t>
            </a:fld>
            <a:endParaRPr lang="en-US" altLang="en-US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663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696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672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889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24250-3C51-47A5-8AA4-0346E539F5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76465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194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16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57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743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057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98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834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462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A37BB-F9E2-40EB-9F1E-6727958E4671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104EC-7242-4138-B8F6-72BB587BA6A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29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Local%20Settings\ClipArt\Anhdong\Nguoi_vat\ag00355_.gif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D:\Local%20Settings\ClipArt\Anhdong\Nguoi_vat\ag00355_.gif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file:///D:\Local%20Settings\ClipArt\Anhdong\Nguoi_vat\ag00355_.gif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file:///D:\Local%20Settings\ClipArt\Anhdong\Nguoi_vat\ag00355_.gif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bsc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8006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81400" y="5791200"/>
            <a:ext cx="91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5334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876800" y="838200"/>
            <a:ext cx="91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47244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90800" y="0"/>
            <a:ext cx="91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671513" y="1120914"/>
            <a:ext cx="271420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4000" b="1" dirty="0" err="1" smtClean="0">
                <a:solidFill>
                  <a:srgbClr val="0000CC"/>
                </a:solidFill>
                <a:latin typeface="Arial" charset="0"/>
                <a:cs typeface="+mn-cs"/>
              </a:rPr>
              <a:t>Chương</a:t>
            </a:r>
            <a:r>
              <a:rPr lang="en-US" altLang="en-US" sz="4000" b="1" dirty="0" smtClean="0">
                <a:solidFill>
                  <a:srgbClr val="0000CC"/>
                </a:solidFill>
                <a:latin typeface="Arial" charset="0"/>
                <a:cs typeface="+mn-cs"/>
              </a:rPr>
              <a:t> V</a:t>
            </a:r>
          </a:p>
        </p:txBody>
      </p:sp>
      <p:sp>
        <p:nvSpPr>
          <p:cNvPr id="3" name="Rectangle 2"/>
          <p:cNvSpPr/>
          <p:nvPr/>
        </p:nvSpPr>
        <p:spPr>
          <a:xfrm>
            <a:off x="76200" y="1981200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ĐẠI VIỆT Ở CÁC THẾ KỈ XVI- XVIII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81000" y="2743200"/>
            <a:ext cx="820721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46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22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 SUY YẾU CỦA NHÀ NƯỚC PHONG KIẾN TẬP QUYỀN </a:t>
            </a:r>
          </a:p>
          <a:p>
            <a:pPr algn="ctr"/>
            <a:r>
              <a:rPr lang="vi-VN" sz="3600" b="1" dirty="0" smtClean="0">
                <a:solidFill>
                  <a:srgbClr val="FF0000"/>
                </a:solidFill>
              </a:rPr>
              <a:t>( thế kỷ XVI- XVIII) </a:t>
            </a: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81000" y="76200"/>
            <a:ext cx="8458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just"/>
            <a:r>
              <a:rPr lang="en-US" sz="2800" b="1" i="1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Nguồn</a:t>
            </a:r>
            <a:r>
              <a:rPr lang="en-US" sz="28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tranh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ảnh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minh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họa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lấy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từ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“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Lịch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sử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Việt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Nam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bằng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tranh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”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của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Trần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Bạch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Đằng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-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Nhà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xuất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bản</a:t>
            </a:r>
            <a:r>
              <a:rPr lang="en-US" sz="2800" b="1" i="1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800" b="1" i="1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trẻ</a:t>
            </a:r>
            <a:r>
              <a:rPr lang="en-US" sz="28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.</a:t>
            </a:r>
            <a:endParaRPr lang="en-US" sz="2800" b="1" i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16" name="Picture 4" descr="SAM_097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88392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219200" y="6065838"/>
            <a:ext cx="5562600" cy="487362"/>
          </a:xfrm>
          <a:prstGeom prst="rect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</a:rPr>
              <a:t>Minh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họa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cảnh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vua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quan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ăn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chơi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sa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đọa</a:t>
            </a:r>
            <a:endParaRPr lang="en-US" sz="2400" b="1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8" name="Picture 6" descr="SAM_095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8763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1600200" y="6065838"/>
            <a:ext cx="5562600" cy="487362"/>
          </a:xfrm>
          <a:prstGeom prst="rect">
            <a:avLst/>
          </a:prstGeom>
          <a:solidFill>
            <a:srgbClr val="00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</a:rPr>
              <a:t>Minh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họa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cảnh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vua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quan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ăn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chơi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sa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đọa</a:t>
            </a:r>
            <a:endParaRPr lang="en-US" sz="2400" b="1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20" name="Picture 19" descr="SAM_095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8763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762000" y="6324600"/>
            <a:ext cx="7543800" cy="411163"/>
          </a:xfrm>
          <a:prstGeom prst="rect">
            <a:avLst/>
          </a:prstGeom>
          <a:solidFill>
            <a:srgbClr val="0000CC"/>
          </a:solidFill>
          <a:ln>
            <a:solidFill>
              <a:srgbClr val="0000CC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Minh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</a:rPr>
              <a:t>họa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</a:rPr>
              <a:t>cảnh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xây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dựng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đền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đài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cung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điện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tốn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kém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...</a:t>
            </a:r>
          </a:p>
        </p:txBody>
      </p:sp>
      <p:pic>
        <p:nvPicPr>
          <p:cNvPr id="22" name="Picture 7" descr="SAM_096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799"/>
            <a:ext cx="8763000" cy="5647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1143000" y="6294438"/>
            <a:ext cx="6705600" cy="411162"/>
          </a:xfrm>
          <a:prstGeom prst="rect">
            <a:avLst/>
          </a:prstGeom>
          <a:solidFill>
            <a:srgbClr val="663300"/>
          </a:solidFill>
          <a:ln>
            <a:solidFill>
              <a:srgbClr val="0000CC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Minh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họa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: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nội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bộ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triều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đình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“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chia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bè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kéo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cánh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”…</a:t>
            </a:r>
          </a:p>
        </p:txBody>
      </p:sp>
      <p:pic>
        <p:nvPicPr>
          <p:cNvPr id="24" name="Picture 9" descr="SAM_096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600"/>
            <a:ext cx="88392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381000" y="6294438"/>
            <a:ext cx="8229600" cy="487362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Minh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họa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: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giết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hại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các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công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</a:rPr>
              <a:t>thần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</a:rPr>
              <a:t> (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</a:rPr>
              <a:t>dưới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</a:rPr>
              <a:t>triều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</a:rPr>
              <a:t>vua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Lê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chemeClr val="bg1"/>
                </a:solidFill>
                <a:latin typeface="Times New Roman" pitchFamily="18" charset="0"/>
              </a:rPr>
              <a:t>Uy</a:t>
            </a:r>
            <a:r>
              <a:rPr lang="en-US" sz="2400" b="1" i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bg1"/>
                </a:solidFill>
                <a:latin typeface="Times New Roman" pitchFamily="18" charset="0"/>
              </a:rPr>
              <a:t>Mục</a:t>
            </a:r>
            <a:r>
              <a:rPr lang="en-US" sz="2400" b="1" i="1" dirty="0" smtClean="0">
                <a:solidFill>
                  <a:schemeClr val="bg1"/>
                </a:solidFill>
                <a:latin typeface="Times New Roman" pitchFamily="18" charset="0"/>
              </a:rPr>
              <a:t>)</a:t>
            </a:r>
            <a:endParaRPr lang="en-US" sz="2400" b="1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58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anh vu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04800"/>
            <a:ext cx="3886200" cy="358140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029200" y="4019490"/>
            <a:ext cx="4038600" cy="400110"/>
          </a:xfrm>
          <a:prstGeom prst="rect">
            <a:avLst/>
          </a:prstGeom>
          <a:ln w="9525">
            <a:solidFill>
              <a:srgbClr val="0000C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phác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endParaRPr lang="en-US" sz="20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2" descr="ANd9GcRM7Cl9netUBeQk-BCy-R-2OaNFSgjY7dfkFhD2yj7__DKaeuOQ2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648200" cy="358140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609600" y="4019490"/>
            <a:ext cx="4038600" cy="400110"/>
          </a:xfrm>
          <a:prstGeom prst="rect">
            <a:avLst/>
          </a:prstGeom>
          <a:ln w="6350">
            <a:solidFill>
              <a:srgbClr val="0000C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phác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000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endParaRPr lang="en-US" sz="20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4953000"/>
            <a:ext cx="8382000" cy="1077218"/>
          </a:xfrm>
          <a:prstGeom prst="rect">
            <a:avLst/>
          </a:prstGeom>
          <a:solidFill>
            <a:srgbClr val="CC0000"/>
          </a:solidFill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XVI ?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24678" y="4724400"/>
            <a:ext cx="8686800" cy="181588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8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XVI: </a:t>
            </a:r>
            <a:r>
              <a:rPr lang="en-US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Vua</a:t>
            </a: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xỉ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lãng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phí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		- </a:t>
            </a:r>
            <a:r>
              <a:rPr lang="en-US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Vua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kém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vong</a:t>
            </a:r>
            <a:r>
              <a:rPr lang="en-US" sz="28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8" grpId="1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57808" y="2362720"/>
            <a:ext cx="838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Phong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trào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nghĩa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nông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dân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đầu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thế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kỉ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XVI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9600" y="3261115"/>
            <a:ext cx="3066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a. </a:t>
            </a:r>
            <a:r>
              <a:rPr lang="en-US" sz="3200" b="1" dirty="0" err="1" smtClean="0">
                <a:latin typeface="Times New Roman" pitchFamily="18" charset="0"/>
              </a:rPr>
              <a:t>Nguyên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nhân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214851" y="3803341"/>
            <a:ext cx="7162800" cy="1077218"/>
          </a:xfrm>
          <a:prstGeom prst="rect">
            <a:avLst/>
          </a:prstGeom>
          <a:solidFill>
            <a:srgbClr val="CC0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Nhân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khi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triều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đình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rối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loạn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quan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lại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địa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phương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đã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làm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gì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?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34719" y="1457345"/>
            <a:ext cx="541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57808" y="1849055"/>
            <a:ext cx="4038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Triều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đình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nhà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Lê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4876800" y="4880559"/>
            <a:ext cx="304800" cy="27986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Horizontal Scroll 2"/>
          <p:cNvSpPr/>
          <p:nvPr/>
        </p:nvSpPr>
        <p:spPr>
          <a:xfrm>
            <a:off x="835404" y="5020489"/>
            <a:ext cx="7904403" cy="152400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hiếp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cướp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bùn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,…..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57808" y="2138187"/>
            <a:ext cx="838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Phong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trào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nghĩa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nông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dân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đầu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thế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kỉ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XVI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0266" y="3389364"/>
            <a:ext cx="3066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a. </a:t>
            </a:r>
            <a:r>
              <a:rPr lang="en-US" sz="3200" b="1" dirty="0" err="1" smtClean="0">
                <a:latin typeface="Times New Roman" pitchFamily="18" charset="0"/>
              </a:rPr>
              <a:t>Nguyên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nhân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214851" y="5274739"/>
            <a:ext cx="6934200" cy="1077218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Sự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suy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yếu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của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triều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đình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nhà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Lê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làm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đời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sống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của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nhân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dân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ta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như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thế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nào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?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09600" y="4223617"/>
            <a:ext cx="5296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</a:rPr>
              <a:t>Đời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sống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nhân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dân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cực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khổ</a:t>
            </a:r>
            <a:r>
              <a:rPr lang="en-US" sz="3200" b="1" dirty="0" smtClean="0">
                <a:latin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57808" y="506532"/>
            <a:ext cx="541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57808" y="1336542"/>
            <a:ext cx="4038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Triều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đình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nhà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Lê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08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914400"/>
            <a:ext cx="7848600" cy="3048000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1512,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đói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to.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1517,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đói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thây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chồng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huyện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trấn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Ninh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Giang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nạn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đói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dữ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dội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19200" y="4191000"/>
            <a:ext cx="6934200" cy="9906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ta TK XVI?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54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812" y="6142038"/>
            <a:ext cx="2744788" cy="411162"/>
          </a:xfrm>
        </p:spPr>
        <p:txBody>
          <a:bodyPr>
            <a:noAutofit/>
          </a:bodyPr>
          <a:lstStyle/>
          <a:p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i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hán</a:t>
            </a:r>
            <a:r>
              <a:rPr lang="en-US" i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i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endParaRPr lang="en-US" i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6142038"/>
            <a:ext cx="4041775" cy="411162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i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i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i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i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i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đói</a:t>
            </a:r>
            <a:r>
              <a:rPr lang="en-US" i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khổ</a:t>
            </a:r>
            <a:endParaRPr lang="en-US" i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3" descr="han ha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838"/>
            <a:ext cx="4166398" cy="5715000"/>
          </a:xfrm>
          <a:prstGeom prst="rect">
            <a:avLst/>
          </a:prstGeom>
          <a:noFill/>
          <a:ln w="28575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838"/>
            <a:ext cx="4267200" cy="57150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>
            <a:solidFill>
              <a:srgbClr val="0000CC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37724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48288" y="1853178"/>
            <a:ext cx="838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Phong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trào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khởi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nghĩa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nông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dân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ở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đầu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thế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kỉ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XVI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2658" y="2536864"/>
            <a:ext cx="3066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a. </a:t>
            </a:r>
            <a:r>
              <a:rPr lang="en-US" sz="3200" b="1" dirty="0" err="1" smtClean="0">
                <a:latin typeface="Times New Roman" pitchFamily="18" charset="0"/>
              </a:rPr>
              <a:t>Nguyên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nhân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52658" y="3166022"/>
            <a:ext cx="5036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</a:rPr>
              <a:t>Đời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sống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nhân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dân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cực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khổ</a:t>
            </a:r>
            <a:r>
              <a:rPr lang="en-US" sz="3200" dirty="0" smtClean="0">
                <a:latin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700" y="5310263"/>
            <a:ext cx="8482957" cy="10772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</a:rPr>
              <a:t>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Mâu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thuẫn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gay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gắt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</a:rPr>
              <a:t>   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72172" y="1187528"/>
            <a:ext cx="403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1.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Triều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đình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nhà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Lê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51700" y="537082"/>
            <a:ext cx="5410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Oval Callout 1"/>
          <p:cNvSpPr/>
          <p:nvPr/>
        </p:nvSpPr>
        <p:spPr>
          <a:xfrm>
            <a:off x="650064" y="3662030"/>
            <a:ext cx="8084594" cy="1077465"/>
          </a:xfrm>
          <a:prstGeom prst="wedgeEllipseCallout">
            <a:avLst>
              <a:gd name="adj1" fmla="val -30668"/>
              <a:gd name="adj2" fmla="val 9447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3937805" y="5502492"/>
            <a:ext cx="770890" cy="1143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3917010" y="5745081"/>
            <a:ext cx="608551" cy="3495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610871" y="5297562"/>
            <a:ext cx="3068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90643" y="5848872"/>
            <a:ext cx="36167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PK</a:t>
            </a:r>
            <a:endParaRPr 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6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70133" y="1699839"/>
            <a:ext cx="838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2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Phong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trào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khởi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nghĩa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nông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dân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ở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đầu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thế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kỉ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</a:rPr>
              <a:t> XVI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2110" y="2231419"/>
            <a:ext cx="30668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a. </a:t>
            </a:r>
            <a:r>
              <a:rPr lang="en-US" sz="3200" b="1" dirty="0" err="1" smtClean="0">
                <a:latin typeface="Times New Roman" pitchFamily="18" charset="0"/>
              </a:rPr>
              <a:t>Nguyên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nhân</a:t>
            </a:r>
            <a:r>
              <a:rPr lang="en-US" sz="32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19330" y="2810364"/>
            <a:ext cx="5296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</a:rPr>
              <a:t>Đời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sống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nhân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dân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cực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khổ</a:t>
            </a:r>
            <a:r>
              <a:rPr lang="en-US" sz="3200" dirty="0" smtClean="0">
                <a:latin typeface="Times New Roman" pitchFamily="18" charset="0"/>
              </a:rPr>
              <a:t>.</a:t>
            </a:r>
            <a:endParaRPr lang="en-US" sz="3200" dirty="0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6154" y="3499904"/>
            <a:ext cx="52998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</a:rPr>
              <a:t>Mâu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thuẫn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giai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cấp</a:t>
            </a:r>
            <a:r>
              <a:rPr lang="en-US" sz="3200" b="1" dirty="0" smtClean="0">
                <a:latin typeface="Times New Roman" pitchFamily="18" charset="0"/>
              </a:rPr>
              <a:t> gay </a:t>
            </a:r>
            <a:r>
              <a:rPr lang="en-US" sz="3200" b="1" dirty="0" err="1" smtClean="0">
                <a:latin typeface="Times New Roman" pitchFamily="18" charset="0"/>
              </a:rPr>
              <a:t>gắt</a:t>
            </a:r>
            <a:r>
              <a:rPr lang="en-US" sz="3200" b="1" dirty="0" smtClean="0">
                <a:latin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5148" y="4189444"/>
            <a:ext cx="2292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b. </a:t>
            </a:r>
            <a:r>
              <a:rPr lang="en-US" sz="3200" b="1" dirty="0" err="1" smtClean="0">
                <a:latin typeface="Times New Roman" pitchFamily="18" charset="0"/>
              </a:rPr>
              <a:t>Diễn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biến</a:t>
            </a:r>
            <a:endParaRPr lang="en-US" sz="3200" b="1" dirty="0" smtClean="0">
              <a:latin typeface="Times New Roman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72110" y="1185670"/>
            <a:ext cx="4038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1.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Triều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đình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Times New Roman" pitchFamily="18" charset="0"/>
              </a:rPr>
              <a:t>nhà</a:t>
            </a:r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</a:rPr>
              <a:t>Lê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15803" y="533400"/>
            <a:ext cx="5410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131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828800" y="151416"/>
            <a:ext cx="5410200" cy="624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3" t="227"/>
          <a:stretch>
            <a:fillRect/>
          </a:stretch>
        </p:blipFill>
        <p:spPr bwMode="auto">
          <a:xfrm>
            <a:off x="1828800" y="151416"/>
            <a:ext cx="5410200" cy="6197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2" name="Line 20"/>
          <p:cNvSpPr>
            <a:spLocks noChangeShapeType="1"/>
          </p:cNvSpPr>
          <p:nvPr/>
        </p:nvSpPr>
        <p:spPr bwMode="auto">
          <a:xfrm>
            <a:off x="1828800" y="306388"/>
            <a:ext cx="0" cy="6246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Rectangle 21"/>
          <p:cNvSpPr>
            <a:spLocks noChangeArrowheads="1"/>
          </p:cNvSpPr>
          <p:nvPr/>
        </p:nvSpPr>
        <p:spPr bwMode="auto">
          <a:xfrm>
            <a:off x="609600" y="6400234"/>
            <a:ext cx="7315200" cy="355977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Lược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đồ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phong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trào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nông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dân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khởi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nghĩa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thế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kỉ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XVI</a:t>
            </a:r>
          </a:p>
        </p:txBody>
      </p:sp>
      <p:pic>
        <p:nvPicPr>
          <p:cNvPr id="10254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1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914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143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838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8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832" y="9525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362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819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581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715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2953" y="618797"/>
            <a:ext cx="15560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XVI?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077000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828800" y="151416"/>
            <a:ext cx="5410200" cy="624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3" t="227"/>
          <a:stretch>
            <a:fillRect/>
          </a:stretch>
        </p:blipFill>
        <p:spPr bwMode="auto">
          <a:xfrm>
            <a:off x="1828800" y="151416"/>
            <a:ext cx="5410200" cy="6197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52" name="Line 20"/>
          <p:cNvSpPr>
            <a:spLocks noChangeShapeType="1"/>
          </p:cNvSpPr>
          <p:nvPr/>
        </p:nvSpPr>
        <p:spPr bwMode="auto">
          <a:xfrm>
            <a:off x="1828800" y="306388"/>
            <a:ext cx="0" cy="6246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Rectangle 21"/>
          <p:cNvSpPr>
            <a:spLocks noChangeArrowheads="1"/>
          </p:cNvSpPr>
          <p:nvPr/>
        </p:nvSpPr>
        <p:spPr bwMode="auto">
          <a:xfrm>
            <a:off x="609600" y="6400234"/>
            <a:ext cx="7315200" cy="355977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Lược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đồ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phong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trào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nông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dân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khởi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nghĩa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thế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itchFamily="18" charset="0"/>
              </a:rPr>
              <a:t>kỉ</a:t>
            </a:r>
            <a:r>
              <a:rPr lang="en-US" sz="2400" b="1" i="1" dirty="0">
                <a:solidFill>
                  <a:srgbClr val="0000CC"/>
                </a:solidFill>
                <a:latin typeface="Times New Roman" pitchFamily="18" charset="0"/>
              </a:rPr>
              <a:t> XVI</a:t>
            </a:r>
          </a:p>
        </p:txBody>
      </p:sp>
      <p:pic>
        <p:nvPicPr>
          <p:cNvPr id="10254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1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914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143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838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8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832" y="9525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362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819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581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715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382" y="619780"/>
            <a:ext cx="1738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1511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381" y="1908554"/>
            <a:ext cx="17382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1512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Trịnh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An,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504" y="3013212"/>
            <a:ext cx="1802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1515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– Tam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504" y="4157705"/>
            <a:ext cx="17382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1516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Cảo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endParaRPr 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85324" y="619780"/>
            <a:ext cx="1612351" cy="30469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bấy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426876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8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8" y="2971800"/>
            <a:ext cx="7481887" cy="2887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75" y="853884"/>
            <a:ext cx="6934200" cy="303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3852863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7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828800" y="102811"/>
            <a:ext cx="5410200" cy="624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3" t="227"/>
          <a:stretch>
            <a:fillRect/>
          </a:stretch>
        </p:blipFill>
        <p:spPr bwMode="auto">
          <a:xfrm>
            <a:off x="1828800" y="76200"/>
            <a:ext cx="54102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612" name="AutoShape 4"/>
          <p:cNvSpPr>
            <a:spLocks noChangeArrowheads="1"/>
          </p:cNvSpPr>
          <p:nvPr/>
        </p:nvSpPr>
        <p:spPr bwMode="auto">
          <a:xfrm>
            <a:off x="1905000" y="1600200"/>
            <a:ext cx="1143000" cy="457200"/>
          </a:xfrm>
          <a:prstGeom prst="wedgeRectCallout">
            <a:avLst>
              <a:gd name="adj1" fmla="val 58194"/>
              <a:gd name="adj2" fmla="val -145139"/>
            </a:avLst>
          </a:prstGeom>
          <a:solidFill>
            <a:srgbClr val="BBE0E3">
              <a:alpha val="8509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sz="1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1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1600" b="1" dirty="0" smtClean="0">
                <a:solidFill>
                  <a:srgbClr val="000099"/>
                </a:solidFill>
                <a:latin typeface="VNI-Times" pitchFamily="2" charset="0"/>
              </a:rPr>
              <a:t>                          </a:t>
            </a:r>
            <a:r>
              <a:rPr lang="en-US" sz="1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1511</a:t>
            </a:r>
            <a:endParaRPr lang="en-US" sz="1400" b="1" dirty="0">
              <a:solidFill>
                <a:srgbClr val="000099"/>
              </a:solidFill>
              <a:latin typeface="VNI-Times" pitchFamily="2" charset="0"/>
            </a:endParaRPr>
          </a:p>
        </p:txBody>
      </p:sp>
      <p:sp>
        <p:nvSpPr>
          <p:cNvPr id="68613" name="AutoShape 5"/>
          <p:cNvSpPr>
            <a:spLocks noChangeArrowheads="1"/>
          </p:cNvSpPr>
          <p:nvPr/>
        </p:nvSpPr>
        <p:spPr bwMode="auto">
          <a:xfrm>
            <a:off x="3200400" y="1830388"/>
            <a:ext cx="1066800" cy="531812"/>
          </a:xfrm>
          <a:prstGeom prst="wedgeRectCallout">
            <a:avLst>
              <a:gd name="adj1" fmla="val -1042"/>
              <a:gd name="adj2" fmla="val -160713"/>
            </a:avLst>
          </a:prstGeom>
          <a:solidFill>
            <a:srgbClr val="BBE0E3">
              <a:alpha val="8509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sz="12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1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1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1515</a:t>
            </a:r>
            <a:endParaRPr lang="en-US" sz="1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14" name="AutoShape 6"/>
          <p:cNvSpPr>
            <a:spLocks noChangeArrowheads="1"/>
          </p:cNvSpPr>
          <p:nvPr/>
        </p:nvSpPr>
        <p:spPr bwMode="auto">
          <a:xfrm>
            <a:off x="3962400" y="4116388"/>
            <a:ext cx="1327432" cy="455612"/>
          </a:xfrm>
          <a:prstGeom prst="wedgeRectCallout">
            <a:avLst>
              <a:gd name="adj1" fmla="val -52917"/>
              <a:gd name="adj2" fmla="val -114583"/>
            </a:avLst>
          </a:prstGeom>
          <a:solidFill>
            <a:srgbClr val="BBE0E3">
              <a:alpha val="8509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sz="12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1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1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2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Trịnh</a:t>
            </a:r>
            <a:r>
              <a:rPr lang="en-US" sz="1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r>
              <a:rPr lang="en-US" sz="12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1512</a:t>
            </a:r>
            <a:endParaRPr lang="en-US" sz="14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400" b="1" dirty="0">
              <a:solidFill>
                <a:srgbClr val="000099"/>
              </a:solidFill>
              <a:latin typeface="VNI-Times" pitchFamily="2" charset="0"/>
            </a:endParaRPr>
          </a:p>
        </p:txBody>
      </p:sp>
      <p:sp>
        <p:nvSpPr>
          <p:cNvPr id="68615" name="AutoShape 7"/>
          <p:cNvSpPr>
            <a:spLocks noChangeArrowheads="1"/>
          </p:cNvSpPr>
          <p:nvPr/>
        </p:nvSpPr>
        <p:spPr bwMode="auto">
          <a:xfrm>
            <a:off x="4343400" y="1905000"/>
            <a:ext cx="990600" cy="533400"/>
          </a:xfrm>
          <a:prstGeom prst="wedgeRectCallout">
            <a:avLst>
              <a:gd name="adj1" fmla="val 25801"/>
              <a:gd name="adj2" fmla="val -141667"/>
            </a:avLst>
          </a:prstGeom>
          <a:solidFill>
            <a:srgbClr val="BBE0E3">
              <a:alpha val="85097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sz="14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1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Cảo</a:t>
            </a:r>
            <a:endParaRPr lang="en-US" sz="1400" b="1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1516</a:t>
            </a:r>
            <a:r>
              <a:rPr lang="en-US" sz="1400" b="1" dirty="0" smtClean="0">
                <a:solidFill>
                  <a:srgbClr val="000099"/>
                </a:solidFill>
                <a:latin typeface="VNI-Times" pitchFamily="2" charset="0"/>
              </a:rPr>
              <a:t>                          </a:t>
            </a:r>
            <a:endParaRPr lang="en-US" sz="1400" b="1" dirty="0">
              <a:solidFill>
                <a:srgbClr val="000099"/>
              </a:solidFill>
              <a:latin typeface="VNI-Times" pitchFamily="2" charset="0"/>
            </a:endParaRPr>
          </a:p>
        </p:txBody>
      </p:sp>
      <p:sp>
        <p:nvSpPr>
          <p:cNvPr id="68623" name="Freeform 15"/>
          <p:cNvSpPr>
            <a:spLocks/>
          </p:cNvSpPr>
          <p:nvPr/>
        </p:nvSpPr>
        <p:spPr bwMode="auto">
          <a:xfrm rot="-7530769">
            <a:off x="4644231" y="1046957"/>
            <a:ext cx="366713" cy="520700"/>
          </a:xfrm>
          <a:custGeom>
            <a:avLst/>
            <a:gdLst>
              <a:gd name="T0" fmla="*/ 0 w 1248"/>
              <a:gd name="T1" fmla="*/ 347133 h 864"/>
              <a:gd name="T2" fmla="*/ 296191 w 1248"/>
              <a:gd name="T3" fmla="*/ 57856 h 864"/>
              <a:gd name="T4" fmla="*/ 253878 w 1248"/>
              <a:gd name="T5" fmla="*/ 28928 h 864"/>
              <a:gd name="T6" fmla="*/ 366713 w 1248"/>
              <a:gd name="T7" fmla="*/ 0 h 864"/>
              <a:gd name="T8" fmla="*/ 324400 w 1248"/>
              <a:gd name="T9" fmla="*/ 144639 h 864"/>
              <a:gd name="T10" fmla="*/ 310296 w 1248"/>
              <a:gd name="T11" fmla="*/ 86783 h 864"/>
              <a:gd name="T12" fmla="*/ 0 w 1248"/>
              <a:gd name="T13" fmla="*/ 520700 h 864"/>
              <a:gd name="T14" fmla="*/ 28209 w 1248"/>
              <a:gd name="T15" fmla="*/ 404989 h 864"/>
              <a:gd name="T16" fmla="*/ 0 w 1248"/>
              <a:gd name="T17" fmla="*/ 347133 h 8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48" h="864">
                <a:moveTo>
                  <a:pt x="0" y="576"/>
                </a:moveTo>
                <a:lnTo>
                  <a:pt x="1008" y="96"/>
                </a:lnTo>
                <a:lnTo>
                  <a:pt x="864" y="48"/>
                </a:lnTo>
                <a:lnTo>
                  <a:pt x="1248" y="0"/>
                </a:lnTo>
                <a:lnTo>
                  <a:pt x="1104" y="240"/>
                </a:lnTo>
                <a:lnTo>
                  <a:pt x="1056" y="144"/>
                </a:lnTo>
                <a:lnTo>
                  <a:pt x="0" y="864"/>
                </a:lnTo>
                <a:lnTo>
                  <a:pt x="96" y="672"/>
                </a:lnTo>
                <a:lnTo>
                  <a:pt x="0" y="576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80404"/>
              </a:gs>
            </a:gsLst>
            <a:lin ang="0" scaled="1"/>
          </a:gradFill>
          <a:ln w="12700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5" name="Freeform 17"/>
          <p:cNvSpPr>
            <a:spLocks/>
          </p:cNvSpPr>
          <p:nvPr/>
        </p:nvSpPr>
        <p:spPr bwMode="auto">
          <a:xfrm rot="-10600412">
            <a:off x="4038600" y="1219200"/>
            <a:ext cx="381000" cy="342900"/>
          </a:xfrm>
          <a:custGeom>
            <a:avLst/>
            <a:gdLst>
              <a:gd name="T0" fmla="*/ 0 w 1248"/>
              <a:gd name="T1" fmla="*/ 228600 h 864"/>
              <a:gd name="T2" fmla="*/ 307731 w 1248"/>
              <a:gd name="T3" fmla="*/ 38100 h 864"/>
              <a:gd name="T4" fmla="*/ 263769 w 1248"/>
              <a:gd name="T5" fmla="*/ 19050 h 864"/>
              <a:gd name="T6" fmla="*/ 381000 w 1248"/>
              <a:gd name="T7" fmla="*/ 0 h 864"/>
              <a:gd name="T8" fmla="*/ 337038 w 1248"/>
              <a:gd name="T9" fmla="*/ 95250 h 864"/>
              <a:gd name="T10" fmla="*/ 322385 w 1248"/>
              <a:gd name="T11" fmla="*/ 57150 h 864"/>
              <a:gd name="T12" fmla="*/ 0 w 1248"/>
              <a:gd name="T13" fmla="*/ 342900 h 864"/>
              <a:gd name="T14" fmla="*/ 29308 w 1248"/>
              <a:gd name="T15" fmla="*/ 266700 h 864"/>
              <a:gd name="T16" fmla="*/ 0 w 1248"/>
              <a:gd name="T17" fmla="*/ 228600 h 8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48" h="864">
                <a:moveTo>
                  <a:pt x="0" y="576"/>
                </a:moveTo>
                <a:lnTo>
                  <a:pt x="1008" y="96"/>
                </a:lnTo>
                <a:lnTo>
                  <a:pt x="864" y="48"/>
                </a:lnTo>
                <a:lnTo>
                  <a:pt x="1248" y="0"/>
                </a:lnTo>
                <a:lnTo>
                  <a:pt x="1104" y="240"/>
                </a:lnTo>
                <a:lnTo>
                  <a:pt x="1056" y="144"/>
                </a:lnTo>
                <a:lnTo>
                  <a:pt x="0" y="864"/>
                </a:lnTo>
                <a:lnTo>
                  <a:pt x="96" y="672"/>
                </a:lnTo>
                <a:lnTo>
                  <a:pt x="0" y="576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80404"/>
              </a:gs>
            </a:gsLst>
            <a:lin ang="0" scaled="1"/>
          </a:gradFill>
          <a:ln w="12700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6" name="Line 18"/>
          <p:cNvSpPr>
            <a:spLocks noChangeShapeType="1"/>
          </p:cNvSpPr>
          <p:nvPr/>
        </p:nvSpPr>
        <p:spPr bwMode="auto">
          <a:xfrm flipH="1">
            <a:off x="4038600" y="1735138"/>
            <a:ext cx="152400" cy="417512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7" name="Line 19"/>
          <p:cNvSpPr>
            <a:spLocks noChangeShapeType="1"/>
          </p:cNvSpPr>
          <p:nvPr/>
        </p:nvSpPr>
        <p:spPr bwMode="auto">
          <a:xfrm flipH="1">
            <a:off x="3733800" y="2286000"/>
            <a:ext cx="76200" cy="38100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2" name="Line 20"/>
          <p:cNvSpPr>
            <a:spLocks noChangeShapeType="1"/>
          </p:cNvSpPr>
          <p:nvPr/>
        </p:nvSpPr>
        <p:spPr bwMode="auto">
          <a:xfrm>
            <a:off x="1828800" y="306388"/>
            <a:ext cx="0" cy="6246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Rectangle 21"/>
          <p:cNvSpPr>
            <a:spLocks noChangeArrowheads="1"/>
          </p:cNvSpPr>
          <p:nvPr/>
        </p:nvSpPr>
        <p:spPr bwMode="auto">
          <a:xfrm>
            <a:off x="457200" y="6448425"/>
            <a:ext cx="82296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Lược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đồ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phong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trào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nông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dân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khởi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nghĩa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thế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kỉ</a:t>
            </a:r>
            <a:r>
              <a:rPr lang="en-US" sz="2400" b="1" dirty="0">
                <a:latin typeface="Times New Roman" pitchFamily="18" charset="0"/>
              </a:rPr>
              <a:t> XVI</a:t>
            </a:r>
          </a:p>
        </p:txBody>
      </p:sp>
      <p:pic>
        <p:nvPicPr>
          <p:cNvPr id="10254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1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914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143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838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8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832" y="9525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362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819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581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715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15791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6" presetClass="entr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6" presetClass="entr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4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nimBg="1"/>
      <p:bldP spid="68613" grpId="0" animBg="1"/>
      <p:bldP spid="68614" grpId="0" animBg="1"/>
      <p:bldP spid="68615" grpId="0" animBg="1"/>
      <p:bldP spid="68623" grpId="0" animBg="1"/>
      <p:bldP spid="68625" grpId="0" animBg="1"/>
      <p:bldP spid="68626" grpId="0" animBg="1"/>
      <p:bldP spid="68626" grpId="1" animBg="1"/>
      <p:bldP spid="68626" grpId="2" animBg="1"/>
      <p:bldP spid="68627" grpId="0" animBg="1"/>
      <p:bldP spid="68627" grpId="1" animBg="1"/>
      <p:bldP spid="68627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94" name="Rectangle 66"/>
          <p:cNvSpPr>
            <a:spLocks noChangeArrowheads="1"/>
          </p:cNvSpPr>
          <p:nvPr/>
        </p:nvSpPr>
        <p:spPr bwMode="auto">
          <a:xfrm>
            <a:off x="2590800" y="76200"/>
            <a:ext cx="4648200" cy="685800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50000">
                <a:schemeClr val="bg1"/>
              </a:gs>
              <a:gs pos="100000">
                <a:srgbClr val="0066FF"/>
              </a:gs>
            </a:gsLst>
            <a:lin ang="5400000" scaled="1"/>
          </a:gradFill>
          <a:ln w="9525" algn="ctr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 Ý : 2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19100" y="685368"/>
            <a:ext cx="8458200" cy="830997"/>
          </a:xfrm>
          <a:prstGeom prst="rect">
            <a:avLst/>
          </a:prstGeom>
          <a:ln w="38100"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mốc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i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5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042525"/>
              </p:ext>
            </p:extLst>
          </p:nvPr>
        </p:nvGraphicFramePr>
        <p:xfrm>
          <a:off x="381000" y="3301643"/>
          <a:ext cx="8534399" cy="325155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648607"/>
                <a:gridCol w="2575034"/>
                <a:gridCol w="3310758"/>
              </a:tblGrid>
              <a:tr h="776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khởi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nghĩa</a:t>
                      </a:r>
                      <a:endParaRPr kumimoji="0" 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lãnh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đạo</a:t>
                      </a:r>
                      <a:endParaRPr kumimoji="0" 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Địa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endParaRPr kumimoji="0" 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39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478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1512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680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1515</a:t>
                      </a: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</a:rPr>
                        <a:t> 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203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1516</a:t>
                      </a: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cxnSp>
        <p:nvCxnSpPr>
          <p:cNvPr id="37" name="Straight Connector 36"/>
          <p:cNvCxnSpPr/>
          <p:nvPr/>
        </p:nvCxnSpPr>
        <p:spPr>
          <a:xfrm flipV="1">
            <a:off x="4191000" y="1516365"/>
            <a:ext cx="0" cy="168403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43199" y="1572975"/>
            <a:ext cx="2012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0024" y="1973085"/>
            <a:ext cx="2606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9963" y="2342632"/>
            <a:ext cx="2573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Trịnh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3199" y="2773305"/>
            <a:ext cx="2573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1572975"/>
            <a:ext cx="2107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Tam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19600" y="1942522"/>
            <a:ext cx="3140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6562" y="2312069"/>
            <a:ext cx="3726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13310" y="2763403"/>
            <a:ext cx="3740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An,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7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0.13212 -4.81481E-6 C 0.19149 -4.81481E-6 0.26441 0.10301 0.26441 0.18704 L 0.26441 0.37408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12" y="1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5.55112E-17 L 0.0724 5.55112E-17 C 0.10487 5.55112E-17 0.14497 0.08819 0.14497 0.15995 L 0.14497 0.32014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1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12778 -3.33333E-6 C 0.18507 -3.33333E-6 0.25556 0.09676 0.25556 0.1757 L 0.25556 0.35139 " pathEditMode="relative" rAng="0" ptsTypes="AA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78" y="1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0.06979 4.07407E-6 C 0.10104 4.07407E-6 0.13959 0.07986 0.13959 0.1449 L 0.13959 0.29004 " pathEditMode="relative" rAng="0" ptsTypes="AAAA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9" y="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L 0.12743 1.85185E-6 C 0.18455 1.85185E-6 0.25486 0.13704 0.25486 0.24838 L 0.25486 0.49676 " pathEditMode="relative" rAng="0" ptsTypes="AA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43" y="2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81481E-6 L 0.07049 -4.81481E-6 C 0.10191 -4.81481E-6 0.14097 0.15301 0.14097 0.27755 L 0.14097 0.5551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9" y="2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0.13039 -4.81481E-6 C 0.18872 -4.81481E-6 0.26077 0.12848 0.26077 0.23311 L 0.26077 0.46644 " pathEditMode="relative" rAng="0" ptsTypes="AAAA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2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6 L 0.06441 -3.7037E-6 C 0.09323 -3.7037E-6 0.12882 0.14723 0.12882 0.2669 L 0.12882 0.5338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41" y="2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94" grpId="0" animBg="1"/>
      <p:bldP spid="25" grpId="0" animBg="1"/>
      <p:bldP spid="2" grpId="0"/>
      <p:bldP spid="3" grpId="0"/>
      <p:bldP spid="4" grpId="0"/>
      <p:bldP spid="5" grpId="0"/>
      <p:bldP spid="8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Group 2"/>
          <p:cNvGraphicFramePr>
            <a:graphicFrameLocks noGrp="1"/>
          </p:cNvGraphicFramePr>
          <p:nvPr>
            <p:extLst/>
          </p:nvPr>
        </p:nvGraphicFramePr>
        <p:xfrm>
          <a:off x="381000" y="3301643"/>
          <a:ext cx="8534399" cy="325155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648607"/>
                <a:gridCol w="2575034"/>
                <a:gridCol w="3310758"/>
              </a:tblGrid>
              <a:tr h="776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khởi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nghĩa</a:t>
                      </a:r>
                      <a:endParaRPr kumimoji="0" 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lãnh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đạo</a:t>
                      </a:r>
                      <a:endParaRPr kumimoji="0" 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Địa</a:t>
                      </a:r>
                      <a:r>
                        <a:rPr kumimoji="0" lang="en-US" sz="27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700" b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endParaRPr kumimoji="0" lang="en-US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39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478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1512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680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1515</a:t>
                      </a: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</a:rPr>
                        <a:t> 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  <a:tr h="6203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1516</a:t>
                      </a: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</a:rPr>
                        <a:t> 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217608" y="2828717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*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Bảng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thống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kê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các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cuộc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khởi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nghĩa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nông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dân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đầu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thế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accent1"/>
                </a:solidFill>
                <a:latin typeface="Times New Roman" pitchFamily="18" charset="0"/>
              </a:rPr>
              <a:t>kỉ</a:t>
            </a:r>
            <a:r>
              <a:rPr lang="en-US" sz="2400" b="1" dirty="0" smtClean="0">
                <a:solidFill>
                  <a:schemeClr val="accent1"/>
                </a:solidFill>
                <a:latin typeface="Times New Roman" pitchFamily="18" charset="0"/>
              </a:rPr>
              <a:t> XVI:</a:t>
            </a:r>
            <a:endParaRPr lang="en-US" sz="2400" b="1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84955" y="4085112"/>
            <a:ext cx="2012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1642" y="5360495"/>
            <a:ext cx="2606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70327" y="4667977"/>
            <a:ext cx="2573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Trịnh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Hưng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9983" y="6005160"/>
            <a:ext cx="2573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cảo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07765" y="5289584"/>
            <a:ext cx="2107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7765" y="4115675"/>
            <a:ext cx="31407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3141" y="5962221"/>
            <a:ext cx="3726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07765" y="4658325"/>
            <a:ext cx="3740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An,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436676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4491" y="2065783"/>
            <a:ext cx="19880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2000" b="1" dirty="0" smtClean="0">
                <a:latin typeface="Times New Roman" pitchFamily="18" charset="0"/>
              </a:rPr>
              <a:t>a. </a:t>
            </a:r>
            <a:r>
              <a:rPr lang="en-US" sz="2000" b="1" dirty="0" err="1" smtClean="0">
                <a:latin typeface="Times New Roman" pitchFamily="18" charset="0"/>
              </a:rPr>
              <a:t>Nguyên</a:t>
            </a:r>
            <a:r>
              <a:rPr lang="en-US" sz="2000" b="1" dirty="0" smtClean="0">
                <a:latin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</a:rPr>
              <a:t>nhân</a:t>
            </a:r>
            <a:r>
              <a:rPr lang="en-US" sz="2000" b="1" dirty="0" smtClean="0">
                <a:latin typeface="Times New Roman" pitchFamily="18" charset="0"/>
              </a:rPr>
              <a:t>: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304800" y="1523133"/>
            <a:ext cx="8382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</a:rPr>
              <a:t>2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.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Phong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trào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khởi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nghĩa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nông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dân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ở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đầu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thế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kỉ</a:t>
            </a:r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</a:rPr>
              <a:t> XVI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337404" y="1031509"/>
            <a:ext cx="4038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</a:rPr>
              <a:t>1.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</a:rPr>
              <a:t>Triều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</a:rPr>
              <a:t>đình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</a:rPr>
              <a:t>nhà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CC"/>
                </a:solidFill>
                <a:latin typeface="Times New Roman" pitchFamily="18" charset="0"/>
              </a:rPr>
              <a:t>Lê</a:t>
            </a:r>
            <a:endParaRPr lang="en-US" sz="20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17608" y="457355"/>
            <a:ext cx="42781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44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828800" y="102811"/>
            <a:ext cx="5410200" cy="62468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3" t="227"/>
          <a:stretch>
            <a:fillRect/>
          </a:stretch>
        </p:blipFill>
        <p:spPr bwMode="auto">
          <a:xfrm>
            <a:off x="1828800" y="76200"/>
            <a:ext cx="54102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8623" name="Freeform 15"/>
          <p:cNvSpPr>
            <a:spLocks/>
          </p:cNvSpPr>
          <p:nvPr/>
        </p:nvSpPr>
        <p:spPr bwMode="auto">
          <a:xfrm rot="-7530769">
            <a:off x="4644231" y="1046957"/>
            <a:ext cx="366713" cy="520700"/>
          </a:xfrm>
          <a:custGeom>
            <a:avLst/>
            <a:gdLst>
              <a:gd name="T0" fmla="*/ 0 w 1248"/>
              <a:gd name="T1" fmla="*/ 347133 h 864"/>
              <a:gd name="T2" fmla="*/ 296191 w 1248"/>
              <a:gd name="T3" fmla="*/ 57856 h 864"/>
              <a:gd name="T4" fmla="*/ 253878 w 1248"/>
              <a:gd name="T5" fmla="*/ 28928 h 864"/>
              <a:gd name="T6" fmla="*/ 366713 w 1248"/>
              <a:gd name="T7" fmla="*/ 0 h 864"/>
              <a:gd name="T8" fmla="*/ 324400 w 1248"/>
              <a:gd name="T9" fmla="*/ 144639 h 864"/>
              <a:gd name="T10" fmla="*/ 310296 w 1248"/>
              <a:gd name="T11" fmla="*/ 86783 h 864"/>
              <a:gd name="T12" fmla="*/ 0 w 1248"/>
              <a:gd name="T13" fmla="*/ 520700 h 864"/>
              <a:gd name="T14" fmla="*/ 28209 w 1248"/>
              <a:gd name="T15" fmla="*/ 404989 h 864"/>
              <a:gd name="T16" fmla="*/ 0 w 1248"/>
              <a:gd name="T17" fmla="*/ 347133 h 8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48" h="864">
                <a:moveTo>
                  <a:pt x="0" y="576"/>
                </a:moveTo>
                <a:lnTo>
                  <a:pt x="1008" y="96"/>
                </a:lnTo>
                <a:lnTo>
                  <a:pt x="864" y="48"/>
                </a:lnTo>
                <a:lnTo>
                  <a:pt x="1248" y="0"/>
                </a:lnTo>
                <a:lnTo>
                  <a:pt x="1104" y="240"/>
                </a:lnTo>
                <a:lnTo>
                  <a:pt x="1056" y="144"/>
                </a:lnTo>
                <a:lnTo>
                  <a:pt x="0" y="864"/>
                </a:lnTo>
                <a:lnTo>
                  <a:pt x="96" y="672"/>
                </a:lnTo>
                <a:lnTo>
                  <a:pt x="0" y="576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80404"/>
              </a:gs>
            </a:gsLst>
            <a:lin ang="0" scaled="1"/>
          </a:gradFill>
          <a:ln w="12700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5" name="Freeform 17"/>
          <p:cNvSpPr>
            <a:spLocks/>
          </p:cNvSpPr>
          <p:nvPr/>
        </p:nvSpPr>
        <p:spPr bwMode="auto">
          <a:xfrm rot="-10600412">
            <a:off x="4038600" y="1219200"/>
            <a:ext cx="381000" cy="342900"/>
          </a:xfrm>
          <a:custGeom>
            <a:avLst/>
            <a:gdLst>
              <a:gd name="T0" fmla="*/ 0 w 1248"/>
              <a:gd name="T1" fmla="*/ 228600 h 864"/>
              <a:gd name="T2" fmla="*/ 307731 w 1248"/>
              <a:gd name="T3" fmla="*/ 38100 h 864"/>
              <a:gd name="T4" fmla="*/ 263769 w 1248"/>
              <a:gd name="T5" fmla="*/ 19050 h 864"/>
              <a:gd name="T6" fmla="*/ 381000 w 1248"/>
              <a:gd name="T7" fmla="*/ 0 h 864"/>
              <a:gd name="T8" fmla="*/ 337038 w 1248"/>
              <a:gd name="T9" fmla="*/ 95250 h 864"/>
              <a:gd name="T10" fmla="*/ 322385 w 1248"/>
              <a:gd name="T11" fmla="*/ 57150 h 864"/>
              <a:gd name="T12" fmla="*/ 0 w 1248"/>
              <a:gd name="T13" fmla="*/ 342900 h 864"/>
              <a:gd name="T14" fmla="*/ 29308 w 1248"/>
              <a:gd name="T15" fmla="*/ 266700 h 864"/>
              <a:gd name="T16" fmla="*/ 0 w 1248"/>
              <a:gd name="T17" fmla="*/ 228600 h 8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248" h="864">
                <a:moveTo>
                  <a:pt x="0" y="576"/>
                </a:moveTo>
                <a:lnTo>
                  <a:pt x="1008" y="96"/>
                </a:lnTo>
                <a:lnTo>
                  <a:pt x="864" y="48"/>
                </a:lnTo>
                <a:lnTo>
                  <a:pt x="1248" y="0"/>
                </a:lnTo>
                <a:lnTo>
                  <a:pt x="1104" y="240"/>
                </a:lnTo>
                <a:lnTo>
                  <a:pt x="1056" y="144"/>
                </a:lnTo>
                <a:lnTo>
                  <a:pt x="0" y="864"/>
                </a:lnTo>
                <a:lnTo>
                  <a:pt x="96" y="672"/>
                </a:lnTo>
                <a:lnTo>
                  <a:pt x="0" y="576"/>
                </a:lnTo>
                <a:close/>
              </a:path>
            </a:pathLst>
          </a:custGeom>
          <a:gradFill rotWithShape="1">
            <a:gsLst>
              <a:gs pos="0">
                <a:srgbClr val="FFFF00"/>
              </a:gs>
              <a:gs pos="100000">
                <a:srgbClr val="F80404"/>
              </a:gs>
            </a:gsLst>
            <a:lin ang="0" scaled="1"/>
          </a:gradFill>
          <a:ln w="12700" cmpd="sng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6" name="Line 18"/>
          <p:cNvSpPr>
            <a:spLocks noChangeShapeType="1"/>
          </p:cNvSpPr>
          <p:nvPr/>
        </p:nvSpPr>
        <p:spPr bwMode="auto">
          <a:xfrm flipH="1">
            <a:off x="4038600" y="1735138"/>
            <a:ext cx="152400" cy="417512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8627" name="Line 19"/>
          <p:cNvSpPr>
            <a:spLocks noChangeShapeType="1"/>
          </p:cNvSpPr>
          <p:nvPr/>
        </p:nvSpPr>
        <p:spPr bwMode="auto">
          <a:xfrm flipH="1">
            <a:off x="3733800" y="2286000"/>
            <a:ext cx="76200" cy="38100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2" name="Line 20"/>
          <p:cNvSpPr>
            <a:spLocks noChangeShapeType="1"/>
          </p:cNvSpPr>
          <p:nvPr/>
        </p:nvSpPr>
        <p:spPr bwMode="auto">
          <a:xfrm>
            <a:off x="1828800" y="306388"/>
            <a:ext cx="0" cy="62468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3" name="Rectangle 21"/>
          <p:cNvSpPr>
            <a:spLocks noChangeArrowheads="1"/>
          </p:cNvSpPr>
          <p:nvPr/>
        </p:nvSpPr>
        <p:spPr bwMode="auto">
          <a:xfrm>
            <a:off x="457200" y="6448425"/>
            <a:ext cx="82296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b="1" dirty="0" err="1">
                <a:latin typeface="Times New Roman" pitchFamily="18" charset="0"/>
              </a:rPr>
              <a:t>Lược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đồ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phong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trào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nông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dân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khởi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nghĩa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thế</a:t>
            </a:r>
            <a:r>
              <a:rPr lang="en-US" sz="2400" b="1" dirty="0">
                <a:latin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</a:rPr>
              <a:t>kỉ</a:t>
            </a:r>
            <a:r>
              <a:rPr lang="en-US" sz="2400" b="1" dirty="0">
                <a:latin typeface="Times New Roman" pitchFamily="18" charset="0"/>
              </a:rPr>
              <a:t> XVI</a:t>
            </a:r>
          </a:p>
        </p:txBody>
      </p:sp>
      <p:pic>
        <p:nvPicPr>
          <p:cNvPr id="10254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19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914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143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838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8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832" y="9525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362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819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1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5814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13" descr="ag00355_.gif">
            <a:hlinkClick r:id="rId3" action="ppaction://hlinkfile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715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526041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6" presetClass="entr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4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3" grpId="0" animBg="1"/>
      <p:bldP spid="68625" grpId="0" animBg="1"/>
      <p:bldP spid="68626" grpId="0" animBg="1"/>
      <p:bldP spid="68626" grpId="1" animBg="1"/>
      <p:bldP spid="68626" grpId="2" animBg="1"/>
      <p:bldP spid="68627" grpId="0" animBg="1"/>
      <p:bldP spid="68627" grpId="1" animBg="1"/>
      <p:bldP spid="68627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0"/>
            <a:ext cx="8229600" cy="533400"/>
          </a:xfrm>
        </p:spPr>
        <p:txBody>
          <a:bodyPr>
            <a:normAutofit/>
          </a:bodyPr>
          <a:lstStyle/>
          <a:p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Chùa</a:t>
            </a:r>
            <a:r>
              <a:rPr lang="en-US" sz="24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Quỳnh</a:t>
            </a:r>
            <a:r>
              <a:rPr lang="en-US" sz="24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24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24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4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Cảo</a:t>
            </a:r>
            <a:r>
              <a:rPr lang="en-US" sz="24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dấy</a:t>
            </a:r>
            <a:r>
              <a:rPr lang="en-US" sz="24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binh</a:t>
            </a:r>
            <a:r>
              <a:rPr lang="en-US" sz="24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endParaRPr lang="en-US" sz="2400" b="1" i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76200"/>
            <a:ext cx="8458200" cy="6019800"/>
          </a:xfrm>
          <a:ln>
            <a:solidFill>
              <a:srgbClr val="0000CC"/>
            </a:solidFill>
          </a:ln>
        </p:spPr>
      </p:pic>
    </p:spTree>
    <p:extLst>
      <p:ext uri="{BB962C8B-B14F-4D97-AF65-F5344CB8AC3E}">
        <p14:creationId xmlns:p14="http://schemas.microsoft.com/office/powerpoint/2010/main" val="338785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85800" y="457200"/>
            <a:ext cx="7467600" cy="2819400"/>
          </a:xfrm>
          <a:prstGeom prst="ellipse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TK ?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47800" y="4191000"/>
            <a:ext cx="670560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lẻ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tẻ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loạt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4419600" y="3276600"/>
            <a:ext cx="381000" cy="914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24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33400" y="76200"/>
            <a:ext cx="838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Phong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trào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nghĩa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nông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dân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đầu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thế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kỉ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XVI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3400" y="1091625"/>
            <a:ext cx="2930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a. </a:t>
            </a:r>
            <a:r>
              <a:rPr lang="en-US" sz="3200" b="1" dirty="0" err="1" smtClean="0">
                <a:latin typeface="Times New Roman" pitchFamily="18" charset="0"/>
              </a:rPr>
              <a:t>Nguyên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nhân</a:t>
            </a:r>
            <a:endParaRPr lang="en-US" sz="3200" b="1" dirty="0" smtClean="0"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9229" y="1625025"/>
            <a:ext cx="2292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b. </a:t>
            </a:r>
            <a:r>
              <a:rPr lang="en-US" sz="3200" b="1" dirty="0" err="1" smtClean="0">
                <a:latin typeface="Times New Roman" pitchFamily="18" charset="0"/>
              </a:rPr>
              <a:t>Diễn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biến</a:t>
            </a:r>
            <a:endParaRPr lang="en-US" sz="3200" b="1" dirty="0" smtClean="0"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" y="2158425"/>
            <a:ext cx="1973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c. </a:t>
            </a:r>
            <a:r>
              <a:rPr lang="en-US" sz="3200" b="1" dirty="0" err="1" smtClean="0">
                <a:latin typeface="Times New Roman" pitchFamily="18" charset="0"/>
              </a:rPr>
              <a:t>Kết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quả</a:t>
            </a:r>
            <a:endParaRPr lang="en-US" sz="3200" b="1" dirty="0" smtClean="0">
              <a:latin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92078" y="3886200"/>
            <a:ext cx="6694721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Em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hãy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cho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biết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quả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cuộc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C0000"/>
                </a:solidFill>
                <a:latin typeface="Times New Roman" pitchFamily="18" charset="0"/>
              </a:rPr>
              <a:t>nghĩa</a:t>
            </a:r>
            <a:r>
              <a:rPr lang="en-US" sz="3200" b="1" dirty="0" smtClean="0">
                <a:solidFill>
                  <a:srgbClr val="CC0000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9600" y="2667000"/>
            <a:ext cx="61879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</a:rPr>
              <a:t>Các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cuộc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khởi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nghĩa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đều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thất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bại</a:t>
            </a:r>
            <a:endParaRPr lang="en-US" sz="32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1" grpId="1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76200"/>
            <a:ext cx="4114800" cy="83820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HỘI Ý: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990600"/>
            <a:ext cx="8362950" cy="12226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20000"/>
              </a:lnSpc>
              <a:spcBef>
                <a:spcPct val="50000"/>
              </a:spcBef>
              <a:buClr>
                <a:srgbClr val="0000FF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Theo </a:t>
            </a:r>
            <a:r>
              <a:rPr lang="en-US" sz="3200" b="1" dirty="0" err="1" smtClean="0">
                <a:latin typeface="Times New Roman" pitchFamily="18" charset="0"/>
              </a:rPr>
              <a:t>em</a:t>
            </a:r>
            <a:r>
              <a:rPr lang="en-US" sz="3200" b="1" dirty="0" smtClean="0">
                <a:latin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</a:rPr>
              <a:t>vì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sao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các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cuộc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khởi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nghĩa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đều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lần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lượt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thất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bại</a:t>
            </a:r>
            <a:r>
              <a:rPr lang="en-US" sz="3200" b="1" dirty="0" smtClean="0">
                <a:latin typeface="Times New Roman" pitchFamily="18" charset="0"/>
              </a:rPr>
              <a:t> ?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2732544"/>
            <a:ext cx="8686800" cy="353943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pPr marL="285750" lvl="0" indent="-285750" algn="just">
              <a:spcBef>
                <a:spcPct val="50000"/>
              </a:spcBef>
            </a:pP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nổ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lẻ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tẻ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rạc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dàng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lvl="0" indent="-285750" algn="just">
              <a:spcBef>
                <a:spcPct val="50000"/>
              </a:spcBef>
              <a:buFontTx/>
              <a:buChar char="-"/>
            </a:pP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nổ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đáo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spcBef>
                <a:spcPct val="50000"/>
              </a:spcBef>
            </a:pP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2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en-US" sz="32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66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33400" y="76200"/>
            <a:ext cx="838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Phong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trào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nghĩa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nông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dân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đầu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thế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kỉ</a:t>
            </a:r>
            <a:r>
              <a:rPr lang="en-US" sz="3200" b="1" dirty="0" smtClean="0">
                <a:solidFill>
                  <a:srgbClr val="0000CC"/>
                </a:solidFill>
                <a:latin typeface="Times New Roman" pitchFamily="18" charset="0"/>
              </a:rPr>
              <a:t> XVI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3400" y="1091625"/>
            <a:ext cx="2930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a. </a:t>
            </a:r>
            <a:r>
              <a:rPr lang="en-US" sz="3200" b="1" dirty="0" err="1" smtClean="0">
                <a:latin typeface="Times New Roman" pitchFamily="18" charset="0"/>
              </a:rPr>
              <a:t>Nguyên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nhân</a:t>
            </a:r>
            <a:endParaRPr lang="en-US" sz="3200" b="1" dirty="0" smtClean="0"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9229" y="1625025"/>
            <a:ext cx="2292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b. </a:t>
            </a:r>
            <a:r>
              <a:rPr lang="en-US" sz="3200" b="1" dirty="0" err="1" smtClean="0">
                <a:latin typeface="Times New Roman" pitchFamily="18" charset="0"/>
              </a:rPr>
              <a:t>Diễn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biến</a:t>
            </a:r>
            <a:endParaRPr lang="en-US" sz="3200" b="1" dirty="0" smtClean="0">
              <a:latin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" y="2158425"/>
            <a:ext cx="19736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c. </a:t>
            </a:r>
            <a:r>
              <a:rPr lang="en-US" sz="3200" b="1" dirty="0" err="1" smtClean="0">
                <a:latin typeface="Times New Roman" pitchFamily="18" charset="0"/>
              </a:rPr>
              <a:t>Kết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quả</a:t>
            </a:r>
            <a:endParaRPr lang="en-US" sz="3200" b="1" dirty="0" smtClean="0"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2691825"/>
            <a:ext cx="1996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d. Ý </a:t>
            </a:r>
            <a:r>
              <a:rPr lang="en-US" sz="3200" b="1" dirty="0" err="1" smtClean="0">
                <a:latin typeface="Times New Roman" pitchFamily="18" charset="0"/>
              </a:rPr>
              <a:t>nghĩa</a:t>
            </a:r>
            <a:endParaRPr lang="en-US" sz="3200" b="1" dirty="0" smtClean="0">
              <a:latin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8200" y="4495800"/>
            <a:ext cx="7543800" cy="1077218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Các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cuộc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khởi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nghĩa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tuy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thất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bại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nhưng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đã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để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lại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ý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nghĩa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</a:rPr>
              <a:t>gì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81000" y="3266182"/>
            <a:ext cx="807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b="1" dirty="0" smtClean="0">
                <a:latin typeface="Times New Roman" pitchFamily="18" charset="0"/>
              </a:rPr>
              <a:t>    </a:t>
            </a:r>
            <a:r>
              <a:rPr lang="en-US" sz="3200" b="1" dirty="0" err="1" smtClean="0">
                <a:latin typeface="Times New Roman" pitchFamily="18" charset="0"/>
              </a:rPr>
              <a:t>Góp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phần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làm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cho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triều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đình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nhà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Lê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mau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chóng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sụp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đổ</a:t>
            </a:r>
            <a:r>
              <a:rPr lang="en-US" sz="3200" b="1" dirty="0" smtClean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20" name="Picture 16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4495800"/>
            <a:ext cx="2270125" cy="26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9" name="Picture 15" descr="Co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3227388"/>
            <a:ext cx="2479675" cy="2030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8" name="Picture 14" descr="Cov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120650"/>
            <a:ext cx="2133600" cy="193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7" name="Picture 13" descr="Cov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863" y="1143000"/>
            <a:ext cx="2398712" cy="251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Cov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608" y="3429000"/>
            <a:ext cx="2409217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Cover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257800"/>
            <a:ext cx="20828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953000"/>
            <a:ext cx="2625224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038600"/>
            <a:ext cx="270827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688" y="3227388"/>
            <a:ext cx="2601912" cy="255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96887"/>
            <a:ext cx="286084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556" y="484188"/>
            <a:ext cx="3480044" cy="134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688" y="1219200"/>
            <a:ext cx="2566987" cy="243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963" y="1828800"/>
            <a:ext cx="1806575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29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4800" y="1705589"/>
            <a:ext cx="541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pSp>
        <p:nvGrpSpPr>
          <p:cNvPr id="11" name="Nhóm 10">
            <a:extLst>
              <a:ext uri="{FF2B5EF4-FFF2-40B4-BE49-F238E27FC236}"/>
            </a:extLst>
          </p:cNvPr>
          <p:cNvGrpSpPr/>
          <p:nvPr/>
        </p:nvGrpSpPr>
        <p:grpSpPr>
          <a:xfrm>
            <a:off x="304800" y="2895600"/>
            <a:ext cx="8189469" cy="1221360"/>
            <a:chOff x="2166424" y="2213955"/>
            <a:chExt cx="10247217" cy="1628480"/>
          </a:xfrm>
          <a:solidFill>
            <a:schemeClr val="bg1"/>
          </a:solidFill>
        </p:grpSpPr>
        <p:sp>
          <p:nvSpPr>
            <p:cNvPr id="12" name="Hình tự do: Hình 4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2166424" y="2222266"/>
              <a:ext cx="1134118" cy="1620169"/>
            </a:xfrm>
            <a:custGeom>
              <a:avLst/>
              <a:gdLst>
                <a:gd name="connsiteX0" fmla="*/ 0 w 1620168"/>
                <a:gd name="connsiteY0" fmla="*/ 0 h 1134117"/>
                <a:gd name="connsiteX1" fmla="*/ 1053110 w 1620168"/>
                <a:gd name="connsiteY1" fmla="*/ 0 h 1134117"/>
                <a:gd name="connsiteX2" fmla="*/ 1620168 w 1620168"/>
                <a:gd name="connsiteY2" fmla="*/ 567059 h 1134117"/>
                <a:gd name="connsiteX3" fmla="*/ 1053110 w 1620168"/>
                <a:gd name="connsiteY3" fmla="*/ 1134117 h 1134117"/>
                <a:gd name="connsiteX4" fmla="*/ 0 w 1620168"/>
                <a:gd name="connsiteY4" fmla="*/ 1134117 h 1134117"/>
                <a:gd name="connsiteX5" fmla="*/ 567059 w 1620168"/>
                <a:gd name="connsiteY5" fmla="*/ 567059 h 1134117"/>
                <a:gd name="connsiteX6" fmla="*/ 0 w 1620168"/>
                <a:gd name="connsiteY6" fmla="*/ 0 h 113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0168" h="1134117">
                  <a:moveTo>
                    <a:pt x="1620167" y="0"/>
                  </a:moveTo>
                  <a:lnTo>
                    <a:pt x="1620167" y="737177"/>
                  </a:lnTo>
                  <a:lnTo>
                    <a:pt x="810083" y="1134117"/>
                  </a:lnTo>
                  <a:lnTo>
                    <a:pt x="1" y="737177"/>
                  </a:lnTo>
                  <a:lnTo>
                    <a:pt x="1" y="0"/>
                  </a:lnTo>
                  <a:lnTo>
                    <a:pt x="810083" y="396941"/>
                  </a:lnTo>
                  <a:lnTo>
                    <a:pt x="1620167" y="0"/>
                  </a:lnTo>
                  <a:close/>
                </a:path>
              </a:pathLst>
            </a:custGeom>
            <a:solidFill>
              <a:srgbClr val="660066"/>
            </a:solidFill>
            <a:ln>
              <a:solidFill>
                <a:srgbClr val="66FF33"/>
              </a:solidFill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5241" tIns="440535" rIns="15240" bIns="440534" spcCol="1270" anchor="ctr"/>
            <a:lstStyle/>
            <a:p>
              <a:pPr algn="ctr" defTabSz="106680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1</a:t>
              </a:r>
              <a:endParaRPr lang="vi-VN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" name="Hình tự do: Hình 5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3300540" y="2213955"/>
              <a:ext cx="9113101" cy="1070291"/>
            </a:xfrm>
            <a:custGeom>
              <a:avLst/>
              <a:gdLst>
                <a:gd name="connsiteX0" fmla="*/ 178385 w 1070289"/>
                <a:gd name="connsiteY0" fmla="*/ 0 h 7475310"/>
                <a:gd name="connsiteX1" fmla="*/ 891904 w 1070289"/>
                <a:gd name="connsiteY1" fmla="*/ 0 h 7475310"/>
                <a:gd name="connsiteX2" fmla="*/ 1070289 w 1070289"/>
                <a:gd name="connsiteY2" fmla="*/ 178385 h 7475310"/>
                <a:gd name="connsiteX3" fmla="*/ 1070289 w 1070289"/>
                <a:gd name="connsiteY3" fmla="*/ 7475310 h 7475310"/>
                <a:gd name="connsiteX4" fmla="*/ 1070289 w 1070289"/>
                <a:gd name="connsiteY4" fmla="*/ 7475310 h 7475310"/>
                <a:gd name="connsiteX5" fmla="*/ 0 w 1070289"/>
                <a:gd name="connsiteY5" fmla="*/ 7475310 h 7475310"/>
                <a:gd name="connsiteX6" fmla="*/ 0 w 1070289"/>
                <a:gd name="connsiteY6" fmla="*/ 7475310 h 7475310"/>
                <a:gd name="connsiteX7" fmla="*/ 0 w 1070289"/>
                <a:gd name="connsiteY7" fmla="*/ 178385 h 7475310"/>
                <a:gd name="connsiteX8" fmla="*/ 178385 w 1070289"/>
                <a:gd name="connsiteY8" fmla="*/ 0 h 747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289" h="7475310">
                  <a:moveTo>
                    <a:pt x="1070289" y="1245912"/>
                  </a:moveTo>
                  <a:lnTo>
                    <a:pt x="1070289" y="6229398"/>
                  </a:lnTo>
                  <a:cubicBezTo>
                    <a:pt x="1070289" y="6917492"/>
                    <a:pt x="1058854" y="7475307"/>
                    <a:pt x="1044748" y="7475307"/>
                  </a:cubicBezTo>
                  <a:lnTo>
                    <a:pt x="0" y="7475307"/>
                  </a:lnTo>
                  <a:lnTo>
                    <a:pt x="0" y="7475307"/>
                  </a:lnTo>
                  <a:lnTo>
                    <a:pt x="0" y="3"/>
                  </a:lnTo>
                  <a:lnTo>
                    <a:pt x="0" y="3"/>
                  </a:lnTo>
                  <a:lnTo>
                    <a:pt x="1044748" y="3"/>
                  </a:lnTo>
                  <a:cubicBezTo>
                    <a:pt x="1058854" y="3"/>
                    <a:pt x="1070289" y="557818"/>
                    <a:pt x="1070289" y="1245912"/>
                  </a:cubicBezTo>
                  <a:close/>
                </a:path>
              </a:pathLst>
            </a:custGeom>
            <a:solidFill>
              <a:srgbClr val="660066"/>
            </a:solidFill>
            <a:ln>
              <a:solidFill>
                <a:srgbClr val="66FF33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0689" tIns="54425" rIns="54425" bIns="54426" spcCol="1270" anchor="ctr"/>
            <a:lstStyle/>
            <a:p>
              <a:pPr marL="0" lvl="1" algn="ctr" defTabSz="1066800" eaLnBrk="1" hangingPunct="1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</a:rPr>
                <a:t>TRIỀU ĐÌNH NHÀ LÊ</a:t>
              </a:r>
              <a:endParaRPr lang="vi-VN" sz="24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Nhóm 11">
            <a:extLst>
              <a:ext uri="{FF2B5EF4-FFF2-40B4-BE49-F238E27FC236}"/>
            </a:extLst>
          </p:cNvPr>
          <p:cNvGrpSpPr/>
          <p:nvPr/>
        </p:nvGrpSpPr>
        <p:grpSpPr>
          <a:xfrm>
            <a:off x="304800" y="4197977"/>
            <a:ext cx="8458200" cy="1215127"/>
            <a:chOff x="2333549" y="3649067"/>
            <a:chExt cx="8442303" cy="1620169"/>
          </a:xfrm>
          <a:solidFill>
            <a:schemeClr val="bg1"/>
          </a:solidFill>
        </p:grpSpPr>
        <p:sp>
          <p:nvSpPr>
            <p:cNvPr id="15" name="Hình tự do: Hình 6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2333549" y="3649067"/>
              <a:ext cx="966992" cy="1620169"/>
            </a:xfrm>
            <a:custGeom>
              <a:avLst/>
              <a:gdLst>
                <a:gd name="connsiteX0" fmla="*/ 0 w 1620168"/>
                <a:gd name="connsiteY0" fmla="*/ 0 h 1134117"/>
                <a:gd name="connsiteX1" fmla="*/ 1053110 w 1620168"/>
                <a:gd name="connsiteY1" fmla="*/ 0 h 1134117"/>
                <a:gd name="connsiteX2" fmla="*/ 1620168 w 1620168"/>
                <a:gd name="connsiteY2" fmla="*/ 567059 h 1134117"/>
                <a:gd name="connsiteX3" fmla="*/ 1053110 w 1620168"/>
                <a:gd name="connsiteY3" fmla="*/ 1134117 h 1134117"/>
                <a:gd name="connsiteX4" fmla="*/ 0 w 1620168"/>
                <a:gd name="connsiteY4" fmla="*/ 1134117 h 1134117"/>
                <a:gd name="connsiteX5" fmla="*/ 567059 w 1620168"/>
                <a:gd name="connsiteY5" fmla="*/ 567059 h 1134117"/>
                <a:gd name="connsiteX6" fmla="*/ 0 w 1620168"/>
                <a:gd name="connsiteY6" fmla="*/ 0 h 1134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0168" h="1134117">
                  <a:moveTo>
                    <a:pt x="1620167" y="0"/>
                  </a:moveTo>
                  <a:lnTo>
                    <a:pt x="1620167" y="737177"/>
                  </a:lnTo>
                  <a:lnTo>
                    <a:pt x="810083" y="1134117"/>
                  </a:lnTo>
                  <a:lnTo>
                    <a:pt x="1" y="737177"/>
                  </a:lnTo>
                  <a:lnTo>
                    <a:pt x="1" y="0"/>
                  </a:lnTo>
                  <a:lnTo>
                    <a:pt x="810083" y="396941"/>
                  </a:lnTo>
                  <a:lnTo>
                    <a:pt x="1620167" y="0"/>
                  </a:lnTo>
                  <a:close/>
                </a:path>
              </a:pathLst>
            </a:custGeom>
            <a:solidFill>
              <a:srgbClr val="006600"/>
            </a:solidFill>
            <a:ln>
              <a:solidFill>
                <a:srgbClr val="7030A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5241" tIns="440535" rIns="15240" bIns="440534" spcCol="1270" anchor="ctr"/>
            <a:lstStyle/>
            <a:p>
              <a:pPr algn="ctr" defTabSz="106680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2</a:t>
              </a:r>
              <a:endParaRPr lang="vi-VN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" name="Hình tự do: Hình 7">
              <a:extLst>
                <a:ext uri="{FF2B5EF4-FFF2-40B4-BE49-F238E27FC236}"/>
              </a:extLst>
            </p:cNvPr>
            <p:cNvSpPr/>
            <p:nvPr/>
          </p:nvSpPr>
          <p:spPr>
            <a:xfrm>
              <a:off x="3300541" y="3649069"/>
              <a:ext cx="7475311" cy="1053110"/>
            </a:xfrm>
            <a:custGeom>
              <a:avLst/>
              <a:gdLst>
                <a:gd name="connsiteX0" fmla="*/ 175522 w 1053109"/>
                <a:gd name="connsiteY0" fmla="*/ 0 h 7475310"/>
                <a:gd name="connsiteX1" fmla="*/ 877587 w 1053109"/>
                <a:gd name="connsiteY1" fmla="*/ 0 h 7475310"/>
                <a:gd name="connsiteX2" fmla="*/ 1053109 w 1053109"/>
                <a:gd name="connsiteY2" fmla="*/ 175522 h 7475310"/>
                <a:gd name="connsiteX3" fmla="*/ 1053109 w 1053109"/>
                <a:gd name="connsiteY3" fmla="*/ 7475310 h 7475310"/>
                <a:gd name="connsiteX4" fmla="*/ 1053109 w 1053109"/>
                <a:gd name="connsiteY4" fmla="*/ 7475310 h 7475310"/>
                <a:gd name="connsiteX5" fmla="*/ 0 w 1053109"/>
                <a:gd name="connsiteY5" fmla="*/ 7475310 h 7475310"/>
                <a:gd name="connsiteX6" fmla="*/ 0 w 1053109"/>
                <a:gd name="connsiteY6" fmla="*/ 7475310 h 7475310"/>
                <a:gd name="connsiteX7" fmla="*/ 0 w 1053109"/>
                <a:gd name="connsiteY7" fmla="*/ 175522 h 7475310"/>
                <a:gd name="connsiteX8" fmla="*/ 175522 w 1053109"/>
                <a:gd name="connsiteY8" fmla="*/ 0 h 747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3109" h="7475310">
                  <a:moveTo>
                    <a:pt x="1053109" y="1245915"/>
                  </a:moveTo>
                  <a:lnTo>
                    <a:pt x="1053109" y="6229395"/>
                  </a:lnTo>
                  <a:cubicBezTo>
                    <a:pt x="1053109" y="6917492"/>
                    <a:pt x="1042038" y="7475306"/>
                    <a:pt x="1028382" y="7475306"/>
                  </a:cubicBezTo>
                  <a:lnTo>
                    <a:pt x="0" y="7475306"/>
                  </a:lnTo>
                  <a:lnTo>
                    <a:pt x="0" y="747530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028382" y="4"/>
                  </a:lnTo>
                  <a:cubicBezTo>
                    <a:pt x="1042038" y="4"/>
                    <a:pt x="1053109" y="557818"/>
                    <a:pt x="1053109" y="1245915"/>
                  </a:cubicBezTo>
                  <a:close/>
                </a:path>
              </a:pathLst>
            </a:custGeom>
            <a:solidFill>
              <a:srgbClr val="006600"/>
            </a:solidFill>
            <a:ln>
              <a:solidFill>
                <a:srgbClr val="7030A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70689" tIns="53797" rIns="53797" bIns="53798" spcCol="1270" anchor="ctr"/>
            <a:lstStyle/>
            <a:p>
              <a:pPr marL="0" lvl="1" algn="ctr" defTabSz="1066800" eaLnBrk="1" hangingPunct="1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</a:rPr>
                <a:t>PHONG TRÀO KHỞI NGHĨA CỦA NÔNG DÂN </a:t>
              </a:r>
            </a:p>
            <a:p>
              <a:pPr marL="0" lvl="1" algn="ctr" defTabSz="1066800" eaLnBrk="1" hangingPunct="1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Times New Roman" panose="02020603050405020304" pitchFamily="18" charset="0"/>
                </a:rPr>
                <a:t>Ở ĐẦU THẾ KỶ XVI</a:t>
              </a:r>
              <a:endParaRPr lang="vi-VN" sz="2400" b="1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533400" y="2438400"/>
            <a:ext cx="4038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Triều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đình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nhà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Lê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81000" y="3581400"/>
            <a:ext cx="8420895" cy="584775"/>
          </a:xfrm>
          <a:prstGeom prst="rect">
            <a:avLst/>
          </a:prstGeom>
          <a:solidFill>
            <a:srgbClr val="0000CC"/>
          </a:solidFill>
        </p:spPr>
        <p:txBody>
          <a:bodyPr wrap="none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XV?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09600" y="3581400"/>
            <a:ext cx="8002512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rgbClr val="0000CC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XVI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37156" y="2971800"/>
            <a:ext cx="72352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</a:rPr>
              <a:t>Đầu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thế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</a:rPr>
              <a:t>kỉ</a:t>
            </a:r>
            <a:r>
              <a:rPr lang="en-US" sz="3200" dirty="0">
                <a:latin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</a:rPr>
              <a:t>XVI, </a:t>
            </a:r>
            <a:r>
              <a:rPr lang="en-US" sz="3200" dirty="0" err="1" smtClean="0">
                <a:latin typeface="Times New Roman" pitchFamily="18" charset="0"/>
              </a:rPr>
              <a:t>nhà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Lê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dần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suy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yếu</a:t>
            </a:r>
            <a:endParaRPr lang="en-US" sz="32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 animBg="1"/>
      <p:bldP spid="18" grpId="1" animBg="1"/>
      <p:bldP spid="19" grpId="0" animBg="1"/>
      <p:bldP spid="19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bsc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8006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81400" y="5791200"/>
            <a:ext cx="91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5334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876800" y="838200"/>
            <a:ext cx="91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47244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590800" y="0"/>
            <a:ext cx="91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381000" y="2743200"/>
            <a:ext cx="8207214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47 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22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 SUY YẾU CỦA NHÀ NƯỚC PHONG KIẾN TẬP QUYỀN </a:t>
            </a:r>
          </a:p>
          <a:p>
            <a:pPr algn="ctr"/>
            <a:r>
              <a:rPr lang="vi-VN" sz="3600" b="1" dirty="0" smtClean="0">
                <a:solidFill>
                  <a:srgbClr val="FF0000"/>
                </a:solidFill>
              </a:rPr>
              <a:t>( thế kỷ XVI- XVIII) (tiếp)</a:t>
            </a:r>
          </a:p>
        </p:txBody>
      </p:sp>
    </p:spTree>
    <p:extLst>
      <p:ext uri="{BB962C8B-B14F-4D97-AF65-F5344CB8AC3E}">
        <p14:creationId xmlns:p14="http://schemas.microsoft.com/office/powerpoint/2010/main" val="2622084320"/>
      </p:ext>
    </p:extLst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0008" y="1158751"/>
            <a:ext cx="84691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430" y="2184353"/>
            <a:ext cx="5100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–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endParaRPr lang="en-US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737" y="2549735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86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0008" y="1158751"/>
            <a:ext cx="846919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430" y="2184353"/>
            <a:ext cx="5100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–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endParaRPr lang="en-US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737" y="2549735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685800" y="5486400"/>
            <a:ext cx="7385904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Nhà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Mạc</a:t>
            </a:r>
            <a:r>
              <a:rPr lang="en-US" sz="2400" b="1" dirty="0">
                <a:latin typeface="Times New Roman" panose="02020603050405020304" pitchFamily="18" charset="0"/>
              </a:rPr>
              <a:t> (</a:t>
            </a:r>
            <a:r>
              <a:rPr lang="en-US" sz="2400" b="1" dirty="0" err="1">
                <a:latin typeface="Times New Roman" panose="02020603050405020304" pitchFamily="18" charset="0"/>
              </a:rPr>
              <a:t>Bắc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triều</a:t>
            </a:r>
            <a:r>
              <a:rPr lang="en-US" sz="2400" b="1" dirty="0">
                <a:latin typeface="Times New Roman" panose="02020603050405020304" pitchFamily="18" charset="0"/>
              </a:rPr>
              <a:t>) </a:t>
            </a:r>
            <a:r>
              <a:rPr lang="en-US" sz="2400" b="1" dirty="0" err="1">
                <a:latin typeface="Times New Roman" panose="02020603050405020304" pitchFamily="18" charset="0"/>
              </a:rPr>
              <a:t>được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thành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như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thế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nào</a:t>
            </a:r>
            <a:r>
              <a:rPr lang="en-US" sz="2400" b="1" dirty="0">
                <a:latin typeface="Times New Roman" panose="02020603050405020304" pitchFamily="18" charset="0"/>
              </a:rPr>
              <a:t>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4407" y="3186957"/>
            <a:ext cx="77570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</a:rPr>
              <a:t>Năm</a:t>
            </a:r>
            <a:r>
              <a:rPr lang="en-US" sz="2400" b="1" dirty="0">
                <a:latin typeface="Times New Roman" panose="02020603050405020304" pitchFamily="18" charset="0"/>
              </a:rPr>
              <a:t> 1527, </a:t>
            </a:r>
            <a:r>
              <a:rPr lang="en-US" sz="2400" b="1" dirty="0" err="1">
                <a:latin typeface="Times New Roman" panose="02020603050405020304" pitchFamily="18" charset="0"/>
              </a:rPr>
              <a:t>Mạc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Đăng</a:t>
            </a:r>
            <a:r>
              <a:rPr lang="en-US" sz="2400" b="1" dirty="0">
                <a:latin typeface="Times New Roman" panose="02020603050405020304" pitchFamily="18" charset="0"/>
              </a:rPr>
              <a:t> Dung </a:t>
            </a:r>
            <a:r>
              <a:rPr lang="en-US" sz="2400" b="1" dirty="0" err="1">
                <a:latin typeface="Times New Roman" panose="02020603050405020304" pitchFamily="18" charset="0"/>
              </a:rPr>
              <a:t>cướp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ngôi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vua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Lê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lập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ra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nhà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Mạc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(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Bắc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triều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thanhNhaM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1061"/>
            <a:ext cx="4343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88235"/>
            <a:ext cx="4419600" cy="5638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43200" y="6096000"/>
            <a:ext cx="480060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24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0008" y="1158751"/>
            <a:ext cx="846919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430" y="2184353"/>
            <a:ext cx="5100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–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endParaRPr lang="en-US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737" y="2549735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407" y="3031278"/>
            <a:ext cx="77570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</a:rPr>
              <a:t>-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Năm</a:t>
            </a:r>
            <a:r>
              <a:rPr lang="en-US" sz="2400" b="1" dirty="0">
                <a:latin typeface="Times New Roman" panose="02020603050405020304" pitchFamily="18" charset="0"/>
              </a:rPr>
              <a:t> 1527, </a:t>
            </a:r>
            <a:r>
              <a:rPr lang="en-US" sz="2400" b="1" dirty="0" err="1">
                <a:latin typeface="Times New Roman" panose="02020603050405020304" pitchFamily="18" charset="0"/>
              </a:rPr>
              <a:t>Mạc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Đăng</a:t>
            </a:r>
            <a:r>
              <a:rPr lang="en-US" sz="2400" b="1" dirty="0">
                <a:latin typeface="Times New Roman" panose="02020603050405020304" pitchFamily="18" charset="0"/>
              </a:rPr>
              <a:t> Dung </a:t>
            </a:r>
            <a:r>
              <a:rPr lang="en-US" sz="2400" b="1" dirty="0" err="1">
                <a:latin typeface="Times New Roman" panose="02020603050405020304" pitchFamily="18" charset="0"/>
              </a:rPr>
              <a:t>cướp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ngôi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vua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Lê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lập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ra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nhà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Mạc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(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Bắc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triều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685800" y="5486400"/>
            <a:ext cx="6324600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sz="2400" b="1" dirty="0" smtClean="0">
                <a:latin typeface="Times New Roman" panose="02020603050405020304" pitchFamily="18" charset="0"/>
              </a:rPr>
              <a:t> Nam </a:t>
            </a:r>
            <a:r>
              <a:rPr lang="en-US" sz="2400" b="1" dirty="0" err="1" smtClean="0">
                <a:latin typeface="Times New Roman" panose="02020603050405020304" pitchFamily="18" charset="0"/>
              </a:rPr>
              <a:t>triều</a:t>
            </a:r>
            <a:r>
              <a:rPr 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được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thành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như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thế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nào</a:t>
            </a:r>
            <a:r>
              <a:rPr lang="en-US" sz="2400" b="1" dirty="0">
                <a:latin typeface="Times New Roman" panose="02020603050405020304" pitchFamily="18" charset="0"/>
              </a:rPr>
              <a:t>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4407" y="3868264"/>
            <a:ext cx="7625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1533,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Kim –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Nam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 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94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0008" y="1158751"/>
            <a:ext cx="846919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430" y="2184353"/>
            <a:ext cx="5100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–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endParaRPr lang="en-US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6737" y="2549735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407" y="3031278"/>
            <a:ext cx="77570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</a:rPr>
              <a:t>-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Năm</a:t>
            </a:r>
            <a:r>
              <a:rPr lang="en-US" sz="2400" b="1" dirty="0">
                <a:latin typeface="Times New Roman" panose="02020603050405020304" pitchFamily="18" charset="0"/>
              </a:rPr>
              <a:t> 1527, </a:t>
            </a:r>
            <a:r>
              <a:rPr lang="en-US" sz="2400" b="1" dirty="0" err="1">
                <a:latin typeface="Times New Roman" panose="02020603050405020304" pitchFamily="18" charset="0"/>
              </a:rPr>
              <a:t>Mạc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Đăng</a:t>
            </a:r>
            <a:r>
              <a:rPr lang="en-US" sz="2400" b="1" dirty="0">
                <a:latin typeface="Times New Roman" panose="02020603050405020304" pitchFamily="18" charset="0"/>
              </a:rPr>
              <a:t> Dung </a:t>
            </a:r>
            <a:r>
              <a:rPr lang="en-US" sz="2400" b="1" dirty="0" err="1">
                <a:latin typeface="Times New Roman" panose="02020603050405020304" pitchFamily="18" charset="0"/>
              </a:rPr>
              <a:t>cướp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ngôi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vua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Lê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lập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ra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nhà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Mạc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(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Bắc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triều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554407" y="5663446"/>
            <a:ext cx="8056193" cy="83099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Chiến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tranh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Nam –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Bắc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triều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đã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gây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tai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họa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gì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nhân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dân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ta?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4407" y="3868264"/>
            <a:ext cx="76256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1553,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Kim –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võ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Nam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 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5068593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8200" y="5613966"/>
            <a:ext cx="5623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90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0008" y="1158751"/>
            <a:ext cx="8469192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–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430" y="1994084"/>
            <a:ext cx="84537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endParaRPr lang="en-US" sz="2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endParaRPr lang="en-US" sz="2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902" y="3078823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39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0008" y="1158751"/>
            <a:ext cx="8469192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–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430" y="1994084"/>
            <a:ext cx="84537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endParaRPr lang="en-US" sz="2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endParaRPr lang="en-US" sz="2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233" y="2696214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855989" y="5486400"/>
            <a:ext cx="7620000" cy="83099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lúc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cuộc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chiến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tranh</a:t>
            </a:r>
            <a:r>
              <a:rPr lang="en-US" sz="2400" b="1" dirty="0">
                <a:latin typeface="Times New Roman" panose="02020603050405020304" pitchFamily="18" charset="0"/>
              </a:rPr>
              <a:t> Nam - </a:t>
            </a:r>
            <a:r>
              <a:rPr lang="en-US" sz="2400" b="1" dirty="0" err="1">
                <a:latin typeface="Times New Roman" panose="02020603050405020304" pitchFamily="18" charset="0"/>
              </a:rPr>
              <a:t>Bắc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triều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đang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diễn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ra</a:t>
            </a:r>
            <a:r>
              <a:rPr lang="en-US" sz="2400" b="1" dirty="0">
                <a:latin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</a:rPr>
              <a:t>tình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</a:rPr>
              <a:t> Nam </a:t>
            </a:r>
            <a:r>
              <a:rPr lang="en-US" sz="2400" b="1" dirty="0" err="1">
                <a:latin typeface="Times New Roman" panose="02020603050405020304" pitchFamily="18" charset="0"/>
              </a:rPr>
              <a:t>triều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gì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thay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đổi</a:t>
            </a:r>
            <a:r>
              <a:rPr lang="en-US" sz="2400" b="1" dirty="0" smtClean="0">
                <a:latin typeface="Times New Roman" panose="02020603050405020304" pitchFamily="18" charset="0"/>
              </a:rPr>
              <a:t>?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233" y="3219189"/>
            <a:ext cx="83189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</a:rPr>
              <a:t>-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Năm</a:t>
            </a:r>
            <a:r>
              <a:rPr lang="en-US" sz="2400" b="1" dirty="0">
                <a:latin typeface="Times New Roman" panose="02020603050405020304" pitchFamily="18" charset="0"/>
              </a:rPr>
              <a:t> 1545, </a:t>
            </a:r>
            <a:r>
              <a:rPr lang="en-US" sz="2400" b="1" dirty="0" err="1">
                <a:latin typeface="Times New Roman" panose="02020603050405020304" pitchFamily="18" charset="0"/>
              </a:rPr>
              <a:t>Nguyễn</a:t>
            </a:r>
            <a:r>
              <a:rPr lang="en-US" sz="2400" b="1" dirty="0">
                <a:latin typeface="Times New Roman" panose="02020603050405020304" pitchFamily="18" charset="0"/>
              </a:rPr>
              <a:t> Kim </a:t>
            </a:r>
            <a:r>
              <a:rPr lang="en-US" sz="2400" b="1" dirty="0" err="1">
                <a:latin typeface="Times New Roman" panose="02020603050405020304" pitchFamily="18" charset="0"/>
              </a:rPr>
              <a:t>chết</a:t>
            </a:r>
            <a:r>
              <a:rPr lang="en-US" sz="2400" b="1" dirty="0">
                <a:latin typeface="Times New Roman" panose="02020603050405020304" pitchFamily="18" charset="0"/>
              </a:rPr>
              <a:t>, con </a:t>
            </a:r>
            <a:r>
              <a:rPr lang="en-US" sz="2400" b="1" dirty="0" err="1">
                <a:latin typeface="Times New Roman" panose="02020603050405020304" pitchFamily="18" charset="0"/>
              </a:rPr>
              <a:t>rễ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Trịnh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Kiểm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lên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thay</a:t>
            </a:r>
            <a:r>
              <a:rPr lang="en-US" sz="2400" b="1" dirty="0">
                <a:latin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</a:rPr>
              <a:t>nắm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toàn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bộ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binh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quyền</a:t>
            </a:r>
            <a:r>
              <a:rPr lang="en-US" sz="2400" b="1" dirty="0">
                <a:latin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thành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lực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họ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Trịnh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22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0008" y="1158751"/>
            <a:ext cx="8469192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–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430" y="1994084"/>
            <a:ext cx="84537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endParaRPr lang="en-US" sz="2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Đằng</a:t>
            </a:r>
            <a:r>
              <a:rPr lang="en-US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endParaRPr lang="en-US" sz="2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233" y="2696214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855989" y="5486400"/>
            <a:ext cx="7620000" cy="83099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Sự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thành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thế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lực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phong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kiến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họ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Nguyễn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>
                <a:latin typeface="Times New Roman" panose="02020603050405020304" pitchFamily="18" charset="0"/>
              </a:rPr>
              <a:t>ở </a:t>
            </a:r>
            <a:r>
              <a:rPr lang="en-US" sz="2400" b="1" dirty="0" err="1">
                <a:latin typeface="Times New Roman" panose="02020603050405020304" pitchFamily="18" charset="0"/>
              </a:rPr>
              <a:t>phía</a:t>
            </a:r>
            <a:r>
              <a:rPr lang="en-US" sz="2400" b="1" dirty="0">
                <a:latin typeface="Times New Roman" panose="02020603050405020304" pitchFamily="18" charset="0"/>
              </a:rPr>
              <a:t> Nam </a:t>
            </a:r>
            <a:r>
              <a:rPr lang="en-US" sz="2400" b="1" dirty="0" err="1">
                <a:latin typeface="Times New Roman" panose="02020603050405020304" pitchFamily="18" charset="0"/>
              </a:rPr>
              <a:t>như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thế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nào</a:t>
            </a:r>
            <a:r>
              <a:rPr lang="en-US" sz="2400" b="1" dirty="0" smtClean="0">
                <a:latin typeface="Times New Roman" panose="02020603050405020304" pitchFamily="18" charset="0"/>
              </a:rPr>
              <a:t>?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6981" y="3157879"/>
            <a:ext cx="83189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</a:rPr>
              <a:t>-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Năm</a:t>
            </a:r>
            <a:r>
              <a:rPr lang="en-US" sz="2400" b="1" dirty="0">
                <a:latin typeface="Times New Roman" panose="02020603050405020304" pitchFamily="18" charset="0"/>
              </a:rPr>
              <a:t> 1545, </a:t>
            </a:r>
            <a:r>
              <a:rPr lang="en-US" sz="2400" b="1" dirty="0" err="1">
                <a:latin typeface="Times New Roman" panose="02020603050405020304" pitchFamily="18" charset="0"/>
              </a:rPr>
              <a:t>Nguyễn</a:t>
            </a:r>
            <a:r>
              <a:rPr lang="en-US" sz="2400" b="1" dirty="0">
                <a:latin typeface="Times New Roman" panose="02020603050405020304" pitchFamily="18" charset="0"/>
              </a:rPr>
              <a:t> Kim </a:t>
            </a:r>
            <a:r>
              <a:rPr lang="en-US" sz="2400" b="1" dirty="0" err="1">
                <a:latin typeface="Times New Roman" panose="02020603050405020304" pitchFamily="18" charset="0"/>
              </a:rPr>
              <a:t>chết</a:t>
            </a:r>
            <a:r>
              <a:rPr lang="en-US" sz="2400" b="1" dirty="0">
                <a:latin typeface="Times New Roman" panose="02020603050405020304" pitchFamily="18" charset="0"/>
              </a:rPr>
              <a:t>, con </a:t>
            </a:r>
            <a:r>
              <a:rPr lang="en-US" sz="2400" b="1" dirty="0" err="1">
                <a:latin typeface="Times New Roman" panose="02020603050405020304" pitchFamily="18" charset="0"/>
              </a:rPr>
              <a:t>rễ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Trịnh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Kiểm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lên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thay</a:t>
            </a:r>
            <a:r>
              <a:rPr lang="en-US" sz="2400" b="1" dirty="0">
                <a:latin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</a:rPr>
              <a:t>nắm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toàn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bộ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binh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</a:rPr>
              <a:t>quyền</a:t>
            </a:r>
            <a:r>
              <a:rPr lang="en-US" sz="2400" b="1" dirty="0" smtClean="0">
                <a:latin typeface="Times New Roman" panose="02020603050405020304" pitchFamily="18" charset="0"/>
              </a:rPr>
              <a:t> =&gt; </a:t>
            </a:r>
            <a:r>
              <a:rPr lang="en-US" sz="2400" b="1" dirty="0" err="1">
                <a:latin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thành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lực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họ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Trịnh</a:t>
            </a:r>
            <a:r>
              <a:rPr lang="en-US" sz="2400" b="1" dirty="0" smtClean="0">
                <a:latin typeface="Times New Roman" panose="02020603050405020304" pitchFamily="18" charset="0"/>
              </a:rPr>
              <a:t>.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749" y="3988876"/>
            <a:ext cx="7709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</a:rPr>
              <a:t>Người</a:t>
            </a:r>
            <a:r>
              <a:rPr lang="en-US" sz="2400" b="1" dirty="0">
                <a:latin typeface="Times New Roman" panose="02020603050405020304" pitchFamily="18" charset="0"/>
              </a:rPr>
              <a:t> con </a:t>
            </a:r>
            <a:r>
              <a:rPr lang="en-US" sz="2400" b="1" dirty="0" err="1">
                <a:latin typeface="Times New Roman" panose="02020603050405020304" pitchFamily="18" charset="0"/>
              </a:rPr>
              <a:t>thứ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Nguyễn</a:t>
            </a:r>
            <a:r>
              <a:rPr lang="en-US" sz="2400" b="1" dirty="0">
                <a:latin typeface="Times New Roman" panose="02020603050405020304" pitchFamily="18" charset="0"/>
              </a:rPr>
              <a:t> Kim </a:t>
            </a:r>
            <a:r>
              <a:rPr lang="en-US" sz="2400" b="1" dirty="0" err="1">
                <a:latin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Nguyễn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Hoàng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được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đưa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vào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trấn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thủ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Thuận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Hóa</a:t>
            </a:r>
            <a:r>
              <a:rPr lang="en-US" sz="2400" b="1" dirty="0">
                <a:latin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</a:rPr>
              <a:t>Quảng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</a:rPr>
              <a:t>Nam =&gt; </a:t>
            </a:r>
            <a:r>
              <a:rPr lang="en-US" sz="2400" b="1" dirty="0" err="1">
                <a:latin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thành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lực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họ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89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267EDBA-DF07-4C06-9FFA-3CBE8F246748}" type="slidenum">
              <a:rPr lang="en-US">
                <a:solidFill>
                  <a:srgbClr val="045C75"/>
                </a:solidFill>
              </a:rPr>
              <a:pPr eaLnBrk="1" hangingPunct="1"/>
              <a:t>39</a:t>
            </a:fld>
            <a:endParaRPr lang="en-US">
              <a:solidFill>
                <a:srgbClr val="045C75"/>
              </a:solidFill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04800" y="304800"/>
            <a:ext cx="8610600" cy="5861050"/>
            <a:chOff x="192" y="192"/>
            <a:chExt cx="5760" cy="3692"/>
          </a:xfrm>
        </p:grpSpPr>
        <p:pic>
          <p:nvPicPr>
            <p:cNvPr id="31748" name="Picture 4" descr="Schoolisfu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192"/>
              <a:ext cx="5760" cy="3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49" name="Rectangle 5"/>
            <p:cNvSpPr>
              <a:spLocks noChangeArrowheads="1"/>
            </p:cNvSpPr>
            <p:nvPr/>
          </p:nvSpPr>
          <p:spPr bwMode="auto">
            <a:xfrm>
              <a:off x="447" y="480"/>
              <a:ext cx="3153" cy="98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n-US" sz="3200" b="1" dirty="0" smtClean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3200" b="1" dirty="0" err="1" smtClean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Cuộc</a:t>
              </a:r>
              <a:r>
                <a:rPr lang="en-US" sz="3200" b="1" dirty="0" smtClean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chiến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tranh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Trịnh-Nguyễn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đã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dẫn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hậu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quả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như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3200" b="1" dirty="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9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8" name="Picture 14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0"/>
            <a:ext cx="3208338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7" name="Picture 13" descr="Cov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1438275"/>
            <a:ext cx="3863975" cy="218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6" name="Picture 12" descr="Cov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2465388"/>
            <a:ext cx="4294187" cy="115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5" name="Picture 11" descr="Cov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3003550"/>
            <a:ext cx="4411662" cy="159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Cove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3043238"/>
            <a:ext cx="3873500" cy="248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3" name="Picture 9" descr="Cove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063" y="3071813"/>
            <a:ext cx="3482975" cy="3767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Cove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5" y="3071814"/>
            <a:ext cx="4411663" cy="302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Cove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5" y="636588"/>
            <a:ext cx="4411663" cy="299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Cove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5" y="3003550"/>
            <a:ext cx="4822825" cy="159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over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5" y="2347913"/>
            <a:ext cx="4735513" cy="127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over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133600"/>
            <a:ext cx="1981200" cy="304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60525" y="16945"/>
            <a:ext cx="2095500" cy="6858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(1522- 1527): 5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13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70008" y="1158751"/>
            <a:ext cx="8469192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Nam –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2178" y="1926773"/>
            <a:ext cx="84537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endParaRPr lang="en-US" sz="2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Trịnh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Đằng</a:t>
            </a:r>
            <a:r>
              <a:rPr lang="en-US" sz="2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endParaRPr lang="en-US" sz="2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981" y="2603881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Nguyên</a:t>
            </a:r>
            <a:r>
              <a:rPr lang="en-US" sz="2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nhân</a:t>
            </a:r>
            <a:r>
              <a:rPr 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  <a:endParaRPr lang="en-US" sz="2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008" y="2920327"/>
            <a:ext cx="83189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</a:rPr>
              <a:t>-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Năm</a:t>
            </a:r>
            <a:r>
              <a:rPr lang="en-US" sz="2000" b="1" dirty="0">
                <a:latin typeface="Times New Roman" panose="02020603050405020304" pitchFamily="18" charset="0"/>
              </a:rPr>
              <a:t> 1545, </a:t>
            </a:r>
            <a:r>
              <a:rPr lang="en-US" sz="2000" b="1" dirty="0" err="1">
                <a:latin typeface="Times New Roman" panose="02020603050405020304" pitchFamily="18" charset="0"/>
              </a:rPr>
              <a:t>Nguyễn</a:t>
            </a:r>
            <a:r>
              <a:rPr lang="en-US" sz="2000" b="1" dirty="0">
                <a:latin typeface="Times New Roman" panose="02020603050405020304" pitchFamily="18" charset="0"/>
              </a:rPr>
              <a:t> Kim </a:t>
            </a:r>
            <a:r>
              <a:rPr lang="en-US" sz="2000" b="1" dirty="0" err="1">
                <a:latin typeface="Times New Roman" panose="02020603050405020304" pitchFamily="18" charset="0"/>
              </a:rPr>
              <a:t>chết</a:t>
            </a:r>
            <a:r>
              <a:rPr lang="en-US" sz="2000" b="1" dirty="0">
                <a:latin typeface="Times New Roman" panose="02020603050405020304" pitchFamily="18" charset="0"/>
              </a:rPr>
              <a:t>, con </a:t>
            </a:r>
            <a:r>
              <a:rPr lang="en-US" sz="2000" b="1" dirty="0" err="1">
                <a:latin typeface="Times New Roman" panose="02020603050405020304" pitchFamily="18" charset="0"/>
              </a:rPr>
              <a:t>rễ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là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Trịnh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Kiểm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lên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thay</a:t>
            </a:r>
            <a:r>
              <a:rPr lang="en-US" sz="2000" b="1" dirty="0">
                <a:latin typeface="Times New Roman" panose="02020603050405020304" pitchFamily="18" charset="0"/>
              </a:rPr>
              <a:t>, </a:t>
            </a:r>
            <a:r>
              <a:rPr lang="en-US" sz="2000" b="1" dirty="0" err="1">
                <a:latin typeface="Times New Roman" panose="02020603050405020304" pitchFamily="18" charset="0"/>
              </a:rPr>
              <a:t>nắm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toàn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bộ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binh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</a:rPr>
              <a:t>quyền</a:t>
            </a:r>
            <a:r>
              <a:rPr lang="en-US" sz="2000" b="1" dirty="0" smtClean="0">
                <a:latin typeface="Times New Roman" panose="02020603050405020304" pitchFamily="18" charset="0"/>
              </a:rPr>
              <a:t> =&gt; </a:t>
            </a:r>
            <a:r>
              <a:rPr lang="en-US" sz="2000" b="1" dirty="0" err="1">
                <a:latin typeface="Times New Roman" panose="02020603050405020304" pitchFamily="18" charset="0"/>
              </a:rPr>
              <a:t>hình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thành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thế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lực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họ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Trịnh</a:t>
            </a:r>
            <a:r>
              <a:rPr lang="en-US" sz="2000" b="1" dirty="0" smtClean="0">
                <a:latin typeface="Times New Roman" panose="02020603050405020304" pitchFamily="18" charset="0"/>
              </a:rPr>
              <a:t>.</a:t>
            </a:r>
            <a:endParaRPr lang="en-US" sz="2000" b="1" dirty="0"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935" y="3609554"/>
            <a:ext cx="77093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</a:rPr>
              <a:t>-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Người</a:t>
            </a:r>
            <a:r>
              <a:rPr lang="en-US" sz="2000" b="1" dirty="0">
                <a:latin typeface="Times New Roman" panose="02020603050405020304" pitchFamily="18" charset="0"/>
              </a:rPr>
              <a:t> con </a:t>
            </a:r>
            <a:r>
              <a:rPr lang="en-US" sz="2000" b="1" dirty="0" err="1">
                <a:latin typeface="Times New Roman" panose="02020603050405020304" pitchFamily="18" charset="0"/>
              </a:rPr>
              <a:t>thứ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của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Nguyễn</a:t>
            </a:r>
            <a:r>
              <a:rPr lang="en-US" sz="2000" b="1" dirty="0">
                <a:latin typeface="Times New Roman" panose="02020603050405020304" pitchFamily="18" charset="0"/>
              </a:rPr>
              <a:t> Kim </a:t>
            </a:r>
            <a:r>
              <a:rPr lang="en-US" sz="2000" b="1" dirty="0" err="1">
                <a:latin typeface="Times New Roman" panose="02020603050405020304" pitchFamily="18" charset="0"/>
              </a:rPr>
              <a:t>là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Nguyễn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Hoàng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được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đưa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vào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trấn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thủ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Thuận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Hóa</a:t>
            </a:r>
            <a:r>
              <a:rPr lang="en-US" sz="2000" b="1" dirty="0">
                <a:latin typeface="Times New Roman" panose="02020603050405020304" pitchFamily="18" charset="0"/>
              </a:rPr>
              <a:t>, </a:t>
            </a:r>
            <a:r>
              <a:rPr lang="en-US" sz="2000" b="1" dirty="0" err="1">
                <a:latin typeface="Times New Roman" panose="02020603050405020304" pitchFamily="18" charset="0"/>
              </a:rPr>
              <a:t>Quảng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</a:rPr>
              <a:t>Nam =&gt; </a:t>
            </a:r>
            <a:r>
              <a:rPr lang="en-US" sz="2000" b="1" dirty="0" err="1">
                <a:latin typeface="Times New Roman" panose="02020603050405020304" pitchFamily="18" charset="0"/>
              </a:rPr>
              <a:t>hình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</a:rPr>
              <a:t>thành</a:t>
            </a:r>
            <a:r>
              <a:rPr lang="en-US" sz="2000" b="1" dirty="0"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thế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lực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họ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Nguyễn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4357251"/>
            <a:ext cx="822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b.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Hậu</a:t>
            </a:r>
            <a:r>
              <a:rPr 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quả</a:t>
            </a:r>
            <a:r>
              <a:rPr 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en-US" sz="2400" dirty="0">
                <a:latin typeface="Times New Roman" panose="02020603050405020304" pitchFamily="18" charset="0"/>
              </a:rPr>
              <a:t>-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Nhân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dân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bị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đói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khổ</a:t>
            </a:r>
            <a:r>
              <a:rPr lang="en-US" sz="2400" b="1" dirty="0">
                <a:latin typeface="Times New Roman" panose="02020603050405020304" pitchFamily="18" charset="0"/>
              </a:rPr>
              <a:t>, li </a:t>
            </a:r>
            <a:r>
              <a:rPr lang="en-US" sz="2400" b="1" dirty="0" err="1">
                <a:latin typeface="Times New Roman" panose="02020603050405020304" pitchFamily="18" charset="0"/>
              </a:rPr>
              <a:t>tán</a:t>
            </a:r>
            <a:r>
              <a:rPr lang="en-US" sz="2400" b="1" dirty="0">
                <a:latin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latin typeface="Times New Roman" panose="02020603050405020304" pitchFamily="18" charset="0"/>
              </a:rPr>
              <a:t>- </a:t>
            </a:r>
            <a:r>
              <a:rPr lang="en-US" sz="2400" b="1" dirty="0" err="1">
                <a:latin typeface="Times New Roman" panose="02020603050405020304" pitchFamily="18" charset="0"/>
              </a:rPr>
              <a:t>Đất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nước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bị</a:t>
            </a:r>
            <a:r>
              <a:rPr lang="en-US" sz="2400" b="1" dirty="0">
                <a:latin typeface="Times New Roman" panose="02020603050405020304" pitchFamily="18" charset="0"/>
              </a:rPr>
              <a:t> chia </a:t>
            </a:r>
            <a:r>
              <a:rPr lang="en-US" sz="2400" b="1" dirty="0" err="1" smtClean="0">
                <a:latin typeface="Times New Roman" panose="02020603050405020304" pitchFamily="18" charset="0"/>
              </a:rPr>
              <a:t>cắt</a:t>
            </a:r>
            <a:r>
              <a:rPr lang="en-US" sz="2400" b="1" dirty="0" smtClean="0">
                <a:latin typeface="Times New Roman" panose="02020603050405020304" pitchFamily="18" charset="0"/>
              </a:rPr>
              <a:t> :</a:t>
            </a:r>
          </a:p>
          <a:p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</a:rPr>
              <a:t>+ </a:t>
            </a:r>
            <a:r>
              <a:rPr lang="en-US" sz="2400" b="1" dirty="0" err="1" smtClean="0">
                <a:latin typeface="Times New Roman" panose="02020603050405020304" pitchFamily="18" charset="0"/>
              </a:rPr>
              <a:t>Đàng</a:t>
            </a:r>
            <a:r>
              <a:rPr 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</a:rPr>
              <a:t>Ngoài</a:t>
            </a:r>
            <a:endParaRPr lang="en-US" sz="2400" b="1" dirty="0" smtClean="0">
              <a:latin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</a:rPr>
              <a:t>+ </a:t>
            </a:r>
            <a:r>
              <a:rPr lang="en-US" sz="2400" b="1" dirty="0" err="1" smtClean="0">
                <a:latin typeface="Times New Roman" panose="02020603050405020304" pitchFamily="18" charset="0"/>
              </a:rPr>
              <a:t>Đàng</a:t>
            </a:r>
            <a:r>
              <a:rPr 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</a:t>
            </a:r>
            <a:r>
              <a:rPr lang="en-US" sz="2400" b="1" dirty="0" err="1" smtClean="0">
                <a:latin typeface="Times New Roman" panose="02020603050405020304" pitchFamily="18" charset="0"/>
              </a:rPr>
              <a:t>rong</a:t>
            </a:r>
            <a:endParaRPr lang="en-US" sz="24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56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6477000" y="1066800"/>
            <a:ext cx="27432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sz="2400" b="1">
                <a:latin typeface="Times New Roman" panose="02020603050405020304" pitchFamily="18" charset="0"/>
              </a:rPr>
              <a:t>: Cuộc chiến tranh Trịnh-Nguyễn đã dẫn đến hậu quả như thế nào?</a:t>
            </a:r>
          </a:p>
        </p:txBody>
      </p:sp>
      <p:pic>
        <p:nvPicPr>
          <p:cNvPr id="131081" name="Picture 9" descr="Luoc do mot so di chi khao co o Viet Nam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5"/>
          <a:stretch>
            <a:fillRect/>
          </a:stretch>
        </p:blipFill>
        <p:spPr bwMode="auto">
          <a:xfrm>
            <a:off x="4648200" y="990600"/>
            <a:ext cx="4495800" cy="582930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82" name="Text Box 10"/>
          <p:cNvSpPr txBox="1">
            <a:spLocks noChangeArrowheads="1"/>
          </p:cNvSpPr>
          <p:nvPr/>
        </p:nvSpPr>
        <p:spPr bwMode="auto">
          <a:xfrm>
            <a:off x="4591050" y="6389688"/>
            <a:ext cx="4495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Lược đồ chiến tranh Trịnh - Nguyễn</a:t>
            </a:r>
          </a:p>
        </p:txBody>
      </p:sp>
      <p:sp>
        <p:nvSpPr>
          <p:cNvPr id="131083" name="Text Box 11"/>
          <p:cNvSpPr txBox="1">
            <a:spLocks noChangeArrowheads="1"/>
          </p:cNvSpPr>
          <p:nvPr/>
        </p:nvSpPr>
        <p:spPr bwMode="auto">
          <a:xfrm>
            <a:off x="6400800" y="3048000"/>
            <a:ext cx="2743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1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Sông Gianh (Quảng Bình)</a:t>
            </a:r>
          </a:p>
        </p:txBody>
      </p:sp>
      <p:sp>
        <p:nvSpPr>
          <p:cNvPr id="131084" name="AutoShape 12"/>
          <p:cNvSpPr>
            <a:spLocks noChangeArrowheads="1"/>
          </p:cNvSpPr>
          <p:nvPr/>
        </p:nvSpPr>
        <p:spPr bwMode="auto">
          <a:xfrm rot="7428193" flipV="1">
            <a:off x="7042150" y="3008313"/>
            <a:ext cx="381000" cy="1384300"/>
          </a:xfrm>
          <a:custGeom>
            <a:avLst/>
            <a:gdLst>
              <a:gd name="T0" fmla="*/ 345634 w 21600"/>
              <a:gd name="T1" fmla="*/ 290511 h 21600"/>
              <a:gd name="T2" fmla="*/ 223996 w 21600"/>
              <a:gd name="T3" fmla="*/ 114077 h 21600"/>
              <a:gd name="T4" fmla="*/ 300143 w 21600"/>
              <a:gd name="T5" fmla="*/ 408240 h 21600"/>
              <a:gd name="T6" fmla="*/ 426755 w 21600"/>
              <a:gd name="T7" fmla="*/ 800138 h 21600"/>
              <a:gd name="T8" fmla="*/ 342353 w 21600"/>
              <a:gd name="T9" fmla="*/ 1038225 h 21600"/>
              <a:gd name="T10" fmla="*/ 276825 w 21600"/>
              <a:gd name="T11" fmla="*/ 73156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373" y="11752"/>
                </a:moveTo>
                <a:cubicBezTo>
                  <a:pt x="18413" y="11436"/>
                  <a:pt x="18433" y="11118"/>
                  <a:pt x="18433" y="10800"/>
                </a:cubicBezTo>
                <a:cubicBezTo>
                  <a:pt x="18433" y="7190"/>
                  <a:pt x="15904" y="4074"/>
                  <a:pt x="12372" y="3330"/>
                </a:cubicBezTo>
                <a:lnTo>
                  <a:pt x="13025" y="231"/>
                </a:lnTo>
                <a:cubicBezTo>
                  <a:pt x="18022" y="1284"/>
                  <a:pt x="21600" y="5693"/>
                  <a:pt x="21600" y="10800"/>
                </a:cubicBezTo>
                <a:cubicBezTo>
                  <a:pt x="21600" y="11250"/>
                  <a:pt x="21571" y="11701"/>
                  <a:pt x="21515" y="12148"/>
                </a:cubicBezTo>
                <a:lnTo>
                  <a:pt x="24194" y="12485"/>
                </a:lnTo>
                <a:lnTo>
                  <a:pt x="19409" y="16200"/>
                </a:lnTo>
                <a:lnTo>
                  <a:pt x="15694" y="11415"/>
                </a:lnTo>
                <a:lnTo>
                  <a:pt x="18373" y="11752"/>
                </a:lnTo>
                <a:close/>
              </a:path>
            </a:pathLst>
          </a:custGeom>
          <a:solidFill>
            <a:srgbClr val="FF0000"/>
          </a:solidFill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31085" name="AutoShape 13"/>
          <p:cNvSpPr>
            <a:spLocks noChangeArrowheads="1"/>
          </p:cNvSpPr>
          <p:nvPr/>
        </p:nvSpPr>
        <p:spPr bwMode="auto">
          <a:xfrm rot="-1288052" flipH="1" flipV="1">
            <a:off x="6094413" y="1914525"/>
            <a:ext cx="230187" cy="1362075"/>
          </a:xfrm>
          <a:custGeom>
            <a:avLst/>
            <a:gdLst>
              <a:gd name="T0" fmla="*/ 204461 w 21600"/>
              <a:gd name="T1" fmla="*/ 251921 h 21600"/>
              <a:gd name="T2" fmla="*/ 132880 w 21600"/>
              <a:gd name="T3" fmla="*/ 181169 h 21600"/>
              <a:gd name="T4" fmla="*/ 159777 w 21600"/>
              <a:gd name="T5" fmla="*/ 466448 h 21600"/>
              <a:gd name="T6" fmla="*/ 258960 w 21600"/>
              <a:gd name="T7" fmla="*/ 681038 h 21600"/>
              <a:gd name="T8" fmla="*/ 201414 w 21600"/>
              <a:gd name="T9" fmla="*/ 1021556 h 21600"/>
              <a:gd name="T10" fmla="*/ 143867 w 21600"/>
              <a:gd name="T11" fmla="*/ 681038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8246"/>
                  <a:pt x="14411" y="6042"/>
                  <a:pt x="11912" y="5515"/>
                </a:cubicBezTo>
                <a:lnTo>
                  <a:pt x="13025" y="231"/>
                </a:lnTo>
                <a:cubicBezTo>
                  <a:pt x="18022" y="1284"/>
                  <a:pt x="21599" y="5693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0000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endParaRPr lang="en-US"/>
          </a:p>
        </p:txBody>
      </p:sp>
      <p:pic>
        <p:nvPicPr>
          <p:cNvPr id="131086" name="Picture 14" descr="teach-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38800" y="3200400"/>
            <a:ext cx="914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1087" name="Freeform 15"/>
          <p:cNvSpPr>
            <a:spLocks/>
          </p:cNvSpPr>
          <p:nvPr/>
        </p:nvSpPr>
        <p:spPr bwMode="auto">
          <a:xfrm>
            <a:off x="5981700" y="3276600"/>
            <a:ext cx="342900" cy="76200"/>
          </a:xfrm>
          <a:custGeom>
            <a:avLst/>
            <a:gdLst>
              <a:gd name="T0" fmla="*/ 0 w 180"/>
              <a:gd name="T1" fmla="*/ 0 h 48"/>
              <a:gd name="T2" fmla="*/ 342900 w 180"/>
              <a:gd name="T3" fmla="*/ 76200 h 4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80" h="48">
                <a:moveTo>
                  <a:pt x="0" y="0"/>
                </a:moveTo>
                <a:cubicBezTo>
                  <a:pt x="66" y="7"/>
                  <a:pt x="132" y="0"/>
                  <a:pt x="180" y="48"/>
                </a:cubicBezTo>
              </a:path>
            </a:pathLst>
          </a:custGeom>
          <a:noFill/>
          <a:ln w="57150" cmpd="sng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8" name="Text Box 16"/>
          <p:cNvSpPr txBox="1">
            <a:spLocks noChangeArrowheads="1"/>
          </p:cNvSpPr>
          <p:nvPr/>
        </p:nvSpPr>
        <p:spPr bwMode="auto">
          <a:xfrm rot="-5016336">
            <a:off x="4886326" y="1744662"/>
            <a:ext cx="1600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b="1">
                <a:solidFill>
                  <a:srgbClr val="0000FF"/>
                </a:solidFill>
                <a:latin typeface="Times New Roman" panose="02020603050405020304" pitchFamily="18" charset="0"/>
              </a:rPr>
              <a:t>Đàng ngoài</a:t>
            </a:r>
          </a:p>
        </p:txBody>
      </p:sp>
      <p:sp>
        <p:nvSpPr>
          <p:cNvPr id="131089" name="Text Box 17"/>
          <p:cNvSpPr txBox="1">
            <a:spLocks noChangeArrowheads="1"/>
          </p:cNvSpPr>
          <p:nvPr/>
        </p:nvSpPr>
        <p:spPr bwMode="auto">
          <a:xfrm rot="4363128">
            <a:off x="6088063" y="4338637"/>
            <a:ext cx="1600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Đàng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trong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95" name="WordArt 23"/>
          <p:cNvSpPr>
            <a:spLocks noChangeArrowheads="1" noChangeShapeType="1" noTextEdit="1"/>
          </p:cNvSpPr>
          <p:nvPr/>
        </p:nvSpPr>
        <p:spPr bwMode="auto">
          <a:xfrm>
            <a:off x="5943600" y="1762125"/>
            <a:ext cx="914400" cy="1697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Họ</a:t>
            </a:r>
            <a:r>
              <a:rPr lang="en-US" sz="3600" b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US" sz="3600" b="1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Trịnh</a:t>
            </a:r>
            <a:endParaRPr lang="en-US" sz="3600" b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31096" name="WordArt 24"/>
          <p:cNvSpPr>
            <a:spLocks noChangeArrowheads="1" noChangeShapeType="1" noTextEdit="1"/>
          </p:cNvSpPr>
          <p:nvPr/>
        </p:nvSpPr>
        <p:spPr bwMode="auto">
          <a:xfrm>
            <a:off x="6705600" y="5105400"/>
            <a:ext cx="990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HỌ NGUYỄN</a:t>
            </a:r>
          </a:p>
        </p:txBody>
      </p:sp>
      <p:pic>
        <p:nvPicPr>
          <p:cNvPr id="14" name="Picture 8" descr="phuChuaTri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35" y="991444"/>
            <a:ext cx="3962400" cy="57721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2068544" y="4754562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PHỦ CHÚA TRỊNH</a:t>
            </a:r>
          </a:p>
        </p:txBody>
      </p:sp>
    </p:spTree>
    <p:extLst>
      <p:ext uri="{BB962C8B-B14F-4D97-AF65-F5344CB8AC3E}">
        <p14:creationId xmlns:p14="http://schemas.microsoft.com/office/powerpoint/2010/main" val="358765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" dur="5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3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3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3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9" grpId="0"/>
      <p:bldP spid="131079" grpId="1"/>
      <p:bldP spid="131082" grpId="0"/>
      <p:bldP spid="131083" grpId="0"/>
      <p:bldP spid="131084" grpId="0" animBg="1"/>
      <p:bldP spid="131085" grpId="0" animBg="1"/>
      <p:bldP spid="131087" grpId="0" animBg="1"/>
      <p:bldP spid="131088" grpId="0"/>
      <p:bldP spid="131089" grpId="0"/>
      <p:bldP spid="131095" grpId="0" animBg="1"/>
      <p:bldP spid="131096" grpId="0" animBg="1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4" name="Text Box 10"/>
          <p:cNvSpPr txBox="1">
            <a:spLocks noChangeArrowheads="1"/>
          </p:cNvSpPr>
          <p:nvPr/>
        </p:nvSpPr>
        <p:spPr bwMode="auto">
          <a:xfrm>
            <a:off x="379343" y="231913"/>
            <a:ext cx="8080513" cy="175432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600" b="1" dirty="0" smtClean="0">
                <a:latin typeface="Times New Roman" panose="02020603050405020304" pitchFamily="18" charset="0"/>
              </a:rPr>
              <a:t>Qua </a:t>
            </a:r>
            <a:r>
              <a:rPr lang="en-US" sz="3600" b="1" dirty="0" err="1">
                <a:latin typeface="Times New Roman" panose="02020603050405020304" pitchFamily="18" charset="0"/>
              </a:rPr>
              <a:t>tiết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học</a:t>
            </a:r>
            <a:r>
              <a:rPr lang="en-US" sz="3600" b="1" dirty="0">
                <a:latin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</a:rPr>
              <a:t>em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có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nhận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xét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gì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về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tình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hình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kinh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tế</a:t>
            </a:r>
            <a:r>
              <a:rPr lang="en-US" sz="3600" b="1" dirty="0">
                <a:latin typeface="Times New Roman" panose="02020603050405020304" pitchFamily="18" charset="0"/>
              </a:rPr>
              <a:t>, </a:t>
            </a:r>
            <a:r>
              <a:rPr lang="en-US" sz="3600" b="1" dirty="0" err="1">
                <a:latin typeface="Times New Roman" panose="02020603050405020304" pitchFamily="18" charset="0"/>
              </a:rPr>
              <a:t>xã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hội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Việt</a:t>
            </a:r>
            <a:r>
              <a:rPr lang="en-US" sz="3600" b="1" dirty="0">
                <a:latin typeface="Times New Roman" panose="02020603050405020304" pitchFamily="18" charset="0"/>
              </a:rPr>
              <a:t> Nam </a:t>
            </a:r>
            <a:r>
              <a:rPr lang="en-US" sz="3600" b="1" dirty="0" err="1">
                <a:latin typeface="Times New Roman" panose="02020603050405020304" pitchFamily="18" charset="0"/>
              </a:rPr>
              <a:t>trong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các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thế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kỉ</a:t>
            </a:r>
            <a:r>
              <a:rPr lang="en-US" sz="3600" b="1" dirty="0">
                <a:latin typeface="Times New Roman" panose="02020603050405020304" pitchFamily="18" charset="0"/>
              </a:rPr>
              <a:t> XVI - XVIII? </a:t>
            </a:r>
          </a:p>
        </p:txBody>
      </p:sp>
      <p:sp>
        <p:nvSpPr>
          <p:cNvPr id="113675" name="Text Box 11"/>
          <p:cNvSpPr txBox="1">
            <a:spLocks noChangeArrowheads="1"/>
          </p:cNvSpPr>
          <p:nvPr/>
        </p:nvSpPr>
        <p:spPr bwMode="auto">
          <a:xfrm>
            <a:off x="402534" y="2594113"/>
            <a:ext cx="8382000" cy="175432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 smtClean="0">
                <a:latin typeface="Times New Roman" panose="02020603050405020304" pitchFamily="18" charset="0"/>
              </a:rPr>
              <a:t>  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Không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ổn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định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</a:rPr>
              <a:t>do </a:t>
            </a:r>
            <a:r>
              <a:rPr lang="en-US" sz="3600" b="1" dirty="0" err="1">
                <a:latin typeface="Times New Roman" panose="02020603050405020304" pitchFamily="18" charset="0"/>
              </a:rPr>
              <a:t>chính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quyền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thay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đổi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liên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miên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và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chiến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tranh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liên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tiếp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xảy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</a:rPr>
              <a:t>ra</a:t>
            </a:r>
            <a:r>
              <a:rPr lang="en-US" sz="3600" b="1" dirty="0">
                <a:latin typeface="Times New Roman" panose="02020603050405020304" pitchFamily="18" charset="0"/>
              </a:rPr>
              <a:t> </a:t>
            </a:r>
            <a:r>
              <a:rPr lang="en-US" sz="3600" b="1" dirty="0" smtClean="0">
                <a:latin typeface="Times New Roman" panose="02020603050405020304" pitchFamily="18" charset="0"/>
              </a:rPr>
              <a:t> =&gt;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Đời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sống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nhân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dân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đói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khổ</a:t>
            </a:r>
            <a:r>
              <a:rPr lang="en-US" sz="3600" b="1" dirty="0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2" name="Down Arrow 1"/>
          <p:cNvSpPr/>
          <p:nvPr/>
        </p:nvSpPr>
        <p:spPr>
          <a:xfrm>
            <a:off x="4419599" y="1986239"/>
            <a:ext cx="531744" cy="6078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020624" y="5029200"/>
            <a:ext cx="7763910" cy="138499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</a:rPr>
              <a:t>Qua </a:t>
            </a:r>
            <a:r>
              <a:rPr lang="en-US" sz="2800" b="1" dirty="0" err="1">
                <a:latin typeface="Times New Roman" panose="02020603050405020304" pitchFamily="18" charset="0"/>
              </a:rPr>
              <a:t>tình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hình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chính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trị</a:t>
            </a:r>
            <a:r>
              <a:rPr lang="en-US" sz="2800" b="1" dirty="0">
                <a:latin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</a:rPr>
              <a:t>xã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hội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Việt</a:t>
            </a:r>
            <a:r>
              <a:rPr lang="en-US" sz="2800" b="1" dirty="0">
                <a:latin typeface="Times New Roman" panose="02020603050405020304" pitchFamily="18" charset="0"/>
              </a:rPr>
              <a:t> Nam </a:t>
            </a:r>
            <a:r>
              <a:rPr lang="en-US" sz="2800" b="1" dirty="0" err="1">
                <a:latin typeface="Times New Roman" panose="02020603050405020304" pitchFamily="18" charset="0"/>
              </a:rPr>
              <a:t>trong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thế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kỉ</a:t>
            </a:r>
            <a:r>
              <a:rPr lang="en-US" sz="2800" b="1" dirty="0">
                <a:latin typeface="Times New Roman" panose="02020603050405020304" pitchFamily="18" charset="0"/>
              </a:rPr>
              <a:t> XVI – XVIII, </a:t>
            </a:r>
            <a:r>
              <a:rPr lang="en-US" sz="2800" b="1" dirty="0" err="1">
                <a:latin typeface="Times New Roman" panose="02020603050405020304" pitchFamily="18" charset="0"/>
              </a:rPr>
              <a:t>điều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em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mong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muốn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điều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em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muốn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</a:rPr>
              <a:t>? </a:t>
            </a:r>
            <a:endParaRPr lang="en-US" sz="28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70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4" grpId="0" animBg="1"/>
      <p:bldP spid="113675" grpId="0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EJ0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5556" r="5833" b="3333"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gradFill rotWithShape="1">
            <a:gsLst>
              <a:gs pos="0">
                <a:srgbClr val="00FFCC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87043" name="Text Box 3" descr="30%"/>
          <p:cNvSpPr txBox="1">
            <a:spLocks noChangeArrowheads="1"/>
          </p:cNvSpPr>
          <p:nvPr/>
        </p:nvSpPr>
        <p:spPr bwMode="auto">
          <a:xfrm>
            <a:off x="3176587" y="670580"/>
            <a:ext cx="4419600" cy="584775"/>
          </a:xfrm>
          <a:prstGeom prst="rect">
            <a:avLst/>
          </a:prstGeom>
          <a:pattFill prst="pct30">
            <a:fgClr>
              <a:schemeClr val="accent1"/>
            </a:fgClr>
            <a:bgClr>
              <a:schemeClr val="folHlink"/>
            </a:bgClr>
          </a:patt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Arial Unicode MS" pitchFamily="34" charset="-128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TRÒ CHƠI Ô CHỮ</a:t>
            </a:r>
          </a:p>
        </p:txBody>
      </p:sp>
      <p:sp>
        <p:nvSpPr>
          <p:cNvPr id="503812" name="Text Box 4" descr="Medium wood"/>
          <p:cNvSpPr txBox="1">
            <a:spLocks noChangeArrowheads="1"/>
          </p:cNvSpPr>
          <p:nvPr/>
        </p:nvSpPr>
        <p:spPr bwMode="auto">
          <a:xfrm>
            <a:off x="8077200" y="2590800"/>
            <a:ext cx="609600" cy="3048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Arial Unicode MS" pitchFamily="34" charset="-128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dirty="0" err="1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Câu</a:t>
            </a:r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 1</a:t>
            </a:r>
          </a:p>
        </p:txBody>
      </p:sp>
      <p:sp>
        <p:nvSpPr>
          <p:cNvPr id="503813" name="Text Box 5" descr="Medium wood"/>
          <p:cNvSpPr txBox="1">
            <a:spLocks noChangeArrowheads="1"/>
          </p:cNvSpPr>
          <p:nvPr/>
        </p:nvSpPr>
        <p:spPr bwMode="auto">
          <a:xfrm>
            <a:off x="8077200" y="3124200"/>
            <a:ext cx="609600" cy="3048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Arial Unicode MS" pitchFamily="34" charset="-128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Câu 2</a:t>
            </a:r>
          </a:p>
        </p:txBody>
      </p:sp>
      <p:sp>
        <p:nvSpPr>
          <p:cNvPr id="503814" name="Text Box 6" descr="Medium wood"/>
          <p:cNvSpPr txBox="1">
            <a:spLocks noChangeArrowheads="1"/>
          </p:cNvSpPr>
          <p:nvPr/>
        </p:nvSpPr>
        <p:spPr bwMode="auto">
          <a:xfrm>
            <a:off x="8077200" y="3657600"/>
            <a:ext cx="609600" cy="3048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Arial Unicode MS" pitchFamily="34" charset="-128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Câu 3</a:t>
            </a:r>
          </a:p>
        </p:txBody>
      </p:sp>
      <p:sp>
        <p:nvSpPr>
          <p:cNvPr id="503815" name="Text Box 7" descr="Medium wood"/>
          <p:cNvSpPr txBox="1">
            <a:spLocks noChangeArrowheads="1"/>
          </p:cNvSpPr>
          <p:nvPr/>
        </p:nvSpPr>
        <p:spPr bwMode="auto">
          <a:xfrm>
            <a:off x="8077200" y="4191000"/>
            <a:ext cx="609600" cy="3048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Arial Unicode MS" pitchFamily="34" charset="-128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Câu 4</a:t>
            </a:r>
          </a:p>
        </p:txBody>
      </p:sp>
      <p:sp>
        <p:nvSpPr>
          <p:cNvPr id="503816" name="Text Box 8" descr="Medium wood"/>
          <p:cNvSpPr txBox="1">
            <a:spLocks noChangeArrowheads="1"/>
          </p:cNvSpPr>
          <p:nvPr/>
        </p:nvSpPr>
        <p:spPr bwMode="auto">
          <a:xfrm>
            <a:off x="8077200" y="4724400"/>
            <a:ext cx="609600" cy="3048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Arial Unicode MS" pitchFamily="34" charset="-128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Câu 5</a:t>
            </a:r>
          </a:p>
        </p:txBody>
      </p:sp>
      <p:sp>
        <p:nvSpPr>
          <p:cNvPr id="503817" name="Text Box 9" descr="Medium wood"/>
          <p:cNvSpPr txBox="1">
            <a:spLocks noChangeArrowheads="1"/>
          </p:cNvSpPr>
          <p:nvPr/>
        </p:nvSpPr>
        <p:spPr bwMode="auto">
          <a:xfrm>
            <a:off x="8077200" y="5257800"/>
            <a:ext cx="609600" cy="3048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Arial Unicode MS" pitchFamily="34" charset="-128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Câu 6</a:t>
            </a:r>
          </a:p>
        </p:txBody>
      </p:sp>
      <p:sp>
        <p:nvSpPr>
          <p:cNvPr id="503818" name="Text Box 10" descr="Medium wood"/>
          <p:cNvSpPr txBox="1">
            <a:spLocks noChangeArrowheads="1"/>
          </p:cNvSpPr>
          <p:nvPr/>
        </p:nvSpPr>
        <p:spPr bwMode="auto">
          <a:xfrm>
            <a:off x="8077200" y="5715000"/>
            <a:ext cx="609600" cy="3048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8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0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000">
                <a:solidFill>
                  <a:schemeClr val="tx1"/>
                </a:solidFill>
                <a:latin typeface="Arial Unicode MS" pitchFamily="34" charset="-128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Câu 7</a:t>
            </a:r>
          </a:p>
        </p:txBody>
      </p:sp>
      <p:sp>
        <p:nvSpPr>
          <p:cNvPr id="503819" name="Oval 11"/>
          <p:cNvSpPr>
            <a:spLocks noChangeArrowheads="1"/>
          </p:cNvSpPr>
          <p:nvPr/>
        </p:nvSpPr>
        <p:spPr bwMode="auto">
          <a:xfrm>
            <a:off x="8729663" y="2514600"/>
            <a:ext cx="381000" cy="381000"/>
          </a:xfrm>
          <a:prstGeom prst="ellipse">
            <a:avLst/>
          </a:prstGeom>
          <a:gradFill rotWithShape="1">
            <a:gsLst>
              <a:gs pos="0">
                <a:srgbClr val="C1B8E6"/>
              </a:gs>
              <a:gs pos="100000">
                <a:srgbClr val="59556A"/>
              </a:gs>
            </a:gsLst>
            <a:lin ang="5400000" scaled="1"/>
          </a:gra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+ 1</a:t>
            </a:r>
          </a:p>
        </p:txBody>
      </p:sp>
      <p:sp>
        <p:nvSpPr>
          <p:cNvPr id="503820" name="Oval 12"/>
          <p:cNvSpPr>
            <a:spLocks noChangeArrowheads="1"/>
          </p:cNvSpPr>
          <p:nvPr/>
        </p:nvSpPr>
        <p:spPr bwMode="auto">
          <a:xfrm>
            <a:off x="8734425" y="4157663"/>
            <a:ext cx="381000" cy="381000"/>
          </a:xfrm>
          <a:prstGeom prst="ellipse">
            <a:avLst/>
          </a:prstGeom>
          <a:gradFill rotWithShape="1">
            <a:gsLst>
              <a:gs pos="0">
                <a:srgbClr val="C1B8E6"/>
              </a:gs>
              <a:gs pos="100000">
                <a:srgbClr val="59556A"/>
              </a:gs>
            </a:gsLst>
            <a:lin ang="5400000" scaled="1"/>
          </a:gra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+ 4</a:t>
            </a:r>
          </a:p>
        </p:txBody>
      </p:sp>
      <p:sp>
        <p:nvSpPr>
          <p:cNvPr id="503821" name="Oval 13"/>
          <p:cNvSpPr>
            <a:spLocks noChangeArrowheads="1"/>
          </p:cNvSpPr>
          <p:nvPr/>
        </p:nvSpPr>
        <p:spPr bwMode="auto">
          <a:xfrm>
            <a:off x="8734425" y="4724400"/>
            <a:ext cx="381000" cy="381000"/>
          </a:xfrm>
          <a:prstGeom prst="ellipse">
            <a:avLst/>
          </a:prstGeom>
          <a:gradFill rotWithShape="1">
            <a:gsLst>
              <a:gs pos="0">
                <a:srgbClr val="C1B8E6"/>
              </a:gs>
              <a:gs pos="100000">
                <a:srgbClr val="59556A"/>
              </a:gs>
            </a:gsLst>
            <a:lin ang="5400000" scaled="1"/>
          </a:gra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+ 5</a:t>
            </a:r>
          </a:p>
        </p:txBody>
      </p:sp>
      <p:sp>
        <p:nvSpPr>
          <p:cNvPr id="503822" name="Oval 14"/>
          <p:cNvSpPr>
            <a:spLocks noChangeArrowheads="1"/>
          </p:cNvSpPr>
          <p:nvPr/>
        </p:nvSpPr>
        <p:spPr bwMode="auto">
          <a:xfrm>
            <a:off x="8734425" y="5243513"/>
            <a:ext cx="381000" cy="381000"/>
          </a:xfrm>
          <a:prstGeom prst="ellipse">
            <a:avLst/>
          </a:prstGeom>
          <a:gradFill rotWithShape="1">
            <a:gsLst>
              <a:gs pos="0">
                <a:srgbClr val="C1B8E6"/>
              </a:gs>
              <a:gs pos="100000">
                <a:srgbClr val="59556A"/>
              </a:gs>
            </a:gsLst>
            <a:lin ang="5400000" scaled="1"/>
          </a:gra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+ 6</a:t>
            </a:r>
          </a:p>
        </p:txBody>
      </p:sp>
      <p:sp>
        <p:nvSpPr>
          <p:cNvPr id="503823" name="Oval 15"/>
          <p:cNvSpPr>
            <a:spLocks noChangeArrowheads="1"/>
          </p:cNvSpPr>
          <p:nvPr/>
        </p:nvSpPr>
        <p:spPr bwMode="auto">
          <a:xfrm>
            <a:off x="8734425" y="5715000"/>
            <a:ext cx="381000" cy="381000"/>
          </a:xfrm>
          <a:prstGeom prst="ellipse">
            <a:avLst/>
          </a:prstGeom>
          <a:gradFill rotWithShape="1">
            <a:gsLst>
              <a:gs pos="0">
                <a:srgbClr val="C1B8E6"/>
              </a:gs>
              <a:gs pos="100000">
                <a:srgbClr val="59556A"/>
              </a:gs>
            </a:gsLst>
            <a:lin ang="5400000" scaled="1"/>
          </a:gra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+ 7</a:t>
            </a:r>
          </a:p>
        </p:txBody>
      </p:sp>
      <p:sp>
        <p:nvSpPr>
          <p:cNvPr id="503824" name="Oval 16"/>
          <p:cNvSpPr>
            <a:spLocks noChangeArrowheads="1"/>
          </p:cNvSpPr>
          <p:nvPr/>
        </p:nvSpPr>
        <p:spPr bwMode="auto">
          <a:xfrm>
            <a:off x="8734425" y="3076575"/>
            <a:ext cx="381000" cy="381000"/>
          </a:xfrm>
          <a:prstGeom prst="ellipse">
            <a:avLst/>
          </a:prstGeom>
          <a:gradFill rotWithShape="1">
            <a:gsLst>
              <a:gs pos="0">
                <a:srgbClr val="C1B8E6"/>
              </a:gs>
              <a:gs pos="100000">
                <a:srgbClr val="59556A"/>
              </a:gs>
            </a:gsLst>
            <a:lin ang="5400000" scaled="1"/>
          </a:gra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+ 2</a:t>
            </a:r>
          </a:p>
        </p:txBody>
      </p:sp>
      <p:sp>
        <p:nvSpPr>
          <p:cNvPr id="503825" name="Oval 17"/>
          <p:cNvSpPr>
            <a:spLocks noChangeArrowheads="1"/>
          </p:cNvSpPr>
          <p:nvPr/>
        </p:nvSpPr>
        <p:spPr bwMode="auto">
          <a:xfrm>
            <a:off x="8734425" y="3629025"/>
            <a:ext cx="381000" cy="381000"/>
          </a:xfrm>
          <a:prstGeom prst="ellipse">
            <a:avLst/>
          </a:prstGeom>
          <a:gradFill rotWithShape="1">
            <a:gsLst>
              <a:gs pos="0">
                <a:srgbClr val="C1B8E6"/>
              </a:gs>
              <a:gs pos="100000">
                <a:srgbClr val="59556A"/>
              </a:gs>
            </a:gsLst>
            <a:lin ang="5400000" scaled="1"/>
          </a:grad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FFFF00"/>
                </a:solidFill>
                <a:latin typeface="Times New Roman" pitchFamily="18" charset="0"/>
                <a:cs typeface="Arial" charset="0"/>
              </a:rPr>
              <a:t>+ 3</a:t>
            </a:r>
          </a:p>
        </p:txBody>
      </p:sp>
      <p:sp>
        <p:nvSpPr>
          <p:cNvPr id="87058" name="Rectangle 18" descr="Divot"/>
          <p:cNvSpPr>
            <a:spLocks noChangeArrowheads="1"/>
          </p:cNvSpPr>
          <p:nvPr/>
        </p:nvSpPr>
        <p:spPr bwMode="auto">
          <a:xfrm flipH="1">
            <a:off x="3581400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33CC"/>
                </a:solidFill>
                <a:latin typeface="Times New Roman" pitchFamily="18" charset="0"/>
                <a:cs typeface="Arial" charset="0"/>
              </a:rPr>
              <a:t>T</a:t>
            </a:r>
          </a:p>
        </p:txBody>
      </p:sp>
      <p:sp>
        <p:nvSpPr>
          <p:cNvPr id="87059" name="Rectangle 19" descr="Divot"/>
          <p:cNvSpPr>
            <a:spLocks noChangeArrowheads="1"/>
          </p:cNvSpPr>
          <p:nvPr/>
        </p:nvSpPr>
        <p:spPr bwMode="auto">
          <a:xfrm flipH="1">
            <a:off x="3990975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R</a:t>
            </a:r>
          </a:p>
        </p:txBody>
      </p:sp>
      <p:sp>
        <p:nvSpPr>
          <p:cNvPr id="87060" name="Rectangle 20" descr="Divot"/>
          <p:cNvSpPr>
            <a:spLocks noChangeArrowheads="1"/>
          </p:cNvSpPr>
          <p:nvPr/>
        </p:nvSpPr>
        <p:spPr bwMode="auto">
          <a:xfrm flipH="1">
            <a:off x="4387850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Ị</a:t>
            </a:r>
          </a:p>
        </p:txBody>
      </p:sp>
      <p:sp>
        <p:nvSpPr>
          <p:cNvPr id="87061" name="Rectangle 21" descr="Divot"/>
          <p:cNvSpPr>
            <a:spLocks noChangeArrowheads="1"/>
          </p:cNvSpPr>
          <p:nvPr/>
        </p:nvSpPr>
        <p:spPr bwMode="auto">
          <a:xfrm flipH="1">
            <a:off x="4784725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87062" name="Rectangle 22" descr="Divot"/>
          <p:cNvSpPr>
            <a:spLocks noChangeArrowheads="1"/>
          </p:cNvSpPr>
          <p:nvPr/>
        </p:nvSpPr>
        <p:spPr bwMode="auto">
          <a:xfrm flipH="1">
            <a:off x="5181600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H</a:t>
            </a:r>
          </a:p>
        </p:txBody>
      </p:sp>
      <p:sp>
        <p:nvSpPr>
          <p:cNvPr id="87063" name="Rectangle 23" descr="Divot"/>
          <p:cNvSpPr>
            <a:spLocks noChangeArrowheads="1"/>
          </p:cNvSpPr>
          <p:nvPr/>
        </p:nvSpPr>
        <p:spPr bwMode="auto">
          <a:xfrm flipH="1">
            <a:off x="5591175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D</a:t>
            </a:r>
          </a:p>
        </p:txBody>
      </p:sp>
      <p:sp>
        <p:nvSpPr>
          <p:cNvPr id="87064" name="Rectangle 24" descr="Divot"/>
          <p:cNvSpPr>
            <a:spLocks noChangeArrowheads="1"/>
          </p:cNvSpPr>
          <p:nvPr/>
        </p:nvSpPr>
        <p:spPr bwMode="auto">
          <a:xfrm flipH="1">
            <a:off x="5988050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U</a:t>
            </a:r>
          </a:p>
        </p:txBody>
      </p:sp>
      <p:sp>
        <p:nvSpPr>
          <p:cNvPr id="87065" name="Rectangle 25" descr="Divot"/>
          <p:cNvSpPr>
            <a:spLocks noChangeArrowheads="1"/>
          </p:cNvSpPr>
          <p:nvPr/>
        </p:nvSpPr>
        <p:spPr bwMode="auto">
          <a:xfrm flipH="1">
            <a:off x="6384925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Y</a:t>
            </a:r>
          </a:p>
        </p:txBody>
      </p:sp>
      <p:sp>
        <p:nvSpPr>
          <p:cNvPr id="87066" name="Rectangle 26" descr="Divot"/>
          <p:cNvSpPr>
            <a:spLocks noChangeArrowheads="1"/>
          </p:cNvSpPr>
          <p:nvPr/>
        </p:nvSpPr>
        <p:spPr bwMode="auto">
          <a:xfrm flipH="1">
            <a:off x="6781800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S</a:t>
            </a:r>
          </a:p>
        </p:txBody>
      </p:sp>
      <p:sp>
        <p:nvSpPr>
          <p:cNvPr id="87067" name="Rectangle 27" descr="Divot"/>
          <p:cNvSpPr>
            <a:spLocks noChangeArrowheads="1"/>
          </p:cNvSpPr>
          <p:nvPr/>
        </p:nvSpPr>
        <p:spPr bwMode="auto">
          <a:xfrm flipH="1">
            <a:off x="7178675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Ả</a:t>
            </a:r>
          </a:p>
        </p:txBody>
      </p:sp>
      <p:sp>
        <p:nvSpPr>
          <p:cNvPr id="87068" name="Rectangle 28" descr="Divot"/>
          <p:cNvSpPr>
            <a:spLocks noChangeArrowheads="1"/>
          </p:cNvSpPr>
          <p:nvPr/>
        </p:nvSpPr>
        <p:spPr bwMode="auto">
          <a:xfrm flipH="1">
            <a:off x="7588250" y="243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503837" name="Rectangle 29"/>
          <p:cNvSpPr>
            <a:spLocks noChangeArrowheads="1"/>
          </p:cNvSpPr>
          <p:nvPr/>
        </p:nvSpPr>
        <p:spPr bwMode="auto">
          <a:xfrm flipH="1">
            <a:off x="3581400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38" name="Rectangle 30"/>
          <p:cNvSpPr>
            <a:spLocks noChangeArrowheads="1"/>
          </p:cNvSpPr>
          <p:nvPr/>
        </p:nvSpPr>
        <p:spPr bwMode="auto">
          <a:xfrm flipH="1">
            <a:off x="3994150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39" name="Rectangle 31"/>
          <p:cNvSpPr>
            <a:spLocks noChangeArrowheads="1"/>
          </p:cNvSpPr>
          <p:nvPr/>
        </p:nvSpPr>
        <p:spPr bwMode="auto">
          <a:xfrm flipH="1">
            <a:off x="7591425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40" name="Rectangle 32"/>
          <p:cNvSpPr>
            <a:spLocks noChangeArrowheads="1"/>
          </p:cNvSpPr>
          <p:nvPr/>
        </p:nvSpPr>
        <p:spPr bwMode="auto">
          <a:xfrm flipH="1">
            <a:off x="4391025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41" name="Rectangle 33"/>
          <p:cNvSpPr>
            <a:spLocks noChangeArrowheads="1"/>
          </p:cNvSpPr>
          <p:nvPr/>
        </p:nvSpPr>
        <p:spPr bwMode="auto">
          <a:xfrm flipH="1">
            <a:off x="4787900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42" name="Rectangle 34"/>
          <p:cNvSpPr>
            <a:spLocks noChangeArrowheads="1"/>
          </p:cNvSpPr>
          <p:nvPr/>
        </p:nvSpPr>
        <p:spPr bwMode="auto">
          <a:xfrm flipH="1">
            <a:off x="5197475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43" name="Rectangle 35"/>
          <p:cNvSpPr>
            <a:spLocks noChangeArrowheads="1"/>
          </p:cNvSpPr>
          <p:nvPr/>
        </p:nvSpPr>
        <p:spPr bwMode="auto">
          <a:xfrm flipH="1">
            <a:off x="5594350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44" name="Rectangle 36"/>
          <p:cNvSpPr>
            <a:spLocks noChangeArrowheads="1"/>
          </p:cNvSpPr>
          <p:nvPr/>
        </p:nvSpPr>
        <p:spPr bwMode="auto">
          <a:xfrm flipH="1">
            <a:off x="5991225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45" name="Rectangle 37"/>
          <p:cNvSpPr>
            <a:spLocks noChangeArrowheads="1"/>
          </p:cNvSpPr>
          <p:nvPr/>
        </p:nvSpPr>
        <p:spPr bwMode="auto">
          <a:xfrm flipH="1">
            <a:off x="6388100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46" name="Rectangle 38"/>
          <p:cNvSpPr>
            <a:spLocks noChangeArrowheads="1"/>
          </p:cNvSpPr>
          <p:nvPr/>
        </p:nvSpPr>
        <p:spPr bwMode="auto">
          <a:xfrm flipH="1">
            <a:off x="6784975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47" name="Rectangle 39"/>
          <p:cNvSpPr>
            <a:spLocks noChangeArrowheads="1"/>
          </p:cNvSpPr>
          <p:nvPr/>
        </p:nvSpPr>
        <p:spPr bwMode="auto">
          <a:xfrm flipH="1">
            <a:off x="7194550" y="243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7080" name="Rectangle 40" descr="Divot"/>
          <p:cNvSpPr>
            <a:spLocks noChangeArrowheads="1"/>
          </p:cNvSpPr>
          <p:nvPr/>
        </p:nvSpPr>
        <p:spPr bwMode="auto">
          <a:xfrm flipH="1">
            <a:off x="3178175" y="2936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T</a:t>
            </a:r>
          </a:p>
        </p:txBody>
      </p:sp>
      <p:sp>
        <p:nvSpPr>
          <p:cNvPr id="87081" name="Rectangle 41" descr="Divot"/>
          <p:cNvSpPr>
            <a:spLocks noChangeArrowheads="1"/>
          </p:cNvSpPr>
          <p:nvPr/>
        </p:nvSpPr>
        <p:spPr bwMode="auto">
          <a:xfrm flipH="1">
            <a:off x="3587750" y="2936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33CC"/>
                </a:solidFill>
                <a:latin typeface="Times New Roman" pitchFamily="18" charset="0"/>
                <a:cs typeface="Arial" charset="0"/>
              </a:rPr>
              <a:t>R</a:t>
            </a:r>
          </a:p>
        </p:txBody>
      </p:sp>
      <p:sp>
        <p:nvSpPr>
          <p:cNvPr id="87082" name="Rectangle 42" descr="Divot"/>
          <p:cNvSpPr>
            <a:spLocks noChangeArrowheads="1"/>
          </p:cNvSpPr>
          <p:nvPr/>
        </p:nvSpPr>
        <p:spPr bwMode="auto">
          <a:xfrm flipH="1">
            <a:off x="3984625" y="2936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I</a:t>
            </a:r>
          </a:p>
        </p:txBody>
      </p:sp>
      <p:sp>
        <p:nvSpPr>
          <p:cNvPr id="87083" name="Rectangle 43" descr="Divot"/>
          <p:cNvSpPr>
            <a:spLocks noChangeArrowheads="1"/>
          </p:cNvSpPr>
          <p:nvPr/>
        </p:nvSpPr>
        <p:spPr bwMode="auto">
          <a:xfrm flipH="1">
            <a:off x="4381500" y="2936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Ề</a:t>
            </a:r>
          </a:p>
        </p:txBody>
      </p:sp>
      <p:sp>
        <p:nvSpPr>
          <p:cNvPr id="87084" name="Rectangle 44" descr="Divot"/>
          <p:cNvSpPr>
            <a:spLocks noChangeArrowheads="1"/>
          </p:cNvSpPr>
          <p:nvPr/>
        </p:nvSpPr>
        <p:spPr bwMode="auto">
          <a:xfrm flipH="1">
            <a:off x="4778375" y="2936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U</a:t>
            </a:r>
          </a:p>
        </p:txBody>
      </p:sp>
      <p:sp>
        <p:nvSpPr>
          <p:cNvPr id="87085" name="Rectangle 45" descr="Divot"/>
          <p:cNvSpPr>
            <a:spLocks noChangeArrowheads="1"/>
          </p:cNvSpPr>
          <p:nvPr/>
        </p:nvSpPr>
        <p:spPr bwMode="auto">
          <a:xfrm flipH="1">
            <a:off x="5187950" y="2936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Đ</a:t>
            </a:r>
          </a:p>
        </p:txBody>
      </p:sp>
      <p:sp>
        <p:nvSpPr>
          <p:cNvPr id="87086" name="Rectangle 46" descr="Divot"/>
          <p:cNvSpPr>
            <a:spLocks noChangeArrowheads="1"/>
          </p:cNvSpPr>
          <p:nvPr/>
        </p:nvSpPr>
        <p:spPr bwMode="auto">
          <a:xfrm flipH="1">
            <a:off x="5584825" y="2936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Ì</a:t>
            </a:r>
          </a:p>
        </p:txBody>
      </p:sp>
      <p:sp>
        <p:nvSpPr>
          <p:cNvPr id="87087" name="Rectangle 47" descr="Divot"/>
          <p:cNvSpPr>
            <a:spLocks noChangeArrowheads="1"/>
          </p:cNvSpPr>
          <p:nvPr/>
        </p:nvSpPr>
        <p:spPr bwMode="auto">
          <a:xfrm flipH="1">
            <a:off x="5981700" y="2936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87088" name="Rectangle 48" descr="Divot"/>
          <p:cNvSpPr>
            <a:spLocks noChangeArrowheads="1"/>
          </p:cNvSpPr>
          <p:nvPr/>
        </p:nvSpPr>
        <p:spPr bwMode="auto">
          <a:xfrm flipH="1">
            <a:off x="6378575" y="2936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H</a:t>
            </a:r>
          </a:p>
        </p:txBody>
      </p:sp>
      <p:sp>
        <p:nvSpPr>
          <p:cNvPr id="87089" name="Rectangle 49" descr="Divot"/>
          <p:cNvSpPr>
            <a:spLocks noChangeArrowheads="1"/>
          </p:cNvSpPr>
          <p:nvPr/>
        </p:nvSpPr>
        <p:spPr bwMode="auto">
          <a:xfrm flipH="1">
            <a:off x="2771775" y="3454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T</a:t>
            </a:r>
          </a:p>
        </p:txBody>
      </p:sp>
      <p:sp>
        <p:nvSpPr>
          <p:cNvPr id="87090" name="Rectangle 50" descr="Divot"/>
          <p:cNvSpPr>
            <a:spLocks noChangeArrowheads="1"/>
          </p:cNvSpPr>
          <p:nvPr/>
        </p:nvSpPr>
        <p:spPr bwMode="auto">
          <a:xfrm flipH="1">
            <a:off x="3181350" y="3454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R</a:t>
            </a:r>
          </a:p>
        </p:txBody>
      </p:sp>
      <p:sp>
        <p:nvSpPr>
          <p:cNvPr id="87091" name="Rectangle 51" descr="Divot"/>
          <p:cNvSpPr>
            <a:spLocks noChangeArrowheads="1"/>
          </p:cNvSpPr>
          <p:nvPr/>
        </p:nvSpPr>
        <p:spPr bwMode="auto">
          <a:xfrm flipH="1">
            <a:off x="3594100" y="3454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33CC"/>
                </a:solidFill>
                <a:latin typeface="Times New Roman" pitchFamily="18" charset="0"/>
                <a:cs typeface="Arial" charset="0"/>
              </a:rPr>
              <a:t>Ầ</a:t>
            </a:r>
          </a:p>
        </p:txBody>
      </p:sp>
      <p:sp>
        <p:nvSpPr>
          <p:cNvPr id="87092" name="Rectangle 52" descr="Divot"/>
          <p:cNvSpPr>
            <a:spLocks noChangeArrowheads="1"/>
          </p:cNvSpPr>
          <p:nvPr/>
        </p:nvSpPr>
        <p:spPr bwMode="auto">
          <a:xfrm flipH="1">
            <a:off x="3990975" y="3454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87093" name="Rectangle 53" descr="Divot"/>
          <p:cNvSpPr>
            <a:spLocks noChangeArrowheads="1"/>
          </p:cNvSpPr>
          <p:nvPr/>
        </p:nvSpPr>
        <p:spPr bwMode="auto">
          <a:xfrm flipH="1">
            <a:off x="4387850" y="3454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T</a:t>
            </a:r>
          </a:p>
        </p:txBody>
      </p:sp>
      <p:sp>
        <p:nvSpPr>
          <p:cNvPr id="87094" name="Rectangle 54" descr="Divot"/>
          <p:cNvSpPr>
            <a:spLocks noChangeArrowheads="1"/>
          </p:cNvSpPr>
          <p:nvPr/>
        </p:nvSpPr>
        <p:spPr bwMode="auto">
          <a:xfrm flipH="1">
            <a:off x="4781550" y="3454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U</a:t>
            </a:r>
          </a:p>
        </p:txBody>
      </p:sp>
      <p:sp>
        <p:nvSpPr>
          <p:cNvPr id="87095" name="Rectangle 55" descr="Divot"/>
          <p:cNvSpPr>
            <a:spLocks noChangeArrowheads="1"/>
          </p:cNvSpPr>
          <p:nvPr/>
        </p:nvSpPr>
        <p:spPr bwMode="auto">
          <a:xfrm flipH="1">
            <a:off x="5194300" y="3454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Â</a:t>
            </a:r>
          </a:p>
        </p:txBody>
      </p:sp>
      <p:sp>
        <p:nvSpPr>
          <p:cNvPr id="87096" name="Rectangle 56" descr="Divot"/>
          <p:cNvSpPr>
            <a:spLocks noChangeArrowheads="1"/>
          </p:cNvSpPr>
          <p:nvPr/>
        </p:nvSpPr>
        <p:spPr bwMode="auto">
          <a:xfrm flipH="1">
            <a:off x="5575300" y="3454400"/>
            <a:ext cx="42862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87097" name="Rectangle 57" descr="Divot"/>
          <p:cNvSpPr>
            <a:spLocks noChangeArrowheads="1"/>
          </p:cNvSpPr>
          <p:nvPr/>
        </p:nvSpPr>
        <p:spPr bwMode="auto">
          <a:xfrm flipH="1">
            <a:off x="2362200" y="3971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87098" name="Rectangle 58" descr="Divot"/>
          <p:cNvSpPr>
            <a:spLocks noChangeArrowheads="1"/>
          </p:cNvSpPr>
          <p:nvPr/>
        </p:nvSpPr>
        <p:spPr bwMode="auto">
          <a:xfrm flipH="1">
            <a:off x="2771775" y="3971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H</a:t>
            </a:r>
          </a:p>
        </p:txBody>
      </p:sp>
      <p:sp>
        <p:nvSpPr>
          <p:cNvPr id="87099" name="Rectangle 59" descr="Divot"/>
          <p:cNvSpPr>
            <a:spLocks noChangeArrowheads="1"/>
          </p:cNvSpPr>
          <p:nvPr/>
        </p:nvSpPr>
        <p:spPr bwMode="auto">
          <a:xfrm flipH="1">
            <a:off x="3184525" y="3971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Â</a:t>
            </a:r>
          </a:p>
        </p:txBody>
      </p:sp>
      <p:sp>
        <p:nvSpPr>
          <p:cNvPr id="87100" name="Rectangle 60" descr="Divot"/>
          <p:cNvSpPr>
            <a:spLocks noChangeArrowheads="1"/>
          </p:cNvSpPr>
          <p:nvPr/>
        </p:nvSpPr>
        <p:spPr bwMode="auto">
          <a:xfrm flipH="1">
            <a:off x="3581400" y="3971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33CC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87101" name="Rectangle 61" descr="Divot"/>
          <p:cNvSpPr>
            <a:spLocks noChangeArrowheads="1"/>
          </p:cNvSpPr>
          <p:nvPr/>
        </p:nvSpPr>
        <p:spPr bwMode="auto">
          <a:xfrm flipH="1">
            <a:off x="3978275" y="3971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D</a:t>
            </a:r>
          </a:p>
        </p:txBody>
      </p:sp>
      <p:sp>
        <p:nvSpPr>
          <p:cNvPr id="87102" name="Rectangle 62" descr="Divot"/>
          <p:cNvSpPr>
            <a:spLocks noChangeArrowheads="1"/>
          </p:cNvSpPr>
          <p:nvPr/>
        </p:nvSpPr>
        <p:spPr bwMode="auto">
          <a:xfrm flipH="1">
            <a:off x="4387850" y="3971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Â</a:t>
            </a:r>
          </a:p>
        </p:txBody>
      </p:sp>
      <p:sp>
        <p:nvSpPr>
          <p:cNvPr id="87103" name="Rectangle 63" descr="Divot"/>
          <p:cNvSpPr>
            <a:spLocks noChangeArrowheads="1"/>
          </p:cNvSpPr>
          <p:nvPr/>
        </p:nvSpPr>
        <p:spPr bwMode="auto">
          <a:xfrm flipH="1">
            <a:off x="4784725" y="3971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87104" name="Rectangle 64" descr="Divot"/>
          <p:cNvSpPr>
            <a:spLocks noChangeArrowheads="1"/>
          </p:cNvSpPr>
          <p:nvPr/>
        </p:nvSpPr>
        <p:spPr bwMode="auto">
          <a:xfrm flipH="1">
            <a:off x="2362200" y="4460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Đ</a:t>
            </a:r>
          </a:p>
        </p:txBody>
      </p:sp>
      <p:sp>
        <p:nvSpPr>
          <p:cNvPr id="87105" name="Rectangle 65" descr="Divot"/>
          <p:cNvSpPr>
            <a:spLocks noChangeArrowheads="1"/>
          </p:cNvSpPr>
          <p:nvPr/>
        </p:nvSpPr>
        <p:spPr bwMode="auto">
          <a:xfrm flipH="1">
            <a:off x="2771775" y="4460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Ị</a:t>
            </a:r>
          </a:p>
        </p:txBody>
      </p:sp>
      <p:sp>
        <p:nvSpPr>
          <p:cNvPr id="87106" name="Rectangle 66" descr="Divot"/>
          <p:cNvSpPr>
            <a:spLocks noChangeArrowheads="1"/>
          </p:cNvSpPr>
          <p:nvPr/>
        </p:nvSpPr>
        <p:spPr bwMode="auto">
          <a:xfrm flipH="1">
            <a:off x="3184525" y="4460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A</a:t>
            </a:r>
          </a:p>
        </p:txBody>
      </p:sp>
      <p:sp>
        <p:nvSpPr>
          <p:cNvPr id="87107" name="Rectangle 67" descr="Divot"/>
          <p:cNvSpPr>
            <a:spLocks noChangeArrowheads="1"/>
          </p:cNvSpPr>
          <p:nvPr/>
        </p:nvSpPr>
        <p:spPr bwMode="auto">
          <a:xfrm flipH="1">
            <a:off x="3581400" y="4460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33CC"/>
                </a:solidFill>
                <a:latin typeface="Times New Roman" pitchFamily="18" charset="0"/>
                <a:cs typeface="Arial" charset="0"/>
              </a:rPr>
              <a:t>C</a:t>
            </a:r>
          </a:p>
        </p:txBody>
      </p:sp>
      <p:sp>
        <p:nvSpPr>
          <p:cNvPr id="87108" name="Rectangle 68" descr="Divot"/>
          <p:cNvSpPr>
            <a:spLocks noChangeArrowheads="1"/>
          </p:cNvSpPr>
          <p:nvPr/>
        </p:nvSpPr>
        <p:spPr bwMode="auto">
          <a:xfrm flipH="1">
            <a:off x="3978275" y="4460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H</a:t>
            </a:r>
          </a:p>
        </p:txBody>
      </p:sp>
      <p:sp>
        <p:nvSpPr>
          <p:cNvPr id="87109" name="Rectangle 69" descr="Divot"/>
          <p:cNvSpPr>
            <a:spLocks noChangeArrowheads="1"/>
          </p:cNvSpPr>
          <p:nvPr/>
        </p:nvSpPr>
        <p:spPr bwMode="auto">
          <a:xfrm flipH="1">
            <a:off x="4387850" y="446087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Ủ</a:t>
            </a:r>
          </a:p>
        </p:txBody>
      </p:sp>
      <p:sp>
        <p:nvSpPr>
          <p:cNvPr id="87110" name="Rectangle 70" descr="Divot"/>
          <p:cNvSpPr>
            <a:spLocks noChangeArrowheads="1"/>
          </p:cNvSpPr>
          <p:nvPr/>
        </p:nvSpPr>
        <p:spPr bwMode="auto">
          <a:xfrm flipH="1">
            <a:off x="1965325" y="497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T</a:t>
            </a:r>
          </a:p>
        </p:txBody>
      </p:sp>
      <p:sp>
        <p:nvSpPr>
          <p:cNvPr id="87111" name="Rectangle 71" descr="Divot"/>
          <p:cNvSpPr>
            <a:spLocks noChangeArrowheads="1"/>
          </p:cNvSpPr>
          <p:nvPr/>
        </p:nvSpPr>
        <p:spPr bwMode="auto">
          <a:xfrm flipH="1">
            <a:off x="2374900" y="497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A</a:t>
            </a:r>
          </a:p>
        </p:txBody>
      </p:sp>
      <p:sp>
        <p:nvSpPr>
          <p:cNvPr id="87112" name="Rectangle 72" descr="Divot"/>
          <p:cNvSpPr>
            <a:spLocks noChangeArrowheads="1"/>
          </p:cNvSpPr>
          <p:nvPr/>
        </p:nvSpPr>
        <p:spPr bwMode="auto">
          <a:xfrm flipH="1">
            <a:off x="2771775" y="497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M</a:t>
            </a:r>
          </a:p>
        </p:txBody>
      </p:sp>
      <p:sp>
        <p:nvSpPr>
          <p:cNvPr id="87113" name="Rectangle 73" descr="Divot"/>
          <p:cNvSpPr>
            <a:spLocks noChangeArrowheads="1"/>
          </p:cNvSpPr>
          <p:nvPr/>
        </p:nvSpPr>
        <p:spPr bwMode="auto">
          <a:xfrm flipH="1">
            <a:off x="3184525" y="497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Đ</a:t>
            </a:r>
          </a:p>
        </p:txBody>
      </p:sp>
      <p:sp>
        <p:nvSpPr>
          <p:cNvPr id="87114" name="Rectangle 74" descr="Divot"/>
          <p:cNvSpPr>
            <a:spLocks noChangeArrowheads="1"/>
          </p:cNvSpPr>
          <p:nvPr/>
        </p:nvSpPr>
        <p:spPr bwMode="auto">
          <a:xfrm flipH="1">
            <a:off x="3581400" y="497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33CC"/>
                </a:solidFill>
                <a:latin typeface="Times New Roman" pitchFamily="18" charset="0"/>
                <a:cs typeface="Arial" charset="0"/>
              </a:rPr>
              <a:t>Ả</a:t>
            </a:r>
          </a:p>
        </p:txBody>
      </p:sp>
      <p:sp>
        <p:nvSpPr>
          <p:cNvPr id="87115" name="Rectangle 75" descr="Divot"/>
          <p:cNvSpPr>
            <a:spLocks noChangeArrowheads="1"/>
          </p:cNvSpPr>
          <p:nvPr/>
        </p:nvSpPr>
        <p:spPr bwMode="auto">
          <a:xfrm flipH="1">
            <a:off x="3990975" y="4978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O</a:t>
            </a:r>
          </a:p>
        </p:txBody>
      </p:sp>
      <p:sp>
        <p:nvSpPr>
          <p:cNvPr id="87116" name="Rectangle 76" descr="Divot"/>
          <p:cNvSpPr>
            <a:spLocks noChangeArrowheads="1"/>
          </p:cNvSpPr>
          <p:nvPr/>
        </p:nvSpPr>
        <p:spPr bwMode="auto">
          <a:xfrm flipH="1">
            <a:off x="2762250" y="5495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P</a:t>
            </a:r>
          </a:p>
        </p:txBody>
      </p:sp>
      <p:sp>
        <p:nvSpPr>
          <p:cNvPr id="87117" name="Rectangle 77" descr="Divot"/>
          <p:cNvSpPr>
            <a:spLocks noChangeArrowheads="1"/>
          </p:cNvSpPr>
          <p:nvPr/>
        </p:nvSpPr>
        <p:spPr bwMode="auto">
          <a:xfrm flipH="1">
            <a:off x="3171825" y="5495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H</a:t>
            </a:r>
          </a:p>
        </p:txBody>
      </p:sp>
      <p:sp>
        <p:nvSpPr>
          <p:cNvPr id="87118" name="Rectangle 78" descr="Divot"/>
          <p:cNvSpPr>
            <a:spLocks noChangeArrowheads="1"/>
          </p:cNvSpPr>
          <p:nvPr/>
        </p:nvSpPr>
        <p:spPr bwMode="auto">
          <a:xfrm flipH="1">
            <a:off x="3584575" y="5495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0033CC"/>
                </a:solidFill>
                <a:latin typeface="Times New Roman" pitchFamily="18" charset="0"/>
                <a:cs typeface="Arial" charset="0"/>
              </a:rPr>
              <a:t>O</a:t>
            </a:r>
          </a:p>
        </p:txBody>
      </p:sp>
      <p:sp>
        <p:nvSpPr>
          <p:cNvPr id="87119" name="Rectangle 79" descr="Divot"/>
          <p:cNvSpPr>
            <a:spLocks noChangeArrowheads="1"/>
          </p:cNvSpPr>
          <p:nvPr/>
        </p:nvSpPr>
        <p:spPr bwMode="auto">
          <a:xfrm flipH="1">
            <a:off x="3981450" y="5495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87120" name="Rectangle 80" descr="Divot"/>
          <p:cNvSpPr>
            <a:spLocks noChangeArrowheads="1"/>
          </p:cNvSpPr>
          <p:nvPr/>
        </p:nvSpPr>
        <p:spPr bwMode="auto">
          <a:xfrm flipH="1">
            <a:off x="4394200" y="5495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G</a:t>
            </a:r>
          </a:p>
        </p:txBody>
      </p:sp>
      <p:sp>
        <p:nvSpPr>
          <p:cNvPr id="87121" name="Rectangle 81" descr="Divot"/>
          <p:cNvSpPr>
            <a:spLocks noChangeArrowheads="1"/>
          </p:cNvSpPr>
          <p:nvPr/>
        </p:nvSpPr>
        <p:spPr bwMode="auto">
          <a:xfrm flipH="1">
            <a:off x="4787900" y="5495925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K</a:t>
            </a:r>
          </a:p>
        </p:txBody>
      </p:sp>
      <p:sp>
        <p:nvSpPr>
          <p:cNvPr id="87122" name="Rectangle 82" descr="Divot"/>
          <p:cNvSpPr>
            <a:spLocks noChangeArrowheads="1"/>
          </p:cNvSpPr>
          <p:nvPr/>
        </p:nvSpPr>
        <p:spPr bwMode="auto">
          <a:xfrm flipH="1">
            <a:off x="5197475" y="5486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I</a:t>
            </a:r>
          </a:p>
        </p:txBody>
      </p:sp>
      <p:sp>
        <p:nvSpPr>
          <p:cNvPr id="87123" name="Rectangle 83" descr="Divot"/>
          <p:cNvSpPr>
            <a:spLocks noChangeArrowheads="1"/>
          </p:cNvSpPr>
          <p:nvPr/>
        </p:nvSpPr>
        <p:spPr bwMode="auto">
          <a:xfrm flipH="1">
            <a:off x="5607050" y="5486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Ế</a:t>
            </a:r>
          </a:p>
        </p:txBody>
      </p:sp>
      <p:sp>
        <p:nvSpPr>
          <p:cNvPr id="87124" name="Rectangle 84" descr="Divot"/>
          <p:cNvSpPr>
            <a:spLocks noChangeArrowheads="1"/>
          </p:cNvSpPr>
          <p:nvPr/>
        </p:nvSpPr>
        <p:spPr bwMode="auto">
          <a:xfrm flipH="1">
            <a:off x="6019800" y="5486400"/>
            <a:ext cx="409575" cy="508000"/>
          </a:xfrm>
          <a:prstGeom prst="rect">
            <a:avLst/>
          </a:prstGeom>
          <a:pattFill prst="divot">
            <a:fgClr>
              <a:schemeClr val="hlink"/>
            </a:fgClr>
            <a:bgClr>
              <a:srgbClr val="00FF99"/>
            </a:bgClr>
          </a:patt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503894" name="Rectangle 86"/>
          <p:cNvSpPr>
            <a:spLocks noChangeArrowheads="1"/>
          </p:cNvSpPr>
          <p:nvPr/>
        </p:nvSpPr>
        <p:spPr bwMode="auto">
          <a:xfrm flipH="1">
            <a:off x="3184525" y="2921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95" name="Rectangle 87"/>
          <p:cNvSpPr>
            <a:spLocks noChangeArrowheads="1"/>
          </p:cNvSpPr>
          <p:nvPr/>
        </p:nvSpPr>
        <p:spPr bwMode="auto">
          <a:xfrm flipH="1">
            <a:off x="3581400" y="28956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96" name="Rectangle 88"/>
          <p:cNvSpPr>
            <a:spLocks noChangeArrowheads="1"/>
          </p:cNvSpPr>
          <p:nvPr/>
        </p:nvSpPr>
        <p:spPr bwMode="auto">
          <a:xfrm flipH="1">
            <a:off x="3978275" y="2921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97" name="Rectangle 89"/>
          <p:cNvSpPr>
            <a:spLocks noChangeArrowheads="1"/>
          </p:cNvSpPr>
          <p:nvPr/>
        </p:nvSpPr>
        <p:spPr bwMode="auto">
          <a:xfrm flipH="1">
            <a:off x="4375150" y="2921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98" name="Rectangle 90"/>
          <p:cNvSpPr>
            <a:spLocks noChangeArrowheads="1"/>
          </p:cNvSpPr>
          <p:nvPr/>
        </p:nvSpPr>
        <p:spPr bwMode="auto">
          <a:xfrm flipH="1">
            <a:off x="4784725" y="2921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899" name="Rectangle 91"/>
          <p:cNvSpPr>
            <a:spLocks noChangeArrowheads="1"/>
          </p:cNvSpPr>
          <p:nvPr/>
        </p:nvSpPr>
        <p:spPr bwMode="auto">
          <a:xfrm flipH="1">
            <a:off x="5181600" y="2921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0" name="Rectangle 92"/>
          <p:cNvSpPr>
            <a:spLocks noChangeArrowheads="1"/>
          </p:cNvSpPr>
          <p:nvPr/>
        </p:nvSpPr>
        <p:spPr bwMode="auto">
          <a:xfrm flipH="1">
            <a:off x="5578475" y="2921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1" name="Rectangle 93"/>
          <p:cNvSpPr>
            <a:spLocks noChangeArrowheads="1"/>
          </p:cNvSpPr>
          <p:nvPr/>
        </p:nvSpPr>
        <p:spPr bwMode="auto">
          <a:xfrm flipH="1">
            <a:off x="5991225" y="2921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2" name="Rectangle 94"/>
          <p:cNvSpPr>
            <a:spLocks noChangeArrowheads="1"/>
          </p:cNvSpPr>
          <p:nvPr/>
        </p:nvSpPr>
        <p:spPr bwMode="auto">
          <a:xfrm flipH="1">
            <a:off x="6388100" y="2921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3" name="Rectangle 95"/>
          <p:cNvSpPr>
            <a:spLocks noChangeArrowheads="1"/>
          </p:cNvSpPr>
          <p:nvPr/>
        </p:nvSpPr>
        <p:spPr bwMode="auto">
          <a:xfrm flipH="1">
            <a:off x="2774950" y="3454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4" name="Rectangle 96"/>
          <p:cNvSpPr>
            <a:spLocks noChangeArrowheads="1"/>
          </p:cNvSpPr>
          <p:nvPr/>
        </p:nvSpPr>
        <p:spPr bwMode="auto">
          <a:xfrm flipH="1">
            <a:off x="3171825" y="3454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5" name="Rectangle 97"/>
          <p:cNvSpPr>
            <a:spLocks noChangeArrowheads="1"/>
          </p:cNvSpPr>
          <p:nvPr/>
        </p:nvSpPr>
        <p:spPr bwMode="auto">
          <a:xfrm flipH="1">
            <a:off x="3581400" y="3429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6" name="Rectangle 98"/>
          <p:cNvSpPr>
            <a:spLocks noChangeArrowheads="1"/>
          </p:cNvSpPr>
          <p:nvPr/>
        </p:nvSpPr>
        <p:spPr bwMode="auto">
          <a:xfrm flipH="1">
            <a:off x="3965575" y="3454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7" name="Rectangle 99"/>
          <p:cNvSpPr>
            <a:spLocks noChangeArrowheads="1"/>
          </p:cNvSpPr>
          <p:nvPr/>
        </p:nvSpPr>
        <p:spPr bwMode="auto">
          <a:xfrm flipH="1">
            <a:off x="4375150" y="3454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8" name="Rectangle 100"/>
          <p:cNvSpPr>
            <a:spLocks noChangeArrowheads="1"/>
          </p:cNvSpPr>
          <p:nvPr/>
        </p:nvSpPr>
        <p:spPr bwMode="auto">
          <a:xfrm flipH="1">
            <a:off x="4772025" y="3454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09" name="Rectangle 101"/>
          <p:cNvSpPr>
            <a:spLocks noChangeArrowheads="1"/>
          </p:cNvSpPr>
          <p:nvPr/>
        </p:nvSpPr>
        <p:spPr bwMode="auto">
          <a:xfrm flipH="1">
            <a:off x="5168900" y="3454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0" name="Rectangle 102"/>
          <p:cNvSpPr>
            <a:spLocks noChangeArrowheads="1"/>
          </p:cNvSpPr>
          <p:nvPr/>
        </p:nvSpPr>
        <p:spPr bwMode="auto">
          <a:xfrm flipH="1">
            <a:off x="5562600" y="3444875"/>
            <a:ext cx="44132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1" name="Rectangle 103"/>
          <p:cNvSpPr>
            <a:spLocks noChangeArrowheads="1"/>
          </p:cNvSpPr>
          <p:nvPr/>
        </p:nvSpPr>
        <p:spPr bwMode="auto">
          <a:xfrm flipH="1">
            <a:off x="2378075" y="397192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2" name="Rectangle 104"/>
          <p:cNvSpPr>
            <a:spLocks noChangeArrowheads="1"/>
          </p:cNvSpPr>
          <p:nvPr/>
        </p:nvSpPr>
        <p:spPr bwMode="auto">
          <a:xfrm flipH="1">
            <a:off x="2774950" y="397192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3" name="Rectangle 105"/>
          <p:cNvSpPr>
            <a:spLocks noChangeArrowheads="1"/>
          </p:cNvSpPr>
          <p:nvPr/>
        </p:nvSpPr>
        <p:spPr bwMode="auto">
          <a:xfrm flipH="1">
            <a:off x="3184525" y="397192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4" name="Rectangle 106"/>
          <p:cNvSpPr>
            <a:spLocks noChangeArrowheads="1"/>
          </p:cNvSpPr>
          <p:nvPr/>
        </p:nvSpPr>
        <p:spPr bwMode="auto">
          <a:xfrm flipH="1">
            <a:off x="3581400" y="3962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5" name="Rectangle 107"/>
          <p:cNvSpPr>
            <a:spLocks noChangeArrowheads="1"/>
          </p:cNvSpPr>
          <p:nvPr/>
        </p:nvSpPr>
        <p:spPr bwMode="auto">
          <a:xfrm flipH="1">
            <a:off x="3962400" y="3962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6" name="Rectangle 108"/>
          <p:cNvSpPr>
            <a:spLocks noChangeArrowheads="1"/>
          </p:cNvSpPr>
          <p:nvPr/>
        </p:nvSpPr>
        <p:spPr bwMode="auto">
          <a:xfrm flipH="1">
            <a:off x="4375150" y="397192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7" name="Rectangle 109"/>
          <p:cNvSpPr>
            <a:spLocks noChangeArrowheads="1"/>
          </p:cNvSpPr>
          <p:nvPr/>
        </p:nvSpPr>
        <p:spPr bwMode="auto">
          <a:xfrm flipH="1">
            <a:off x="4772025" y="397192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8" name="Rectangle 110"/>
          <p:cNvSpPr>
            <a:spLocks noChangeArrowheads="1"/>
          </p:cNvSpPr>
          <p:nvPr/>
        </p:nvSpPr>
        <p:spPr bwMode="auto">
          <a:xfrm flipH="1">
            <a:off x="2378075" y="446087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19" name="Rectangle 111"/>
          <p:cNvSpPr>
            <a:spLocks noChangeArrowheads="1"/>
          </p:cNvSpPr>
          <p:nvPr/>
        </p:nvSpPr>
        <p:spPr bwMode="auto">
          <a:xfrm flipH="1">
            <a:off x="2774950" y="446087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0" name="Rectangle 112"/>
          <p:cNvSpPr>
            <a:spLocks noChangeArrowheads="1"/>
          </p:cNvSpPr>
          <p:nvPr/>
        </p:nvSpPr>
        <p:spPr bwMode="auto">
          <a:xfrm flipH="1">
            <a:off x="3171825" y="446087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1" name="Rectangle 113"/>
          <p:cNvSpPr>
            <a:spLocks noChangeArrowheads="1"/>
          </p:cNvSpPr>
          <p:nvPr/>
        </p:nvSpPr>
        <p:spPr bwMode="auto">
          <a:xfrm flipH="1">
            <a:off x="3581400" y="44196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2" name="Rectangle 114"/>
          <p:cNvSpPr>
            <a:spLocks noChangeArrowheads="1"/>
          </p:cNvSpPr>
          <p:nvPr/>
        </p:nvSpPr>
        <p:spPr bwMode="auto">
          <a:xfrm flipH="1">
            <a:off x="3978275" y="446087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3" name="Rectangle 115"/>
          <p:cNvSpPr>
            <a:spLocks noChangeArrowheads="1"/>
          </p:cNvSpPr>
          <p:nvPr/>
        </p:nvSpPr>
        <p:spPr bwMode="auto">
          <a:xfrm flipH="1">
            <a:off x="4375150" y="446087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4" name="Rectangle 116"/>
          <p:cNvSpPr>
            <a:spLocks noChangeArrowheads="1"/>
          </p:cNvSpPr>
          <p:nvPr/>
        </p:nvSpPr>
        <p:spPr bwMode="auto">
          <a:xfrm flipH="1">
            <a:off x="3581400" y="49530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5" name="Rectangle 117"/>
          <p:cNvSpPr>
            <a:spLocks noChangeArrowheads="1"/>
          </p:cNvSpPr>
          <p:nvPr/>
        </p:nvSpPr>
        <p:spPr bwMode="auto">
          <a:xfrm flipH="1">
            <a:off x="2362200" y="497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6" name="Rectangle 118"/>
          <p:cNvSpPr>
            <a:spLocks noChangeArrowheads="1"/>
          </p:cNvSpPr>
          <p:nvPr/>
        </p:nvSpPr>
        <p:spPr bwMode="auto">
          <a:xfrm flipH="1">
            <a:off x="2759075" y="497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7" name="Rectangle 119"/>
          <p:cNvSpPr>
            <a:spLocks noChangeArrowheads="1"/>
          </p:cNvSpPr>
          <p:nvPr/>
        </p:nvSpPr>
        <p:spPr bwMode="auto">
          <a:xfrm flipH="1">
            <a:off x="3168650" y="4978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8" name="Rectangle 120"/>
          <p:cNvSpPr>
            <a:spLocks noChangeArrowheads="1"/>
          </p:cNvSpPr>
          <p:nvPr/>
        </p:nvSpPr>
        <p:spPr bwMode="auto">
          <a:xfrm flipH="1">
            <a:off x="1970088" y="497522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29" name="Rectangle 121"/>
          <p:cNvSpPr>
            <a:spLocks noChangeArrowheads="1"/>
          </p:cNvSpPr>
          <p:nvPr/>
        </p:nvSpPr>
        <p:spPr bwMode="auto">
          <a:xfrm flipH="1">
            <a:off x="3987800" y="4966548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0" name="Rectangle 122"/>
          <p:cNvSpPr>
            <a:spLocks noChangeArrowheads="1"/>
          </p:cNvSpPr>
          <p:nvPr/>
        </p:nvSpPr>
        <p:spPr bwMode="auto">
          <a:xfrm flipH="1">
            <a:off x="3188287" y="549592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1" name="Rectangle 123"/>
          <p:cNvSpPr>
            <a:spLocks noChangeArrowheads="1"/>
          </p:cNvSpPr>
          <p:nvPr/>
        </p:nvSpPr>
        <p:spPr bwMode="auto">
          <a:xfrm flipH="1">
            <a:off x="3581400" y="54864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2" name="Rectangle 124"/>
          <p:cNvSpPr>
            <a:spLocks noChangeArrowheads="1"/>
          </p:cNvSpPr>
          <p:nvPr/>
        </p:nvSpPr>
        <p:spPr bwMode="auto">
          <a:xfrm flipH="1">
            <a:off x="3587749" y="5494619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3" name="Rectangle 125"/>
          <p:cNvSpPr>
            <a:spLocks noChangeArrowheads="1"/>
          </p:cNvSpPr>
          <p:nvPr/>
        </p:nvSpPr>
        <p:spPr bwMode="auto">
          <a:xfrm flipH="1">
            <a:off x="3995737" y="5497443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4" name="Rectangle 126"/>
          <p:cNvSpPr>
            <a:spLocks noChangeArrowheads="1"/>
          </p:cNvSpPr>
          <p:nvPr/>
        </p:nvSpPr>
        <p:spPr bwMode="auto">
          <a:xfrm flipH="1">
            <a:off x="4407660" y="5479859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5" name="Rectangle 127"/>
          <p:cNvSpPr>
            <a:spLocks noChangeArrowheads="1"/>
          </p:cNvSpPr>
          <p:nvPr/>
        </p:nvSpPr>
        <p:spPr bwMode="auto">
          <a:xfrm flipH="1">
            <a:off x="4803775" y="5495925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6" name="Rectangle 128"/>
          <p:cNvSpPr>
            <a:spLocks noChangeArrowheads="1"/>
          </p:cNvSpPr>
          <p:nvPr/>
        </p:nvSpPr>
        <p:spPr bwMode="auto">
          <a:xfrm flipH="1">
            <a:off x="5212866" y="547222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7" name="Rectangle 129"/>
          <p:cNvSpPr>
            <a:spLocks noChangeArrowheads="1"/>
          </p:cNvSpPr>
          <p:nvPr/>
        </p:nvSpPr>
        <p:spPr bwMode="auto">
          <a:xfrm flipH="1">
            <a:off x="5622925" y="547222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8" name="Rectangle 130"/>
          <p:cNvSpPr>
            <a:spLocks noChangeArrowheads="1"/>
          </p:cNvSpPr>
          <p:nvPr/>
        </p:nvSpPr>
        <p:spPr bwMode="auto">
          <a:xfrm flipH="1">
            <a:off x="6019799" y="5478808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39" name="Rectangle 131"/>
          <p:cNvSpPr>
            <a:spLocks noChangeArrowheads="1"/>
          </p:cNvSpPr>
          <p:nvPr/>
        </p:nvSpPr>
        <p:spPr bwMode="auto">
          <a:xfrm flipH="1">
            <a:off x="2767013" y="5511800"/>
            <a:ext cx="409575" cy="508000"/>
          </a:xfrm>
          <a:prstGeom prst="rect">
            <a:avLst/>
          </a:prstGeom>
          <a:gradFill rotWithShape="0">
            <a:gsLst>
              <a:gs pos="0">
                <a:srgbClr val="B1EDC1"/>
              </a:gs>
              <a:gs pos="100000">
                <a:srgbClr val="526E59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smtClean="0">
              <a:solidFill>
                <a:srgbClr val="FF0066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03940" name="Oval 132" descr="Outlined diamond"/>
          <p:cNvSpPr>
            <a:spLocks noChangeArrowheads="1"/>
          </p:cNvSpPr>
          <p:nvPr/>
        </p:nvSpPr>
        <p:spPr bwMode="auto">
          <a:xfrm>
            <a:off x="2514600" y="1371600"/>
            <a:ext cx="5715000" cy="990600"/>
          </a:xfrm>
          <a:prstGeom prst="ellipse">
            <a:avLst/>
          </a:prstGeom>
          <a:pattFill prst="openDmnd">
            <a:fgClr>
              <a:schemeClr val="accent1"/>
            </a:fgClr>
            <a:bgClr>
              <a:srgbClr val="EFAFE6"/>
            </a:bgClr>
          </a:patt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Tổ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chức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cao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nhất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của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nhà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nước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phong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kiến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:</a:t>
            </a:r>
          </a:p>
        </p:txBody>
      </p:sp>
      <p:sp>
        <p:nvSpPr>
          <p:cNvPr id="503941" name="Oval 133" descr="Outlined diamond"/>
          <p:cNvSpPr>
            <a:spLocks noChangeArrowheads="1"/>
          </p:cNvSpPr>
          <p:nvPr/>
        </p:nvSpPr>
        <p:spPr bwMode="auto">
          <a:xfrm>
            <a:off x="2514600" y="1371600"/>
            <a:ext cx="5715000" cy="990600"/>
          </a:xfrm>
          <a:prstGeom prst="ellipse">
            <a:avLst/>
          </a:prstGeom>
          <a:pattFill prst="openDmnd">
            <a:fgClr>
              <a:schemeClr val="accent1"/>
            </a:fgClr>
            <a:bgClr>
              <a:srgbClr val="EFAFE6"/>
            </a:bgClr>
          </a:patt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Ai là người lãnh đạo cuộc khởi nghĩa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nông dân năm 1511?</a:t>
            </a:r>
          </a:p>
        </p:txBody>
      </p:sp>
      <p:sp>
        <p:nvSpPr>
          <p:cNvPr id="503942" name="Oval 134" descr="Outlined diamond"/>
          <p:cNvSpPr>
            <a:spLocks noChangeArrowheads="1"/>
          </p:cNvSpPr>
          <p:nvPr/>
        </p:nvSpPr>
        <p:spPr bwMode="auto">
          <a:xfrm>
            <a:off x="2514600" y="1371600"/>
            <a:ext cx="5715000" cy="990600"/>
          </a:xfrm>
          <a:prstGeom prst="ellipse">
            <a:avLst/>
          </a:prstGeom>
          <a:pattFill prst="openDmnd">
            <a:fgClr>
              <a:schemeClr val="accent1"/>
            </a:fgClr>
            <a:bgClr>
              <a:srgbClr val="EFAFE6"/>
            </a:bgClr>
          </a:patt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Khi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nhà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Lê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suy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thoái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ai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là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người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phải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gánh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chịu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hậu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quả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cuối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cùng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?</a:t>
            </a:r>
          </a:p>
        </p:txBody>
      </p:sp>
      <p:sp>
        <p:nvSpPr>
          <p:cNvPr id="503943" name="Oval 135" descr="Outlined diamond"/>
          <p:cNvSpPr>
            <a:spLocks noChangeArrowheads="1"/>
          </p:cNvSpPr>
          <p:nvPr/>
        </p:nvSpPr>
        <p:spPr bwMode="auto">
          <a:xfrm>
            <a:off x="2514600" y="1371600"/>
            <a:ext cx="5715000" cy="990600"/>
          </a:xfrm>
          <a:prstGeom prst="ellipse">
            <a:avLst/>
          </a:prstGeom>
          <a:pattFill prst="openDmnd">
            <a:fgClr>
              <a:schemeClr val="accent1"/>
            </a:fgClr>
            <a:bgClr>
              <a:srgbClr val="EFAFE6"/>
            </a:bgClr>
          </a:patt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Ngoài việc nông dân mâu thuẫn với quan lại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triều đình</a:t>
            </a:r>
            <a:r>
              <a:rPr lang="en-US" sz="200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, họ còn mâu thuẫn với ai?</a:t>
            </a:r>
          </a:p>
        </p:txBody>
      </p:sp>
      <p:sp>
        <p:nvSpPr>
          <p:cNvPr id="503944" name="Oval 136" descr="Outlined diamond"/>
          <p:cNvSpPr>
            <a:spLocks noChangeArrowheads="1"/>
          </p:cNvSpPr>
          <p:nvPr/>
        </p:nvSpPr>
        <p:spPr bwMode="auto">
          <a:xfrm>
            <a:off x="2514600" y="1371600"/>
            <a:ext cx="5715000" cy="990600"/>
          </a:xfrm>
          <a:prstGeom prst="ellipse">
            <a:avLst/>
          </a:prstGeom>
          <a:pattFill prst="openDmnd">
            <a:fgClr>
              <a:schemeClr val="accent1"/>
            </a:fgClr>
            <a:bgClr>
              <a:srgbClr val="EFAFE6"/>
            </a:bgClr>
          </a:patt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Địa điểm bùng nổ cuộc khởi nghĩa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Phùng Chương (1515)?</a:t>
            </a:r>
          </a:p>
        </p:txBody>
      </p:sp>
      <p:sp>
        <p:nvSpPr>
          <p:cNvPr id="503945" name="Oval 137" descr="Outlined diamond"/>
          <p:cNvSpPr>
            <a:spLocks noChangeArrowheads="1"/>
          </p:cNvSpPr>
          <p:nvPr/>
        </p:nvSpPr>
        <p:spPr bwMode="auto">
          <a:xfrm>
            <a:off x="2514600" y="1371600"/>
            <a:ext cx="5715000" cy="990600"/>
          </a:xfrm>
          <a:prstGeom prst="ellipse">
            <a:avLst/>
          </a:prstGeom>
          <a:pattFill prst="openDmnd">
            <a:fgClr>
              <a:schemeClr val="accent1"/>
            </a:fgClr>
            <a:bgClr>
              <a:srgbClr val="EFAFE6"/>
            </a:bgClr>
          </a:patt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Chế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độ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có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vua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là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người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đứng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đầu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có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quyền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lực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tối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cao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Nhất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?</a:t>
            </a:r>
          </a:p>
        </p:txBody>
      </p:sp>
      <p:sp>
        <p:nvSpPr>
          <p:cNvPr id="503946" name="Oval 138" descr="Outlined diamond"/>
          <p:cNvSpPr>
            <a:spLocks noChangeArrowheads="1"/>
          </p:cNvSpPr>
          <p:nvPr/>
        </p:nvSpPr>
        <p:spPr bwMode="auto">
          <a:xfrm>
            <a:off x="2209800" y="1260605"/>
            <a:ext cx="6324600" cy="1168400"/>
          </a:xfrm>
          <a:prstGeom prst="ellipse">
            <a:avLst/>
          </a:prstGeom>
          <a:pattFill prst="openDmnd">
            <a:fgClr>
              <a:schemeClr val="accent1"/>
            </a:fgClr>
            <a:bgClr>
              <a:srgbClr val="EFAFE6"/>
            </a:bgClr>
          </a:pattFill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Dưới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thời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của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vua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Lê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Tương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Dực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ai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là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người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gây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nhiều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phe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phái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đánh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nhau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liên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miên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?</a:t>
            </a:r>
          </a:p>
        </p:txBody>
      </p:sp>
      <p:sp>
        <p:nvSpPr>
          <p:cNvPr id="503952" name="Rectangle 144"/>
          <p:cNvSpPr>
            <a:spLocks noChangeArrowheads="1"/>
          </p:cNvSpPr>
          <p:nvPr/>
        </p:nvSpPr>
        <p:spPr bwMode="auto">
          <a:xfrm>
            <a:off x="3581400" y="2452066"/>
            <a:ext cx="381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CC3300"/>
                </a:solidFill>
                <a:latin typeface="Times New Roman" pitchFamily="18" charset="0"/>
                <a:cs typeface="Arial" charset="0"/>
              </a:rPr>
              <a:t>T</a:t>
            </a:r>
          </a:p>
        </p:txBody>
      </p:sp>
      <p:sp>
        <p:nvSpPr>
          <p:cNvPr id="503953" name="Rectangle 145"/>
          <p:cNvSpPr>
            <a:spLocks noChangeArrowheads="1"/>
          </p:cNvSpPr>
          <p:nvPr/>
        </p:nvSpPr>
        <p:spPr bwMode="auto">
          <a:xfrm>
            <a:off x="3581400" y="2924865"/>
            <a:ext cx="381000" cy="50413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CC3300"/>
                </a:solidFill>
                <a:latin typeface="Times New Roman" pitchFamily="18" charset="0"/>
                <a:cs typeface="Arial" charset="0"/>
              </a:rPr>
              <a:t>R</a:t>
            </a:r>
          </a:p>
        </p:txBody>
      </p:sp>
      <p:sp>
        <p:nvSpPr>
          <p:cNvPr id="503954" name="Rectangle 146"/>
          <p:cNvSpPr>
            <a:spLocks noChangeArrowheads="1"/>
          </p:cNvSpPr>
          <p:nvPr/>
        </p:nvSpPr>
        <p:spPr bwMode="auto">
          <a:xfrm>
            <a:off x="3581400" y="3460750"/>
            <a:ext cx="381000" cy="5016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CC3300"/>
                </a:solidFill>
                <a:latin typeface="Times New Roman" pitchFamily="18" charset="0"/>
                <a:cs typeface="Arial" charset="0"/>
              </a:rPr>
              <a:t>Ầ</a:t>
            </a:r>
          </a:p>
        </p:txBody>
      </p:sp>
      <p:sp>
        <p:nvSpPr>
          <p:cNvPr id="503955" name="Rectangle 147"/>
          <p:cNvSpPr>
            <a:spLocks noChangeArrowheads="1"/>
          </p:cNvSpPr>
          <p:nvPr/>
        </p:nvSpPr>
        <p:spPr bwMode="auto">
          <a:xfrm>
            <a:off x="3568700" y="3958377"/>
            <a:ext cx="381000" cy="5000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CC3300"/>
                </a:solidFill>
                <a:latin typeface="Times New Roman" pitchFamily="18" charset="0"/>
                <a:cs typeface="Arial" charset="0"/>
              </a:rPr>
              <a:t>N</a:t>
            </a:r>
          </a:p>
        </p:txBody>
      </p:sp>
      <p:sp>
        <p:nvSpPr>
          <p:cNvPr id="503956" name="Rectangle 148"/>
          <p:cNvSpPr>
            <a:spLocks noChangeArrowheads="1"/>
          </p:cNvSpPr>
          <p:nvPr/>
        </p:nvSpPr>
        <p:spPr bwMode="auto">
          <a:xfrm>
            <a:off x="3581400" y="4466447"/>
            <a:ext cx="381000" cy="51352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CC3300"/>
                </a:solidFill>
                <a:latin typeface="Times New Roman" pitchFamily="18" charset="0"/>
                <a:cs typeface="Arial" charset="0"/>
              </a:rPr>
              <a:t>C</a:t>
            </a:r>
          </a:p>
        </p:txBody>
      </p:sp>
      <p:sp>
        <p:nvSpPr>
          <p:cNvPr id="503957" name="Rectangle 149"/>
          <p:cNvSpPr>
            <a:spLocks noChangeArrowheads="1"/>
          </p:cNvSpPr>
          <p:nvPr/>
        </p:nvSpPr>
        <p:spPr bwMode="auto">
          <a:xfrm>
            <a:off x="3559175" y="4981538"/>
            <a:ext cx="419100" cy="50551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CC3300"/>
                </a:solidFill>
                <a:latin typeface="Times New Roman" pitchFamily="18" charset="0"/>
                <a:cs typeface="Arial" charset="0"/>
              </a:rPr>
              <a:t>Ả</a:t>
            </a:r>
          </a:p>
        </p:txBody>
      </p:sp>
      <p:sp>
        <p:nvSpPr>
          <p:cNvPr id="503958" name="Rectangle 150"/>
          <p:cNvSpPr>
            <a:spLocks noChangeArrowheads="1"/>
          </p:cNvSpPr>
          <p:nvPr/>
        </p:nvSpPr>
        <p:spPr bwMode="auto">
          <a:xfrm>
            <a:off x="3608388" y="5486400"/>
            <a:ext cx="381000" cy="49382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CC3300"/>
                </a:solidFill>
                <a:latin typeface="Times New Roman" pitchFamily="18" charset="0"/>
                <a:cs typeface="Arial" charset="0"/>
              </a:rPr>
              <a:t>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141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3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3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3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3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3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3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038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7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1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038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03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503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038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038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03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503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503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503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03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503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503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503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03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03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503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503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503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503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503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503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03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503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9" presetID="23" presetClass="exit" presetSubtype="3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19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038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8" dur="80"/>
                                        <p:tgtEl>
                                          <p:spTgt spid="503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9" dur="80"/>
                                        <p:tgtEl>
                                          <p:spTgt spid="503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80"/>
                                        <p:tgtEl>
                                          <p:spTgt spid="503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13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5038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 nodeType="clickPar">
                      <p:stCondLst>
                        <p:cond delay="0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03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503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03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03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03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03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503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503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503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03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503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503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503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503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503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503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503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503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503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503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24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038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 nodeType="clickPar">
                      <p:stCondLst>
                        <p:cond delay="0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0" dur="80"/>
                                        <p:tgtEl>
                                          <p:spTgt spid="5039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1" dur="80"/>
                                        <p:tgtEl>
                                          <p:spTgt spid="5039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80"/>
                                        <p:tgtEl>
                                          <p:spTgt spid="5039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14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038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 nodeType="clickPar">
                      <p:stCondLst>
                        <p:cond delay="0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503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503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503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503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503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503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500"/>
                                        <p:tgtEl>
                                          <p:spTgt spid="503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503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50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50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50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50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50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50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50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50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503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503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25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038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 nodeType="clickPar">
                      <p:stCondLst>
                        <p:cond delay="0"/>
                      </p:stCondLst>
                      <p:childTnLst>
                        <p:par>
                          <p:cTn id="2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8" dur="80"/>
                                        <p:tgtEl>
                                          <p:spTgt spid="5039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9" dur="80"/>
                                        <p:tgtEl>
                                          <p:spTgt spid="5039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80"/>
                                        <p:tgtEl>
                                          <p:spTgt spid="5039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15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5038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 nodeType="clickPar">
                      <p:stCondLst>
                        <p:cond delay="0"/>
                      </p:stCondLst>
                      <p:childTnLst>
                        <p:par>
                          <p:cTn id="2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503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503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503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503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503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503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503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503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503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503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503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503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503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503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3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503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503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2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5038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 nodeType="clickPar">
                      <p:stCondLst>
                        <p:cond delay="0"/>
                      </p:stCondLst>
                      <p:childTnLst>
                        <p:par>
                          <p:cTn id="2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2" dur="80"/>
                                        <p:tgtEl>
                                          <p:spTgt spid="5039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3" dur="80"/>
                                        <p:tgtEl>
                                          <p:spTgt spid="5039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80"/>
                                        <p:tgtEl>
                                          <p:spTgt spid="5039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16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5038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 nodeType="clickPar">
                      <p:stCondLst>
                        <p:cond delay="0"/>
                      </p:stCondLst>
                      <p:childTnLst>
                        <p:par>
                          <p:cTn id="2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503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/>
                                        <p:tgtEl>
                                          <p:spTgt spid="503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503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/>
                                        <p:tgtEl>
                                          <p:spTgt spid="503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503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503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503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503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503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503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503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503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3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84" dur="500"/>
                                        <p:tgtEl>
                                          <p:spTgt spid="5039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503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21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5038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 nodeType="clickPar">
                      <p:stCondLst>
                        <p:cond delay="0"/>
                      </p:stCondLst>
                      <p:childTnLst>
                        <p:par>
                          <p:cTn id="2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2" dur="80"/>
                                        <p:tgtEl>
                                          <p:spTgt spid="5039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3" dur="80"/>
                                        <p:tgtEl>
                                          <p:spTgt spid="5039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80"/>
                                        <p:tgtEl>
                                          <p:spTgt spid="5039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17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5038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 nodeType="clickPar">
                      <p:stCondLst>
                        <p:cond delay="0"/>
                      </p:stCondLst>
                      <p:childTnLst>
                        <p:par>
                          <p:cTn id="2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9" dur="500"/>
                                        <p:tgtEl>
                                          <p:spTgt spid="503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503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503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/>
                                        <p:tgtEl>
                                          <p:spTgt spid="503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500"/>
                                        <p:tgtEl>
                                          <p:spTgt spid="503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/>
                                        <p:tgtEl>
                                          <p:spTgt spid="503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503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/>
                                        <p:tgtEl>
                                          <p:spTgt spid="503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5" dur="500"/>
                                        <p:tgtEl>
                                          <p:spTgt spid="503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/>
                                        <p:tgtEl>
                                          <p:spTgt spid="503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5039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/>
                                        <p:tgtEl>
                                          <p:spTgt spid="5039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3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24" dur="500"/>
                                        <p:tgtEl>
                                          <p:spTgt spid="503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/>
                                        <p:tgtEl>
                                          <p:spTgt spid="503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22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5038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 nodeType="clickPar">
                      <p:stCondLst>
                        <p:cond delay="0"/>
                      </p:stCondLst>
                      <p:childTnLst>
                        <p:par>
                          <p:cTn id="3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2" dur="80"/>
                                        <p:tgtEl>
                                          <p:spTgt spid="5039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3" dur="80"/>
                                        <p:tgtEl>
                                          <p:spTgt spid="5039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80"/>
                                        <p:tgtEl>
                                          <p:spTgt spid="5039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18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5038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 nodeType="clickPar">
                      <p:stCondLst>
                        <p:cond delay="0"/>
                      </p:stCondLst>
                      <p:childTnLst>
                        <p:par>
                          <p:cTn id="3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9" dur="500"/>
                                        <p:tgtEl>
                                          <p:spTgt spid="503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/>
                                        <p:tgtEl>
                                          <p:spTgt spid="503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3" dur="500"/>
                                        <p:tgtEl>
                                          <p:spTgt spid="503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503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7" dur="500"/>
                                        <p:tgtEl>
                                          <p:spTgt spid="503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/>
                                        <p:tgtEl>
                                          <p:spTgt spid="503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1" dur="500"/>
                                        <p:tgtEl>
                                          <p:spTgt spid="503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/>
                                        <p:tgtEl>
                                          <p:spTgt spid="503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5" dur="500"/>
                                        <p:tgtEl>
                                          <p:spTgt spid="503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/>
                                        <p:tgtEl>
                                          <p:spTgt spid="503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9" dur="500"/>
                                        <p:tgtEl>
                                          <p:spTgt spid="503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/>
                                        <p:tgtEl>
                                          <p:spTgt spid="503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3" dur="500"/>
                                        <p:tgtEl>
                                          <p:spTgt spid="503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/>
                                        <p:tgtEl>
                                          <p:spTgt spid="503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500"/>
                                        <p:tgtEl>
                                          <p:spTgt spid="503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/>
                                        <p:tgtEl>
                                          <p:spTgt spid="503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1" dur="500"/>
                                        <p:tgtEl>
                                          <p:spTgt spid="503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/>
                                        <p:tgtEl>
                                          <p:spTgt spid="503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5" dur="500"/>
                                        <p:tgtEl>
                                          <p:spTgt spid="503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/>
                                        <p:tgtEl>
                                          <p:spTgt spid="503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9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80" dur="500"/>
                                        <p:tgtEl>
                                          <p:spTgt spid="503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/>
                                        <p:tgtEl>
                                          <p:spTgt spid="503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3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3823"/>
                  </p:tgtEl>
                </p:cond>
              </p:nextCondLst>
            </p:seq>
          </p:childTnLst>
        </p:cTn>
      </p:par>
    </p:tnLst>
    <p:bldLst>
      <p:bldP spid="503837" grpId="0" animBg="1"/>
      <p:bldP spid="503838" grpId="0" animBg="1"/>
      <p:bldP spid="503839" grpId="0" animBg="1"/>
      <p:bldP spid="503840" grpId="0" animBg="1"/>
      <p:bldP spid="503841" grpId="0" animBg="1"/>
      <p:bldP spid="503842" grpId="0" animBg="1"/>
      <p:bldP spid="503843" grpId="0" animBg="1"/>
      <p:bldP spid="503844" grpId="0" animBg="1"/>
      <p:bldP spid="503845" grpId="0" animBg="1"/>
      <p:bldP spid="503846" grpId="0" animBg="1"/>
      <p:bldP spid="503847" grpId="0" animBg="1"/>
      <p:bldP spid="503894" grpId="0" animBg="1"/>
      <p:bldP spid="503895" grpId="0" animBg="1"/>
      <p:bldP spid="503896" grpId="0" animBg="1"/>
      <p:bldP spid="503897" grpId="0" animBg="1"/>
      <p:bldP spid="503898" grpId="0" animBg="1"/>
      <p:bldP spid="503899" grpId="0" animBg="1"/>
      <p:bldP spid="503900" grpId="0" animBg="1"/>
      <p:bldP spid="503901" grpId="0" animBg="1"/>
      <p:bldP spid="503902" grpId="0" animBg="1"/>
      <p:bldP spid="503903" grpId="0" animBg="1"/>
      <p:bldP spid="503904" grpId="0" animBg="1"/>
      <p:bldP spid="503905" grpId="0" animBg="1"/>
      <p:bldP spid="503906" grpId="0" animBg="1"/>
      <p:bldP spid="503907" grpId="0" animBg="1"/>
      <p:bldP spid="503908" grpId="0" animBg="1"/>
      <p:bldP spid="503909" grpId="0" animBg="1"/>
      <p:bldP spid="503910" grpId="0" animBg="1"/>
      <p:bldP spid="503911" grpId="0" animBg="1"/>
      <p:bldP spid="503912" grpId="0" animBg="1"/>
      <p:bldP spid="503913" grpId="0" animBg="1"/>
      <p:bldP spid="503914" grpId="0" animBg="1"/>
      <p:bldP spid="503915" grpId="0" animBg="1"/>
      <p:bldP spid="503916" grpId="0" animBg="1"/>
      <p:bldP spid="503917" grpId="0" animBg="1"/>
      <p:bldP spid="503918" grpId="0" animBg="1"/>
      <p:bldP spid="503919" grpId="0" animBg="1"/>
      <p:bldP spid="503920" grpId="0" animBg="1"/>
      <p:bldP spid="503921" grpId="0" animBg="1"/>
      <p:bldP spid="503922" grpId="0" animBg="1"/>
      <p:bldP spid="503923" grpId="0" animBg="1"/>
      <p:bldP spid="503924" grpId="0" animBg="1"/>
      <p:bldP spid="503925" grpId="0" animBg="1"/>
      <p:bldP spid="503926" grpId="0" animBg="1"/>
      <p:bldP spid="503927" grpId="0" animBg="1"/>
      <p:bldP spid="503928" grpId="0" animBg="1"/>
      <p:bldP spid="503929" grpId="0" animBg="1"/>
      <p:bldP spid="503930" grpId="0" animBg="1"/>
      <p:bldP spid="503931" grpId="0" animBg="1"/>
      <p:bldP spid="503932" grpId="0" animBg="1"/>
      <p:bldP spid="503933" grpId="0" animBg="1"/>
      <p:bldP spid="503934" grpId="0" animBg="1"/>
      <p:bldP spid="503935" grpId="0" animBg="1"/>
      <p:bldP spid="503936" grpId="0" animBg="1"/>
      <p:bldP spid="503937" grpId="0" animBg="1"/>
      <p:bldP spid="503938" grpId="0" animBg="1"/>
      <p:bldP spid="503939" grpId="0" animBg="1"/>
      <p:bldP spid="503940" grpId="0" animBg="1"/>
      <p:bldP spid="503940" grpId="1" animBg="1"/>
      <p:bldP spid="503941" grpId="0" animBg="1"/>
      <p:bldP spid="503941" grpId="1" animBg="1"/>
      <p:bldP spid="503942" grpId="0" animBg="1"/>
      <p:bldP spid="503942" grpId="1" animBg="1"/>
      <p:bldP spid="503943" grpId="0" animBg="1"/>
      <p:bldP spid="503943" grpId="1" animBg="1"/>
      <p:bldP spid="503944" grpId="0" animBg="1"/>
      <p:bldP spid="503944" grpId="1" animBg="1"/>
      <p:bldP spid="503945" grpId="0" animBg="1"/>
      <p:bldP spid="503945" grpId="1" animBg="1"/>
      <p:bldP spid="503946" grpId="0" animBg="1"/>
      <p:bldP spid="503946" grpId="1" animBg="1"/>
      <p:bldP spid="503946" grpId="2" animBg="1"/>
      <p:bldP spid="503952" grpId="0" animBg="1"/>
      <p:bldP spid="503953" grpId="0" animBg="1"/>
      <p:bldP spid="503954" grpId="0" animBg="1"/>
      <p:bldP spid="503955" grpId="0" animBg="1"/>
      <p:bldP spid="503956" grpId="0" animBg="1"/>
      <p:bldP spid="503957" grpId="0" animBg="1"/>
      <p:bldP spid="50395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B36"/>
          <p:cNvPicPr>
            <a:picLocks noChangeAspect="1" noChangeArrowheads="1"/>
          </p:cNvPicPr>
          <p:nvPr/>
        </p:nvPicPr>
        <p:blipFill>
          <a:blip r:embed="rId3" cstate="print"/>
          <a:srcRect l="4167" t="2722" r="4167"/>
          <a:stretch>
            <a:fillRect/>
          </a:stretch>
        </p:blipFill>
        <p:spPr bwMode="auto">
          <a:xfrm>
            <a:off x="0" y="0"/>
            <a:ext cx="9144000" cy="682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Oval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4873625" y="285750"/>
            <a:ext cx="3429000" cy="838200"/>
          </a:xfrm>
          <a:prstGeom prst="ellipse">
            <a:avLst/>
          </a:prstGeom>
          <a:gradFill rotWithShape="1">
            <a:gsLst>
              <a:gs pos="0">
                <a:srgbClr val="00CCFF"/>
              </a:gs>
              <a:gs pos="50000">
                <a:schemeClr val="bg1"/>
              </a:gs>
              <a:gs pos="100000">
                <a:srgbClr val="00CCFF"/>
              </a:gs>
            </a:gsLst>
            <a:lin ang="5400000" scaled="1"/>
          </a:gradFill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EM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NHỚ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/>
            </a:extLst>
          </p:cNvPr>
          <p:cNvSpPr/>
          <p:nvPr/>
        </p:nvSpPr>
        <p:spPr>
          <a:xfrm>
            <a:off x="5196872" y="2362200"/>
            <a:ext cx="3044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+mn-cs"/>
              </a:rPr>
              <a:t> - </a:t>
            </a:r>
            <a:r>
              <a:rPr lang="en-US" sz="2800" b="1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+mn-cs"/>
              </a:rPr>
              <a:t>Học</a:t>
            </a:r>
            <a:r>
              <a:rPr lang="en-US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+mn-cs"/>
              </a:rPr>
              <a:t>  </a:t>
            </a:r>
            <a:r>
              <a:rPr lang="en-US" sz="2800" b="1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+mn-cs"/>
              </a:rPr>
              <a:t>bài</a:t>
            </a:r>
            <a:r>
              <a:rPr lang="en-US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+mn-cs"/>
              </a:rPr>
              <a:t> - </a:t>
            </a:r>
            <a:r>
              <a:rPr lang="en-US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+mn-cs"/>
              </a:rPr>
              <a:t>bài</a:t>
            </a:r>
            <a:r>
              <a:rPr lang="en-US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+mn-cs"/>
              </a:rPr>
              <a:t> 22 </a:t>
            </a:r>
            <a:endParaRPr lang="en-US" sz="2800" dirty="0">
              <a:solidFill>
                <a:prstClr val="black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/>
            </a:extLst>
          </p:cNvPr>
          <p:cNvSpPr/>
          <p:nvPr/>
        </p:nvSpPr>
        <p:spPr>
          <a:xfrm>
            <a:off x="4751770" y="3147229"/>
            <a:ext cx="39350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 eaLnBrk="1" hangingPunct="1">
              <a:spcBef>
                <a:spcPct val="50000"/>
              </a:spcBef>
              <a:buFontTx/>
              <a:buChar char="-"/>
              <a:defRPr/>
            </a:pPr>
            <a:r>
              <a:rPr lang="en-US" sz="32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Đọc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trước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và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soạn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phần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I (</a:t>
            </a:r>
            <a:r>
              <a:rPr lang="en-US" sz="32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Kinh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tế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) 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</a:t>
            </a:r>
            <a:r>
              <a:rPr lang="en-US" sz="3200" b="1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23</a:t>
            </a:r>
            <a:endParaRPr lang="en-US" sz="3200" b="1" i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nimBg="1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94861" y="1680305"/>
            <a:ext cx="541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533400" y="2317170"/>
            <a:ext cx="4038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Triều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đình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nhà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Lê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37156" y="2971800"/>
            <a:ext cx="72352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</a:rPr>
              <a:t>Đầu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thế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</a:rPr>
              <a:t>kỉ</a:t>
            </a:r>
            <a:r>
              <a:rPr lang="en-US" sz="3200" b="1" dirty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XVI, </a:t>
            </a:r>
            <a:r>
              <a:rPr lang="en-US" sz="3200" b="1" dirty="0" err="1" smtClean="0">
                <a:latin typeface="Times New Roman" pitchFamily="18" charset="0"/>
              </a:rPr>
              <a:t>nhà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Lê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dần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suy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yếu</a:t>
            </a:r>
            <a:r>
              <a:rPr lang="en-US" sz="3200" b="1" dirty="0" smtClean="0">
                <a:latin typeface="Times New Roman" pitchFamily="18" charset="0"/>
              </a:rPr>
              <a:t>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33400" y="5029200"/>
            <a:ext cx="849303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33400" y="3505200"/>
            <a:ext cx="826617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</a:rPr>
              <a:t>Vua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quan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ăn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chơi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xa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xỉ</a:t>
            </a:r>
            <a:r>
              <a:rPr lang="en-US" sz="3200" b="1" dirty="0" smtClean="0">
                <a:latin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</a:rPr>
              <a:t>xây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dựng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cung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điện</a:t>
            </a:r>
            <a:r>
              <a:rPr lang="en-US" sz="3200" b="1" dirty="0" smtClean="0">
                <a:latin typeface="Times New Roman" pitchFamily="18" charset="0"/>
              </a:rPr>
              <a:t>, </a:t>
            </a:r>
          </a:p>
          <a:p>
            <a:r>
              <a:rPr lang="en-US" sz="3200" b="1" dirty="0" err="1" smtClean="0">
                <a:latin typeface="Times New Roman" pitchFamily="18" charset="0"/>
              </a:rPr>
              <a:t>lâu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đài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tốn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kém</a:t>
            </a:r>
            <a:r>
              <a:rPr lang="en-US" sz="3200" b="1" dirty="0" smtClean="0">
                <a:latin typeface="Times New Roman" pitchFamily="18" charset="0"/>
              </a:rPr>
              <a:t>.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67000" y="152400"/>
            <a:ext cx="4495800" cy="639762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XÂY DỰNG LÂU ĐÀI</a:t>
            </a:r>
            <a:endParaRPr lang="en-US" sz="32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914400" y="6096000"/>
            <a:ext cx="7620000" cy="609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- do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vua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Dực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1512.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0599"/>
            <a:ext cx="4419600" cy="498625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</a:extLst>
        </p:spPr>
      </p:pic>
      <p:pic>
        <p:nvPicPr>
          <p:cNvPr id="9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990599"/>
            <a:ext cx="4267200" cy="498625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418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4800" y="1628930"/>
            <a:ext cx="5410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523461" y="2241888"/>
            <a:ext cx="4038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1.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Triều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đình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nhà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Times New Roman" pitchFamily="18" charset="0"/>
              </a:rPr>
              <a:t>Lê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33400" y="2892242"/>
            <a:ext cx="72352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60001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</a:rPr>
              <a:t>Đầu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thế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</a:rPr>
              <a:t>kỉ</a:t>
            </a:r>
            <a:r>
              <a:rPr lang="en-US" sz="3200" b="1" dirty="0">
                <a:latin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</a:rPr>
              <a:t>XVI, </a:t>
            </a:r>
            <a:r>
              <a:rPr lang="en-US" sz="3200" b="1" dirty="0" err="1" smtClean="0">
                <a:latin typeface="Times New Roman" pitchFamily="18" charset="0"/>
              </a:rPr>
              <a:t>nhà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Lê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dần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suy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yếu</a:t>
            </a:r>
            <a:r>
              <a:rPr lang="en-US" sz="3200" dirty="0" smtClean="0">
                <a:latin typeface="Times New Roman" pitchFamily="18" charset="0"/>
              </a:rPr>
              <a:t>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33400" y="3505200"/>
            <a:ext cx="826617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</a:rPr>
              <a:t>Vua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quan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ăn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chơi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xa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xỉ</a:t>
            </a:r>
            <a:r>
              <a:rPr lang="en-US" sz="3200" b="1" dirty="0" smtClean="0">
                <a:latin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</a:rPr>
              <a:t>xây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dựng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cung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điện</a:t>
            </a:r>
            <a:r>
              <a:rPr lang="en-US" sz="3200" b="1" dirty="0" smtClean="0">
                <a:latin typeface="Times New Roman" pitchFamily="18" charset="0"/>
              </a:rPr>
              <a:t>, </a:t>
            </a:r>
          </a:p>
          <a:p>
            <a:r>
              <a:rPr lang="en-US" sz="3200" b="1" dirty="0" err="1" smtClean="0">
                <a:latin typeface="Times New Roman" pitchFamily="18" charset="0"/>
              </a:rPr>
              <a:t>lâu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đài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tốn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kém</a:t>
            </a:r>
            <a:r>
              <a:rPr lang="en-US" sz="3200" b="1" dirty="0" smtClean="0">
                <a:latin typeface="Times New Roman" pitchFamily="18" charset="0"/>
              </a:rPr>
              <a:t>.</a:t>
            </a:r>
            <a:endParaRPr lang="en-US" sz="3200" b="1" dirty="0"/>
          </a:p>
        </p:txBody>
      </p:sp>
      <p:sp>
        <p:nvSpPr>
          <p:cNvPr id="11" name="Rectangle 10"/>
          <p:cNvSpPr/>
          <p:nvPr/>
        </p:nvSpPr>
        <p:spPr>
          <a:xfrm>
            <a:off x="685800" y="5687819"/>
            <a:ext cx="7311617" cy="58477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19100" y="4610601"/>
            <a:ext cx="8305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hlink"/>
              </a:buClr>
              <a:buSzPct val="80000"/>
            </a:pPr>
            <a:r>
              <a:rPr lang="en-US" sz="3200" dirty="0" smtClean="0">
                <a:latin typeface="Times New Roman" pitchFamily="18" charset="0"/>
              </a:rPr>
              <a:t>- </a:t>
            </a:r>
            <a:r>
              <a:rPr lang="en-US" sz="3200" b="1" dirty="0" err="1" smtClean="0">
                <a:latin typeface="Times New Roman" pitchFamily="18" charset="0"/>
              </a:rPr>
              <a:t>Nội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bộ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triều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Lê</a:t>
            </a:r>
            <a:r>
              <a:rPr lang="en-US" sz="3200" b="1" dirty="0" smtClean="0">
                <a:latin typeface="Times New Roman" pitchFamily="18" charset="0"/>
              </a:rPr>
              <a:t> “</a:t>
            </a:r>
            <a:r>
              <a:rPr lang="en-US" sz="3200" b="1" i="1" dirty="0" smtClean="0">
                <a:latin typeface="Times New Roman" pitchFamily="18" charset="0"/>
              </a:rPr>
              <a:t>chia </a:t>
            </a:r>
            <a:r>
              <a:rPr lang="en-US" sz="3200" b="1" i="1" dirty="0" err="1" smtClean="0">
                <a:latin typeface="Times New Roman" pitchFamily="18" charset="0"/>
              </a:rPr>
              <a:t>bè</a:t>
            </a:r>
            <a:r>
              <a:rPr lang="en-US" sz="3200" b="1" i="1" dirty="0" smtClean="0">
                <a:latin typeface="Times New Roman" pitchFamily="18" charset="0"/>
              </a:rPr>
              <a:t> </a:t>
            </a:r>
            <a:r>
              <a:rPr lang="en-US" sz="3200" b="1" i="1" dirty="0" err="1" smtClean="0">
                <a:latin typeface="Times New Roman" pitchFamily="18" charset="0"/>
              </a:rPr>
              <a:t>kéo</a:t>
            </a:r>
            <a:r>
              <a:rPr lang="en-US" sz="3200" b="1" i="1" dirty="0" smtClean="0">
                <a:latin typeface="Times New Roman" pitchFamily="18" charset="0"/>
              </a:rPr>
              <a:t> </a:t>
            </a:r>
            <a:r>
              <a:rPr lang="en-US" sz="3200" b="1" i="1" dirty="0" err="1" smtClean="0">
                <a:latin typeface="Times New Roman" pitchFamily="18" charset="0"/>
              </a:rPr>
              <a:t>cánh</a:t>
            </a:r>
            <a:r>
              <a:rPr lang="en-US" sz="3200" b="1" dirty="0" smtClean="0">
                <a:latin typeface="Times New Roman" pitchFamily="18" charset="0"/>
              </a:rPr>
              <a:t>”, </a:t>
            </a:r>
            <a:r>
              <a:rPr lang="en-US" sz="3200" b="1" dirty="0" err="1" smtClean="0">
                <a:latin typeface="Times New Roman" pitchFamily="18" charset="0"/>
              </a:rPr>
              <a:t>tranh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giành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quyền</a:t>
            </a:r>
            <a:r>
              <a:rPr lang="en-US" sz="3200" b="1" dirty="0" smtClean="0">
                <a:latin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</a:rPr>
              <a:t>lực</a:t>
            </a:r>
            <a:r>
              <a:rPr lang="en-US" sz="3200" b="1" dirty="0" smtClean="0">
                <a:latin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52400"/>
            <a:ext cx="3505200" cy="3276600"/>
          </a:xfrm>
          <a:ln w="38100">
            <a:solidFill>
              <a:srgbClr val="C00000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685800" y="3505200"/>
            <a:ext cx="2647328" cy="830997"/>
          </a:xfrm>
          <a:prstGeom prst="rect">
            <a:avLst/>
          </a:prstGeom>
          <a:ln>
            <a:solidFill>
              <a:srgbClr val="0000CC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VUA LÊ UY 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</a:p>
          <a:p>
            <a:pPr algn="ctr"/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phác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4414897"/>
            <a:ext cx="3581400" cy="2062103"/>
          </a:xfrm>
          <a:prstGeom prst="rect">
            <a:avLst/>
          </a:prstGeom>
          <a:solidFill>
            <a:srgbClr val="CC00CC"/>
          </a:solidFill>
        </p:spPr>
        <p:txBody>
          <a:bodyPr wrap="square">
            <a:spAutoFit/>
          </a:bodyPr>
          <a:lstStyle/>
          <a:p>
            <a:pPr algn="just"/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vua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đọa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86200" y="304800"/>
            <a:ext cx="4953000" cy="6124754"/>
          </a:xfrm>
          <a:prstGeom prst="rect">
            <a:avLst/>
          </a:prstGeom>
          <a:solidFill>
            <a:srgbClr val="0066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 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Vua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Lê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Uy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Mục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ở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ngôi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từ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năm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1505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đến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năm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1509,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đêm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nào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cũng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cùng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cung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phi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vui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đùa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uống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rượu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quá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độ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khi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rượu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say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thì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giết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cung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phi…</a:t>
            </a:r>
          </a:p>
          <a:p>
            <a:pPr algn="just"/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 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Sách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Đại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Việt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sử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kí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toàn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thư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cũng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đã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thẳng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thắn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viết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về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sự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Times New Roman" pitchFamily="18" charset="0"/>
              </a:rPr>
              <a:t>thất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  <a:latin typeface="Times New Roman" pitchFamily="18" charset="0"/>
              </a:rPr>
              <a:t>đức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của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Lê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Uy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Mục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như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sau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: “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Vua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nghiện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rượu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rất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hiếu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sát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lại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thích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ra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oai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và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tàn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hại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tông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thất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để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mặc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cho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họ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ngoại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hoành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hành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làm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cho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trăm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họ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oán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giận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người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bấy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giờ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gọi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là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Vua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quỷ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”</a:t>
            </a:r>
            <a:endParaRPr lang="en-US" sz="2800" b="1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291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SAM_095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90600"/>
            <a:ext cx="4267200" cy="4191000"/>
          </a:xfrm>
          <a:prstGeom prst="rect">
            <a:avLst/>
          </a:prstGeom>
          <a:noFill/>
          <a:ln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419600" y="149959"/>
            <a:ext cx="4648200" cy="6555641"/>
          </a:xfrm>
          <a:prstGeom prst="rect">
            <a:avLst/>
          </a:prstGeom>
          <a:solidFill>
            <a:srgbClr val="006600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Dưới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triều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Lê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Tương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Dực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mọi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quyền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hành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nằm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trong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tay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Trịnh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Duy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Sản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các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phe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phái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đánh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giết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nhau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liên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miên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suốt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hơn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10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năm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Lê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Tương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Dực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cũng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tỏ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ra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hung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ác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không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kém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Lê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Uy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Mục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Bấy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giờ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nạn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đói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trầm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trọng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đang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lan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tràn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nhiều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nơi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Tương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Dực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vẫn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huy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động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dân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phu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xây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dựng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nhiều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cung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điện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tốn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kém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phá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đi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phá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lại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nhiều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lần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Quân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lính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dân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phu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khổ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sở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vì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lao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dịch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và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bệnh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tật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,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chết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rất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</a:rPr>
              <a:t>nhiều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  <a:endParaRPr lang="en-US" sz="2800" b="1" i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898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ISPRING_SLIDE_ID" val="{A48EAFF4-0B65-4A26-82C1-7B9184FB4231}"/>
  <p:tag name="GENSWF_ADVANCE_TIME" val="5"/>
  <p:tag name="TIMING" val=""/>
  <p:tag name="ISPRING_CUSTOM_TIMING_US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</TotalTime>
  <Words>2684</Words>
  <Application>Microsoft Office PowerPoint</Application>
  <PresentationFormat>On-screen Show (4:3)</PresentationFormat>
  <Paragraphs>327</Paragraphs>
  <Slides>44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 Unicode MS</vt:lpstr>
      <vt:lpstr>Arial</vt:lpstr>
      <vt:lpstr>Calibri</vt:lpstr>
      <vt:lpstr>Times New Roman</vt:lpstr>
      <vt:lpstr>VNI-Times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Chùa Quỳnh Lâm nơi Trần Cảo dấy binh khởi nghĩa</vt:lpstr>
      <vt:lpstr>PowerPoint Presentation</vt:lpstr>
      <vt:lpstr>PowerPoint Presentation</vt:lpstr>
      <vt:lpstr>HỘI Ý: 2phút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Admin</cp:lastModifiedBy>
  <cp:revision>227</cp:revision>
  <dcterms:created xsi:type="dcterms:W3CDTF">2018-01-12T13:45:50Z</dcterms:created>
  <dcterms:modified xsi:type="dcterms:W3CDTF">2021-03-30T08:51:54Z</dcterms:modified>
</cp:coreProperties>
</file>