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mpe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Default Extension="wav" ContentType="audio/x-wav"/>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84" r:id="rId2"/>
    <p:sldId id="266" r:id="rId3"/>
    <p:sldId id="272" r:id="rId4"/>
    <p:sldId id="275" r:id="rId5"/>
    <p:sldId id="276" r:id="rId6"/>
    <p:sldId id="273" r:id="rId7"/>
    <p:sldId id="274" r:id="rId8"/>
    <p:sldId id="277" r:id="rId9"/>
    <p:sldId id="278" r:id="rId10"/>
    <p:sldId id="279" r:id="rId11"/>
    <p:sldId id="257" r:id="rId12"/>
    <p:sldId id="256" r:id="rId13"/>
    <p:sldId id="258" r:id="rId14"/>
    <p:sldId id="267" r:id="rId15"/>
    <p:sldId id="268" r:id="rId16"/>
    <p:sldId id="269" r:id="rId17"/>
    <p:sldId id="270" r:id="rId18"/>
    <p:sldId id="280" r:id="rId19"/>
    <p:sldId id="281" r:id="rId20"/>
    <p:sldId id="283" r:id="rId21"/>
  </p:sldIdLst>
  <p:sldSz cx="12192000" cy="6858000"/>
  <p:notesSz cx="6858000" cy="9144000"/>
  <p:embeddedFontLst>
    <p:embeddedFont>
      <p:font typeface="#9Slide03 Montserrat Medium" charset="0"/>
      <p:regular r:id="rId22"/>
    </p:embeddedFont>
    <p:embeddedFont>
      <p:font typeface="#9Slide03 Arima Madurai" charset="0"/>
      <p:regular r:id="rId23"/>
    </p:embeddedFont>
    <p:embeddedFont>
      <p:font typeface="#9Slide04 AdrianeSwash" charset="0"/>
      <p:italic r:id="rId24"/>
    </p:embeddedFont>
    <p:embeddedFont>
      <p:font typeface="#9Slide04 Trirong Medium" charset="-34"/>
      <p:regular r:id="rId25"/>
    </p:embeddedFont>
    <p:embeddedFont>
      <p:font typeface=".VnSouthernH" pitchFamily="34" charset="0"/>
      <p:regular r:id="rId26"/>
    </p:embeddedFont>
    <p:embeddedFont>
      <p:font typeface="Garamond" pitchFamily="18" charset="0"/>
      <p:regular r:id="rId27"/>
      <p:bold r:id="rId28"/>
      <p:italic r:id="rId29"/>
    </p:embeddedFont>
    <p:embeddedFont>
      <p:font typeface="#9Slide03 Arima Madurai Light" charset="0"/>
      <p:regular r:id="rId30"/>
    </p:embeddedFont>
    <p:embeddedFont>
      <p:font typeface="#9Slide03 Arima Madurai Bold" charset="0"/>
      <p:bold r:id="rId31"/>
    </p:embeddedFont>
    <p:embeddedFont>
      <p:font typeface="Calibri" pitchFamily="34" charset="0"/>
      <p:regular r:id="rId32"/>
      <p:bold r:id="rId33"/>
      <p:italic r:id="rId34"/>
      <p:boldItalic r:id="rId35"/>
    </p:embeddedFont>
    <p:embeddedFont>
      <p:font typeface="Tahoma" pitchFamily="34" charset="0"/>
      <p:regular r:id="rId36"/>
      <p:bold r:id="rId37"/>
    </p:embeddedFont>
    <p:embeddedFont>
      <p:font typeface="Britannic Bold" charset="0"/>
      <p:regular r:id="rId38"/>
    </p:embeddedFont>
    <p:embeddedFont>
      <p:font typeface="Calibri Light" charset="0"/>
      <p:regular r:id="rId39"/>
      <p: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C45A12"/>
    <a:srgbClr val="FF9900"/>
    <a:srgbClr val="FF6600"/>
    <a:srgbClr val="993366"/>
    <a:srgbClr val="A54C0F"/>
    <a:srgbClr val="2D2A2F"/>
    <a:srgbClr val="2B4FD2"/>
    <a:srgbClr val="581D0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64" d="100"/>
          <a:sy n="64" d="100"/>
        </p:scale>
        <p:origin x="-108" y="-32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3.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pPr/>
              <a:t>1/10/2021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1902200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pPr/>
              <a:t>1/10/2021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675279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pPr/>
              <a:t>1/10/2021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2852784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pPr/>
              <a:t>1/10/2021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3115312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7D0EBB-87F6-418F-B326-C8B29B7DC95F}" type="datetimeFigureOut">
              <a:rPr lang="en-US" smtClean="0"/>
              <a:pPr/>
              <a:t>1/10/2021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327283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7D0EBB-87F6-418F-B326-C8B29B7DC95F}" type="datetimeFigureOut">
              <a:rPr lang="en-US" smtClean="0"/>
              <a:pPr/>
              <a:t>1/10/2021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237537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7D0EBB-87F6-418F-B326-C8B29B7DC95F}" type="datetimeFigureOut">
              <a:rPr lang="en-US" smtClean="0"/>
              <a:pPr/>
              <a:t>1/10/2021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2352075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7D0EBB-87F6-418F-B326-C8B29B7DC95F}" type="datetimeFigureOut">
              <a:rPr lang="en-US" smtClean="0"/>
              <a:pPr/>
              <a:t>1/10/2021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1320450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D0EBB-87F6-418F-B326-C8B29B7DC95F}" type="datetimeFigureOut">
              <a:rPr lang="en-US" smtClean="0"/>
              <a:pPr/>
              <a:t>1/10/2021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1656226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pPr/>
              <a:t>1/10/2021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1862923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pPr/>
              <a:t>1/10/2021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217552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7D0EBB-87F6-418F-B326-C8B29B7DC95F}" type="datetimeFigureOut">
              <a:rPr lang="en-US" smtClean="0"/>
              <a:pPr/>
              <a:t>1/10/2021</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50F03A-2A00-49DC-9191-58E1A901AF73}" type="slidenum">
              <a:rPr lang="en-US" smtClean="0"/>
              <a:pPr/>
              <a:t>‹#›</a:t>
            </a:fld>
            <a:endParaRPr lang="en-US"/>
          </a:p>
        </p:txBody>
      </p:sp>
    </p:spTree>
    <p:extLst>
      <p:ext uri="{BB962C8B-B14F-4D97-AF65-F5344CB8AC3E}">
        <p14:creationId xmlns:p14="http://schemas.microsoft.com/office/powerpoint/2010/main" xmlns="" val="797593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2.gif"/><Relationship Id="rId13"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slide" Target="slide2.xml"/><Relationship Id="rId12" Type="http://schemas.microsoft.com/office/2007/relationships/hdphoto" Target="../media/hdphoto2.wdp"/><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14.png"/><Relationship Id="rId10" Type="http://schemas.openxmlformats.org/officeDocument/2006/relationships/image" Target="../media/image13.png"/><Relationship Id="rId4" Type="http://schemas.openxmlformats.org/officeDocument/2006/relationships/image" Target="../media/image11.png"/><Relationship Id="rId9" Type="http://schemas.microsoft.com/office/2007/relationships/media" Target="../media/media1.mp3"/><Relationship Id="rId1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microsoft.com/office/2007/relationships/media" Target="../media/media3.wav"/><Relationship Id="rId13" Type="http://schemas.openxmlformats.org/officeDocument/2006/relationships/image" Target="../media/image21.png"/><Relationship Id="rId18" Type="http://schemas.openxmlformats.org/officeDocument/2006/relationships/slide" Target="slide16.xml"/><Relationship Id="rId3" Type="http://schemas.openxmlformats.org/officeDocument/2006/relationships/image" Target="../media/image17.png"/><Relationship Id="rId7" Type="http://schemas.openxmlformats.org/officeDocument/2006/relationships/image" Target="../media/image13.png"/><Relationship Id="rId12" Type="http://schemas.openxmlformats.org/officeDocument/2006/relationships/slide" Target="slide15.xml"/><Relationship Id="rId17" Type="http://schemas.openxmlformats.org/officeDocument/2006/relationships/image" Target="../media/image12.gif"/><Relationship Id="rId2" Type="http://schemas.openxmlformats.org/officeDocument/2006/relationships/slideLayout" Target="../slideLayouts/slideLayout1.xml"/><Relationship Id="rId16" Type="http://schemas.openxmlformats.org/officeDocument/2006/relationships/slide" Target="slide2.xml"/><Relationship Id="rId20" Type="http://schemas.openxmlformats.org/officeDocument/2006/relationships/image" Target="../media/image16.png"/><Relationship Id="rId1" Type="http://schemas.openxmlformats.org/officeDocument/2006/relationships/video" Target="NULL" TargetMode="External"/><Relationship Id="rId6" Type="http://schemas.microsoft.com/office/2007/relationships/media" Target="../media/media2.wav"/><Relationship Id="rId11" Type="http://schemas.openxmlformats.org/officeDocument/2006/relationships/image" Target="../media/image20.png"/><Relationship Id="rId5" Type="http://schemas.openxmlformats.org/officeDocument/2006/relationships/image" Target="../media/image19.png"/><Relationship Id="rId15" Type="http://schemas.openxmlformats.org/officeDocument/2006/relationships/image" Target="../media/image22.gif"/><Relationship Id="rId10" Type="http://schemas.openxmlformats.org/officeDocument/2006/relationships/slide" Target="slide14.xml"/><Relationship Id="rId19"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slide" Target="slide13.xml"/><Relationship Id="rId1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38984" y="2047164"/>
            <a:ext cx="6428096" cy="830997"/>
          </a:xfrm>
          <a:prstGeom prst="rect">
            <a:avLst/>
          </a:prstGeom>
          <a:noFill/>
        </p:spPr>
        <p:txBody>
          <a:bodyPr wrap="square" rtlCol="0">
            <a:spAutoFit/>
          </a:bodyPr>
          <a:lstStyle/>
          <a:p>
            <a:r>
              <a:rPr lang="en-US" sz="4800" dirty="0" smtClean="0">
                <a:solidFill>
                  <a:srgbClr val="FF0000"/>
                </a:solidFill>
                <a:latin typeface="#9Slide03 Montserrat Medium" panose="00000600000000000000" pitchFamily="2" charset="0"/>
              </a:rPr>
              <a:t>Kiểm tra bài cũ</a:t>
            </a:r>
            <a:endParaRPr lang="en-US" sz="4800" dirty="0">
              <a:solidFill>
                <a:srgbClr val="FF0000"/>
              </a:solidFill>
              <a:latin typeface="#9Slide03 Montserrat Medium" panose="00000600000000000000" pitchFamily="2" charset="0"/>
            </a:endParaRPr>
          </a:p>
        </p:txBody>
      </p:sp>
    </p:spTree>
    <p:extLst>
      <p:ext uri="{BB962C8B-B14F-4D97-AF65-F5344CB8AC3E}">
        <p14:creationId xmlns:p14="http://schemas.microsoft.com/office/powerpoint/2010/main" xmlns="" val="756754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TextBox 3"/>
          <p:cNvSpPr txBox="1"/>
          <p:nvPr/>
        </p:nvSpPr>
        <p:spPr>
          <a:xfrm>
            <a:off x="2618096" y="0"/>
            <a:ext cx="7315200" cy="1077218"/>
          </a:xfrm>
          <a:prstGeom prst="rect">
            <a:avLst/>
          </a:prstGeom>
          <a:noFill/>
        </p:spPr>
        <p:txBody>
          <a:bodyPr wrap="square" rtlCol="0">
            <a:spAutoFit/>
          </a:bodyPr>
          <a:lstStyle/>
          <a:p>
            <a:pPr algn="ctr"/>
            <a:r>
              <a:rPr lang="en-US" sz="3200" dirty="0">
                <a:solidFill>
                  <a:schemeClr val="bg1"/>
                </a:solidFill>
              </a:rPr>
              <a:t>Trò chơi: </a:t>
            </a:r>
            <a:r>
              <a:rPr lang="en-US" sz="3200" b="1" dirty="0">
                <a:solidFill>
                  <a:srgbClr val="FF0000"/>
                </a:solidFill>
              </a:rPr>
              <a:t>ĐÁNH </a:t>
            </a:r>
            <a:r>
              <a:rPr lang="en-US" sz="3200" b="1" dirty="0" smtClean="0">
                <a:solidFill>
                  <a:srgbClr val="FF0000"/>
                </a:solidFill>
              </a:rPr>
              <a:t>BÀI UNO.</a:t>
            </a:r>
            <a:endParaRPr lang="en-US" sz="3200" b="1" dirty="0">
              <a:solidFill>
                <a:srgbClr val="FF0000"/>
              </a:solidFill>
            </a:endParaRPr>
          </a:p>
          <a:p>
            <a:pPr algn="ctr"/>
            <a:endParaRPr lang="en-US" sz="3200" dirty="0"/>
          </a:p>
        </p:txBody>
      </p:sp>
      <p:sp>
        <p:nvSpPr>
          <p:cNvPr id="5" name="TextBox 4"/>
          <p:cNvSpPr txBox="1"/>
          <p:nvPr/>
        </p:nvSpPr>
        <p:spPr>
          <a:xfrm>
            <a:off x="18195" y="264517"/>
            <a:ext cx="12242041" cy="6694140"/>
          </a:xfrm>
          <a:prstGeom prst="rect">
            <a:avLst/>
          </a:prstGeom>
          <a:noFill/>
        </p:spPr>
        <p:txBody>
          <a:bodyPr wrap="square" rtlCol="0">
            <a:spAutoFit/>
          </a:bodyPr>
          <a:lstStyle/>
          <a:p>
            <a:pPr>
              <a:lnSpc>
                <a:spcPct val="150000"/>
              </a:lnSpc>
            </a:pPr>
            <a:r>
              <a:rPr lang="en-US" sz="2400" dirty="0" smtClean="0">
                <a:solidFill>
                  <a:schemeClr val="bg1"/>
                </a:solidFill>
                <a:latin typeface="#9Slide03 Arima Madurai" panose="00000500000000000000" pitchFamily="2" charset="0"/>
                <a:cs typeface="#9Slide03 Arima Madurai" panose="00000500000000000000" pitchFamily="2" charset="0"/>
              </a:rPr>
              <a:t>		Luật </a:t>
            </a:r>
            <a:r>
              <a:rPr lang="en-US" sz="2400" dirty="0">
                <a:solidFill>
                  <a:schemeClr val="bg1"/>
                </a:solidFill>
                <a:latin typeface="#9Slide03 Arima Madurai" panose="00000500000000000000" pitchFamily="2" charset="0"/>
                <a:cs typeface="#9Slide03 Arima Madurai" panose="00000500000000000000" pitchFamily="2" charset="0"/>
              </a:rPr>
              <a:t>chơi</a:t>
            </a:r>
            <a:r>
              <a:rPr lang="en-US" sz="2400" dirty="0" smtClean="0">
                <a:solidFill>
                  <a:schemeClr val="bg1"/>
                </a:solidFill>
                <a:latin typeface="#9Slide03 Arima Madurai" panose="00000500000000000000" pitchFamily="2" charset="0"/>
                <a:cs typeface="#9Slide03 Arima Madurai" panose="00000500000000000000" pitchFamily="2" charset="0"/>
              </a:rPr>
              <a:t>:</a:t>
            </a:r>
          </a:p>
          <a:p>
            <a:pPr>
              <a:lnSpc>
                <a:spcPct val="150000"/>
              </a:lnSpc>
            </a:pPr>
            <a:r>
              <a:rPr lang="en-US" sz="2400" dirty="0" smtClean="0">
                <a:solidFill>
                  <a:schemeClr val="bg1"/>
                </a:solidFill>
                <a:latin typeface="#9Slide03 Arima Madurai" panose="00000500000000000000" pitchFamily="2" charset="0"/>
                <a:cs typeface="#9Slide03 Arima Madurai" panose="00000500000000000000" pitchFamily="2" charset="0"/>
              </a:rPr>
              <a:t> </a:t>
            </a:r>
            <a:r>
              <a:rPr lang="en-US" sz="2400" dirty="0">
                <a:solidFill>
                  <a:schemeClr val="bg1"/>
                </a:solidFill>
                <a:latin typeface="#9Slide03 Arima Madurai" panose="00000500000000000000" pitchFamily="2" charset="0"/>
                <a:cs typeface="#9Slide03 Arima Madurai" panose="00000500000000000000" pitchFamily="2" charset="0"/>
              </a:rPr>
              <a:t>- Mỗi nhóm 4 người.</a:t>
            </a: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Có 16 quân bài, trên mỗi quân bài có 1 câu hỏi hoặc câu trả lời, được chia đều cho 4 bạn.</a:t>
            </a: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Trưởng nhóm là người được đánh trước.</a:t>
            </a: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Người đánh bao giờ cũng đưa ra một quân bài có câu hỏi, mỗi thành viên trong nhóm tìm xem trong các quân bài của mình quân bài nào có câu trả lời thì đánh lại. Quyền ra quân bài tiếp theo thuộc về người vừa đánh câu trả lời. Cứ như vậy, cho đến khi hết bài.</a:t>
            </a: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Lưu ý: nếu trong số các quân bài của 1 người vừa có câu hỏi, vừa có câu trả lời thì đánh </a:t>
            </a:r>
            <a:r>
              <a:rPr lang="en-US" sz="2400" dirty="0" smtClean="0">
                <a:solidFill>
                  <a:schemeClr val="bg1"/>
                </a:solidFill>
                <a:latin typeface="#9Slide03 Arima Madurai" panose="00000500000000000000" pitchFamily="2" charset="0"/>
                <a:cs typeface="#9Slide03 Arima Madurai" panose="00000500000000000000" pitchFamily="2" charset="0"/>
              </a:rPr>
              <a:t>đôi, thành viên khác có đôi đánh ra sẽ giành quyền ra quân bài tiếp theo.</a:t>
            </a:r>
            <a:endParaRPr lang="en-US" sz="2400" dirty="0">
              <a:solidFill>
                <a:schemeClr val="bg1"/>
              </a:solidFill>
              <a:latin typeface="#9Slide03 Arima Madurai" panose="00000500000000000000" pitchFamily="2" charset="0"/>
              <a:cs typeface="#9Slide03 Arima Madurai" panose="00000500000000000000" pitchFamily="2" charset="0"/>
            </a:endParaRP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Các nhóm sau khi đánh xong cần sắp xếp quân bài theo từng cặp câu hỏi  - câu trả lời.</a:t>
            </a:r>
          </a:p>
          <a:p>
            <a:pPr marL="285750" indent="-285750">
              <a:lnSpc>
                <a:spcPct val="150000"/>
              </a:lnSpc>
              <a:buFontTx/>
              <a:buChar char="-"/>
            </a:pPr>
            <a:r>
              <a:rPr lang="en-US" sz="2400" dirty="0">
                <a:solidFill>
                  <a:schemeClr val="bg1"/>
                </a:solidFill>
                <a:latin typeface="#9Slide03 Arima Madurai" panose="00000500000000000000" pitchFamily="2" charset="0"/>
                <a:cs typeface="#9Slide03 Arima Madurai" panose="00000500000000000000" pitchFamily="2" charset="0"/>
              </a:rPr>
              <a:t>Nhóm nào xong trước thì giành chiến thắng.  Trong từng nhóm cá nhân nào hết bài trước thì giành chiến thắng.</a:t>
            </a:r>
          </a:p>
        </p:txBody>
      </p:sp>
    </p:spTree>
    <p:extLst>
      <p:ext uri="{BB962C8B-B14F-4D97-AF65-F5344CB8AC3E}">
        <p14:creationId xmlns:p14="http://schemas.microsoft.com/office/powerpoint/2010/main" xmlns="" val="178619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down)">
                                      <p:cBhvr>
                                        <p:cTn id="11" dur="500"/>
                                        <p:tgtEl>
                                          <p:spTgt spid="5">
                                            <p:txEl>
                                              <p:pRg st="1" end="1"/>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down)">
                                      <p:cBhvr>
                                        <p:cTn id="19" dur="500"/>
                                        <p:tgtEl>
                                          <p:spTgt spid="5">
                                            <p:txEl>
                                              <p:pRg st="3" end="3"/>
                                            </p:txEl>
                                          </p:spTgt>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wipe(down)">
                                      <p:cBhvr>
                                        <p:cTn id="23" dur="500"/>
                                        <p:tgtEl>
                                          <p:spTgt spid="5">
                                            <p:txEl>
                                              <p:pRg st="4" end="4"/>
                                            </p:txEl>
                                          </p:spTgt>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down)">
                                      <p:cBhvr>
                                        <p:cTn id="27" dur="500"/>
                                        <p:tgtEl>
                                          <p:spTgt spid="5">
                                            <p:txEl>
                                              <p:pRg st="5" end="5"/>
                                            </p:txEl>
                                          </p:spTgt>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wipe(down)">
                                      <p:cBhvr>
                                        <p:cTn id="31" dur="500"/>
                                        <p:tgtEl>
                                          <p:spTgt spid="5">
                                            <p:txEl>
                                              <p:pRg st="6" end="6"/>
                                            </p:txEl>
                                          </p:spTgt>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wipe(down)">
                                      <p:cBhvr>
                                        <p:cTn id="3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xmlns="" id="{26896933-0863-49DD-AE4F-E4D561189425}"/>
              </a:ext>
            </a:extLst>
          </p:cNvPr>
          <p:cNvSpPr/>
          <p:nvPr/>
        </p:nvSpPr>
        <p:spPr>
          <a:xfrm>
            <a:off x="6616454" y="3578695"/>
            <a:ext cx="2748353" cy="8257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xmlns="" id="{BD7A2930-7667-43D2-8B42-8AF6C3389138}"/>
              </a:ext>
            </a:extLst>
          </p:cNvPr>
          <p:cNvSpPr/>
          <p:nvPr/>
        </p:nvSpPr>
        <p:spPr>
          <a:xfrm>
            <a:off x="5680812" y="290782"/>
            <a:ext cx="4619635" cy="2410458"/>
          </a:xfrm>
          <a:prstGeom prst="rect">
            <a:avLst/>
          </a:prstGeom>
          <a:noFill/>
        </p:spPr>
        <p:txBody>
          <a:bodyPr wrap="none" lIns="91440" tIns="45720" rIns="91440" bIns="45720" numCol="1">
            <a:prstTxWarp prst="textDeflate">
              <a:avLst/>
            </a:prstTxWarp>
            <a:spAutoFit/>
          </a:bodyPr>
          <a:lstStyle/>
          <a:p>
            <a:pPr algn="ctr"/>
            <a:r>
              <a:rPr lang="en-US" sz="8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ahoma" panose="020B0604030504040204" pitchFamily="34" charset="0"/>
                <a:ea typeface="Tahoma" panose="020B0604030504040204" pitchFamily="34" charset="0"/>
                <a:cs typeface="Tahoma" panose="020B0604030504040204" pitchFamily="34" charset="0"/>
              </a:rPr>
              <a:t>TRÒ CH</a:t>
            </a:r>
            <a:r>
              <a:rPr lang="vi-VN" sz="8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ahoma" panose="020B0604030504040204" pitchFamily="34" charset="0"/>
                <a:ea typeface="Tahoma" panose="020B0604030504040204" pitchFamily="34" charset="0"/>
                <a:cs typeface="Tahoma" panose="020B0604030504040204" pitchFamily="34" charset="0"/>
              </a:rPr>
              <a:t>Ơ</a:t>
            </a:r>
            <a:r>
              <a:rPr lang="en-US" sz="8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ahoma" panose="020B0604030504040204" pitchFamily="34" charset="0"/>
                <a:ea typeface="Tahoma" panose="020B0604030504040204" pitchFamily="34" charset="0"/>
                <a:cs typeface="Tahoma" panose="020B0604030504040204" pitchFamily="34" charset="0"/>
              </a:rPr>
              <a:t>I</a:t>
            </a:r>
          </a:p>
          <a:p>
            <a:pPr algn="ctr"/>
            <a:r>
              <a:rPr lang="en-US" sz="8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ahoma" panose="020B0604030504040204" pitchFamily="34" charset="0"/>
                <a:ea typeface="Tahoma" panose="020B0604030504040204" pitchFamily="34" charset="0"/>
                <a:cs typeface="Tahoma" panose="020B0604030504040204" pitchFamily="34" charset="0"/>
              </a:rPr>
              <a:t> ĐÀO VÀNG</a:t>
            </a:r>
          </a:p>
        </p:txBody>
      </p:sp>
      <p:pic>
        <p:nvPicPr>
          <p:cNvPr id="41" name="Picture 40">
            <a:extLst>
              <a:ext uri="{FF2B5EF4-FFF2-40B4-BE49-F238E27FC236}">
                <a16:creationId xmlns:a16="http://schemas.microsoft.com/office/drawing/2014/main" xmlns="" id="{CC339E71-C022-41EC-85F8-D362229A362A}"/>
              </a:ext>
            </a:extLst>
          </p:cNvPr>
          <p:cNvPicPr>
            <a:picLocks noChangeAspect="1"/>
          </p:cNvPicPr>
          <p:nvPr/>
        </p:nvPicPr>
        <p:blipFill>
          <a:blip r:embed="rId4">
            <a:extLst>
              <a:ext uri="{BEBA8EAE-BF5A-486C-A8C5-ECC9F3942E4B}">
                <a14:imgProps xmlns:a14="http://schemas.microsoft.com/office/drawing/2010/main" xmlns="">
                  <a14:imgLayer r:embed="rId6">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7125447" y="2177596"/>
            <a:ext cx="1622629" cy="1340147"/>
          </a:xfrm>
          <a:prstGeom prst="rect">
            <a:avLst/>
          </a:prstGeom>
        </p:spPr>
      </p:pic>
      <p:pic>
        <p:nvPicPr>
          <p:cNvPr id="43" name="Picture 42">
            <a:hlinkClick r:id="rId7" action="ppaction://hlinksldjump"/>
            <a:extLst>
              <a:ext uri="{FF2B5EF4-FFF2-40B4-BE49-F238E27FC236}">
                <a16:creationId xmlns:a16="http://schemas.microsoft.com/office/drawing/2014/main" xmlns="" id="{AB54DEFA-0388-4F63-9E30-D9916A87473F}"/>
              </a:ext>
            </a:extLst>
          </p:cNvPr>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9072297" y="5027048"/>
            <a:ext cx="1088460" cy="882862"/>
          </a:xfrm>
          <a:prstGeom prst="rect">
            <a:avLst/>
          </a:prstGeom>
        </p:spPr>
      </p:pic>
      <p:sp>
        <p:nvSpPr>
          <p:cNvPr id="44" name="Rectangle 43">
            <a:extLst>
              <a:ext uri="{FF2B5EF4-FFF2-40B4-BE49-F238E27FC236}">
                <a16:creationId xmlns:a16="http://schemas.microsoft.com/office/drawing/2014/main" xmlns="" id="{4B8F0FD2-8304-4804-86AC-C33ED279E2D1}"/>
              </a:ext>
            </a:extLst>
          </p:cNvPr>
          <p:cNvSpPr/>
          <p:nvPr/>
        </p:nvSpPr>
        <p:spPr>
          <a:xfrm>
            <a:off x="6736617" y="3604027"/>
            <a:ext cx="2436373" cy="830997"/>
          </a:xfrm>
          <a:prstGeom prst="rect">
            <a:avLst/>
          </a:prstGeom>
          <a:noFill/>
        </p:spPr>
        <p:txBody>
          <a:bodyPr wrap="none" lIns="91440" tIns="45720" rIns="91440" bIns="45720">
            <a:spAutoFit/>
          </a:bodyPr>
          <a:lstStyle/>
          <a:p>
            <a:pPr algn="ctr"/>
            <a:r>
              <a:rPr lang="en-US" sz="4800" b="1">
                <a:ln w="12700" cmpd="sng">
                  <a:noFill/>
                  <a:prstDash val="solid"/>
                </a:ln>
                <a:solidFill>
                  <a:srgbClr val="00B0F0"/>
                </a:solidFill>
              </a:rPr>
              <a:t>BẮT ĐẦU</a:t>
            </a:r>
          </a:p>
        </p:txBody>
      </p:sp>
      <p:pic>
        <p:nvPicPr>
          <p:cNvPr id="46" name="Crystal">
            <a:hlinkClick r:id="" action="ppaction://media"/>
            <a:extLst>
              <a:ext uri="{FF2B5EF4-FFF2-40B4-BE49-F238E27FC236}">
                <a16:creationId xmlns:a16="http://schemas.microsoft.com/office/drawing/2014/main" xmlns="" id="{A5DC7FAE-4DA7-465C-A15D-39D7031DC7F0}"/>
              </a:ext>
            </a:extLst>
          </p:cNvPr>
          <p:cNvPicPr>
            <a:picLocks noChangeAspect="1"/>
          </p:cNvPicPr>
          <p:nvPr>
            <a:videoFile r:link="rId1"/>
            <p:extLst>
              <p:ext uri="{DAA4B4D4-6D71-4841-9C94-3DE7FCFB9230}">
                <p14:media xmlns:p14="http://schemas.microsoft.com/office/powerpoint/2010/main" xmlns="" r:embed="rId9"/>
              </p:ext>
            </p:extLst>
          </p:nvPr>
        </p:nvPicPr>
        <p:blipFill>
          <a:blip r:embed="rId10" cstate="print"/>
          <a:stretch>
            <a:fillRect/>
          </a:stretch>
        </p:blipFill>
        <p:spPr>
          <a:xfrm>
            <a:off x="10160757" y="7273075"/>
            <a:ext cx="609600" cy="609600"/>
          </a:xfrm>
          <a:prstGeom prst="rect">
            <a:avLst/>
          </a:prstGeom>
        </p:spPr>
      </p:pic>
      <p:pic>
        <p:nvPicPr>
          <p:cNvPr id="42" name="Picture 41"/>
          <p:cNvPicPr>
            <a:picLocks noChangeAspect="1"/>
          </p:cNvPicPr>
          <p:nvPr/>
        </p:nvPicPr>
        <p:blipFill rotWithShape="1">
          <a:blip r:embed="rId11">
            <a:extLst>
              <a:ext uri="{BEBA8EAE-BF5A-486C-A8C5-ECC9F3942E4B}">
                <a14:imgProps xmlns:a14="http://schemas.microsoft.com/office/drawing/2010/main" xmlns="">
                  <a14:imgLayer r:embed="rId12">
                    <a14:imgEffect>
                      <a14:backgroundRemoval t="0" b="99244" l="0" r="100000">
                        <a14:backgroundMark x1="8114" y1="79773" x2="9939" y2="81096"/>
                        <a14:backgroundMark x1="16227" y1="81853" x2="16227" y2="81853"/>
                        <a14:backgroundMark x1="12170" y1="81096" x2="12170" y2="81096"/>
                        <a14:backgroundMark x1="10345" y1="79395" x2="21298" y2="84877"/>
                      </a14:backgroundRemoval>
                    </a14:imgEffect>
                  </a14:imgLayer>
                </a14:imgProps>
              </a:ext>
              <a:ext uri="{28A0092B-C50C-407E-A947-70E740481C1C}">
                <a14:useLocalDpi xmlns:a14="http://schemas.microsoft.com/office/drawing/2010/main" xmlns="" val="0"/>
              </a:ext>
            </a:extLst>
          </a:blip>
          <a:srcRect b="23645"/>
          <a:stretch/>
        </p:blipFill>
        <p:spPr>
          <a:xfrm>
            <a:off x="1832633" y="3242256"/>
            <a:ext cx="3005588" cy="2462508"/>
          </a:xfrm>
          <a:prstGeom prst="rect">
            <a:avLst/>
          </a:prstGeom>
        </p:spPr>
      </p:pic>
      <p:pic>
        <p:nvPicPr>
          <p:cNvPr id="48" name="Picture 47"/>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1518662" y="539199"/>
            <a:ext cx="3633531" cy="2938527"/>
          </a:xfrm>
          <a:prstGeom prst="rect">
            <a:avLst/>
          </a:prstGeom>
        </p:spPr>
      </p:pic>
      <p:pic>
        <p:nvPicPr>
          <p:cNvPr id="10" name="Picture 9"/>
          <p:cNvPicPr>
            <a:picLocks noChangeAspect="1"/>
          </p:cNvPicPr>
          <p:nvPr/>
        </p:nvPicPr>
        <p:blipFill rotWithShape="1">
          <a:blip r:embed="rId14"/>
          <a:srcRect l="20769" t="86321" r="43000" b="8863"/>
          <a:stretch/>
        </p:blipFill>
        <p:spPr>
          <a:xfrm>
            <a:off x="7216726" y="6302325"/>
            <a:ext cx="4969424" cy="379829"/>
          </a:xfrm>
          <a:prstGeom prst="rect">
            <a:avLst/>
          </a:prstGeom>
        </p:spPr>
      </p:pic>
    </p:spTree>
    <p:extLst>
      <p:ext uri="{BB962C8B-B14F-4D97-AF65-F5344CB8AC3E}">
        <p14:creationId xmlns:p14="http://schemas.microsoft.com/office/powerpoint/2010/main" xmlns="" val="351150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2.29167E-6 -4.07407E-6 L 2.29167E-6 0.02917 " pathEditMode="relative" rAng="0" ptsTypes="AA">
                                      <p:cBhvr>
                                        <p:cTn id="6" dur="1000" fill="hold"/>
                                        <p:tgtEl>
                                          <p:spTgt spid="48"/>
                                        </p:tgtEl>
                                        <p:attrNameLst>
                                          <p:attrName>ppt_x</p:attrName>
                                          <p:attrName>ppt_y</p:attrName>
                                        </p:attrNameLst>
                                      </p:cBhvr>
                                      <p:rCtr x="0" y="1458"/>
                                    </p:animMotion>
                                  </p:childTnLst>
                                </p:cTn>
                              </p:par>
                              <p:par>
                                <p:cTn id="7" presetID="26" presetClass="emph" presetSubtype="0" repeatCount="indefinite" fill="hold" grpId="0" nodeType="withEffect">
                                  <p:stCondLst>
                                    <p:cond delay="0"/>
                                  </p:stCondLst>
                                  <p:childTnLst>
                                    <p:animEffect transition="out" filter="fade">
                                      <p:cBhvr>
                                        <p:cTn id="8" dur="500" tmFilter="0, 0; .2, .5; .8, .5; 1, 0"/>
                                        <p:tgtEl>
                                          <p:spTgt spid="4"/>
                                        </p:tgtEl>
                                      </p:cBhvr>
                                    </p:animEffect>
                                    <p:animScale>
                                      <p:cBhvr>
                                        <p:cTn id="9" dur="250" autoRev="1" fill="hold"/>
                                        <p:tgtEl>
                                          <p:spTgt spid="4"/>
                                        </p:tgtEl>
                                      </p:cBhvr>
                                      <p:by x="105000" y="105000"/>
                                    </p:animScale>
                                  </p:childTnLst>
                                </p:cTn>
                              </p:par>
                              <p:par>
                                <p:cTn id="10" presetID="1" presetClass="emph" presetSubtype="2" repeatCount="indefinite" fill="hold" nodeType="withEffect">
                                  <p:stCondLst>
                                    <p:cond delay="0"/>
                                  </p:stCondLst>
                                  <p:childTnLst>
                                    <p:animClr clrSpc="rgb" dir="cw">
                                      <p:cBhvr>
                                        <p:cTn id="11" dur="500" fill="hold"/>
                                        <p:tgtEl>
                                          <p:spTgt spid="45"/>
                                        </p:tgtEl>
                                        <p:attrNameLst>
                                          <p:attrName>fillcolor</p:attrName>
                                        </p:attrNameLst>
                                      </p:cBhvr>
                                      <p:to>
                                        <a:srgbClr val="7030A0"/>
                                      </p:to>
                                    </p:animClr>
                                    <p:set>
                                      <p:cBhvr>
                                        <p:cTn id="12" dur="500" fill="hold"/>
                                        <p:tgtEl>
                                          <p:spTgt spid="45"/>
                                        </p:tgtEl>
                                        <p:attrNameLst>
                                          <p:attrName>fill.type</p:attrName>
                                        </p:attrNameLst>
                                      </p:cBhvr>
                                      <p:to>
                                        <p:strVal val="solid"/>
                                      </p:to>
                                    </p:set>
                                    <p:set>
                                      <p:cBhvr>
                                        <p:cTn id="13" dur="500" fill="hold"/>
                                        <p:tgtEl>
                                          <p:spTgt spid="45"/>
                                        </p:tgtEl>
                                        <p:attrNameLst>
                                          <p:attrName>fill.on</p:attrName>
                                        </p:attrNameLst>
                                      </p:cBhvr>
                                      <p:to>
                                        <p:strVal val="true"/>
                                      </p:to>
                                    </p:set>
                                  </p:childTnLst>
                                </p:cTn>
                              </p:par>
                              <p:par>
                                <p:cTn id="14" presetID="1" presetClass="mediacall" presetSubtype="0" fill="hold" nodeType="withEffect">
                                  <p:stCondLst>
                                    <p:cond delay="0"/>
                                  </p:stCondLst>
                                  <p:childTnLst>
                                    <p:cmd type="call" cmd="playFrom(0.0)">
                                      <p:cBhvr>
                                        <p:cTn id="15" dur="223921"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51515">
                <p:cTn id="16" fill="hold" display="0">
                  <p:stCondLst>
                    <p:cond delay="indefinite"/>
                  </p:stCondLst>
                  <p:endCondLst>
                    <p:cond evt="onStopAudio" delay="0">
                      <p:tgtEl>
                        <p:sldTgt/>
                      </p:tgtEl>
                    </p:cond>
                  </p:endCondLst>
                </p:cTn>
                <p:tgtEl>
                  <p:spTgt spid="46"/>
                </p:tgtEl>
              </p:cMediaNode>
            </p:video>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2" name="Picture 6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557629" y="943770"/>
            <a:ext cx="758581" cy="813974"/>
          </a:xfrm>
          <a:prstGeom prst="rect">
            <a:avLst/>
          </a:prstGeom>
        </p:spPr>
      </p:pic>
      <p:cxnSp>
        <p:nvCxnSpPr>
          <p:cNvPr id="106" name="Straight Connector 105"/>
          <p:cNvCxnSpPr>
            <a:cxnSpLocks/>
          </p:cNvCxnSpPr>
          <p:nvPr/>
        </p:nvCxnSpPr>
        <p:spPr>
          <a:xfrm flipH="1">
            <a:off x="2473882" y="1371853"/>
            <a:ext cx="3436137" cy="2618814"/>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7" name="Picture 96"/>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12481" y="3489644"/>
            <a:ext cx="1316850" cy="1085182"/>
          </a:xfrm>
          <a:prstGeom prst="rect">
            <a:avLst/>
          </a:prstGeom>
        </p:spPr>
      </p:pic>
      <p:pic>
        <p:nvPicPr>
          <p:cNvPr id="4" name="clock-ticking-2">
            <a:hlinkClick r:id="" action="ppaction://media"/>
            <a:extLst>
              <a:ext uri="{FF2B5EF4-FFF2-40B4-BE49-F238E27FC236}">
                <a16:creationId xmlns:a16="http://schemas.microsoft.com/office/drawing/2014/main" xmlns="" id="{7CA245BB-965D-462A-84F2-2C5E8C4A7002}"/>
              </a:ext>
            </a:extLst>
          </p:cNvPr>
          <p:cNvPicPr>
            <a:picLocks noChangeAspect="1"/>
          </p:cNvPicPr>
          <p:nvPr>
            <a:videoFile r:link="rId1"/>
            <p:extLst>
              <p:ext uri="{DAA4B4D4-6D71-4841-9C94-3DE7FCFB9230}">
                <p14:media xmlns:p14="http://schemas.microsoft.com/office/powerpoint/2010/main" xmlns="" r:embed="rId6">
                  <p14:trim end="5041"/>
                </p14:media>
              </p:ext>
            </p:extLst>
          </p:nvPr>
        </p:nvPicPr>
        <p:blipFill>
          <a:blip r:embed="rId7" cstate="print"/>
          <a:stretch>
            <a:fillRect/>
          </a:stretch>
        </p:blipFill>
        <p:spPr>
          <a:xfrm>
            <a:off x="10182343" y="7205498"/>
            <a:ext cx="609600" cy="609600"/>
          </a:xfrm>
          <a:prstGeom prst="rect">
            <a:avLst/>
          </a:prstGeom>
        </p:spPr>
      </p:pic>
      <p:pic>
        <p:nvPicPr>
          <p:cNvPr id="5" name="magic">
            <a:hlinkClick r:id="" action="ppaction://media"/>
            <a:extLst>
              <a:ext uri="{FF2B5EF4-FFF2-40B4-BE49-F238E27FC236}">
                <a16:creationId xmlns:a16="http://schemas.microsoft.com/office/drawing/2014/main" xmlns="" id="{0C1F5957-BF28-4DBC-AF2D-24DEC1B621D1}"/>
              </a:ext>
            </a:extLst>
          </p:cNvPr>
          <p:cNvPicPr>
            <a:picLocks noChangeAspect="1"/>
          </p:cNvPicPr>
          <p:nvPr>
            <a:videoFile r:link="rId1"/>
            <p:extLst>
              <p:ext uri="{DAA4B4D4-6D71-4841-9C94-3DE7FCFB9230}">
                <p14:media xmlns:p14="http://schemas.microsoft.com/office/powerpoint/2010/main" xmlns="" r:embed="rId8"/>
              </p:ext>
            </p:extLst>
          </p:nvPr>
        </p:nvPicPr>
        <p:blipFill>
          <a:blip r:embed="rId7" cstate="print"/>
          <a:stretch>
            <a:fillRect/>
          </a:stretch>
        </p:blipFill>
        <p:spPr>
          <a:xfrm>
            <a:off x="12350841" y="4876548"/>
            <a:ext cx="609600" cy="609600"/>
          </a:xfrm>
          <a:prstGeom prst="rect">
            <a:avLst/>
          </a:prstGeom>
        </p:spPr>
      </p:pic>
      <p:cxnSp>
        <p:nvCxnSpPr>
          <p:cNvPr id="55" name="Straight Connector 54">
            <a:extLst>
              <a:ext uri="{FF2B5EF4-FFF2-40B4-BE49-F238E27FC236}">
                <a16:creationId xmlns:a16="http://schemas.microsoft.com/office/drawing/2014/main" xmlns="" id="{BF8AF885-CD0B-49EA-BB27-54F87079845C}"/>
              </a:ext>
            </a:extLst>
          </p:cNvPr>
          <p:cNvCxnSpPr>
            <a:cxnSpLocks/>
          </p:cNvCxnSpPr>
          <p:nvPr/>
        </p:nvCxnSpPr>
        <p:spPr>
          <a:xfrm flipH="1">
            <a:off x="3723276" y="1407240"/>
            <a:ext cx="2195902" cy="4078908"/>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xmlns="" id="{09C96DFA-0498-415B-A64F-347931DAAAD1}"/>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flipH="1">
            <a:off x="3230422" y="5080000"/>
            <a:ext cx="985708" cy="812296"/>
          </a:xfrm>
          <a:prstGeom prst="rect">
            <a:avLst/>
          </a:prstGeom>
        </p:spPr>
      </p:pic>
      <p:sp>
        <p:nvSpPr>
          <p:cNvPr id="8" name="TextBox 7">
            <a:hlinkClick r:id="rId9" action="ppaction://hlinksldjump"/>
            <a:extLst>
              <a:ext uri="{FF2B5EF4-FFF2-40B4-BE49-F238E27FC236}">
                <a16:creationId xmlns:a16="http://schemas.microsoft.com/office/drawing/2014/main" xmlns="" id="{6D2C7ADA-0FBF-400B-B751-9386D656BDA7}"/>
              </a:ext>
            </a:extLst>
          </p:cNvPr>
          <p:cNvSpPr txBox="1"/>
          <p:nvPr/>
        </p:nvSpPr>
        <p:spPr>
          <a:xfrm>
            <a:off x="1635852" y="2707091"/>
            <a:ext cx="1459054"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100$</a:t>
            </a:r>
          </a:p>
        </p:txBody>
      </p:sp>
      <p:sp>
        <p:nvSpPr>
          <p:cNvPr id="59" name="TextBox 58">
            <a:extLst>
              <a:ext uri="{FF2B5EF4-FFF2-40B4-BE49-F238E27FC236}">
                <a16:creationId xmlns:a16="http://schemas.microsoft.com/office/drawing/2014/main" xmlns="" id="{F49C502E-9CFD-4EF0-8C48-CEE32019B1B1}"/>
              </a:ext>
            </a:extLst>
          </p:cNvPr>
          <p:cNvSpPr txBox="1"/>
          <p:nvPr/>
        </p:nvSpPr>
        <p:spPr>
          <a:xfrm>
            <a:off x="6642840" y="1101579"/>
            <a:ext cx="1459054"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100$</a:t>
            </a:r>
          </a:p>
        </p:txBody>
      </p:sp>
      <p:sp>
        <p:nvSpPr>
          <p:cNvPr id="60" name="TextBox 59">
            <a:hlinkClick r:id="rId10" action="ppaction://hlinksldjump"/>
            <a:extLst>
              <a:ext uri="{FF2B5EF4-FFF2-40B4-BE49-F238E27FC236}">
                <a16:creationId xmlns:a16="http://schemas.microsoft.com/office/drawing/2014/main" xmlns="" id="{A8BB3BB3-2DE1-4E9A-BFBD-1C12AA1BCD6B}"/>
              </a:ext>
            </a:extLst>
          </p:cNvPr>
          <p:cNvSpPr txBox="1"/>
          <p:nvPr/>
        </p:nvSpPr>
        <p:spPr>
          <a:xfrm>
            <a:off x="2870559" y="4480262"/>
            <a:ext cx="1125629"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50$</a:t>
            </a:r>
          </a:p>
        </p:txBody>
      </p:sp>
      <p:sp>
        <p:nvSpPr>
          <p:cNvPr id="61" name="TextBox 60">
            <a:extLst>
              <a:ext uri="{FF2B5EF4-FFF2-40B4-BE49-F238E27FC236}">
                <a16:creationId xmlns:a16="http://schemas.microsoft.com/office/drawing/2014/main" xmlns="" id="{AFC1BFDF-023F-4C88-99C9-93A692F1191B}"/>
              </a:ext>
            </a:extLst>
          </p:cNvPr>
          <p:cNvSpPr txBox="1"/>
          <p:nvPr/>
        </p:nvSpPr>
        <p:spPr>
          <a:xfrm>
            <a:off x="6976269" y="1101579"/>
            <a:ext cx="1125629"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50$</a:t>
            </a:r>
          </a:p>
        </p:txBody>
      </p:sp>
      <p:cxnSp>
        <p:nvCxnSpPr>
          <p:cNvPr id="63" name="Straight Connector 62">
            <a:extLst>
              <a:ext uri="{FF2B5EF4-FFF2-40B4-BE49-F238E27FC236}">
                <a16:creationId xmlns:a16="http://schemas.microsoft.com/office/drawing/2014/main" xmlns="" id="{733AD7B8-5803-4740-B2EF-DC27798766D1}"/>
              </a:ext>
            </a:extLst>
          </p:cNvPr>
          <p:cNvCxnSpPr>
            <a:cxnSpLocks/>
          </p:cNvCxnSpPr>
          <p:nvPr/>
        </p:nvCxnSpPr>
        <p:spPr>
          <a:xfrm>
            <a:off x="5910020" y="1407244"/>
            <a:ext cx="813277" cy="3732367"/>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4" name="Picture 63">
            <a:extLst>
              <a:ext uri="{FF2B5EF4-FFF2-40B4-BE49-F238E27FC236}">
                <a16:creationId xmlns:a16="http://schemas.microsoft.com/office/drawing/2014/main" xmlns="" id="{51438933-F446-4EBA-BE88-4D2B52DC4AA4}"/>
              </a:ext>
            </a:extLst>
          </p:cNvPr>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rot="4985395" flipH="1">
            <a:off x="6420709" y="4913847"/>
            <a:ext cx="649214" cy="535000"/>
          </a:xfrm>
          <a:prstGeom prst="rect">
            <a:avLst/>
          </a:prstGeom>
        </p:spPr>
      </p:pic>
      <p:sp>
        <p:nvSpPr>
          <p:cNvPr id="65" name="TextBox 64">
            <a:hlinkClick r:id="rId12" action="ppaction://hlinksldjump"/>
            <a:extLst>
              <a:ext uri="{FF2B5EF4-FFF2-40B4-BE49-F238E27FC236}">
                <a16:creationId xmlns:a16="http://schemas.microsoft.com/office/drawing/2014/main" xmlns="" id="{2FB7674C-F729-49C6-89B2-2C769B66B565}"/>
              </a:ext>
            </a:extLst>
          </p:cNvPr>
          <p:cNvSpPr txBox="1"/>
          <p:nvPr/>
        </p:nvSpPr>
        <p:spPr>
          <a:xfrm>
            <a:off x="5541248" y="4431721"/>
            <a:ext cx="1125629"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20$</a:t>
            </a:r>
          </a:p>
        </p:txBody>
      </p:sp>
      <p:sp>
        <p:nvSpPr>
          <p:cNvPr id="69" name="TextBox 68">
            <a:extLst>
              <a:ext uri="{FF2B5EF4-FFF2-40B4-BE49-F238E27FC236}">
                <a16:creationId xmlns:a16="http://schemas.microsoft.com/office/drawing/2014/main" xmlns="" id="{1C63A7B9-6E42-4E40-998E-F0A37D212CB1}"/>
              </a:ext>
            </a:extLst>
          </p:cNvPr>
          <p:cNvSpPr txBox="1"/>
          <p:nvPr/>
        </p:nvSpPr>
        <p:spPr>
          <a:xfrm>
            <a:off x="6976269" y="1101579"/>
            <a:ext cx="1125629"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20$</a:t>
            </a:r>
          </a:p>
        </p:txBody>
      </p:sp>
      <p:cxnSp>
        <p:nvCxnSpPr>
          <p:cNvPr id="70" name="Straight Connector 69">
            <a:extLst>
              <a:ext uri="{FF2B5EF4-FFF2-40B4-BE49-F238E27FC236}">
                <a16:creationId xmlns:a16="http://schemas.microsoft.com/office/drawing/2014/main" xmlns="" id="{F869E0E7-AC35-4E44-A5EF-1B860F1BADF5}"/>
              </a:ext>
            </a:extLst>
          </p:cNvPr>
          <p:cNvCxnSpPr>
            <a:cxnSpLocks/>
          </p:cNvCxnSpPr>
          <p:nvPr/>
        </p:nvCxnSpPr>
        <p:spPr>
          <a:xfrm>
            <a:off x="5900193" y="1383724"/>
            <a:ext cx="3194902" cy="4102424"/>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xmlns="" id="{D131E8FE-18A5-4B93-9B33-699F50ED8E70}"/>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3251551">
            <a:off x="8381507" y="4898099"/>
            <a:ext cx="1427176" cy="1176098"/>
          </a:xfrm>
          <a:prstGeom prst="rect">
            <a:avLst/>
          </a:prstGeom>
        </p:spPr>
      </p:pic>
      <p:sp>
        <p:nvSpPr>
          <p:cNvPr id="81" name="TextBox 80">
            <a:extLst>
              <a:ext uri="{FF2B5EF4-FFF2-40B4-BE49-F238E27FC236}">
                <a16:creationId xmlns:a16="http://schemas.microsoft.com/office/drawing/2014/main" xmlns="" id="{1E5637D5-CCDB-42FB-88A7-3493A2A609E9}"/>
              </a:ext>
            </a:extLst>
          </p:cNvPr>
          <p:cNvSpPr txBox="1"/>
          <p:nvPr/>
        </p:nvSpPr>
        <p:spPr>
          <a:xfrm>
            <a:off x="6663680" y="1101579"/>
            <a:ext cx="1438214"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150$</a:t>
            </a:r>
          </a:p>
        </p:txBody>
      </p:sp>
      <p:cxnSp>
        <p:nvCxnSpPr>
          <p:cNvPr id="96" name="Straight Connector 95">
            <a:extLst>
              <a:ext uri="{FF2B5EF4-FFF2-40B4-BE49-F238E27FC236}">
                <a16:creationId xmlns:a16="http://schemas.microsoft.com/office/drawing/2014/main" xmlns="" id="{89088168-F37F-4414-83D7-25D344CB8832}"/>
              </a:ext>
            </a:extLst>
          </p:cNvPr>
          <p:cNvCxnSpPr>
            <a:cxnSpLocks/>
          </p:cNvCxnSpPr>
          <p:nvPr/>
        </p:nvCxnSpPr>
        <p:spPr>
          <a:xfrm>
            <a:off x="5976775" y="1383727"/>
            <a:ext cx="3763946" cy="2220121"/>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8" name="Picture 97">
            <a:extLst>
              <a:ext uri="{FF2B5EF4-FFF2-40B4-BE49-F238E27FC236}">
                <a16:creationId xmlns:a16="http://schemas.microsoft.com/office/drawing/2014/main" xmlns="" id="{5F5E6354-74CB-4578-993C-8A3D8C180F26}"/>
              </a:ext>
            </a:extLst>
          </p:cNvPr>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rot="2743701" flipV="1">
            <a:off x="9429465" y="3401415"/>
            <a:ext cx="742218" cy="611642"/>
          </a:xfrm>
          <a:prstGeom prst="rect">
            <a:avLst/>
          </a:prstGeom>
        </p:spPr>
      </p:pic>
      <p:sp>
        <p:nvSpPr>
          <p:cNvPr id="100" name="TextBox 99">
            <a:hlinkClick r:id="rId14" action="ppaction://hlinksldjump"/>
            <a:extLst>
              <a:ext uri="{FF2B5EF4-FFF2-40B4-BE49-F238E27FC236}">
                <a16:creationId xmlns:a16="http://schemas.microsoft.com/office/drawing/2014/main" xmlns="" id="{D1DF82DC-BEFB-41A7-AD35-7C5CE4B44277}"/>
              </a:ext>
            </a:extLst>
          </p:cNvPr>
          <p:cNvSpPr txBox="1"/>
          <p:nvPr/>
        </p:nvSpPr>
        <p:spPr>
          <a:xfrm>
            <a:off x="9263085" y="2665905"/>
            <a:ext cx="1124026"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10$</a:t>
            </a:r>
          </a:p>
        </p:txBody>
      </p:sp>
      <p:sp>
        <p:nvSpPr>
          <p:cNvPr id="101" name="TextBox 100">
            <a:extLst>
              <a:ext uri="{FF2B5EF4-FFF2-40B4-BE49-F238E27FC236}">
                <a16:creationId xmlns:a16="http://schemas.microsoft.com/office/drawing/2014/main" xmlns="" id="{19A2C360-0D94-47A6-A585-AD31B05F0589}"/>
              </a:ext>
            </a:extLst>
          </p:cNvPr>
          <p:cNvSpPr txBox="1"/>
          <p:nvPr/>
        </p:nvSpPr>
        <p:spPr>
          <a:xfrm>
            <a:off x="6977868" y="1101579"/>
            <a:ext cx="1124026"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10$</a:t>
            </a:r>
          </a:p>
        </p:txBody>
      </p:sp>
      <p:pic>
        <p:nvPicPr>
          <p:cNvPr id="15" name="Picture 14">
            <a:extLst>
              <a:ext uri="{FF2B5EF4-FFF2-40B4-BE49-F238E27FC236}">
                <a16:creationId xmlns:a16="http://schemas.microsoft.com/office/drawing/2014/main" xmlns="" id="{E70AFA97-EBB3-4086-9453-7DD425CC7E24}"/>
              </a:ext>
            </a:extLst>
          </p:cNvPr>
          <p:cNvPicPr>
            <a:picLocks noChangeAspect="1"/>
          </p:cNvPicPr>
          <p:nvPr/>
        </p:nvPicPr>
        <p:blipFill>
          <a:blip r:embed="rId15">
            <a:extLst>
              <a:ext uri="{28A0092B-C50C-407E-A947-70E740481C1C}">
                <a14:useLocalDpi xmlns:a14="http://schemas.microsoft.com/office/drawing/2010/main" xmlns="" val="0"/>
              </a:ext>
            </a:extLst>
          </a:blip>
          <a:stretch>
            <a:fillRect/>
          </a:stretch>
        </p:blipFill>
        <p:spPr>
          <a:xfrm flipH="1">
            <a:off x="3584668" y="406020"/>
            <a:ext cx="1173415" cy="1245524"/>
          </a:xfrm>
          <a:prstGeom prst="rect">
            <a:avLst/>
          </a:prstGeom>
        </p:spPr>
      </p:pic>
      <p:pic>
        <p:nvPicPr>
          <p:cNvPr id="17" name="Picture 16">
            <a:hlinkClick r:id="rId16" action="ppaction://hlinksldjump"/>
            <a:extLst>
              <a:ext uri="{FF2B5EF4-FFF2-40B4-BE49-F238E27FC236}">
                <a16:creationId xmlns:a16="http://schemas.microsoft.com/office/drawing/2014/main" xmlns="" id="{ADC9E897-BB91-4930-971E-D7E84BF4E741}"/>
              </a:ext>
            </a:extLst>
          </p:cNvPr>
          <p:cNvPicPr>
            <a:picLocks noChangeAspect="1"/>
          </p:cNvPicPr>
          <p:nvPr/>
        </p:nvPicPr>
        <p:blipFill>
          <a:blip r:embed="rId17">
            <a:extLst>
              <a:ext uri="{28A0092B-C50C-407E-A947-70E740481C1C}">
                <a14:useLocalDpi xmlns:a14="http://schemas.microsoft.com/office/drawing/2010/main" xmlns="" val="0"/>
              </a:ext>
            </a:extLst>
          </a:blip>
          <a:stretch>
            <a:fillRect/>
          </a:stretch>
        </p:blipFill>
        <p:spPr>
          <a:xfrm>
            <a:off x="8095640" y="1101583"/>
            <a:ext cx="808966" cy="656161"/>
          </a:xfrm>
          <a:prstGeom prst="rect">
            <a:avLst/>
          </a:prstGeom>
        </p:spPr>
      </p:pic>
      <p:sp>
        <p:nvSpPr>
          <p:cNvPr id="72" name="TextBox 71">
            <a:hlinkClick r:id="rId18" action="ppaction://hlinksldjump"/>
            <a:extLst>
              <a:ext uri="{FF2B5EF4-FFF2-40B4-BE49-F238E27FC236}">
                <a16:creationId xmlns:a16="http://schemas.microsoft.com/office/drawing/2014/main" xmlns="" id="{9AEB9DB1-3DBE-4B42-B829-AE6DA8A6C03E}"/>
              </a:ext>
            </a:extLst>
          </p:cNvPr>
          <p:cNvSpPr txBox="1"/>
          <p:nvPr/>
        </p:nvSpPr>
        <p:spPr>
          <a:xfrm>
            <a:off x="8518906" y="4191646"/>
            <a:ext cx="1459054" cy="707886"/>
          </a:xfrm>
          <a:prstGeom prst="rect">
            <a:avLst/>
          </a:prstGeom>
          <a:noFill/>
        </p:spPr>
        <p:txBody>
          <a:bodyPr wrap="none" rtlCol="0">
            <a:spAutoFit/>
          </a:bodyPr>
          <a:lstStyle/>
          <a:p>
            <a:r>
              <a:rPr lang="en-US" sz="4000" b="1">
                <a:solidFill>
                  <a:srgbClr val="FFFF00"/>
                </a:solidFill>
                <a:latin typeface="Britannic Bold" panose="020B0903060703020204" pitchFamily="34" charset="0"/>
                <a:cs typeface="Champion Script" panose="020B0506030404030204" pitchFamily="34" charset="0"/>
              </a:rPr>
              <a:t>150$</a:t>
            </a:r>
          </a:p>
        </p:txBody>
      </p:sp>
      <p:pic>
        <p:nvPicPr>
          <p:cNvPr id="66" name="Picture 65"/>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5478385" y="294754"/>
            <a:ext cx="917067" cy="741656"/>
          </a:xfrm>
          <a:prstGeom prst="rect">
            <a:avLst/>
          </a:prstGeom>
        </p:spPr>
      </p:pic>
      <p:pic>
        <p:nvPicPr>
          <p:cNvPr id="28" name="Picture 27"/>
          <p:cNvPicPr>
            <a:picLocks noChangeAspect="1"/>
          </p:cNvPicPr>
          <p:nvPr/>
        </p:nvPicPr>
        <p:blipFill rotWithShape="1">
          <a:blip r:embed="rId20"/>
          <a:srcRect l="20769" t="86321" r="43000" b="8863"/>
          <a:stretch/>
        </p:blipFill>
        <p:spPr>
          <a:xfrm>
            <a:off x="7194440" y="1809465"/>
            <a:ext cx="4969424" cy="320024"/>
          </a:xfrm>
          <a:prstGeom prst="rect">
            <a:avLst/>
          </a:prstGeom>
        </p:spPr>
      </p:pic>
    </p:spTree>
    <p:extLst>
      <p:ext uri="{BB962C8B-B14F-4D97-AF65-F5344CB8AC3E}">
        <p14:creationId xmlns:p14="http://schemas.microsoft.com/office/powerpoint/2010/main" xmlns="" val="27181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8.33333E-7 -7.40741E-7 L 8.33333E-7 0.00741 " pathEditMode="relative" rAng="0" ptsTypes="AA">
                                      <p:cBhvr>
                                        <p:cTn id="6" dur="1000" fill="hold"/>
                                        <p:tgtEl>
                                          <p:spTgt spid="66"/>
                                        </p:tgtEl>
                                        <p:attrNameLst>
                                          <p:attrName>ppt_x</p:attrName>
                                          <p:attrName>ppt_y</p:attrName>
                                        </p:attrNameLst>
                                      </p:cBhvr>
                                      <p:rCtr x="0" y="37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7"/>
                    </p:tgtEl>
                  </p:cond>
                </p:stCondLst>
                <p:endSync evt="end" delay="0">
                  <p:rtn val="all"/>
                </p:endSync>
                <p:childTnLst>
                  <p:par>
                    <p:cTn id="8" fill="hold">
                      <p:stCondLst>
                        <p:cond delay="0"/>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97"/>
                                        </p:tgtEl>
                                      </p:cBhvr>
                                    </p:animEffect>
                                    <p:animScale>
                                      <p:cBhvr>
                                        <p:cTn id="12" dur="250" autoRev="1" fill="hold"/>
                                        <p:tgtEl>
                                          <p:spTgt spid="97"/>
                                        </p:tgtEl>
                                      </p:cBhvr>
                                      <p:by x="105000" y="105000"/>
                                    </p:animScale>
                                  </p:childTnLst>
                                </p:cTn>
                              </p:par>
                            </p:childTnLst>
                          </p:cTn>
                        </p:par>
                        <p:par>
                          <p:cTn id="13" fill="hold">
                            <p:stCondLst>
                              <p:cond delay="500"/>
                            </p:stCondLst>
                            <p:childTnLst>
                              <p:par>
                                <p:cTn id="14" presetID="18" presetClass="entr" presetSubtype="12" fill="hold"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strips(downLeft)">
                                      <p:cBhvr>
                                        <p:cTn id="16" dur="500"/>
                                        <p:tgtEl>
                                          <p:spTgt spid="106"/>
                                        </p:tgtEl>
                                      </p:cBhvr>
                                    </p:animEffect>
                                  </p:childTnLst>
                                </p:cTn>
                              </p:par>
                            </p:childTnLst>
                          </p:cTn>
                        </p:par>
                        <p:par>
                          <p:cTn id="17" fill="hold">
                            <p:stCondLst>
                              <p:cond delay="1000"/>
                            </p:stCondLst>
                            <p:childTnLst>
                              <p:par>
                                <p:cTn id="18" presetID="18" presetClass="exit" presetSubtype="12" fill="hold" nodeType="afterEffect">
                                  <p:stCondLst>
                                    <p:cond delay="0"/>
                                  </p:stCondLst>
                                  <p:childTnLst>
                                    <p:animEffect transition="out" filter="strips(downLeft)">
                                      <p:cBhvr>
                                        <p:cTn id="19" dur="4750"/>
                                        <p:tgtEl>
                                          <p:spTgt spid="106"/>
                                        </p:tgtEl>
                                      </p:cBhvr>
                                    </p:animEffect>
                                    <p:set>
                                      <p:cBhvr>
                                        <p:cTn id="20" dur="1" fill="hold">
                                          <p:stCondLst>
                                            <p:cond delay="4749"/>
                                          </p:stCondLst>
                                        </p:cTn>
                                        <p:tgtEl>
                                          <p:spTgt spid="106"/>
                                        </p:tgtEl>
                                        <p:attrNameLst>
                                          <p:attrName>style.visibility</p:attrName>
                                        </p:attrNameLst>
                                      </p:cBhvr>
                                      <p:to>
                                        <p:strVal val="hidden"/>
                                      </p:to>
                                    </p:set>
                                  </p:childTnLst>
                                </p:cTn>
                              </p:par>
                              <p:par>
                                <p:cTn id="21" presetID="42" presetClass="path" presetSubtype="0" accel="50000" decel="50000" fill="hold" nodeType="withEffect">
                                  <p:stCondLst>
                                    <p:cond delay="0"/>
                                  </p:stCondLst>
                                  <p:childTnLst>
                                    <p:animMotion origin="layout" path="M -1.04167E-6 -2.96296E-6 L 0.28451 -0.37963 " pathEditMode="relative" rAng="0" ptsTypes="AA">
                                      <p:cBhvr>
                                        <p:cTn id="22" dur="5000" fill="hold"/>
                                        <p:tgtEl>
                                          <p:spTgt spid="97"/>
                                        </p:tgtEl>
                                        <p:attrNameLst>
                                          <p:attrName>ppt_x</p:attrName>
                                          <p:attrName>ppt_y</p:attrName>
                                        </p:attrNameLst>
                                      </p:cBhvr>
                                      <p:rCtr x="14219" y="-18981"/>
                                    </p:animMotion>
                                  </p:childTnLst>
                                </p:cTn>
                              </p:par>
                              <p:par>
                                <p:cTn id="23" presetID="47" presetClass="exit" presetSubtype="0" fill="hold" grpId="0" nodeType="withEffect">
                                  <p:stCondLst>
                                    <p:cond delay="0"/>
                                  </p:stCondLst>
                                  <p:iterate type="lt">
                                    <p:tmPct val="0"/>
                                  </p:iterate>
                                  <p:childTnLst>
                                    <p:animEffect transition="out" filter="fade">
                                      <p:cBhvr>
                                        <p:cTn id="24" dur="1000"/>
                                        <p:tgtEl>
                                          <p:spTgt spid="8"/>
                                        </p:tgtEl>
                                      </p:cBhvr>
                                    </p:animEffect>
                                    <p:anim calcmode="lin" valueType="num">
                                      <p:cBhvr>
                                        <p:cTn id="25" dur="1000"/>
                                        <p:tgtEl>
                                          <p:spTgt spid="8"/>
                                        </p:tgtEl>
                                        <p:attrNameLst>
                                          <p:attrName>ppt_x</p:attrName>
                                        </p:attrNameLst>
                                      </p:cBhvr>
                                      <p:tavLst>
                                        <p:tav tm="0">
                                          <p:val>
                                            <p:strVal val="ppt_x"/>
                                          </p:val>
                                        </p:tav>
                                        <p:tav tm="100000">
                                          <p:val>
                                            <p:strVal val="ppt_x"/>
                                          </p:val>
                                        </p:tav>
                                      </p:tavLst>
                                    </p:anim>
                                    <p:anim calcmode="lin" valueType="num">
                                      <p:cBhvr>
                                        <p:cTn id="26" dur="1000"/>
                                        <p:tgtEl>
                                          <p:spTgt spid="8"/>
                                        </p:tgtEl>
                                        <p:attrNameLst>
                                          <p:attrName>ppt_y</p:attrName>
                                        </p:attrNameLst>
                                      </p:cBhvr>
                                      <p:tavLst>
                                        <p:tav tm="0">
                                          <p:val>
                                            <p:strVal val="ppt_y"/>
                                          </p:val>
                                        </p:tav>
                                        <p:tav tm="100000">
                                          <p:val>
                                            <p:strVal val="ppt_y-.1"/>
                                          </p:val>
                                        </p:tav>
                                      </p:tavLst>
                                    </p:anim>
                                    <p:set>
                                      <p:cBhvr>
                                        <p:cTn id="27" dur="1" fill="hold">
                                          <p:stCondLst>
                                            <p:cond delay="999"/>
                                          </p:stCondLst>
                                        </p:cTn>
                                        <p:tgtEl>
                                          <p:spTgt spid="8"/>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2999" fill="hold"/>
                                        <p:tgtEl>
                                          <p:spTgt spid="5"/>
                                        </p:tgtEl>
                                      </p:cBhvr>
                                    </p:cmd>
                                  </p:childTnLst>
                                </p:cTn>
                              </p:par>
                              <p:par>
                                <p:cTn id="30" presetID="1" presetClass="mediacall" presetSubtype="0" fill="hold" nodeType="withEffect">
                                  <p:stCondLst>
                                    <p:cond delay="0"/>
                                  </p:stCondLst>
                                  <p:childTnLst>
                                    <p:cmd type="call" cmd="playFrom(0.0)">
                                      <p:cBhvr>
                                        <p:cTn id="31" dur="1" fill="hold"/>
                                        <p:tgtEl>
                                          <p:spTgt spid="4"/>
                                        </p:tgtEl>
                                      </p:cBhvr>
                                    </p:cmd>
                                  </p:childTnLst>
                                </p:cTn>
                              </p:par>
                            </p:childTnLst>
                          </p:cTn>
                        </p:par>
                        <p:par>
                          <p:cTn id="32" fill="hold">
                            <p:stCondLst>
                              <p:cond delay="6000"/>
                            </p:stCondLst>
                            <p:childTnLst>
                              <p:par>
                                <p:cTn id="33" presetID="49" presetClass="exit" presetSubtype="0" accel="100000" fill="hold" nodeType="afterEffect">
                                  <p:stCondLst>
                                    <p:cond delay="0"/>
                                  </p:stCondLst>
                                  <p:childTnLst>
                                    <p:anim calcmode="lin" valueType="num">
                                      <p:cBhvr>
                                        <p:cTn id="34" dur="500"/>
                                        <p:tgtEl>
                                          <p:spTgt spid="97"/>
                                        </p:tgtEl>
                                        <p:attrNameLst>
                                          <p:attrName>ppt_w</p:attrName>
                                        </p:attrNameLst>
                                      </p:cBhvr>
                                      <p:tavLst>
                                        <p:tav tm="0">
                                          <p:val>
                                            <p:strVal val="ppt_w"/>
                                          </p:val>
                                        </p:tav>
                                        <p:tav tm="100000">
                                          <p:val>
                                            <p:fltVal val="0"/>
                                          </p:val>
                                        </p:tav>
                                      </p:tavLst>
                                    </p:anim>
                                    <p:anim calcmode="lin" valueType="num">
                                      <p:cBhvr>
                                        <p:cTn id="35" dur="500"/>
                                        <p:tgtEl>
                                          <p:spTgt spid="97"/>
                                        </p:tgtEl>
                                        <p:attrNameLst>
                                          <p:attrName>ppt_h</p:attrName>
                                        </p:attrNameLst>
                                      </p:cBhvr>
                                      <p:tavLst>
                                        <p:tav tm="0">
                                          <p:val>
                                            <p:strVal val="ppt_h"/>
                                          </p:val>
                                        </p:tav>
                                        <p:tav tm="100000">
                                          <p:val>
                                            <p:fltVal val="0"/>
                                          </p:val>
                                        </p:tav>
                                      </p:tavLst>
                                    </p:anim>
                                    <p:anim calcmode="lin" valueType="num">
                                      <p:cBhvr>
                                        <p:cTn id="36" dur="500"/>
                                        <p:tgtEl>
                                          <p:spTgt spid="97"/>
                                        </p:tgtEl>
                                        <p:attrNameLst>
                                          <p:attrName>style.rotation</p:attrName>
                                        </p:attrNameLst>
                                      </p:cBhvr>
                                      <p:tavLst>
                                        <p:tav tm="0">
                                          <p:val>
                                            <p:fltVal val="0"/>
                                          </p:val>
                                        </p:tav>
                                        <p:tav tm="100000">
                                          <p:val>
                                            <p:fltVal val="360"/>
                                          </p:val>
                                        </p:tav>
                                      </p:tavLst>
                                    </p:anim>
                                    <p:animEffect transition="out" filter="fade">
                                      <p:cBhvr>
                                        <p:cTn id="37" dur="500"/>
                                        <p:tgtEl>
                                          <p:spTgt spid="97"/>
                                        </p:tgtEl>
                                      </p:cBhvr>
                                    </p:animEffect>
                                    <p:set>
                                      <p:cBhvr>
                                        <p:cTn id="38" dur="1" fill="hold">
                                          <p:stCondLst>
                                            <p:cond delay="499"/>
                                          </p:stCondLst>
                                        </p:cTn>
                                        <p:tgtEl>
                                          <p:spTgt spid="97"/>
                                        </p:tgtEl>
                                        <p:attrNameLst>
                                          <p:attrName>style.visibility</p:attrName>
                                        </p:attrNameLst>
                                      </p:cBhvr>
                                      <p:to>
                                        <p:strVal val="hidden"/>
                                      </p:to>
                                    </p:set>
                                  </p:childTnLst>
                                </p:cTn>
                              </p:par>
                              <p:par>
                                <p:cTn id="39" presetID="1" presetClass="mediacall" presetSubtype="0" fill="hold" nodeType="withEffect">
                                  <p:stCondLst>
                                    <p:cond delay="0"/>
                                  </p:stCondLst>
                                  <p:childTnLst>
                                    <p:cmd type="call" cmd="playFrom(0.0)">
                                      <p:cBhvr>
                                        <p:cTn id="40" dur="2999" fill="hold"/>
                                        <p:tgtEl>
                                          <p:spTgt spid="5"/>
                                        </p:tgtEl>
                                      </p:cBhvr>
                                    </p:cmd>
                                  </p:childTnLst>
                                </p:cTn>
                              </p:par>
                              <p:par>
                                <p:cTn id="41" presetID="42"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000"/>
                                        <p:tgtEl>
                                          <p:spTgt spid="59"/>
                                        </p:tgtEl>
                                      </p:cBhvr>
                                    </p:animEffect>
                                    <p:anim calcmode="lin" valueType="num">
                                      <p:cBhvr>
                                        <p:cTn id="44" dur="1000" fill="hold"/>
                                        <p:tgtEl>
                                          <p:spTgt spid="59"/>
                                        </p:tgtEl>
                                        <p:attrNameLst>
                                          <p:attrName>ppt_x</p:attrName>
                                        </p:attrNameLst>
                                      </p:cBhvr>
                                      <p:tavLst>
                                        <p:tav tm="0">
                                          <p:val>
                                            <p:strVal val="#ppt_x"/>
                                          </p:val>
                                        </p:tav>
                                        <p:tav tm="100000">
                                          <p:val>
                                            <p:strVal val="#ppt_x"/>
                                          </p:val>
                                        </p:tav>
                                      </p:tavLst>
                                    </p:anim>
                                    <p:anim calcmode="lin" valueType="num">
                                      <p:cBhvr>
                                        <p:cTn id="45" dur="1000" fill="hold"/>
                                        <p:tgtEl>
                                          <p:spTgt spid="59"/>
                                        </p:tgtEl>
                                        <p:attrNameLst>
                                          <p:attrName>ppt_y</p:attrName>
                                        </p:attrNameLst>
                                      </p:cBhvr>
                                      <p:tavLst>
                                        <p:tav tm="0">
                                          <p:val>
                                            <p:strVal val="#ppt_y+.1"/>
                                          </p:val>
                                        </p:tav>
                                        <p:tav tm="100000">
                                          <p:val>
                                            <p:strVal val="#ppt_y"/>
                                          </p:val>
                                        </p:tav>
                                      </p:tavLst>
                                    </p:anim>
                                  </p:childTnLst>
                                </p:cTn>
                              </p:par>
                            </p:childTnLst>
                          </p:cTn>
                        </p:par>
                        <p:par>
                          <p:cTn id="46" fill="hold">
                            <p:stCondLst>
                              <p:cond delay="8999"/>
                            </p:stCondLst>
                            <p:childTnLst>
                              <p:par>
                                <p:cTn id="47" presetID="10" presetClass="exit" presetSubtype="0" fill="hold" grpId="1" nodeType="afterEffect">
                                  <p:stCondLst>
                                    <p:cond delay="0"/>
                                  </p:stCondLst>
                                  <p:childTnLst>
                                    <p:animEffect transition="out" filter="fade">
                                      <p:cBhvr>
                                        <p:cTn id="48" dur="1500"/>
                                        <p:tgtEl>
                                          <p:spTgt spid="59"/>
                                        </p:tgtEl>
                                      </p:cBhvr>
                                    </p:animEffect>
                                    <p:set>
                                      <p:cBhvr>
                                        <p:cTn id="49" dur="1" fill="hold">
                                          <p:stCondLst>
                                            <p:cond delay="1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97"/>
                  </p:tgtEl>
                </p:cond>
              </p:nextCondLst>
            </p:seq>
            <p:video>
              <p:cMediaNode vol="100000">
                <p:cTn id="50" fill="hold" display="0">
                  <p:stCondLst>
                    <p:cond delay="indefinite"/>
                  </p:stCondLst>
                  <p:endCondLst>
                    <p:cond evt="onStopAudio" delay="0">
                      <p:tgtEl>
                        <p:sldTgt/>
                      </p:tgtEl>
                    </p:cond>
                  </p:endCondLst>
                </p:cTn>
                <p:tgtEl>
                  <p:spTgt spid="4"/>
                </p:tgtEl>
              </p:cMediaNode>
            </p:video>
            <p:video>
              <p:cMediaNode vol="80000">
                <p:cTn id="51" fill="hold" display="0">
                  <p:stCondLst>
                    <p:cond delay="indefinite"/>
                  </p:stCondLst>
                  <p:endCondLst>
                    <p:cond evt="onStopAudio" delay="0">
                      <p:tgtEl>
                        <p:sldTgt/>
                      </p:tgtEl>
                    </p:cond>
                  </p:endCondLst>
                </p:cTn>
                <p:tgtEl>
                  <p:spTgt spid="5"/>
                </p:tgtEl>
              </p:cMediaNode>
            </p:video>
            <p:seq concurrent="1" nextAc="seek">
              <p:cTn id="52" restart="whenNotActive" fill="hold" evtFilter="cancelBubble" nodeType="interactiveSeq">
                <p:stCondLst>
                  <p:cond evt="onClick" delay="0">
                    <p:tgtEl>
                      <p:spTgt spid="56"/>
                    </p:tgtEl>
                  </p:cond>
                </p:stCondLst>
                <p:endSync evt="end" delay="0">
                  <p:rtn val="all"/>
                </p:endSync>
                <p:childTnLst>
                  <p:par>
                    <p:cTn id="53" fill="hold">
                      <p:stCondLst>
                        <p:cond delay="0"/>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56"/>
                                        </p:tgtEl>
                                      </p:cBhvr>
                                    </p:animEffect>
                                    <p:animScale>
                                      <p:cBhvr>
                                        <p:cTn id="57" dur="250" autoRev="1" fill="hold"/>
                                        <p:tgtEl>
                                          <p:spTgt spid="56"/>
                                        </p:tgtEl>
                                      </p:cBhvr>
                                      <p:by x="105000" y="105000"/>
                                    </p:animScale>
                                  </p:childTnLst>
                                </p:cTn>
                              </p:par>
                            </p:childTnLst>
                          </p:cTn>
                        </p:par>
                        <p:par>
                          <p:cTn id="58" fill="hold">
                            <p:stCondLst>
                              <p:cond delay="500"/>
                            </p:stCondLst>
                            <p:childTnLst>
                              <p:par>
                                <p:cTn id="59" presetID="18" presetClass="entr" presetSubtype="12"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strips(downLeft)">
                                      <p:cBhvr>
                                        <p:cTn id="61" dur="500"/>
                                        <p:tgtEl>
                                          <p:spTgt spid="55"/>
                                        </p:tgtEl>
                                      </p:cBhvr>
                                    </p:animEffect>
                                  </p:childTnLst>
                                </p:cTn>
                              </p:par>
                            </p:childTnLst>
                          </p:cTn>
                        </p:par>
                        <p:par>
                          <p:cTn id="62" fill="hold">
                            <p:stCondLst>
                              <p:cond delay="1000"/>
                            </p:stCondLst>
                            <p:childTnLst>
                              <p:par>
                                <p:cTn id="63" presetID="18" presetClass="exit" presetSubtype="12" fill="hold" nodeType="afterEffect">
                                  <p:stCondLst>
                                    <p:cond delay="0"/>
                                  </p:stCondLst>
                                  <p:childTnLst>
                                    <p:animEffect transition="out" filter="strips(downLeft)">
                                      <p:cBhvr>
                                        <p:cTn id="64" dur="4500"/>
                                        <p:tgtEl>
                                          <p:spTgt spid="55"/>
                                        </p:tgtEl>
                                      </p:cBhvr>
                                    </p:animEffect>
                                    <p:set>
                                      <p:cBhvr>
                                        <p:cTn id="65" dur="1" fill="hold">
                                          <p:stCondLst>
                                            <p:cond delay="4499"/>
                                          </p:stCondLst>
                                        </p:cTn>
                                        <p:tgtEl>
                                          <p:spTgt spid="55"/>
                                        </p:tgtEl>
                                        <p:attrNameLst>
                                          <p:attrName>style.visibility</p:attrName>
                                        </p:attrNameLst>
                                      </p:cBhvr>
                                      <p:to>
                                        <p:strVal val="hidden"/>
                                      </p:to>
                                    </p:set>
                                  </p:childTnLst>
                                </p:cTn>
                              </p:par>
                              <p:par>
                                <p:cTn id="66" presetID="42" presetClass="path" presetSubtype="0" accel="50000" decel="50000" fill="hold" nodeType="withEffect">
                                  <p:stCondLst>
                                    <p:cond delay="0"/>
                                  </p:stCondLst>
                                  <p:childTnLst>
                                    <p:animMotion origin="layout" path="M 1.45833E-6 0 L 0.17825 -0.58704 " pathEditMode="relative" rAng="0" ptsTypes="AA">
                                      <p:cBhvr>
                                        <p:cTn id="67" dur="5000" fill="hold"/>
                                        <p:tgtEl>
                                          <p:spTgt spid="56"/>
                                        </p:tgtEl>
                                        <p:attrNameLst>
                                          <p:attrName>ppt_x</p:attrName>
                                          <p:attrName>ppt_y</p:attrName>
                                        </p:attrNameLst>
                                      </p:cBhvr>
                                      <p:rCtr x="8906" y="-29352"/>
                                    </p:animMotion>
                                  </p:childTnLst>
                                </p:cTn>
                              </p:par>
                              <p:par>
                                <p:cTn id="68" presetID="47" presetClass="exit" presetSubtype="0" fill="hold" grpId="0" nodeType="withEffect">
                                  <p:stCondLst>
                                    <p:cond delay="0"/>
                                  </p:stCondLst>
                                  <p:iterate type="lt">
                                    <p:tmPct val="0"/>
                                  </p:iterate>
                                  <p:childTnLst>
                                    <p:animEffect transition="out" filter="fade">
                                      <p:cBhvr>
                                        <p:cTn id="69" dur="1000"/>
                                        <p:tgtEl>
                                          <p:spTgt spid="60"/>
                                        </p:tgtEl>
                                      </p:cBhvr>
                                    </p:animEffect>
                                    <p:anim calcmode="lin" valueType="num">
                                      <p:cBhvr>
                                        <p:cTn id="70" dur="1000"/>
                                        <p:tgtEl>
                                          <p:spTgt spid="60"/>
                                        </p:tgtEl>
                                        <p:attrNameLst>
                                          <p:attrName>ppt_x</p:attrName>
                                        </p:attrNameLst>
                                      </p:cBhvr>
                                      <p:tavLst>
                                        <p:tav tm="0">
                                          <p:val>
                                            <p:strVal val="ppt_x"/>
                                          </p:val>
                                        </p:tav>
                                        <p:tav tm="100000">
                                          <p:val>
                                            <p:strVal val="ppt_x"/>
                                          </p:val>
                                        </p:tav>
                                      </p:tavLst>
                                    </p:anim>
                                    <p:anim calcmode="lin" valueType="num">
                                      <p:cBhvr>
                                        <p:cTn id="71" dur="1000"/>
                                        <p:tgtEl>
                                          <p:spTgt spid="60"/>
                                        </p:tgtEl>
                                        <p:attrNameLst>
                                          <p:attrName>ppt_y</p:attrName>
                                        </p:attrNameLst>
                                      </p:cBhvr>
                                      <p:tavLst>
                                        <p:tav tm="0">
                                          <p:val>
                                            <p:strVal val="ppt_y"/>
                                          </p:val>
                                        </p:tav>
                                        <p:tav tm="100000">
                                          <p:val>
                                            <p:strVal val="ppt_y-.1"/>
                                          </p:val>
                                        </p:tav>
                                      </p:tavLst>
                                    </p:anim>
                                    <p:set>
                                      <p:cBhvr>
                                        <p:cTn id="72" dur="1" fill="hold">
                                          <p:stCondLst>
                                            <p:cond delay="999"/>
                                          </p:stCondLst>
                                        </p:cTn>
                                        <p:tgtEl>
                                          <p:spTgt spid="60"/>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2999" fill="hold"/>
                                        <p:tgtEl>
                                          <p:spTgt spid="5"/>
                                        </p:tgtEl>
                                      </p:cBhvr>
                                    </p:cmd>
                                  </p:childTnLst>
                                </p:cTn>
                              </p:par>
                              <p:par>
                                <p:cTn id="75" presetID="1" presetClass="mediacall" presetSubtype="0" fill="hold" nodeType="withEffect">
                                  <p:stCondLst>
                                    <p:cond delay="0"/>
                                  </p:stCondLst>
                                  <p:childTnLst>
                                    <p:cmd type="call" cmd="playFrom(0.0)">
                                      <p:cBhvr>
                                        <p:cTn id="76" dur="4969" fill="hold"/>
                                        <p:tgtEl>
                                          <p:spTgt spid="4"/>
                                        </p:tgtEl>
                                      </p:cBhvr>
                                    </p:cmd>
                                  </p:childTnLst>
                                </p:cTn>
                              </p:par>
                            </p:childTnLst>
                          </p:cTn>
                        </p:par>
                        <p:par>
                          <p:cTn id="77" fill="hold">
                            <p:stCondLst>
                              <p:cond delay="6000"/>
                            </p:stCondLst>
                            <p:childTnLst>
                              <p:par>
                                <p:cTn id="78" presetID="49" presetClass="exit" presetSubtype="0" accel="100000" fill="hold" nodeType="afterEffect">
                                  <p:stCondLst>
                                    <p:cond delay="0"/>
                                  </p:stCondLst>
                                  <p:childTnLst>
                                    <p:anim calcmode="lin" valueType="num">
                                      <p:cBhvr>
                                        <p:cTn id="79" dur="500"/>
                                        <p:tgtEl>
                                          <p:spTgt spid="56"/>
                                        </p:tgtEl>
                                        <p:attrNameLst>
                                          <p:attrName>ppt_w</p:attrName>
                                        </p:attrNameLst>
                                      </p:cBhvr>
                                      <p:tavLst>
                                        <p:tav tm="0">
                                          <p:val>
                                            <p:strVal val="ppt_w"/>
                                          </p:val>
                                        </p:tav>
                                        <p:tav tm="100000">
                                          <p:val>
                                            <p:fltVal val="0"/>
                                          </p:val>
                                        </p:tav>
                                      </p:tavLst>
                                    </p:anim>
                                    <p:anim calcmode="lin" valueType="num">
                                      <p:cBhvr>
                                        <p:cTn id="80" dur="500"/>
                                        <p:tgtEl>
                                          <p:spTgt spid="56"/>
                                        </p:tgtEl>
                                        <p:attrNameLst>
                                          <p:attrName>ppt_h</p:attrName>
                                        </p:attrNameLst>
                                      </p:cBhvr>
                                      <p:tavLst>
                                        <p:tav tm="0">
                                          <p:val>
                                            <p:strVal val="ppt_h"/>
                                          </p:val>
                                        </p:tav>
                                        <p:tav tm="100000">
                                          <p:val>
                                            <p:fltVal val="0"/>
                                          </p:val>
                                        </p:tav>
                                      </p:tavLst>
                                    </p:anim>
                                    <p:anim calcmode="lin" valueType="num">
                                      <p:cBhvr>
                                        <p:cTn id="81" dur="500"/>
                                        <p:tgtEl>
                                          <p:spTgt spid="56"/>
                                        </p:tgtEl>
                                        <p:attrNameLst>
                                          <p:attrName>style.rotation</p:attrName>
                                        </p:attrNameLst>
                                      </p:cBhvr>
                                      <p:tavLst>
                                        <p:tav tm="0">
                                          <p:val>
                                            <p:fltVal val="0"/>
                                          </p:val>
                                        </p:tav>
                                        <p:tav tm="100000">
                                          <p:val>
                                            <p:fltVal val="360"/>
                                          </p:val>
                                        </p:tav>
                                      </p:tavLst>
                                    </p:anim>
                                    <p:animEffect transition="out" filter="fade">
                                      <p:cBhvr>
                                        <p:cTn id="82" dur="500"/>
                                        <p:tgtEl>
                                          <p:spTgt spid="56"/>
                                        </p:tgtEl>
                                      </p:cBhvr>
                                    </p:animEffect>
                                    <p:set>
                                      <p:cBhvr>
                                        <p:cTn id="83" dur="1" fill="hold">
                                          <p:stCondLst>
                                            <p:cond delay="499"/>
                                          </p:stCondLst>
                                        </p:cTn>
                                        <p:tgtEl>
                                          <p:spTgt spid="56"/>
                                        </p:tgtEl>
                                        <p:attrNameLst>
                                          <p:attrName>style.visibility</p:attrName>
                                        </p:attrNameLst>
                                      </p:cBhvr>
                                      <p:to>
                                        <p:strVal val="hidden"/>
                                      </p:to>
                                    </p:set>
                                  </p:childTnLst>
                                </p:cTn>
                              </p:par>
                              <p:par>
                                <p:cTn id="84" presetID="1" presetClass="mediacall" presetSubtype="0" fill="hold" nodeType="withEffect">
                                  <p:stCondLst>
                                    <p:cond delay="0"/>
                                  </p:stCondLst>
                                  <p:childTnLst>
                                    <p:cmd type="call" cmd="playFrom(0.0)">
                                      <p:cBhvr>
                                        <p:cTn id="85" dur="2999" fill="hold"/>
                                        <p:tgtEl>
                                          <p:spTgt spid="5"/>
                                        </p:tgtEl>
                                      </p:cBhvr>
                                    </p:cmd>
                                  </p:childTnLst>
                                </p:cTn>
                              </p:par>
                              <p:par>
                                <p:cTn id="86" presetID="42" presetClass="entr" presetSubtype="0"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1000"/>
                                        <p:tgtEl>
                                          <p:spTgt spid="61"/>
                                        </p:tgtEl>
                                      </p:cBhvr>
                                    </p:animEffect>
                                    <p:anim calcmode="lin" valueType="num">
                                      <p:cBhvr>
                                        <p:cTn id="89" dur="1000" fill="hold"/>
                                        <p:tgtEl>
                                          <p:spTgt spid="61"/>
                                        </p:tgtEl>
                                        <p:attrNameLst>
                                          <p:attrName>ppt_x</p:attrName>
                                        </p:attrNameLst>
                                      </p:cBhvr>
                                      <p:tavLst>
                                        <p:tav tm="0">
                                          <p:val>
                                            <p:strVal val="#ppt_x"/>
                                          </p:val>
                                        </p:tav>
                                        <p:tav tm="100000">
                                          <p:val>
                                            <p:strVal val="#ppt_x"/>
                                          </p:val>
                                        </p:tav>
                                      </p:tavLst>
                                    </p:anim>
                                    <p:anim calcmode="lin" valueType="num">
                                      <p:cBhvr>
                                        <p:cTn id="90" dur="1000" fill="hold"/>
                                        <p:tgtEl>
                                          <p:spTgt spid="61"/>
                                        </p:tgtEl>
                                        <p:attrNameLst>
                                          <p:attrName>ppt_y</p:attrName>
                                        </p:attrNameLst>
                                      </p:cBhvr>
                                      <p:tavLst>
                                        <p:tav tm="0">
                                          <p:val>
                                            <p:strVal val="#ppt_y+.1"/>
                                          </p:val>
                                        </p:tav>
                                        <p:tav tm="100000">
                                          <p:val>
                                            <p:strVal val="#ppt_y"/>
                                          </p:val>
                                        </p:tav>
                                      </p:tavLst>
                                    </p:anim>
                                  </p:childTnLst>
                                </p:cTn>
                              </p:par>
                            </p:childTnLst>
                          </p:cTn>
                        </p:par>
                        <p:par>
                          <p:cTn id="91" fill="hold">
                            <p:stCondLst>
                              <p:cond delay="8999"/>
                            </p:stCondLst>
                            <p:childTnLst>
                              <p:par>
                                <p:cTn id="92" presetID="10" presetClass="exit" presetSubtype="0" fill="hold" grpId="1" nodeType="afterEffect">
                                  <p:stCondLst>
                                    <p:cond delay="0"/>
                                  </p:stCondLst>
                                  <p:childTnLst>
                                    <p:animEffect transition="out" filter="fade">
                                      <p:cBhvr>
                                        <p:cTn id="93" dur="1500"/>
                                        <p:tgtEl>
                                          <p:spTgt spid="61"/>
                                        </p:tgtEl>
                                      </p:cBhvr>
                                    </p:animEffect>
                                    <p:set>
                                      <p:cBhvr>
                                        <p:cTn id="94" dur="1" fill="hold">
                                          <p:stCondLst>
                                            <p:cond delay="1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95" restart="whenNotActive" fill="hold" evtFilter="cancelBubble" nodeType="interactiveSeq">
                <p:stCondLst>
                  <p:cond evt="onClick" delay="0">
                    <p:tgtEl>
                      <p:spTgt spid="64"/>
                    </p:tgtEl>
                  </p:cond>
                </p:stCondLst>
                <p:endSync evt="end" delay="0">
                  <p:rtn val="all"/>
                </p:endSync>
                <p:childTnLst>
                  <p:par>
                    <p:cTn id="96" fill="hold">
                      <p:stCondLst>
                        <p:cond delay="0"/>
                      </p:stCondLst>
                      <p:childTnLst>
                        <p:par>
                          <p:cTn id="97" fill="hold">
                            <p:stCondLst>
                              <p:cond delay="0"/>
                            </p:stCondLst>
                            <p:childTnLst>
                              <p:par>
                                <p:cTn id="98" presetID="26" presetClass="emph" presetSubtype="0" fill="hold" nodeType="clickEffect">
                                  <p:stCondLst>
                                    <p:cond delay="0"/>
                                  </p:stCondLst>
                                  <p:childTnLst>
                                    <p:animEffect transition="out" filter="fade">
                                      <p:cBhvr>
                                        <p:cTn id="99" dur="500" tmFilter="0, 0; .2, .5; .8, .5; 1, 0"/>
                                        <p:tgtEl>
                                          <p:spTgt spid="64"/>
                                        </p:tgtEl>
                                      </p:cBhvr>
                                    </p:animEffect>
                                    <p:animScale>
                                      <p:cBhvr>
                                        <p:cTn id="100" dur="250" autoRev="1" fill="hold"/>
                                        <p:tgtEl>
                                          <p:spTgt spid="64"/>
                                        </p:tgtEl>
                                      </p:cBhvr>
                                      <p:by x="105000" y="105000"/>
                                    </p:animScale>
                                  </p:childTnLst>
                                </p:cTn>
                              </p:par>
                            </p:childTnLst>
                          </p:cTn>
                        </p:par>
                        <p:par>
                          <p:cTn id="101" fill="hold">
                            <p:stCondLst>
                              <p:cond delay="500"/>
                            </p:stCondLst>
                            <p:childTnLst>
                              <p:par>
                                <p:cTn id="102" presetID="18" presetClass="entr" presetSubtype="12" fill="hold" nodeType="after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strips(downLeft)">
                                      <p:cBhvr>
                                        <p:cTn id="104" dur="500"/>
                                        <p:tgtEl>
                                          <p:spTgt spid="63"/>
                                        </p:tgtEl>
                                      </p:cBhvr>
                                    </p:animEffect>
                                  </p:childTnLst>
                                </p:cTn>
                              </p:par>
                            </p:childTnLst>
                          </p:cTn>
                        </p:par>
                        <p:par>
                          <p:cTn id="105" fill="hold">
                            <p:stCondLst>
                              <p:cond delay="1000"/>
                            </p:stCondLst>
                            <p:childTnLst>
                              <p:par>
                                <p:cTn id="106" presetID="18" presetClass="exit" presetSubtype="6" fill="hold" nodeType="afterEffect">
                                  <p:stCondLst>
                                    <p:cond delay="0"/>
                                  </p:stCondLst>
                                  <p:childTnLst>
                                    <p:animEffect transition="out" filter="strips(downRight)">
                                      <p:cBhvr>
                                        <p:cTn id="107" dur="4750"/>
                                        <p:tgtEl>
                                          <p:spTgt spid="63"/>
                                        </p:tgtEl>
                                      </p:cBhvr>
                                    </p:animEffect>
                                    <p:set>
                                      <p:cBhvr>
                                        <p:cTn id="108" dur="1" fill="hold">
                                          <p:stCondLst>
                                            <p:cond delay="4749"/>
                                          </p:stCondLst>
                                        </p:cTn>
                                        <p:tgtEl>
                                          <p:spTgt spid="63"/>
                                        </p:tgtEl>
                                        <p:attrNameLst>
                                          <p:attrName>style.visibility</p:attrName>
                                        </p:attrNameLst>
                                      </p:cBhvr>
                                      <p:to>
                                        <p:strVal val="hidden"/>
                                      </p:to>
                                    </p:set>
                                  </p:childTnLst>
                                </p:cTn>
                              </p:par>
                              <p:par>
                                <p:cTn id="109" presetID="42" presetClass="path" presetSubtype="0" accel="50000" decel="50000" fill="hold" nodeType="withEffect">
                                  <p:stCondLst>
                                    <p:cond delay="0"/>
                                  </p:stCondLst>
                                  <p:childTnLst>
                                    <p:animMotion origin="layout" path="M 4.79167E-6 -4.07407E-6 L -0.06615 -0.5324 " pathEditMode="relative" rAng="0" ptsTypes="AA">
                                      <p:cBhvr>
                                        <p:cTn id="110" dur="5000" fill="hold"/>
                                        <p:tgtEl>
                                          <p:spTgt spid="64"/>
                                        </p:tgtEl>
                                        <p:attrNameLst>
                                          <p:attrName>ppt_x</p:attrName>
                                          <p:attrName>ppt_y</p:attrName>
                                        </p:attrNameLst>
                                      </p:cBhvr>
                                      <p:rCtr x="-3307" y="-26620"/>
                                    </p:animMotion>
                                  </p:childTnLst>
                                </p:cTn>
                              </p:par>
                              <p:par>
                                <p:cTn id="111" presetID="47" presetClass="exit" presetSubtype="0" fill="hold" grpId="0" nodeType="withEffect">
                                  <p:stCondLst>
                                    <p:cond delay="0"/>
                                  </p:stCondLst>
                                  <p:iterate type="lt">
                                    <p:tmPct val="0"/>
                                  </p:iterate>
                                  <p:childTnLst>
                                    <p:animEffect transition="out" filter="fade">
                                      <p:cBhvr>
                                        <p:cTn id="112" dur="1000"/>
                                        <p:tgtEl>
                                          <p:spTgt spid="65"/>
                                        </p:tgtEl>
                                      </p:cBhvr>
                                    </p:animEffect>
                                    <p:anim calcmode="lin" valueType="num">
                                      <p:cBhvr>
                                        <p:cTn id="113" dur="1000"/>
                                        <p:tgtEl>
                                          <p:spTgt spid="65"/>
                                        </p:tgtEl>
                                        <p:attrNameLst>
                                          <p:attrName>ppt_x</p:attrName>
                                        </p:attrNameLst>
                                      </p:cBhvr>
                                      <p:tavLst>
                                        <p:tav tm="0">
                                          <p:val>
                                            <p:strVal val="ppt_x"/>
                                          </p:val>
                                        </p:tav>
                                        <p:tav tm="100000">
                                          <p:val>
                                            <p:strVal val="ppt_x"/>
                                          </p:val>
                                        </p:tav>
                                      </p:tavLst>
                                    </p:anim>
                                    <p:anim calcmode="lin" valueType="num">
                                      <p:cBhvr>
                                        <p:cTn id="114" dur="1000"/>
                                        <p:tgtEl>
                                          <p:spTgt spid="65"/>
                                        </p:tgtEl>
                                        <p:attrNameLst>
                                          <p:attrName>ppt_y</p:attrName>
                                        </p:attrNameLst>
                                      </p:cBhvr>
                                      <p:tavLst>
                                        <p:tav tm="0">
                                          <p:val>
                                            <p:strVal val="ppt_y"/>
                                          </p:val>
                                        </p:tav>
                                        <p:tav tm="100000">
                                          <p:val>
                                            <p:strVal val="ppt_y-.1"/>
                                          </p:val>
                                        </p:tav>
                                      </p:tavLst>
                                    </p:anim>
                                    <p:set>
                                      <p:cBhvr>
                                        <p:cTn id="115" dur="1" fill="hold">
                                          <p:stCondLst>
                                            <p:cond delay="999"/>
                                          </p:stCondLst>
                                        </p:cTn>
                                        <p:tgtEl>
                                          <p:spTgt spid="65"/>
                                        </p:tgtEl>
                                        <p:attrNameLst>
                                          <p:attrName>style.visibility</p:attrName>
                                        </p:attrNameLst>
                                      </p:cBhvr>
                                      <p:to>
                                        <p:strVal val="hidden"/>
                                      </p:to>
                                    </p:set>
                                  </p:childTnLst>
                                </p:cTn>
                              </p:par>
                              <p:par>
                                <p:cTn id="116" presetID="1" presetClass="mediacall" presetSubtype="0" fill="hold" nodeType="withEffect">
                                  <p:stCondLst>
                                    <p:cond delay="0"/>
                                  </p:stCondLst>
                                  <p:childTnLst>
                                    <p:cmd type="call" cmd="playFrom(0.0)">
                                      <p:cBhvr>
                                        <p:cTn id="117" dur="2999" fill="hold"/>
                                        <p:tgtEl>
                                          <p:spTgt spid="5"/>
                                        </p:tgtEl>
                                      </p:cBhvr>
                                    </p:cmd>
                                  </p:childTnLst>
                                </p:cTn>
                              </p:par>
                              <p:par>
                                <p:cTn id="118" presetID="1" presetClass="mediacall" presetSubtype="0" fill="hold" nodeType="withEffect">
                                  <p:stCondLst>
                                    <p:cond delay="0"/>
                                  </p:stCondLst>
                                  <p:childTnLst>
                                    <p:cmd type="call" cmd="playFrom(0.0)">
                                      <p:cBhvr>
                                        <p:cTn id="119" dur="4969" fill="hold"/>
                                        <p:tgtEl>
                                          <p:spTgt spid="4"/>
                                        </p:tgtEl>
                                      </p:cBhvr>
                                    </p:cmd>
                                  </p:childTnLst>
                                </p:cTn>
                              </p:par>
                            </p:childTnLst>
                          </p:cTn>
                        </p:par>
                        <p:par>
                          <p:cTn id="120" fill="hold">
                            <p:stCondLst>
                              <p:cond delay="6000"/>
                            </p:stCondLst>
                            <p:childTnLst>
                              <p:par>
                                <p:cTn id="121" presetID="49" presetClass="exit" presetSubtype="0" accel="100000" fill="hold" nodeType="afterEffect">
                                  <p:stCondLst>
                                    <p:cond delay="0"/>
                                  </p:stCondLst>
                                  <p:childTnLst>
                                    <p:anim calcmode="lin" valueType="num">
                                      <p:cBhvr>
                                        <p:cTn id="122" dur="500"/>
                                        <p:tgtEl>
                                          <p:spTgt spid="64"/>
                                        </p:tgtEl>
                                        <p:attrNameLst>
                                          <p:attrName>ppt_w</p:attrName>
                                        </p:attrNameLst>
                                      </p:cBhvr>
                                      <p:tavLst>
                                        <p:tav tm="0">
                                          <p:val>
                                            <p:strVal val="ppt_w"/>
                                          </p:val>
                                        </p:tav>
                                        <p:tav tm="100000">
                                          <p:val>
                                            <p:fltVal val="0"/>
                                          </p:val>
                                        </p:tav>
                                      </p:tavLst>
                                    </p:anim>
                                    <p:anim calcmode="lin" valueType="num">
                                      <p:cBhvr>
                                        <p:cTn id="123" dur="500"/>
                                        <p:tgtEl>
                                          <p:spTgt spid="64"/>
                                        </p:tgtEl>
                                        <p:attrNameLst>
                                          <p:attrName>ppt_h</p:attrName>
                                        </p:attrNameLst>
                                      </p:cBhvr>
                                      <p:tavLst>
                                        <p:tav tm="0">
                                          <p:val>
                                            <p:strVal val="ppt_h"/>
                                          </p:val>
                                        </p:tav>
                                        <p:tav tm="100000">
                                          <p:val>
                                            <p:fltVal val="0"/>
                                          </p:val>
                                        </p:tav>
                                      </p:tavLst>
                                    </p:anim>
                                    <p:anim calcmode="lin" valueType="num">
                                      <p:cBhvr>
                                        <p:cTn id="124" dur="500"/>
                                        <p:tgtEl>
                                          <p:spTgt spid="64"/>
                                        </p:tgtEl>
                                        <p:attrNameLst>
                                          <p:attrName>style.rotation</p:attrName>
                                        </p:attrNameLst>
                                      </p:cBhvr>
                                      <p:tavLst>
                                        <p:tav tm="0">
                                          <p:val>
                                            <p:fltVal val="0"/>
                                          </p:val>
                                        </p:tav>
                                        <p:tav tm="100000">
                                          <p:val>
                                            <p:fltVal val="360"/>
                                          </p:val>
                                        </p:tav>
                                      </p:tavLst>
                                    </p:anim>
                                    <p:animEffect transition="out" filter="fade">
                                      <p:cBhvr>
                                        <p:cTn id="125" dur="500"/>
                                        <p:tgtEl>
                                          <p:spTgt spid="64"/>
                                        </p:tgtEl>
                                      </p:cBhvr>
                                    </p:animEffect>
                                    <p:set>
                                      <p:cBhvr>
                                        <p:cTn id="126" dur="1" fill="hold">
                                          <p:stCondLst>
                                            <p:cond delay="499"/>
                                          </p:stCondLst>
                                        </p:cTn>
                                        <p:tgtEl>
                                          <p:spTgt spid="64"/>
                                        </p:tgtEl>
                                        <p:attrNameLst>
                                          <p:attrName>style.visibility</p:attrName>
                                        </p:attrNameLst>
                                      </p:cBhvr>
                                      <p:to>
                                        <p:strVal val="hidden"/>
                                      </p:to>
                                    </p:set>
                                  </p:childTnLst>
                                </p:cTn>
                              </p:par>
                              <p:par>
                                <p:cTn id="127" presetID="1" presetClass="mediacall" presetSubtype="0" fill="hold" nodeType="withEffect">
                                  <p:stCondLst>
                                    <p:cond delay="0"/>
                                  </p:stCondLst>
                                  <p:childTnLst>
                                    <p:cmd type="call" cmd="playFrom(0.0)">
                                      <p:cBhvr>
                                        <p:cTn id="128" dur="2999" fill="hold"/>
                                        <p:tgtEl>
                                          <p:spTgt spid="5"/>
                                        </p:tgtEl>
                                      </p:cBhvr>
                                    </p:cmd>
                                  </p:childTnLst>
                                </p:cTn>
                              </p:par>
                              <p:par>
                                <p:cTn id="129" presetID="42" presetClass="entr" presetSubtype="0" fill="hold" grpId="0" nodeType="with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fade">
                                      <p:cBhvr>
                                        <p:cTn id="131" dur="1000"/>
                                        <p:tgtEl>
                                          <p:spTgt spid="69"/>
                                        </p:tgtEl>
                                      </p:cBhvr>
                                    </p:animEffect>
                                    <p:anim calcmode="lin" valueType="num">
                                      <p:cBhvr>
                                        <p:cTn id="132" dur="1000" fill="hold"/>
                                        <p:tgtEl>
                                          <p:spTgt spid="69"/>
                                        </p:tgtEl>
                                        <p:attrNameLst>
                                          <p:attrName>ppt_x</p:attrName>
                                        </p:attrNameLst>
                                      </p:cBhvr>
                                      <p:tavLst>
                                        <p:tav tm="0">
                                          <p:val>
                                            <p:strVal val="#ppt_x"/>
                                          </p:val>
                                        </p:tav>
                                        <p:tav tm="100000">
                                          <p:val>
                                            <p:strVal val="#ppt_x"/>
                                          </p:val>
                                        </p:tav>
                                      </p:tavLst>
                                    </p:anim>
                                    <p:anim calcmode="lin" valueType="num">
                                      <p:cBhvr>
                                        <p:cTn id="133" dur="1000" fill="hold"/>
                                        <p:tgtEl>
                                          <p:spTgt spid="69"/>
                                        </p:tgtEl>
                                        <p:attrNameLst>
                                          <p:attrName>ppt_y</p:attrName>
                                        </p:attrNameLst>
                                      </p:cBhvr>
                                      <p:tavLst>
                                        <p:tav tm="0">
                                          <p:val>
                                            <p:strVal val="#ppt_y+.1"/>
                                          </p:val>
                                        </p:tav>
                                        <p:tav tm="100000">
                                          <p:val>
                                            <p:strVal val="#ppt_y"/>
                                          </p:val>
                                        </p:tav>
                                      </p:tavLst>
                                    </p:anim>
                                  </p:childTnLst>
                                </p:cTn>
                              </p:par>
                            </p:childTnLst>
                          </p:cTn>
                        </p:par>
                        <p:par>
                          <p:cTn id="134" fill="hold">
                            <p:stCondLst>
                              <p:cond delay="8999"/>
                            </p:stCondLst>
                            <p:childTnLst>
                              <p:par>
                                <p:cTn id="135" presetID="10" presetClass="exit" presetSubtype="0" fill="hold" grpId="1" nodeType="afterEffect">
                                  <p:stCondLst>
                                    <p:cond delay="0"/>
                                  </p:stCondLst>
                                  <p:childTnLst>
                                    <p:animEffect transition="out" filter="fade">
                                      <p:cBhvr>
                                        <p:cTn id="136" dur="1500"/>
                                        <p:tgtEl>
                                          <p:spTgt spid="69"/>
                                        </p:tgtEl>
                                      </p:cBhvr>
                                    </p:animEffect>
                                    <p:set>
                                      <p:cBhvr>
                                        <p:cTn id="137" dur="1" fill="hold">
                                          <p:stCondLst>
                                            <p:cond delay="1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38" restart="whenNotActive" fill="hold" evtFilter="cancelBubble" nodeType="interactiveSeq">
                <p:stCondLst>
                  <p:cond evt="onClick" delay="0">
                    <p:tgtEl>
                      <p:spTgt spid="71"/>
                    </p:tgtEl>
                  </p:cond>
                </p:stCondLst>
                <p:endSync evt="end" delay="0">
                  <p:rtn val="all"/>
                </p:endSync>
                <p:childTnLst>
                  <p:par>
                    <p:cTn id="139" fill="hold">
                      <p:stCondLst>
                        <p:cond delay="0"/>
                      </p:stCondLst>
                      <p:childTnLst>
                        <p:par>
                          <p:cTn id="140" fill="hold">
                            <p:stCondLst>
                              <p:cond delay="0"/>
                            </p:stCondLst>
                            <p:childTnLst>
                              <p:par>
                                <p:cTn id="141" presetID="26" presetClass="emph" presetSubtype="0" fill="hold" nodeType="clickEffect">
                                  <p:stCondLst>
                                    <p:cond delay="0"/>
                                  </p:stCondLst>
                                  <p:childTnLst>
                                    <p:animEffect transition="out" filter="fade">
                                      <p:cBhvr>
                                        <p:cTn id="142" dur="500" tmFilter="0, 0; .2, .5; .8, .5; 1, 0"/>
                                        <p:tgtEl>
                                          <p:spTgt spid="71"/>
                                        </p:tgtEl>
                                      </p:cBhvr>
                                    </p:animEffect>
                                    <p:animScale>
                                      <p:cBhvr>
                                        <p:cTn id="143" dur="250" autoRev="1" fill="hold"/>
                                        <p:tgtEl>
                                          <p:spTgt spid="71"/>
                                        </p:tgtEl>
                                      </p:cBhvr>
                                      <p:by x="105000" y="105000"/>
                                    </p:animScale>
                                  </p:childTnLst>
                                </p:cTn>
                              </p:par>
                            </p:childTnLst>
                          </p:cTn>
                        </p:par>
                        <p:par>
                          <p:cTn id="144" fill="hold">
                            <p:stCondLst>
                              <p:cond delay="500"/>
                            </p:stCondLst>
                            <p:childTnLst>
                              <p:par>
                                <p:cTn id="145" presetID="18" presetClass="entr" presetSubtype="12" fill="hold" nodeType="after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strips(downLeft)">
                                      <p:cBhvr>
                                        <p:cTn id="147" dur="500"/>
                                        <p:tgtEl>
                                          <p:spTgt spid="70"/>
                                        </p:tgtEl>
                                      </p:cBhvr>
                                    </p:animEffect>
                                  </p:childTnLst>
                                </p:cTn>
                              </p:par>
                            </p:childTnLst>
                          </p:cTn>
                        </p:par>
                        <p:par>
                          <p:cTn id="148" fill="hold">
                            <p:stCondLst>
                              <p:cond delay="1000"/>
                            </p:stCondLst>
                            <p:childTnLst>
                              <p:par>
                                <p:cTn id="149" presetID="18" presetClass="exit" presetSubtype="6" fill="hold" nodeType="afterEffect">
                                  <p:stCondLst>
                                    <p:cond delay="0"/>
                                  </p:stCondLst>
                                  <p:childTnLst>
                                    <p:animEffect transition="out" filter="strips(downRight)">
                                      <p:cBhvr>
                                        <p:cTn id="150" dur="4750"/>
                                        <p:tgtEl>
                                          <p:spTgt spid="70"/>
                                        </p:tgtEl>
                                      </p:cBhvr>
                                    </p:animEffect>
                                    <p:set>
                                      <p:cBhvr>
                                        <p:cTn id="151" dur="1" fill="hold">
                                          <p:stCondLst>
                                            <p:cond delay="4749"/>
                                          </p:stCondLst>
                                        </p:cTn>
                                        <p:tgtEl>
                                          <p:spTgt spid="70"/>
                                        </p:tgtEl>
                                        <p:attrNameLst>
                                          <p:attrName>style.visibility</p:attrName>
                                        </p:attrNameLst>
                                      </p:cBhvr>
                                      <p:to>
                                        <p:strVal val="hidden"/>
                                      </p:to>
                                    </p:set>
                                  </p:childTnLst>
                                </p:cTn>
                              </p:par>
                              <p:par>
                                <p:cTn id="152" presetID="42" presetClass="path" presetSubtype="0" accel="50000" decel="50000" fill="hold" nodeType="withEffect">
                                  <p:stCondLst>
                                    <p:cond delay="0"/>
                                  </p:stCondLst>
                                  <p:childTnLst>
                                    <p:animMotion origin="layout" path="M -3.54167E-6 1.48148E-6 L -0.25911 -0.59121 " pathEditMode="relative" rAng="0" ptsTypes="AA">
                                      <p:cBhvr>
                                        <p:cTn id="153" dur="5000" fill="hold"/>
                                        <p:tgtEl>
                                          <p:spTgt spid="71"/>
                                        </p:tgtEl>
                                        <p:attrNameLst>
                                          <p:attrName>ppt_x</p:attrName>
                                          <p:attrName>ppt_y</p:attrName>
                                        </p:attrNameLst>
                                      </p:cBhvr>
                                      <p:rCtr x="-12956" y="-29560"/>
                                    </p:animMotion>
                                  </p:childTnLst>
                                </p:cTn>
                              </p:par>
                              <p:par>
                                <p:cTn id="154" presetID="47" presetClass="exit" presetSubtype="0" fill="hold" grpId="0" nodeType="withEffect">
                                  <p:stCondLst>
                                    <p:cond delay="0"/>
                                  </p:stCondLst>
                                  <p:iterate type="lt">
                                    <p:tmPct val="0"/>
                                  </p:iterate>
                                  <p:childTnLst>
                                    <p:animEffect transition="out" filter="fade">
                                      <p:cBhvr>
                                        <p:cTn id="155" dur="1000"/>
                                        <p:tgtEl>
                                          <p:spTgt spid="72"/>
                                        </p:tgtEl>
                                      </p:cBhvr>
                                    </p:animEffect>
                                    <p:anim calcmode="lin" valueType="num">
                                      <p:cBhvr>
                                        <p:cTn id="156" dur="1000"/>
                                        <p:tgtEl>
                                          <p:spTgt spid="72"/>
                                        </p:tgtEl>
                                        <p:attrNameLst>
                                          <p:attrName>ppt_x</p:attrName>
                                        </p:attrNameLst>
                                      </p:cBhvr>
                                      <p:tavLst>
                                        <p:tav tm="0">
                                          <p:val>
                                            <p:strVal val="ppt_x"/>
                                          </p:val>
                                        </p:tav>
                                        <p:tav tm="100000">
                                          <p:val>
                                            <p:strVal val="ppt_x"/>
                                          </p:val>
                                        </p:tav>
                                      </p:tavLst>
                                    </p:anim>
                                    <p:anim calcmode="lin" valueType="num">
                                      <p:cBhvr>
                                        <p:cTn id="157" dur="1000"/>
                                        <p:tgtEl>
                                          <p:spTgt spid="72"/>
                                        </p:tgtEl>
                                        <p:attrNameLst>
                                          <p:attrName>ppt_y</p:attrName>
                                        </p:attrNameLst>
                                      </p:cBhvr>
                                      <p:tavLst>
                                        <p:tav tm="0">
                                          <p:val>
                                            <p:strVal val="ppt_y"/>
                                          </p:val>
                                        </p:tav>
                                        <p:tav tm="100000">
                                          <p:val>
                                            <p:strVal val="ppt_y-.1"/>
                                          </p:val>
                                        </p:tav>
                                      </p:tavLst>
                                    </p:anim>
                                    <p:set>
                                      <p:cBhvr>
                                        <p:cTn id="158" dur="1" fill="hold">
                                          <p:stCondLst>
                                            <p:cond delay="999"/>
                                          </p:stCondLst>
                                        </p:cTn>
                                        <p:tgtEl>
                                          <p:spTgt spid="72"/>
                                        </p:tgtEl>
                                        <p:attrNameLst>
                                          <p:attrName>style.visibility</p:attrName>
                                        </p:attrNameLst>
                                      </p:cBhvr>
                                      <p:to>
                                        <p:strVal val="hidden"/>
                                      </p:to>
                                    </p:set>
                                  </p:childTnLst>
                                </p:cTn>
                              </p:par>
                              <p:par>
                                <p:cTn id="159" presetID="1" presetClass="mediacall" presetSubtype="0" fill="hold" nodeType="withEffect">
                                  <p:stCondLst>
                                    <p:cond delay="0"/>
                                  </p:stCondLst>
                                  <p:childTnLst>
                                    <p:cmd type="call" cmd="playFrom(0.0)">
                                      <p:cBhvr>
                                        <p:cTn id="160" dur="2999" fill="hold"/>
                                        <p:tgtEl>
                                          <p:spTgt spid="5"/>
                                        </p:tgtEl>
                                      </p:cBhvr>
                                    </p:cmd>
                                  </p:childTnLst>
                                </p:cTn>
                              </p:par>
                              <p:par>
                                <p:cTn id="161" presetID="1" presetClass="mediacall" presetSubtype="0" fill="hold" nodeType="withEffect">
                                  <p:stCondLst>
                                    <p:cond delay="0"/>
                                  </p:stCondLst>
                                  <p:childTnLst>
                                    <p:cmd type="call" cmd="playFrom(0.0)">
                                      <p:cBhvr>
                                        <p:cTn id="162" dur="4969" fill="hold"/>
                                        <p:tgtEl>
                                          <p:spTgt spid="4"/>
                                        </p:tgtEl>
                                      </p:cBhvr>
                                    </p:cmd>
                                  </p:childTnLst>
                                </p:cTn>
                              </p:par>
                            </p:childTnLst>
                          </p:cTn>
                        </p:par>
                        <p:par>
                          <p:cTn id="163" fill="hold">
                            <p:stCondLst>
                              <p:cond delay="6000"/>
                            </p:stCondLst>
                            <p:childTnLst>
                              <p:par>
                                <p:cTn id="164" presetID="49" presetClass="exit" presetSubtype="0" accel="100000" fill="hold" nodeType="afterEffect">
                                  <p:stCondLst>
                                    <p:cond delay="0"/>
                                  </p:stCondLst>
                                  <p:childTnLst>
                                    <p:anim calcmode="lin" valueType="num">
                                      <p:cBhvr>
                                        <p:cTn id="165" dur="500"/>
                                        <p:tgtEl>
                                          <p:spTgt spid="71"/>
                                        </p:tgtEl>
                                        <p:attrNameLst>
                                          <p:attrName>ppt_w</p:attrName>
                                        </p:attrNameLst>
                                      </p:cBhvr>
                                      <p:tavLst>
                                        <p:tav tm="0">
                                          <p:val>
                                            <p:strVal val="ppt_w"/>
                                          </p:val>
                                        </p:tav>
                                        <p:tav tm="100000">
                                          <p:val>
                                            <p:fltVal val="0"/>
                                          </p:val>
                                        </p:tav>
                                      </p:tavLst>
                                    </p:anim>
                                    <p:anim calcmode="lin" valueType="num">
                                      <p:cBhvr>
                                        <p:cTn id="166" dur="500"/>
                                        <p:tgtEl>
                                          <p:spTgt spid="71"/>
                                        </p:tgtEl>
                                        <p:attrNameLst>
                                          <p:attrName>ppt_h</p:attrName>
                                        </p:attrNameLst>
                                      </p:cBhvr>
                                      <p:tavLst>
                                        <p:tav tm="0">
                                          <p:val>
                                            <p:strVal val="ppt_h"/>
                                          </p:val>
                                        </p:tav>
                                        <p:tav tm="100000">
                                          <p:val>
                                            <p:fltVal val="0"/>
                                          </p:val>
                                        </p:tav>
                                      </p:tavLst>
                                    </p:anim>
                                    <p:anim calcmode="lin" valueType="num">
                                      <p:cBhvr>
                                        <p:cTn id="167" dur="500"/>
                                        <p:tgtEl>
                                          <p:spTgt spid="71"/>
                                        </p:tgtEl>
                                        <p:attrNameLst>
                                          <p:attrName>style.rotation</p:attrName>
                                        </p:attrNameLst>
                                      </p:cBhvr>
                                      <p:tavLst>
                                        <p:tav tm="0">
                                          <p:val>
                                            <p:fltVal val="0"/>
                                          </p:val>
                                        </p:tav>
                                        <p:tav tm="100000">
                                          <p:val>
                                            <p:fltVal val="360"/>
                                          </p:val>
                                        </p:tav>
                                      </p:tavLst>
                                    </p:anim>
                                    <p:animEffect transition="out" filter="fade">
                                      <p:cBhvr>
                                        <p:cTn id="168" dur="500"/>
                                        <p:tgtEl>
                                          <p:spTgt spid="71"/>
                                        </p:tgtEl>
                                      </p:cBhvr>
                                    </p:animEffect>
                                    <p:set>
                                      <p:cBhvr>
                                        <p:cTn id="169" dur="1" fill="hold">
                                          <p:stCondLst>
                                            <p:cond delay="499"/>
                                          </p:stCondLst>
                                        </p:cTn>
                                        <p:tgtEl>
                                          <p:spTgt spid="71"/>
                                        </p:tgtEl>
                                        <p:attrNameLst>
                                          <p:attrName>style.visibility</p:attrName>
                                        </p:attrNameLst>
                                      </p:cBhvr>
                                      <p:to>
                                        <p:strVal val="hidden"/>
                                      </p:to>
                                    </p:set>
                                  </p:childTnLst>
                                </p:cTn>
                              </p:par>
                              <p:par>
                                <p:cTn id="170" presetID="1" presetClass="mediacall" presetSubtype="0" fill="hold" nodeType="withEffect">
                                  <p:stCondLst>
                                    <p:cond delay="0"/>
                                  </p:stCondLst>
                                  <p:childTnLst>
                                    <p:cmd type="call" cmd="playFrom(0.0)">
                                      <p:cBhvr>
                                        <p:cTn id="171" dur="2999" fill="hold"/>
                                        <p:tgtEl>
                                          <p:spTgt spid="5"/>
                                        </p:tgtEl>
                                      </p:cBhvr>
                                    </p:cmd>
                                  </p:childTnLst>
                                </p:cTn>
                              </p:par>
                              <p:par>
                                <p:cTn id="172" presetID="42" presetClass="entr" presetSubtype="0" fill="hold" grpId="0" nodeType="withEffect">
                                  <p:stCondLst>
                                    <p:cond delay="0"/>
                                  </p:stCondLst>
                                  <p:childTnLst>
                                    <p:set>
                                      <p:cBhvr>
                                        <p:cTn id="173" dur="1" fill="hold">
                                          <p:stCondLst>
                                            <p:cond delay="0"/>
                                          </p:stCondLst>
                                        </p:cTn>
                                        <p:tgtEl>
                                          <p:spTgt spid="81"/>
                                        </p:tgtEl>
                                        <p:attrNameLst>
                                          <p:attrName>style.visibility</p:attrName>
                                        </p:attrNameLst>
                                      </p:cBhvr>
                                      <p:to>
                                        <p:strVal val="visible"/>
                                      </p:to>
                                    </p:set>
                                    <p:animEffect transition="in" filter="fade">
                                      <p:cBhvr>
                                        <p:cTn id="174" dur="1000"/>
                                        <p:tgtEl>
                                          <p:spTgt spid="81"/>
                                        </p:tgtEl>
                                      </p:cBhvr>
                                    </p:animEffect>
                                    <p:anim calcmode="lin" valueType="num">
                                      <p:cBhvr>
                                        <p:cTn id="175" dur="1000" fill="hold"/>
                                        <p:tgtEl>
                                          <p:spTgt spid="81"/>
                                        </p:tgtEl>
                                        <p:attrNameLst>
                                          <p:attrName>ppt_x</p:attrName>
                                        </p:attrNameLst>
                                      </p:cBhvr>
                                      <p:tavLst>
                                        <p:tav tm="0">
                                          <p:val>
                                            <p:strVal val="#ppt_x"/>
                                          </p:val>
                                        </p:tav>
                                        <p:tav tm="100000">
                                          <p:val>
                                            <p:strVal val="#ppt_x"/>
                                          </p:val>
                                        </p:tav>
                                      </p:tavLst>
                                    </p:anim>
                                    <p:anim calcmode="lin" valueType="num">
                                      <p:cBhvr>
                                        <p:cTn id="176" dur="1000" fill="hold"/>
                                        <p:tgtEl>
                                          <p:spTgt spid="81"/>
                                        </p:tgtEl>
                                        <p:attrNameLst>
                                          <p:attrName>ppt_y</p:attrName>
                                        </p:attrNameLst>
                                      </p:cBhvr>
                                      <p:tavLst>
                                        <p:tav tm="0">
                                          <p:val>
                                            <p:strVal val="#ppt_y+.1"/>
                                          </p:val>
                                        </p:tav>
                                        <p:tav tm="100000">
                                          <p:val>
                                            <p:strVal val="#ppt_y"/>
                                          </p:val>
                                        </p:tav>
                                      </p:tavLst>
                                    </p:anim>
                                  </p:childTnLst>
                                </p:cTn>
                              </p:par>
                            </p:childTnLst>
                          </p:cTn>
                        </p:par>
                        <p:par>
                          <p:cTn id="177" fill="hold">
                            <p:stCondLst>
                              <p:cond delay="8999"/>
                            </p:stCondLst>
                            <p:childTnLst>
                              <p:par>
                                <p:cTn id="178" presetID="10" presetClass="exit" presetSubtype="0" fill="hold" grpId="1" nodeType="afterEffect">
                                  <p:stCondLst>
                                    <p:cond delay="0"/>
                                  </p:stCondLst>
                                  <p:childTnLst>
                                    <p:animEffect transition="out" filter="fade">
                                      <p:cBhvr>
                                        <p:cTn id="179" dur="1500"/>
                                        <p:tgtEl>
                                          <p:spTgt spid="81"/>
                                        </p:tgtEl>
                                      </p:cBhvr>
                                    </p:animEffect>
                                    <p:set>
                                      <p:cBhvr>
                                        <p:cTn id="180" dur="1" fill="hold">
                                          <p:stCondLst>
                                            <p:cond delay="1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81" restart="whenNotActive" fill="hold" evtFilter="cancelBubble" nodeType="interactiveSeq">
                <p:stCondLst>
                  <p:cond evt="onClick" delay="0">
                    <p:tgtEl>
                      <p:spTgt spid="98"/>
                    </p:tgtEl>
                  </p:cond>
                </p:stCondLst>
                <p:endSync evt="end" delay="0">
                  <p:rtn val="all"/>
                </p:endSync>
                <p:childTnLst>
                  <p:par>
                    <p:cTn id="182" fill="hold">
                      <p:stCondLst>
                        <p:cond delay="0"/>
                      </p:stCondLst>
                      <p:childTnLst>
                        <p:par>
                          <p:cTn id="183" fill="hold">
                            <p:stCondLst>
                              <p:cond delay="0"/>
                            </p:stCondLst>
                            <p:childTnLst>
                              <p:par>
                                <p:cTn id="184" presetID="26" presetClass="emph" presetSubtype="0" fill="hold" nodeType="clickEffect">
                                  <p:stCondLst>
                                    <p:cond delay="0"/>
                                  </p:stCondLst>
                                  <p:childTnLst>
                                    <p:animEffect transition="out" filter="fade">
                                      <p:cBhvr>
                                        <p:cTn id="185" dur="500" tmFilter="0, 0; .2, .5; .8, .5; 1, 0"/>
                                        <p:tgtEl>
                                          <p:spTgt spid="98"/>
                                        </p:tgtEl>
                                      </p:cBhvr>
                                    </p:animEffect>
                                    <p:animScale>
                                      <p:cBhvr>
                                        <p:cTn id="186" dur="250" autoRev="1" fill="hold"/>
                                        <p:tgtEl>
                                          <p:spTgt spid="98"/>
                                        </p:tgtEl>
                                      </p:cBhvr>
                                      <p:by x="105000" y="105000"/>
                                    </p:animScale>
                                  </p:childTnLst>
                                </p:cTn>
                              </p:par>
                            </p:childTnLst>
                          </p:cTn>
                        </p:par>
                        <p:par>
                          <p:cTn id="187" fill="hold">
                            <p:stCondLst>
                              <p:cond delay="500"/>
                            </p:stCondLst>
                            <p:childTnLst>
                              <p:par>
                                <p:cTn id="188" presetID="18" presetClass="entr" presetSubtype="12" fill="hold" nodeType="afterEffect">
                                  <p:stCondLst>
                                    <p:cond delay="0"/>
                                  </p:stCondLst>
                                  <p:childTnLst>
                                    <p:set>
                                      <p:cBhvr>
                                        <p:cTn id="189" dur="1" fill="hold">
                                          <p:stCondLst>
                                            <p:cond delay="0"/>
                                          </p:stCondLst>
                                        </p:cTn>
                                        <p:tgtEl>
                                          <p:spTgt spid="96"/>
                                        </p:tgtEl>
                                        <p:attrNameLst>
                                          <p:attrName>style.visibility</p:attrName>
                                        </p:attrNameLst>
                                      </p:cBhvr>
                                      <p:to>
                                        <p:strVal val="visible"/>
                                      </p:to>
                                    </p:set>
                                    <p:animEffect transition="in" filter="strips(downLeft)">
                                      <p:cBhvr>
                                        <p:cTn id="190" dur="500"/>
                                        <p:tgtEl>
                                          <p:spTgt spid="96"/>
                                        </p:tgtEl>
                                      </p:cBhvr>
                                    </p:animEffect>
                                  </p:childTnLst>
                                </p:cTn>
                              </p:par>
                            </p:childTnLst>
                          </p:cTn>
                        </p:par>
                        <p:par>
                          <p:cTn id="191" fill="hold">
                            <p:stCondLst>
                              <p:cond delay="1000"/>
                            </p:stCondLst>
                            <p:childTnLst>
                              <p:par>
                                <p:cTn id="192" presetID="18" presetClass="exit" presetSubtype="6" fill="hold" nodeType="afterEffect">
                                  <p:stCondLst>
                                    <p:cond delay="0"/>
                                  </p:stCondLst>
                                  <p:childTnLst>
                                    <p:animEffect transition="out" filter="strips(downRight)">
                                      <p:cBhvr>
                                        <p:cTn id="193" dur="4750"/>
                                        <p:tgtEl>
                                          <p:spTgt spid="96"/>
                                        </p:tgtEl>
                                      </p:cBhvr>
                                    </p:animEffect>
                                    <p:set>
                                      <p:cBhvr>
                                        <p:cTn id="194" dur="1" fill="hold">
                                          <p:stCondLst>
                                            <p:cond delay="4749"/>
                                          </p:stCondLst>
                                        </p:cTn>
                                        <p:tgtEl>
                                          <p:spTgt spid="96"/>
                                        </p:tgtEl>
                                        <p:attrNameLst>
                                          <p:attrName>style.visibility</p:attrName>
                                        </p:attrNameLst>
                                      </p:cBhvr>
                                      <p:to>
                                        <p:strVal val="hidden"/>
                                      </p:to>
                                    </p:set>
                                  </p:childTnLst>
                                </p:cTn>
                              </p:par>
                              <p:par>
                                <p:cTn id="195" presetID="42" presetClass="path" presetSubtype="0" accel="50000" decel="50000" fill="hold" nodeType="withEffect">
                                  <p:stCondLst>
                                    <p:cond delay="0"/>
                                  </p:stCondLst>
                                  <p:childTnLst>
                                    <p:animMotion origin="layout" path="M 3.95833E-6 7.40741E-7 L -0.31654 -0.3419 " pathEditMode="relative" rAng="0" ptsTypes="AA">
                                      <p:cBhvr>
                                        <p:cTn id="196" dur="5000" fill="hold"/>
                                        <p:tgtEl>
                                          <p:spTgt spid="98"/>
                                        </p:tgtEl>
                                        <p:attrNameLst>
                                          <p:attrName>ppt_x</p:attrName>
                                          <p:attrName>ppt_y</p:attrName>
                                        </p:attrNameLst>
                                      </p:cBhvr>
                                      <p:rCtr x="-15833" y="-17106"/>
                                    </p:animMotion>
                                  </p:childTnLst>
                                </p:cTn>
                              </p:par>
                              <p:par>
                                <p:cTn id="197" presetID="47" presetClass="exit" presetSubtype="0" fill="hold" grpId="0" nodeType="withEffect">
                                  <p:stCondLst>
                                    <p:cond delay="0"/>
                                  </p:stCondLst>
                                  <p:iterate type="lt">
                                    <p:tmPct val="0"/>
                                  </p:iterate>
                                  <p:childTnLst>
                                    <p:animEffect transition="out" filter="fade">
                                      <p:cBhvr>
                                        <p:cTn id="198" dur="1000"/>
                                        <p:tgtEl>
                                          <p:spTgt spid="100"/>
                                        </p:tgtEl>
                                      </p:cBhvr>
                                    </p:animEffect>
                                    <p:anim calcmode="lin" valueType="num">
                                      <p:cBhvr>
                                        <p:cTn id="199" dur="1000"/>
                                        <p:tgtEl>
                                          <p:spTgt spid="100"/>
                                        </p:tgtEl>
                                        <p:attrNameLst>
                                          <p:attrName>ppt_x</p:attrName>
                                        </p:attrNameLst>
                                      </p:cBhvr>
                                      <p:tavLst>
                                        <p:tav tm="0">
                                          <p:val>
                                            <p:strVal val="ppt_x"/>
                                          </p:val>
                                        </p:tav>
                                        <p:tav tm="100000">
                                          <p:val>
                                            <p:strVal val="ppt_x"/>
                                          </p:val>
                                        </p:tav>
                                      </p:tavLst>
                                    </p:anim>
                                    <p:anim calcmode="lin" valueType="num">
                                      <p:cBhvr>
                                        <p:cTn id="200" dur="1000"/>
                                        <p:tgtEl>
                                          <p:spTgt spid="100"/>
                                        </p:tgtEl>
                                        <p:attrNameLst>
                                          <p:attrName>ppt_y</p:attrName>
                                        </p:attrNameLst>
                                      </p:cBhvr>
                                      <p:tavLst>
                                        <p:tav tm="0">
                                          <p:val>
                                            <p:strVal val="ppt_y"/>
                                          </p:val>
                                        </p:tav>
                                        <p:tav tm="100000">
                                          <p:val>
                                            <p:strVal val="ppt_y-.1"/>
                                          </p:val>
                                        </p:tav>
                                      </p:tavLst>
                                    </p:anim>
                                    <p:set>
                                      <p:cBhvr>
                                        <p:cTn id="201" dur="1" fill="hold">
                                          <p:stCondLst>
                                            <p:cond delay="999"/>
                                          </p:stCondLst>
                                        </p:cTn>
                                        <p:tgtEl>
                                          <p:spTgt spid="100"/>
                                        </p:tgtEl>
                                        <p:attrNameLst>
                                          <p:attrName>style.visibility</p:attrName>
                                        </p:attrNameLst>
                                      </p:cBhvr>
                                      <p:to>
                                        <p:strVal val="hidden"/>
                                      </p:to>
                                    </p:set>
                                  </p:childTnLst>
                                </p:cTn>
                              </p:par>
                              <p:par>
                                <p:cTn id="202" presetID="1" presetClass="mediacall" presetSubtype="0" fill="hold" nodeType="withEffect">
                                  <p:stCondLst>
                                    <p:cond delay="0"/>
                                  </p:stCondLst>
                                  <p:childTnLst>
                                    <p:cmd type="call" cmd="playFrom(0.0)">
                                      <p:cBhvr>
                                        <p:cTn id="203" dur="2999" fill="hold"/>
                                        <p:tgtEl>
                                          <p:spTgt spid="5"/>
                                        </p:tgtEl>
                                      </p:cBhvr>
                                    </p:cmd>
                                  </p:childTnLst>
                                </p:cTn>
                              </p:par>
                              <p:par>
                                <p:cTn id="204" presetID="1" presetClass="mediacall" presetSubtype="0" fill="hold" nodeType="withEffect">
                                  <p:stCondLst>
                                    <p:cond delay="0"/>
                                  </p:stCondLst>
                                  <p:childTnLst>
                                    <p:cmd type="call" cmd="playFrom(0.0)">
                                      <p:cBhvr>
                                        <p:cTn id="205" dur="4969" fill="hold"/>
                                        <p:tgtEl>
                                          <p:spTgt spid="4"/>
                                        </p:tgtEl>
                                      </p:cBhvr>
                                    </p:cmd>
                                  </p:childTnLst>
                                </p:cTn>
                              </p:par>
                            </p:childTnLst>
                          </p:cTn>
                        </p:par>
                        <p:par>
                          <p:cTn id="206" fill="hold">
                            <p:stCondLst>
                              <p:cond delay="6000"/>
                            </p:stCondLst>
                            <p:childTnLst>
                              <p:par>
                                <p:cTn id="207" presetID="49" presetClass="exit" presetSubtype="0" accel="100000" fill="hold" nodeType="afterEffect">
                                  <p:stCondLst>
                                    <p:cond delay="0"/>
                                  </p:stCondLst>
                                  <p:childTnLst>
                                    <p:anim calcmode="lin" valueType="num">
                                      <p:cBhvr>
                                        <p:cTn id="208" dur="500"/>
                                        <p:tgtEl>
                                          <p:spTgt spid="98"/>
                                        </p:tgtEl>
                                        <p:attrNameLst>
                                          <p:attrName>ppt_w</p:attrName>
                                        </p:attrNameLst>
                                      </p:cBhvr>
                                      <p:tavLst>
                                        <p:tav tm="0">
                                          <p:val>
                                            <p:strVal val="ppt_w"/>
                                          </p:val>
                                        </p:tav>
                                        <p:tav tm="100000">
                                          <p:val>
                                            <p:fltVal val="0"/>
                                          </p:val>
                                        </p:tav>
                                      </p:tavLst>
                                    </p:anim>
                                    <p:anim calcmode="lin" valueType="num">
                                      <p:cBhvr>
                                        <p:cTn id="209" dur="500"/>
                                        <p:tgtEl>
                                          <p:spTgt spid="98"/>
                                        </p:tgtEl>
                                        <p:attrNameLst>
                                          <p:attrName>ppt_h</p:attrName>
                                        </p:attrNameLst>
                                      </p:cBhvr>
                                      <p:tavLst>
                                        <p:tav tm="0">
                                          <p:val>
                                            <p:strVal val="ppt_h"/>
                                          </p:val>
                                        </p:tav>
                                        <p:tav tm="100000">
                                          <p:val>
                                            <p:fltVal val="0"/>
                                          </p:val>
                                        </p:tav>
                                      </p:tavLst>
                                    </p:anim>
                                    <p:anim calcmode="lin" valueType="num">
                                      <p:cBhvr>
                                        <p:cTn id="210" dur="500"/>
                                        <p:tgtEl>
                                          <p:spTgt spid="98"/>
                                        </p:tgtEl>
                                        <p:attrNameLst>
                                          <p:attrName>style.rotation</p:attrName>
                                        </p:attrNameLst>
                                      </p:cBhvr>
                                      <p:tavLst>
                                        <p:tav tm="0">
                                          <p:val>
                                            <p:fltVal val="0"/>
                                          </p:val>
                                        </p:tav>
                                        <p:tav tm="100000">
                                          <p:val>
                                            <p:fltVal val="360"/>
                                          </p:val>
                                        </p:tav>
                                      </p:tavLst>
                                    </p:anim>
                                    <p:animEffect transition="out" filter="fade">
                                      <p:cBhvr>
                                        <p:cTn id="211" dur="500"/>
                                        <p:tgtEl>
                                          <p:spTgt spid="98"/>
                                        </p:tgtEl>
                                      </p:cBhvr>
                                    </p:animEffect>
                                    <p:set>
                                      <p:cBhvr>
                                        <p:cTn id="212" dur="1" fill="hold">
                                          <p:stCondLst>
                                            <p:cond delay="499"/>
                                          </p:stCondLst>
                                        </p:cTn>
                                        <p:tgtEl>
                                          <p:spTgt spid="98"/>
                                        </p:tgtEl>
                                        <p:attrNameLst>
                                          <p:attrName>style.visibility</p:attrName>
                                        </p:attrNameLst>
                                      </p:cBhvr>
                                      <p:to>
                                        <p:strVal val="hidden"/>
                                      </p:to>
                                    </p:set>
                                  </p:childTnLst>
                                </p:cTn>
                              </p:par>
                              <p:par>
                                <p:cTn id="213" presetID="1" presetClass="mediacall" presetSubtype="0" fill="hold" nodeType="withEffect">
                                  <p:stCondLst>
                                    <p:cond delay="0"/>
                                  </p:stCondLst>
                                  <p:childTnLst>
                                    <p:cmd type="call" cmd="playFrom(0.0)">
                                      <p:cBhvr>
                                        <p:cTn id="214" dur="2999" fill="hold"/>
                                        <p:tgtEl>
                                          <p:spTgt spid="5"/>
                                        </p:tgtEl>
                                      </p:cBhvr>
                                    </p:cmd>
                                  </p:childTnLst>
                                </p:cTn>
                              </p:par>
                              <p:par>
                                <p:cTn id="215" presetID="42" presetClass="entr" presetSubtype="0" fill="hold" grpId="0" nodeType="withEffect">
                                  <p:stCondLst>
                                    <p:cond delay="0"/>
                                  </p:stCondLst>
                                  <p:childTnLst>
                                    <p:set>
                                      <p:cBhvr>
                                        <p:cTn id="216" dur="1" fill="hold">
                                          <p:stCondLst>
                                            <p:cond delay="0"/>
                                          </p:stCondLst>
                                        </p:cTn>
                                        <p:tgtEl>
                                          <p:spTgt spid="101"/>
                                        </p:tgtEl>
                                        <p:attrNameLst>
                                          <p:attrName>style.visibility</p:attrName>
                                        </p:attrNameLst>
                                      </p:cBhvr>
                                      <p:to>
                                        <p:strVal val="visible"/>
                                      </p:to>
                                    </p:set>
                                    <p:animEffect transition="in" filter="fade">
                                      <p:cBhvr>
                                        <p:cTn id="217" dur="1000"/>
                                        <p:tgtEl>
                                          <p:spTgt spid="101"/>
                                        </p:tgtEl>
                                      </p:cBhvr>
                                    </p:animEffect>
                                    <p:anim calcmode="lin" valueType="num">
                                      <p:cBhvr>
                                        <p:cTn id="218" dur="1000" fill="hold"/>
                                        <p:tgtEl>
                                          <p:spTgt spid="101"/>
                                        </p:tgtEl>
                                        <p:attrNameLst>
                                          <p:attrName>ppt_x</p:attrName>
                                        </p:attrNameLst>
                                      </p:cBhvr>
                                      <p:tavLst>
                                        <p:tav tm="0">
                                          <p:val>
                                            <p:strVal val="#ppt_x"/>
                                          </p:val>
                                        </p:tav>
                                        <p:tav tm="100000">
                                          <p:val>
                                            <p:strVal val="#ppt_x"/>
                                          </p:val>
                                        </p:tav>
                                      </p:tavLst>
                                    </p:anim>
                                    <p:anim calcmode="lin" valueType="num">
                                      <p:cBhvr>
                                        <p:cTn id="219" dur="1000" fill="hold"/>
                                        <p:tgtEl>
                                          <p:spTgt spid="101"/>
                                        </p:tgtEl>
                                        <p:attrNameLst>
                                          <p:attrName>ppt_y</p:attrName>
                                        </p:attrNameLst>
                                      </p:cBhvr>
                                      <p:tavLst>
                                        <p:tav tm="0">
                                          <p:val>
                                            <p:strVal val="#ppt_y+.1"/>
                                          </p:val>
                                        </p:tav>
                                        <p:tav tm="100000">
                                          <p:val>
                                            <p:strVal val="#ppt_y"/>
                                          </p:val>
                                        </p:tav>
                                      </p:tavLst>
                                    </p:anim>
                                  </p:childTnLst>
                                </p:cTn>
                              </p:par>
                            </p:childTnLst>
                          </p:cTn>
                        </p:par>
                        <p:par>
                          <p:cTn id="220" fill="hold">
                            <p:stCondLst>
                              <p:cond delay="8999"/>
                            </p:stCondLst>
                            <p:childTnLst>
                              <p:par>
                                <p:cTn id="221" presetID="10" presetClass="exit" presetSubtype="0" fill="hold" grpId="1" nodeType="afterEffect">
                                  <p:stCondLst>
                                    <p:cond delay="0"/>
                                  </p:stCondLst>
                                  <p:childTnLst>
                                    <p:animEffect transition="out" filter="fade">
                                      <p:cBhvr>
                                        <p:cTn id="222" dur="1500"/>
                                        <p:tgtEl>
                                          <p:spTgt spid="101"/>
                                        </p:tgtEl>
                                      </p:cBhvr>
                                    </p:animEffect>
                                    <p:set>
                                      <p:cBhvr>
                                        <p:cTn id="223" dur="1" fill="hold">
                                          <p:stCondLst>
                                            <p:cond delay="1499"/>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224" restart="whenNotActive" fill="hold" evtFilter="cancelBubble" nodeType="interactiveSeq">
                <p:stCondLst>
                  <p:cond evt="onClick" delay="0">
                    <p:tgtEl>
                      <p:spTgt spid="8"/>
                    </p:tgtEl>
                  </p:cond>
                </p:stCondLst>
                <p:endSync evt="end" delay="0">
                  <p:rtn val="all"/>
                </p:endSync>
                <p:childTnLst>
                  <p:par>
                    <p:cTn id="225" fill="hold">
                      <p:stCondLst>
                        <p:cond delay="0"/>
                      </p:stCondLst>
                      <p:childTnLst>
                        <p:par>
                          <p:cTn id="226" fill="hold">
                            <p:stCondLst>
                              <p:cond delay="0"/>
                            </p:stCondLst>
                            <p:childTnLst>
                              <p:par>
                                <p:cTn id="227" presetID="36" presetClass="emph" presetSubtype="0" repeatCount="3000" fill="hold" grpId="1" nodeType="clickEffect">
                                  <p:stCondLst>
                                    <p:cond delay="0"/>
                                  </p:stCondLst>
                                  <p:iterate type="lt">
                                    <p:tmPct val="10000"/>
                                  </p:iterate>
                                  <p:childTnLst>
                                    <p:animScale>
                                      <p:cBhvr>
                                        <p:cTn id="228" dur="250" autoRev="1" fill="hold">
                                          <p:stCondLst>
                                            <p:cond delay="0"/>
                                          </p:stCondLst>
                                        </p:cTn>
                                        <p:tgtEl>
                                          <p:spTgt spid="8"/>
                                        </p:tgtEl>
                                      </p:cBhvr>
                                      <p:to x="80000" y="100000"/>
                                    </p:animScale>
                                    <p:anim by="(#ppt_w*0.10)" calcmode="lin" valueType="num">
                                      <p:cBhvr>
                                        <p:cTn id="229" dur="250" autoRev="1" fill="hold">
                                          <p:stCondLst>
                                            <p:cond delay="0"/>
                                          </p:stCondLst>
                                        </p:cTn>
                                        <p:tgtEl>
                                          <p:spTgt spid="8"/>
                                        </p:tgtEl>
                                        <p:attrNameLst>
                                          <p:attrName>ppt_x</p:attrName>
                                        </p:attrNameLst>
                                      </p:cBhvr>
                                    </p:anim>
                                    <p:anim by="(-#ppt_w*0.10)" calcmode="lin" valueType="num">
                                      <p:cBhvr>
                                        <p:cTn id="230" dur="250" autoRev="1" fill="hold">
                                          <p:stCondLst>
                                            <p:cond delay="0"/>
                                          </p:stCondLst>
                                        </p:cTn>
                                        <p:tgtEl>
                                          <p:spTgt spid="8"/>
                                        </p:tgtEl>
                                        <p:attrNameLst>
                                          <p:attrName>ppt_y</p:attrName>
                                        </p:attrNameLst>
                                      </p:cBhvr>
                                    </p:anim>
                                    <p:animRot by="-480000">
                                      <p:cBhvr>
                                        <p:cTn id="231" dur="250" autoRev="1" fill="hold">
                                          <p:stCondLst>
                                            <p:cond delay="0"/>
                                          </p:stCondLst>
                                        </p:cTn>
                                        <p:tgtEl>
                                          <p:spTgt spid="8"/>
                                        </p:tgtEl>
                                        <p:attrNameLst>
                                          <p:attrName>r</p:attrName>
                                        </p:attrNameLst>
                                      </p:cBhvr>
                                    </p:animRot>
                                  </p:childTnLst>
                                </p:cTn>
                              </p:par>
                            </p:childTnLst>
                          </p:cTn>
                        </p:par>
                        <p:par>
                          <p:cTn id="232" fill="hold">
                            <p:stCondLst>
                              <p:cond delay="1950"/>
                            </p:stCondLst>
                            <p:childTnLst>
                              <p:par>
                                <p:cTn id="233" presetID="19" presetClass="emph" presetSubtype="0" fill="hold" grpId="2" nodeType="afterEffect">
                                  <p:stCondLst>
                                    <p:cond delay="0"/>
                                  </p:stCondLst>
                                  <p:iterate type="lt">
                                    <p:tmPct val="0"/>
                                  </p:iterate>
                                  <p:childTnLst>
                                    <p:animClr clrSpc="rgb" dir="cw">
                                      <p:cBhvr override="childStyle">
                                        <p:cTn id="234" dur="500" fill="hold"/>
                                        <p:tgtEl>
                                          <p:spTgt spid="8"/>
                                        </p:tgtEl>
                                        <p:attrNameLst>
                                          <p:attrName>style.color</p:attrName>
                                        </p:attrNameLst>
                                      </p:cBhvr>
                                      <p:to>
                                        <a:srgbClr val="FFC000"/>
                                      </p:to>
                                    </p:animClr>
                                    <p:animClr clrSpc="rgb" dir="cw">
                                      <p:cBhvr>
                                        <p:cTn id="235" dur="500" fill="hold"/>
                                        <p:tgtEl>
                                          <p:spTgt spid="8"/>
                                        </p:tgtEl>
                                        <p:attrNameLst>
                                          <p:attrName>fillcolor</p:attrName>
                                        </p:attrNameLst>
                                      </p:cBhvr>
                                      <p:to>
                                        <a:srgbClr val="FFC000"/>
                                      </p:to>
                                    </p:animClr>
                                    <p:set>
                                      <p:cBhvr>
                                        <p:cTn id="236" dur="500" fill="hold"/>
                                        <p:tgtEl>
                                          <p:spTgt spid="8"/>
                                        </p:tgtEl>
                                        <p:attrNameLst>
                                          <p:attrName>fill.type</p:attrName>
                                        </p:attrNameLst>
                                      </p:cBhvr>
                                      <p:to>
                                        <p:strVal val="solid"/>
                                      </p:to>
                                    </p:set>
                                    <p:set>
                                      <p:cBhvr>
                                        <p:cTn id="237" dur="50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238" restart="whenNotActive" fill="hold" evtFilter="cancelBubble" nodeType="interactiveSeq">
                <p:stCondLst>
                  <p:cond evt="onClick" delay="0">
                    <p:tgtEl>
                      <p:spTgt spid="60"/>
                    </p:tgtEl>
                  </p:cond>
                </p:stCondLst>
                <p:endSync evt="end" delay="0">
                  <p:rtn val="all"/>
                </p:endSync>
                <p:childTnLst>
                  <p:par>
                    <p:cTn id="239" fill="hold">
                      <p:stCondLst>
                        <p:cond delay="0"/>
                      </p:stCondLst>
                      <p:childTnLst>
                        <p:par>
                          <p:cTn id="240" fill="hold">
                            <p:stCondLst>
                              <p:cond delay="0"/>
                            </p:stCondLst>
                            <p:childTnLst>
                              <p:par>
                                <p:cTn id="241" presetID="36" presetClass="emph" presetSubtype="0" repeatCount="3000" fill="hold" grpId="1" nodeType="clickEffect">
                                  <p:stCondLst>
                                    <p:cond delay="0"/>
                                  </p:stCondLst>
                                  <p:iterate type="lt">
                                    <p:tmPct val="10000"/>
                                  </p:iterate>
                                  <p:childTnLst>
                                    <p:animScale>
                                      <p:cBhvr>
                                        <p:cTn id="242" dur="250" autoRev="1" fill="hold">
                                          <p:stCondLst>
                                            <p:cond delay="0"/>
                                          </p:stCondLst>
                                        </p:cTn>
                                        <p:tgtEl>
                                          <p:spTgt spid="60"/>
                                        </p:tgtEl>
                                      </p:cBhvr>
                                      <p:to x="80000" y="100000"/>
                                    </p:animScale>
                                    <p:anim by="(#ppt_w*0.10)" calcmode="lin" valueType="num">
                                      <p:cBhvr>
                                        <p:cTn id="243" dur="250" autoRev="1" fill="hold">
                                          <p:stCondLst>
                                            <p:cond delay="0"/>
                                          </p:stCondLst>
                                        </p:cTn>
                                        <p:tgtEl>
                                          <p:spTgt spid="60"/>
                                        </p:tgtEl>
                                        <p:attrNameLst>
                                          <p:attrName>ppt_x</p:attrName>
                                        </p:attrNameLst>
                                      </p:cBhvr>
                                    </p:anim>
                                    <p:anim by="(-#ppt_w*0.10)" calcmode="lin" valueType="num">
                                      <p:cBhvr>
                                        <p:cTn id="244" dur="250" autoRev="1" fill="hold">
                                          <p:stCondLst>
                                            <p:cond delay="0"/>
                                          </p:stCondLst>
                                        </p:cTn>
                                        <p:tgtEl>
                                          <p:spTgt spid="60"/>
                                        </p:tgtEl>
                                        <p:attrNameLst>
                                          <p:attrName>ppt_y</p:attrName>
                                        </p:attrNameLst>
                                      </p:cBhvr>
                                    </p:anim>
                                    <p:animRot by="-480000">
                                      <p:cBhvr>
                                        <p:cTn id="245" dur="250" autoRev="1" fill="hold">
                                          <p:stCondLst>
                                            <p:cond delay="0"/>
                                          </p:stCondLst>
                                        </p:cTn>
                                        <p:tgtEl>
                                          <p:spTgt spid="60"/>
                                        </p:tgtEl>
                                        <p:attrNameLst>
                                          <p:attrName>r</p:attrName>
                                        </p:attrNameLst>
                                      </p:cBhvr>
                                    </p:animRot>
                                  </p:childTnLst>
                                </p:cTn>
                              </p:par>
                            </p:childTnLst>
                          </p:cTn>
                        </p:par>
                        <p:par>
                          <p:cTn id="246" fill="hold">
                            <p:stCondLst>
                              <p:cond delay="1800"/>
                            </p:stCondLst>
                            <p:childTnLst>
                              <p:par>
                                <p:cTn id="247" presetID="19" presetClass="emph" presetSubtype="0" fill="hold" grpId="2" nodeType="afterEffect">
                                  <p:stCondLst>
                                    <p:cond delay="0"/>
                                  </p:stCondLst>
                                  <p:iterate type="lt">
                                    <p:tmPct val="0"/>
                                  </p:iterate>
                                  <p:childTnLst>
                                    <p:animClr clrSpc="rgb" dir="cw">
                                      <p:cBhvr override="childStyle">
                                        <p:cTn id="248" dur="500" fill="hold"/>
                                        <p:tgtEl>
                                          <p:spTgt spid="60"/>
                                        </p:tgtEl>
                                        <p:attrNameLst>
                                          <p:attrName>style.color</p:attrName>
                                        </p:attrNameLst>
                                      </p:cBhvr>
                                      <p:to>
                                        <a:srgbClr val="FFC000"/>
                                      </p:to>
                                    </p:animClr>
                                    <p:animClr clrSpc="rgb" dir="cw">
                                      <p:cBhvr>
                                        <p:cTn id="249" dur="500" fill="hold"/>
                                        <p:tgtEl>
                                          <p:spTgt spid="60"/>
                                        </p:tgtEl>
                                        <p:attrNameLst>
                                          <p:attrName>fillcolor</p:attrName>
                                        </p:attrNameLst>
                                      </p:cBhvr>
                                      <p:to>
                                        <a:srgbClr val="FFC000"/>
                                      </p:to>
                                    </p:animClr>
                                    <p:set>
                                      <p:cBhvr>
                                        <p:cTn id="250" dur="500" fill="hold"/>
                                        <p:tgtEl>
                                          <p:spTgt spid="60"/>
                                        </p:tgtEl>
                                        <p:attrNameLst>
                                          <p:attrName>fill.type</p:attrName>
                                        </p:attrNameLst>
                                      </p:cBhvr>
                                      <p:to>
                                        <p:strVal val="solid"/>
                                      </p:to>
                                    </p:set>
                                    <p:set>
                                      <p:cBhvr>
                                        <p:cTn id="251" dur="500" fill="hold"/>
                                        <p:tgtEl>
                                          <p:spTgt spid="60"/>
                                        </p:tgtEl>
                                        <p:attrNameLst>
                                          <p:attrName>fill.on</p:attrName>
                                        </p:attrNameLst>
                                      </p:cBhvr>
                                      <p:to>
                                        <p:strVal val="true"/>
                                      </p:to>
                                    </p:set>
                                  </p:childTnLst>
                                </p:cTn>
                              </p:par>
                            </p:childTnLst>
                          </p:cTn>
                        </p:par>
                      </p:childTnLst>
                    </p:cTn>
                  </p:par>
                </p:childTnLst>
              </p:cTn>
              <p:nextCondLst>
                <p:cond evt="onClick" delay="0">
                  <p:tgtEl>
                    <p:spTgt spid="60"/>
                  </p:tgtEl>
                </p:cond>
              </p:nextCondLst>
            </p:seq>
            <p:seq concurrent="1" nextAc="seek">
              <p:cTn id="252" restart="whenNotActive" fill="hold" evtFilter="cancelBubble" nodeType="interactiveSeq">
                <p:stCondLst>
                  <p:cond evt="onClick" delay="0">
                    <p:tgtEl>
                      <p:spTgt spid="65"/>
                    </p:tgtEl>
                  </p:cond>
                </p:stCondLst>
                <p:endSync evt="end" delay="0">
                  <p:rtn val="all"/>
                </p:endSync>
                <p:childTnLst>
                  <p:par>
                    <p:cTn id="253" fill="hold">
                      <p:stCondLst>
                        <p:cond delay="0"/>
                      </p:stCondLst>
                      <p:childTnLst>
                        <p:par>
                          <p:cTn id="254" fill="hold">
                            <p:stCondLst>
                              <p:cond delay="0"/>
                            </p:stCondLst>
                            <p:childTnLst>
                              <p:par>
                                <p:cTn id="255" presetID="36" presetClass="emph" presetSubtype="0" repeatCount="3000" fill="hold" grpId="1" nodeType="clickEffect">
                                  <p:stCondLst>
                                    <p:cond delay="0"/>
                                  </p:stCondLst>
                                  <p:iterate type="lt">
                                    <p:tmPct val="10000"/>
                                  </p:iterate>
                                  <p:childTnLst>
                                    <p:animScale>
                                      <p:cBhvr>
                                        <p:cTn id="256" dur="250" autoRev="1" fill="hold">
                                          <p:stCondLst>
                                            <p:cond delay="0"/>
                                          </p:stCondLst>
                                        </p:cTn>
                                        <p:tgtEl>
                                          <p:spTgt spid="65"/>
                                        </p:tgtEl>
                                      </p:cBhvr>
                                      <p:to x="80000" y="100000"/>
                                    </p:animScale>
                                    <p:anim by="(#ppt_w*0.10)" calcmode="lin" valueType="num">
                                      <p:cBhvr>
                                        <p:cTn id="257" dur="250" autoRev="1" fill="hold">
                                          <p:stCondLst>
                                            <p:cond delay="0"/>
                                          </p:stCondLst>
                                        </p:cTn>
                                        <p:tgtEl>
                                          <p:spTgt spid="65"/>
                                        </p:tgtEl>
                                        <p:attrNameLst>
                                          <p:attrName>ppt_x</p:attrName>
                                        </p:attrNameLst>
                                      </p:cBhvr>
                                    </p:anim>
                                    <p:anim by="(-#ppt_w*0.10)" calcmode="lin" valueType="num">
                                      <p:cBhvr>
                                        <p:cTn id="258" dur="250" autoRev="1" fill="hold">
                                          <p:stCondLst>
                                            <p:cond delay="0"/>
                                          </p:stCondLst>
                                        </p:cTn>
                                        <p:tgtEl>
                                          <p:spTgt spid="65"/>
                                        </p:tgtEl>
                                        <p:attrNameLst>
                                          <p:attrName>ppt_y</p:attrName>
                                        </p:attrNameLst>
                                      </p:cBhvr>
                                    </p:anim>
                                    <p:animRot by="-480000">
                                      <p:cBhvr>
                                        <p:cTn id="259" dur="250" autoRev="1" fill="hold">
                                          <p:stCondLst>
                                            <p:cond delay="0"/>
                                          </p:stCondLst>
                                        </p:cTn>
                                        <p:tgtEl>
                                          <p:spTgt spid="65"/>
                                        </p:tgtEl>
                                        <p:attrNameLst>
                                          <p:attrName>r</p:attrName>
                                        </p:attrNameLst>
                                      </p:cBhvr>
                                    </p:animRot>
                                  </p:childTnLst>
                                </p:cTn>
                              </p:par>
                            </p:childTnLst>
                          </p:cTn>
                        </p:par>
                        <p:par>
                          <p:cTn id="260" fill="hold">
                            <p:stCondLst>
                              <p:cond delay="1800"/>
                            </p:stCondLst>
                            <p:childTnLst>
                              <p:par>
                                <p:cTn id="261" presetID="19" presetClass="emph" presetSubtype="0" fill="hold" grpId="2" nodeType="afterEffect">
                                  <p:stCondLst>
                                    <p:cond delay="0"/>
                                  </p:stCondLst>
                                  <p:iterate type="lt">
                                    <p:tmPct val="0"/>
                                  </p:iterate>
                                  <p:childTnLst>
                                    <p:animClr clrSpc="rgb" dir="cw">
                                      <p:cBhvr override="childStyle">
                                        <p:cTn id="262" dur="500" fill="hold"/>
                                        <p:tgtEl>
                                          <p:spTgt spid="65"/>
                                        </p:tgtEl>
                                        <p:attrNameLst>
                                          <p:attrName>style.color</p:attrName>
                                        </p:attrNameLst>
                                      </p:cBhvr>
                                      <p:to>
                                        <a:srgbClr val="FFC000"/>
                                      </p:to>
                                    </p:animClr>
                                    <p:animClr clrSpc="rgb" dir="cw">
                                      <p:cBhvr>
                                        <p:cTn id="263" dur="500" fill="hold"/>
                                        <p:tgtEl>
                                          <p:spTgt spid="65"/>
                                        </p:tgtEl>
                                        <p:attrNameLst>
                                          <p:attrName>fillcolor</p:attrName>
                                        </p:attrNameLst>
                                      </p:cBhvr>
                                      <p:to>
                                        <a:srgbClr val="FFC000"/>
                                      </p:to>
                                    </p:animClr>
                                    <p:set>
                                      <p:cBhvr>
                                        <p:cTn id="264" dur="500" fill="hold"/>
                                        <p:tgtEl>
                                          <p:spTgt spid="65"/>
                                        </p:tgtEl>
                                        <p:attrNameLst>
                                          <p:attrName>fill.type</p:attrName>
                                        </p:attrNameLst>
                                      </p:cBhvr>
                                      <p:to>
                                        <p:strVal val="solid"/>
                                      </p:to>
                                    </p:set>
                                    <p:set>
                                      <p:cBhvr>
                                        <p:cTn id="265" dur="500" fill="hold"/>
                                        <p:tgtEl>
                                          <p:spTgt spid="65"/>
                                        </p:tgtEl>
                                        <p:attrNameLst>
                                          <p:attrName>fill.on</p:attrName>
                                        </p:attrNameLst>
                                      </p:cBhvr>
                                      <p:to>
                                        <p:strVal val="true"/>
                                      </p:to>
                                    </p:set>
                                  </p:childTnLst>
                                </p:cTn>
                              </p:par>
                            </p:childTnLst>
                          </p:cTn>
                        </p:par>
                      </p:childTnLst>
                    </p:cTn>
                  </p:par>
                </p:childTnLst>
              </p:cTn>
              <p:nextCondLst>
                <p:cond evt="onClick" delay="0">
                  <p:tgtEl>
                    <p:spTgt spid="65"/>
                  </p:tgtEl>
                </p:cond>
              </p:nextCondLst>
            </p:seq>
            <p:seq concurrent="1" nextAc="seek">
              <p:cTn id="266" restart="whenNotActive" fill="hold" evtFilter="cancelBubble" nodeType="interactiveSeq">
                <p:stCondLst>
                  <p:cond evt="onClick" delay="0">
                    <p:tgtEl>
                      <p:spTgt spid="72"/>
                    </p:tgtEl>
                  </p:cond>
                </p:stCondLst>
                <p:endSync evt="end" delay="0">
                  <p:rtn val="all"/>
                </p:endSync>
                <p:childTnLst>
                  <p:par>
                    <p:cTn id="267" fill="hold">
                      <p:stCondLst>
                        <p:cond delay="0"/>
                      </p:stCondLst>
                      <p:childTnLst>
                        <p:par>
                          <p:cTn id="268" fill="hold">
                            <p:stCondLst>
                              <p:cond delay="0"/>
                            </p:stCondLst>
                            <p:childTnLst>
                              <p:par>
                                <p:cTn id="269" presetID="36" presetClass="emph" presetSubtype="0" repeatCount="3000" fill="hold" grpId="1" nodeType="clickEffect">
                                  <p:stCondLst>
                                    <p:cond delay="0"/>
                                  </p:stCondLst>
                                  <p:iterate type="lt">
                                    <p:tmPct val="10000"/>
                                  </p:iterate>
                                  <p:childTnLst>
                                    <p:animScale>
                                      <p:cBhvr>
                                        <p:cTn id="270" dur="250" autoRev="1" fill="hold">
                                          <p:stCondLst>
                                            <p:cond delay="0"/>
                                          </p:stCondLst>
                                        </p:cTn>
                                        <p:tgtEl>
                                          <p:spTgt spid="72"/>
                                        </p:tgtEl>
                                      </p:cBhvr>
                                      <p:to x="80000" y="100000"/>
                                    </p:animScale>
                                    <p:anim by="(#ppt_w*0.10)" calcmode="lin" valueType="num">
                                      <p:cBhvr>
                                        <p:cTn id="271" dur="250" autoRev="1" fill="hold">
                                          <p:stCondLst>
                                            <p:cond delay="0"/>
                                          </p:stCondLst>
                                        </p:cTn>
                                        <p:tgtEl>
                                          <p:spTgt spid="72"/>
                                        </p:tgtEl>
                                        <p:attrNameLst>
                                          <p:attrName>ppt_x</p:attrName>
                                        </p:attrNameLst>
                                      </p:cBhvr>
                                    </p:anim>
                                    <p:anim by="(-#ppt_w*0.10)" calcmode="lin" valueType="num">
                                      <p:cBhvr>
                                        <p:cTn id="272" dur="250" autoRev="1" fill="hold">
                                          <p:stCondLst>
                                            <p:cond delay="0"/>
                                          </p:stCondLst>
                                        </p:cTn>
                                        <p:tgtEl>
                                          <p:spTgt spid="72"/>
                                        </p:tgtEl>
                                        <p:attrNameLst>
                                          <p:attrName>ppt_y</p:attrName>
                                        </p:attrNameLst>
                                      </p:cBhvr>
                                    </p:anim>
                                    <p:animRot by="-480000">
                                      <p:cBhvr>
                                        <p:cTn id="273" dur="250" autoRev="1" fill="hold">
                                          <p:stCondLst>
                                            <p:cond delay="0"/>
                                          </p:stCondLst>
                                        </p:cTn>
                                        <p:tgtEl>
                                          <p:spTgt spid="72"/>
                                        </p:tgtEl>
                                        <p:attrNameLst>
                                          <p:attrName>r</p:attrName>
                                        </p:attrNameLst>
                                      </p:cBhvr>
                                    </p:animRot>
                                  </p:childTnLst>
                                </p:cTn>
                              </p:par>
                            </p:childTnLst>
                          </p:cTn>
                        </p:par>
                        <p:par>
                          <p:cTn id="274" fill="hold">
                            <p:stCondLst>
                              <p:cond delay="1950"/>
                            </p:stCondLst>
                            <p:childTnLst>
                              <p:par>
                                <p:cTn id="275" presetID="19" presetClass="emph" presetSubtype="0" fill="hold" grpId="2" nodeType="afterEffect">
                                  <p:stCondLst>
                                    <p:cond delay="0"/>
                                  </p:stCondLst>
                                  <p:iterate type="lt">
                                    <p:tmPct val="0"/>
                                  </p:iterate>
                                  <p:childTnLst>
                                    <p:animClr clrSpc="rgb" dir="cw">
                                      <p:cBhvr override="childStyle">
                                        <p:cTn id="276" dur="500" fill="hold"/>
                                        <p:tgtEl>
                                          <p:spTgt spid="72"/>
                                        </p:tgtEl>
                                        <p:attrNameLst>
                                          <p:attrName>style.color</p:attrName>
                                        </p:attrNameLst>
                                      </p:cBhvr>
                                      <p:to>
                                        <a:srgbClr val="FFC000"/>
                                      </p:to>
                                    </p:animClr>
                                    <p:animClr clrSpc="rgb" dir="cw">
                                      <p:cBhvr>
                                        <p:cTn id="277" dur="500" fill="hold"/>
                                        <p:tgtEl>
                                          <p:spTgt spid="72"/>
                                        </p:tgtEl>
                                        <p:attrNameLst>
                                          <p:attrName>fillcolor</p:attrName>
                                        </p:attrNameLst>
                                      </p:cBhvr>
                                      <p:to>
                                        <a:srgbClr val="FFC000"/>
                                      </p:to>
                                    </p:animClr>
                                    <p:set>
                                      <p:cBhvr>
                                        <p:cTn id="278" dur="500" fill="hold"/>
                                        <p:tgtEl>
                                          <p:spTgt spid="72"/>
                                        </p:tgtEl>
                                        <p:attrNameLst>
                                          <p:attrName>fill.type</p:attrName>
                                        </p:attrNameLst>
                                      </p:cBhvr>
                                      <p:to>
                                        <p:strVal val="solid"/>
                                      </p:to>
                                    </p:set>
                                    <p:set>
                                      <p:cBhvr>
                                        <p:cTn id="279" dur="500" fill="hold"/>
                                        <p:tgtEl>
                                          <p:spTgt spid="72"/>
                                        </p:tgtEl>
                                        <p:attrNameLst>
                                          <p:attrName>fill.on</p:attrName>
                                        </p:attrNameLst>
                                      </p:cBhvr>
                                      <p:to>
                                        <p:strVal val="true"/>
                                      </p:to>
                                    </p:set>
                                  </p:childTnLst>
                                </p:cTn>
                              </p:par>
                            </p:childTnLst>
                          </p:cTn>
                        </p:par>
                      </p:childTnLst>
                    </p:cTn>
                  </p:par>
                </p:childTnLst>
              </p:cTn>
              <p:nextCondLst>
                <p:cond evt="onClick" delay="0">
                  <p:tgtEl>
                    <p:spTgt spid="72"/>
                  </p:tgtEl>
                </p:cond>
              </p:nextCondLst>
            </p:seq>
            <p:seq concurrent="1" nextAc="seek">
              <p:cTn id="280" restart="whenNotActive" fill="hold" evtFilter="cancelBubble" nodeType="interactiveSeq">
                <p:stCondLst>
                  <p:cond evt="onClick" delay="0">
                    <p:tgtEl>
                      <p:spTgt spid="100"/>
                    </p:tgtEl>
                  </p:cond>
                </p:stCondLst>
                <p:endSync evt="end" delay="0">
                  <p:rtn val="all"/>
                </p:endSync>
                <p:childTnLst>
                  <p:par>
                    <p:cTn id="281" fill="hold">
                      <p:stCondLst>
                        <p:cond delay="0"/>
                      </p:stCondLst>
                      <p:childTnLst>
                        <p:par>
                          <p:cTn id="282" fill="hold">
                            <p:stCondLst>
                              <p:cond delay="0"/>
                            </p:stCondLst>
                            <p:childTnLst>
                              <p:par>
                                <p:cTn id="283" presetID="36" presetClass="emph" presetSubtype="0" repeatCount="3000" fill="hold" grpId="1" nodeType="clickEffect">
                                  <p:stCondLst>
                                    <p:cond delay="0"/>
                                  </p:stCondLst>
                                  <p:iterate type="lt">
                                    <p:tmPct val="10000"/>
                                  </p:iterate>
                                  <p:childTnLst>
                                    <p:animScale>
                                      <p:cBhvr>
                                        <p:cTn id="284" dur="250" autoRev="1" fill="hold">
                                          <p:stCondLst>
                                            <p:cond delay="0"/>
                                          </p:stCondLst>
                                        </p:cTn>
                                        <p:tgtEl>
                                          <p:spTgt spid="100"/>
                                        </p:tgtEl>
                                      </p:cBhvr>
                                      <p:to x="80000" y="100000"/>
                                    </p:animScale>
                                    <p:anim by="(#ppt_w*0.10)" calcmode="lin" valueType="num">
                                      <p:cBhvr>
                                        <p:cTn id="285" dur="250" autoRev="1" fill="hold">
                                          <p:stCondLst>
                                            <p:cond delay="0"/>
                                          </p:stCondLst>
                                        </p:cTn>
                                        <p:tgtEl>
                                          <p:spTgt spid="100"/>
                                        </p:tgtEl>
                                        <p:attrNameLst>
                                          <p:attrName>ppt_x</p:attrName>
                                        </p:attrNameLst>
                                      </p:cBhvr>
                                    </p:anim>
                                    <p:anim by="(-#ppt_w*0.10)" calcmode="lin" valueType="num">
                                      <p:cBhvr>
                                        <p:cTn id="286" dur="250" autoRev="1" fill="hold">
                                          <p:stCondLst>
                                            <p:cond delay="0"/>
                                          </p:stCondLst>
                                        </p:cTn>
                                        <p:tgtEl>
                                          <p:spTgt spid="100"/>
                                        </p:tgtEl>
                                        <p:attrNameLst>
                                          <p:attrName>ppt_y</p:attrName>
                                        </p:attrNameLst>
                                      </p:cBhvr>
                                    </p:anim>
                                    <p:animRot by="-480000">
                                      <p:cBhvr>
                                        <p:cTn id="287" dur="250" autoRev="1" fill="hold">
                                          <p:stCondLst>
                                            <p:cond delay="0"/>
                                          </p:stCondLst>
                                        </p:cTn>
                                        <p:tgtEl>
                                          <p:spTgt spid="100"/>
                                        </p:tgtEl>
                                        <p:attrNameLst>
                                          <p:attrName>r</p:attrName>
                                        </p:attrNameLst>
                                      </p:cBhvr>
                                    </p:animRot>
                                  </p:childTnLst>
                                </p:cTn>
                              </p:par>
                            </p:childTnLst>
                          </p:cTn>
                        </p:par>
                        <p:par>
                          <p:cTn id="288" fill="hold">
                            <p:stCondLst>
                              <p:cond delay="1800"/>
                            </p:stCondLst>
                            <p:childTnLst>
                              <p:par>
                                <p:cTn id="289" presetID="19" presetClass="emph" presetSubtype="0" fill="hold" grpId="2" nodeType="afterEffect">
                                  <p:stCondLst>
                                    <p:cond delay="0"/>
                                  </p:stCondLst>
                                  <p:iterate type="lt">
                                    <p:tmPct val="0"/>
                                  </p:iterate>
                                  <p:childTnLst>
                                    <p:animClr clrSpc="rgb" dir="cw">
                                      <p:cBhvr override="childStyle">
                                        <p:cTn id="290" dur="500" fill="hold"/>
                                        <p:tgtEl>
                                          <p:spTgt spid="100"/>
                                        </p:tgtEl>
                                        <p:attrNameLst>
                                          <p:attrName>style.color</p:attrName>
                                        </p:attrNameLst>
                                      </p:cBhvr>
                                      <p:to>
                                        <a:srgbClr val="FFC000"/>
                                      </p:to>
                                    </p:animClr>
                                    <p:animClr clrSpc="rgb" dir="cw">
                                      <p:cBhvr>
                                        <p:cTn id="291" dur="500" fill="hold"/>
                                        <p:tgtEl>
                                          <p:spTgt spid="100"/>
                                        </p:tgtEl>
                                        <p:attrNameLst>
                                          <p:attrName>fillcolor</p:attrName>
                                        </p:attrNameLst>
                                      </p:cBhvr>
                                      <p:to>
                                        <a:srgbClr val="FFC000"/>
                                      </p:to>
                                    </p:animClr>
                                    <p:set>
                                      <p:cBhvr>
                                        <p:cTn id="292" dur="500" fill="hold"/>
                                        <p:tgtEl>
                                          <p:spTgt spid="100"/>
                                        </p:tgtEl>
                                        <p:attrNameLst>
                                          <p:attrName>fill.type</p:attrName>
                                        </p:attrNameLst>
                                      </p:cBhvr>
                                      <p:to>
                                        <p:strVal val="solid"/>
                                      </p:to>
                                    </p:set>
                                    <p:set>
                                      <p:cBhvr>
                                        <p:cTn id="293" dur="500" fill="hold"/>
                                        <p:tgtEl>
                                          <p:spTgt spid="100"/>
                                        </p:tgtEl>
                                        <p:attrNameLst>
                                          <p:attrName>fill.on</p:attrName>
                                        </p:attrNameLst>
                                      </p:cBhvr>
                                      <p:to>
                                        <p:strVal val="true"/>
                                      </p:to>
                                    </p:set>
                                  </p:childTnLst>
                                </p:cTn>
                              </p:par>
                            </p:childTnLst>
                          </p:cTn>
                        </p:par>
                      </p:childTnLst>
                    </p:cTn>
                  </p:par>
                </p:childTnLst>
              </p:cTn>
              <p:nextCondLst>
                <p:cond evt="onClick" delay="0">
                  <p:tgtEl>
                    <p:spTgt spid="100"/>
                  </p:tgtEl>
                </p:cond>
              </p:nextCondLst>
            </p:seq>
          </p:childTnLst>
        </p:cTn>
      </p:par>
    </p:tnLst>
    <p:bldLst>
      <p:bldP spid="8" grpId="0"/>
      <p:bldP spid="8" grpId="1"/>
      <p:bldP spid="8" grpId="2"/>
      <p:bldP spid="59" grpId="0"/>
      <p:bldP spid="59" grpId="1"/>
      <p:bldP spid="60" grpId="0"/>
      <p:bldP spid="60" grpId="1"/>
      <p:bldP spid="60" grpId="2"/>
      <p:bldP spid="61" grpId="0"/>
      <p:bldP spid="61" grpId="1"/>
      <p:bldP spid="65" grpId="0"/>
      <p:bldP spid="65" grpId="1"/>
      <p:bldP spid="65" grpId="2"/>
      <p:bldP spid="69" grpId="0"/>
      <p:bldP spid="69" grpId="1"/>
      <p:bldP spid="81" grpId="0"/>
      <p:bldP spid="81" grpId="1"/>
      <p:bldP spid="100" grpId="0"/>
      <p:bldP spid="100" grpId="1"/>
      <p:bldP spid="100" grpId="2"/>
      <p:bldP spid="101" grpId="0"/>
      <p:bldP spid="101" grpId="1"/>
      <p:bldP spid="72" grpId="0"/>
      <p:bldP spid="72" grpId="1"/>
      <p:bldP spid="72" grpId="2"/>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2326137" y="210236"/>
            <a:ext cx="7615240" cy="1674120"/>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a:t>Câu hỏi số </a:t>
            </a:r>
            <a:r>
              <a:rPr lang="en-US" sz="3600" dirty="0" smtClean="0"/>
              <a:t>1.</a:t>
            </a:r>
            <a:endParaRPr lang="en-US" sz="3600" dirty="0"/>
          </a:p>
          <a:p>
            <a:pPr algn="ctr"/>
            <a:r>
              <a:rPr lang="en-US" sz="3600" dirty="0" smtClean="0"/>
              <a:t>Ưu thế lai là hiện tượng:</a:t>
            </a:r>
            <a:endParaRPr lang="en-US" sz="3600" dirty="0"/>
          </a:p>
        </p:txBody>
      </p:sp>
      <p:pic>
        <p:nvPicPr>
          <p:cNvPr id="9" name="Picture 8">
            <a:hlinkClick r:id="rId3" action="ppaction://hlinksldjump"/>
            <a:extLst>
              <a:ext uri="{FF2B5EF4-FFF2-40B4-BE49-F238E27FC236}">
                <a16:creationId xmlns:a16="http://schemas.microsoft.com/office/drawing/2014/main" xmlns="" id="{2752541A-CCD0-44E9-A966-4E4DB58C9439}"/>
              </a:ext>
            </a:extLst>
          </p:cNvPr>
          <p:cNvPicPr>
            <a:picLocks noChangeAspect="1"/>
          </p:cNvPicPr>
          <p:nvPr/>
        </p:nvPicPr>
        <p:blipFill rotWithShape="1">
          <a:blip r:embed="rId4">
            <a:extLst>
              <a:ext uri="{BEBA8EAE-BF5A-486C-A8C5-ECC9F3942E4B}">
                <a14:imgProps xmlns:a14="http://schemas.microsoft.com/office/drawing/2010/main" xmlns="">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xmlns="" val="0"/>
              </a:ext>
            </a:extLst>
          </a:blip>
          <a:srcRect l="67694" t="35900" b="25881"/>
          <a:stretch/>
        </p:blipFill>
        <p:spPr>
          <a:xfrm flipH="1">
            <a:off x="-403995" y="3322960"/>
            <a:ext cx="4202514" cy="3592190"/>
          </a:xfrm>
          <a:prstGeom prst="rect">
            <a:avLst/>
          </a:prstGeom>
        </p:spPr>
      </p:pic>
      <p:sp>
        <p:nvSpPr>
          <p:cNvPr id="2" name="Rectangle 1"/>
          <p:cNvSpPr/>
          <p:nvPr/>
        </p:nvSpPr>
        <p:spPr>
          <a:xfrm>
            <a:off x="512906" y="2147348"/>
            <a:ext cx="5082675"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 con lai có sức sống cao hơn bố mẹ.</a:t>
            </a:r>
            <a:endParaRPr lang="en-US" sz="2400" dirty="0"/>
          </a:p>
        </p:txBody>
      </p:sp>
      <p:sp>
        <p:nvSpPr>
          <p:cNvPr id="5" name="Rectangle 4"/>
          <p:cNvSpPr/>
          <p:nvPr/>
        </p:nvSpPr>
        <p:spPr>
          <a:xfrm>
            <a:off x="548761" y="2944912"/>
            <a:ext cx="504682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 con lai có sức sống kém hơn bố mẹ.</a:t>
            </a:r>
            <a:endParaRPr lang="en-US" sz="2400" dirty="0"/>
          </a:p>
        </p:txBody>
      </p:sp>
      <p:pic>
        <p:nvPicPr>
          <p:cNvPr id="4" name="Picture 3"/>
          <p:cNvPicPr>
            <a:picLocks noChangeAspect="1"/>
          </p:cNvPicPr>
          <p:nvPr/>
        </p:nvPicPr>
        <p:blipFill rotWithShape="1">
          <a:blip r:embed="rId6"/>
          <a:srcRect l="20769" t="86321" r="43000" b="8863"/>
          <a:stretch/>
        </p:blipFill>
        <p:spPr>
          <a:xfrm>
            <a:off x="7216726" y="6302325"/>
            <a:ext cx="4969424" cy="379829"/>
          </a:xfrm>
          <a:prstGeom prst="rect">
            <a:avLst/>
          </a:prstGeom>
        </p:spPr>
      </p:pic>
      <p:sp>
        <p:nvSpPr>
          <p:cNvPr id="10" name="Rectangle 9"/>
          <p:cNvSpPr/>
          <p:nvPr/>
        </p:nvSpPr>
        <p:spPr>
          <a:xfrm>
            <a:off x="6226284" y="2147348"/>
            <a:ext cx="5783746"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 con lai giảm sức sinh sản so với bố mẹ.</a:t>
            </a:r>
            <a:endParaRPr lang="en-US" sz="2400" dirty="0"/>
          </a:p>
        </p:txBody>
      </p:sp>
      <p:sp>
        <p:nvSpPr>
          <p:cNvPr id="11" name="Rectangle 10"/>
          <p:cNvSpPr/>
          <p:nvPr/>
        </p:nvSpPr>
        <p:spPr>
          <a:xfrm>
            <a:off x="6245564" y="2944912"/>
            <a:ext cx="5764466"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 Con lai duy trì kiểu gen vốn có ở bố mẹ.</a:t>
            </a:r>
            <a:endParaRPr lang="en-US" sz="2400" dirty="0"/>
          </a:p>
        </p:txBody>
      </p:sp>
      <p:sp>
        <p:nvSpPr>
          <p:cNvPr id="6" name="TextBox 5"/>
          <p:cNvSpPr txBox="1"/>
          <p:nvPr/>
        </p:nvSpPr>
        <p:spPr>
          <a:xfrm>
            <a:off x="5158913" y="2574357"/>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2" name="TextBox 11"/>
          <p:cNvSpPr txBox="1"/>
          <p:nvPr/>
        </p:nvSpPr>
        <p:spPr>
          <a:xfrm>
            <a:off x="11522227" y="2602008"/>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3" name="TextBox 12"/>
          <p:cNvSpPr txBox="1"/>
          <p:nvPr/>
        </p:nvSpPr>
        <p:spPr>
          <a:xfrm>
            <a:off x="11522227" y="1820680"/>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Tree>
    <p:extLst>
      <p:ext uri="{BB962C8B-B14F-4D97-AF65-F5344CB8AC3E}">
        <p14:creationId xmlns:p14="http://schemas.microsoft.com/office/powerpoint/2010/main" xmlns="" val="10568300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1" presetClass="emph" presetSubtype="0" repeatCount="indefinite" fill="hold" grpId="0" nodeType="clickEffect">
                                  <p:stCondLst>
                                    <p:cond delay="0"/>
                                  </p:stCondLst>
                                  <p:childTnLst>
                                    <p:animClr clrSpc="hsl" dir="cw">
                                      <p:cBhvr override="childStyle">
                                        <p:cTn id="6" dur="1000" fill="hold"/>
                                        <p:tgtEl>
                                          <p:spTgt spid="2"/>
                                        </p:tgtEl>
                                        <p:attrNameLst>
                                          <p:attrName>style.color</p:attrName>
                                        </p:attrNameLst>
                                      </p:cBhvr>
                                      <p:by>
                                        <p:hsl h="7200000" s="0" l="0"/>
                                      </p:by>
                                    </p:animClr>
                                    <p:animClr clrSpc="hsl" dir="cw">
                                      <p:cBhvr>
                                        <p:cTn id="7" dur="1000" fill="hold"/>
                                        <p:tgtEl>
                                          <p:spTgt spid="2"/>
                                        </p:tgtEl>
                                        <p:attrNameLst>
                                          <p:attrName>fillcolor</p:attrName>
                                        </p:attrNameLst>
                                      </p:cBhvr>
                                      <p:by>
                                        <p:hsl h="7200000" s="0" l="0"/>
                                      </p:by>
                                    </p:animClr>
                                    <p:animClr clrSpc="hsl" dir="cw">
                                      <p:cBhvr>
                                        <p:cTn id="8" dur="1000" fill="hold"/>
                                        <p:tgtEl>
                                          <p:spTgt spid="2"/>
                                        </p:tgtEl>
                                        <p:attrNameLst>
                                          <p:attrName>stroke.color</p:attrName>
                                        </p:attrNameLst>
                                      </p:cBhvr>
                                      <p:by>
                                        <p:hsl h="7200000" s="0" l="0"/>
                                      </p:by>
                                    </p:animClr>
                                    <p:set>
                                      <p:cBhvr>
                                        <p:cTn id="9" dur="1000" fill="hold"/>
                                        <p:tgtEl>
                                          <p:spTgt spid="2"/>
                                        </p:tgtEl>
                                        <p:attrNameLst>
                                          <p:attrName>fill.type</p:attrName>
                                        </p:attrNameLst>
                                      </p:cBhvr>
                                      <p:to>
                                        <p:strVal val="solid"/>
                                      </p:to>
                                    </p:set>
                                  </p:childTnLst>
                                </p:cTn>
                              </p:par>
                            </p:childTnLst>
                          </p:cTn>
                        </p:par>
                      </p:childTnLst>
                    </p:cTn>
                  </p:par>
                </p:childTnLst>
              </p:cTn>
              <p:nextCondLst>
                <p:cond evt="onClick" delay="0">
                  <p:tgtEl>
                    <p:spTgt spid="2"/>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nextCondLst>
                <p:cond evt="onClick" delay="0">
                  <p:tgtEl>
                    <p:spTgt spid="5"/>
                  </p:tgtEl>
                </p:cond>
              </p:nextCondLst>
            </p:seq>
            <p:seq concurrent="1" nextAc="seek">
              <p:cTn id="16" restart="whenNotActive" fill="hold" evtFilter="cancelBubble" nodeType="interactiveSeq">
                <p:stCondLst>
                  <p:cond evt="onClick" delay="0">
                    <p:tgtEl>
                      <p:spTgt spid="10"/>
                    </p:tgtEl>
                  </p:cond>
                </p:stCondLst>
                <p:endSync evt="end" delay="0">
                  <p:rtn val="all"/>
                </p:endSync>
                <p:childTnLst>
                  <p:par>
                    <p:cTn id="17" fill="hold">
                      <p:stCondLst>
                        <p:cond delay="0"/>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11"/>
                    </p:tgtEl>
                  </p:cond>
                </p:stCondLst>
                <p:endSync evt="end" delay="0">
                  <p:rtn val="all"/>
                </p:endSync>
                <p:childTnLst>
                  <p:par>
                    <p:cTn id="23" fill="hold">
                      <p:stCondLst>
                        <p:cond delay="0"/>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nextCondLst>
                <p:cond evt="onClick" delay="0">
                  <p:tgtEl>
                    <p:spTgt spid="11"/>
                  </p:tgtEl>
                </p:cond>
              </p:nextCondLst>
            </p:seq>
          </p:childTnLst>
        </p:cTn>
      </p:par>
    </p:tnLst>
    <p:bldLst>
      <p:bldP spid="2" grpId="0" animBg="1"/>
      <p:bldP spid="6"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675248" y="199449"/>
            <a:ext cx="10705513" cy="2248329"/>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r>
              <a:rPr lang="en-US" sz="4000" dirty="0" smtClean="0"/>
              <a:t>Câu hỏi số 2.</a:t>
            </a:r>
          </a:p>
          <a:p>
            <a:r>
              <a:rPr lang="en-US" sz="4000" dirty="0" smtClean="0"/>
              <a:t>Nguyên nhân gây ra hiện tượng thoái hoá do tự thụ phấn và do giao phối gần là:</a:t>
            </a:r>
            <a:endParaRPr lang="en-US" sz="4000" dirty="0"/>
          </a:p>
        </p:txBody>
      </p:sp>
      <p:pic>
        <p:nvPicPr>
          <p:cNvPr id="4" name="Picture 3">
            <a:hlinkClick r:id="rId3" action="ppaction://hlinksldjump"/>
            <a:extLst>
              <a:ext uri="{FF2B5EF4-FFF2-40B4-BE49-F238E27FC236}">
                <a16:creationId xmlns:a16="http://schemas.microsoft.com/office/drawing/2014/main" xmlns="" id="{2752541A-CCD0-44E9-A966-4E4DB58C9439}"/>
              </a:ext>
            </a:extLst>
          </p:cNvPr>
          <p:cNvPicPr>
            <a:picLocks noChangeAspect="1"/>
          </p:cNvPicPr>
          <p:nvPr/>
        </p:nvPicPr>
        <p:blipFill rotWithShape="1">
          <a:blip r:embed="rId4">
            <a:extLst>
              <a:ext uri="{BEBA8EAE-BF5A-486C-A8C5-ECC9F3942E4B}">
                <a14:imgProps xmlns:a14="http://schemas.microsoft.com/office/drawing/2010/main" xmlns="">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xmlns="" val="0"/>
              </a:ext>
            </a:extLst>
          </a:blip>
          <a:srcRect l="67694" t="35900" b="25881"/>
          <a:stretch/>
        </p:blipFill>
        <p:spPr>
          <a:xfrm flipH="1">
            <a:off x="-403995" y="3322960"/>
            <a:ext cx="4202514" cy="3592190"/>
          </a:xfrm>
          <a:prstGeom prst="rect">
            <a:avLst/>
          </a:prstGeom>
        </p:spPr>
      </p:pic>
      <p:pic>
        <p:nvPicPr>
          <p:cNvPr id="5" name="Picture 4"/>
          <p:cNvPicPr>
            <a:picLocks noChangeAspect="1"/>
          </p:cNvPicPr>
          <p:nvPr/>
        </p:nvPicPr>
        <p:blipFill rotWithShape="1">
          <a:blip r:embed="rId6"/>
          <a:srcRect l="20769" t="86321" r="43000" b="8863"/>
          <a:stretch/>
        </p:blipFill>
        <p:spPr>
          <a:xfrm>
            <a:off x="7216726" y="6302325"/>
            <a:ext cx="4969424" cy="379829"/>
          </a:xfrm>
          <a:prstGeom prst="rect">
            <a:avLst/>
          </a:prstGeom>
        </p:spPr>
      </p:pic>
      <p:sp>
        <p:nvSpPr>
          <p:cNvPr id="6" name="Rectangle 5"/>
          <p:cNvSpPr/>
          <p:nvPr/>
        </p:nvSpPr>
        <p:spPr>
          <a:xfrm>
            <a:off x="1223888" y="2607000"/>
            <a:ext cx="4065563"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 Tỉ lệ dị hợp tăng lên.</a:t>
            </a:r>
            <a:endParaRPr lang="en-US" sz="2400" dirty="0"/>
          </a:p>
        </p:txBody>
      </p:sp>
      <p:sp>
        <p:nvSpPr>
          <p:cNvPr id="7" name="Rectangle 6"/>
          <p:cNvSpPr/>
          <p:nvPr/>
        </p:nvSpPr>
        <p:spPr>
          <a:xfrm>
            <a:off x="6650293" y="2618083"/>
            <a:ext cx="394268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 Tỉ lệ đồng hợp trội tăng lên.</a:t>
            </a:r>
            <a:endParaRPr lang="en-US" sz="2400" dirty="0"/>
          </a:p>
        </p:txBody>
      </p:sp>
      <p:sp>
        <p:nvSpPr>
          <p:cNvPr id="9" name="Rectangle 8"/>
          <p:cNvSpPr/>
          <p:nvPr/>
        </p:nvSpPr>
        <p:spPr>
          <a:xfrm>
            <a:off x="1223887" y="3300794"/>
            <a:ext cx="4065563"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 Tỉ lệ đồng hợp lặn tăng lên.</a:t>
            </a:r>
            <a:endParaRPr lang="en-US" sz="2400" dirty="0"/>
          </a:p>
        </p:txBody>
      </p:sp>
      <p:sp>
        <p:nvSpPr>
          <p:cNvPr id="10" name="Rectangle 9"/>
          <p:cNvSpPr/>
          <p:nvPr/>
        </p:nvSpPr>
        <p:spPr>
          <a:xfrm>
            <a:off x="6650293" y="3369640"/>
            <a:ext cx="4065563"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 Tỉ lệ dị hợp giảm.</a:t>
            </a:r>
            <a:endParaRPr lang="en-US" sz="2400" dirty="0"/>
          </a:p>
        </p:txBody>
      </p:sp>
      <p:sp>
        <p:nvSpPr>
          <p:cNvPr id="11" name="TextBox 10"/>
          <p:cNvSpPr txBox="1"/>
          <p:nvPr/>
        </p:nvSpPr>
        <p:spPr>
          <a:xfrm>
            <a:off x="4821247" y="2261644"/>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5" name="TextBox 14"/>
          <p:cNvSpPr txBox="1"/>
          <p:nvPr/>
        </p:nvSpPr>
        <p:spPr>
          <a:xfrm>
            <a:off x="10106974" y="2258023"/>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6" name="TextBox 15"/>
          <p:cNvSpPr txBox="1"/>
          <p:nvPr/>
        </p:nvSpPr>
        <p:spPr>
          <a:xfrm>
            <a:off x="10106974" y="3014082"/>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Tree>
    <p:extLst>
      <p:ext uri="{BB962C8B-B14F-4D97-AF65-F5344CB8AC3E}">
        <p14:creationId xmlns:p14="http://schemas.microsoft.com/office/powerpoint/2010/main" xmlns="" val="21492758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indefinite" fill="hold" nodeType="clickEffect">
                                  <p:stCondLst>
                                    <p:cond delay="0"/>
                                  </p:stCondLst>
                                  <p:childTnLst>
                                    <p:animClr clrSpc="rgb" dir="cw">
                                      <p:cBhvr>
                                        <p:cTn id="6" dur="1000" fill="hold"/>
                                        <p:tgtEl>
                                          <p:spTgt spid="9"/>
                                        </p:tgtEl>
                                        <p:attrNameLst>
                                          <p:attrName>fillcolor</p:attrName>
                                        </p:attrNameLst>
                                      </p:cBhvr>
                                      <p:to>
                                        <a:schemeClr val="accent2"/>
                                      </p:to>
                                    </p:animClr>
                                    <p:set>
                                      <p:cBhvr>
                                        <p:cTn id="7" dur="1000" fill="hold"/>
                                        <p:tgtEl>
                                          <p:spTgt spid="9"/>
                                        </p:tgtEl>
                                        <p:attrNameLst>
                                          <p:attrName>fill.type</p:attrName>
                                        </p:attrNameLst>
                                      </p:cBhvr>
                                      <p:to>
                                        <p:strVal val="solid"/>
                                      </p:to>
                                    </p:set>
                                    <p:set>
                                      <p:cBhvr>
                                        <p:cTn id="8" dur="100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nextCondLst>
                <p:cond evt="onClick" delay="0">
                  <p:tgtEl>
                    <p:spTgt spid="6"/>
                  </p:tgtEl>
                </p:cond>
              </p:nextCondLst>
            </p:seq>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nextCondLst>
                <p:cond evt="onClick" delay="0">
                  <p:tgtEl>
                    <p:spTgt spid="7"/>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childTnLst>
              </p:cTn>
              <p:nextCondLst>
                <p:cond evt="onClick" delay="0">
                  <p:tgtEl>
                    <p:spTgt spid="10"/>
                  </p:tgtEl>
                </p:cond>
              </p:nextCondLst>
            </p:seq>
          </p:childTnLst>
        </p:cTn>
      </p:par>
    </p:tnLst>
    <p:bldLst>
      <p:bldP spid="11"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295422" y="255719"/>
            <a:ext cx="11704320" cy="2054948"/>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r>
              <a:rPr lang="en-US" sz="4000" dirty="0"/>
              <a:t>Câu hỏi số 3</a:t>
            </a:r>
          </a:p>
          <a:p>
            <a:pPr algn="ctr"/>
            <a:r>
              <a:rPr lang="en-US" sz="4000" dirty="0" smtClean="0"/>
              <a:t>Con vật nào sau đây thường xuyên giao phối gần vẫn không gây ra hiện tượng thoái hoá giống là:</a:t>
            </a:r>
            <a:endParaRPr lang="en-US" sz="4000" dirty="0"/>
          </a:p>
        </p:txBody>
      </p:sp>
      <p:pic>
        <p:nvPicPr>
          <p:cNvPr id="4" name="Picture 3">
            <a:hlinkClick r:id="rId3" action="ppaction://hlinksldjump"/>
            <a:extLst>
              <a:ext uri="{FF2B5EF4-FFF2-40B4-BE49-F238E27FC236}">
                <a16:creationId xmlns:a16="http://schemas.microsoft.com/office/drawing/2014/main" xmlns="" id="{2752541A-CCD0-44E9-A966-4E4DB58C9439}"/>
              </a:ext>
            </a:extLst>
          </p:cNvPr>
          <p:cNvPicPr>
            <a:picLocks noChangeAspect="1"/>
          </p:cNvPicPr>
          <p:nvPr/>
        </p:nvPicPr>
        <p:blipFill rotWithShape="1">
          <a:blip r:embed="rId4">
            <a:extLst>
              <a:ext uri="{BEBA8EAE-BF5A-486C-A8C5-ECC9F3942E4B}">
                <a14:imgProps xmlns:a14="http://schemas.microsoft.com/office/drawing/2010/main" xmlns="">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xmlns="" val="0"/>
              </a:ext>
            </a:extLst>
          </a:blip>
          <a:srcRect l="67694" t="35900" b="25881"/>
          <a:stretch/>
        </p:blipFill>
        <p:spPr>
          <a:xfrm flipH="1">
            <a:off x="-403995" y="3322960"/>
            <a:ext cx="4202514" cy="3592190"/>
          </a:xfrm>
          <a:prstGeom prst="rect">
            <a:avLst/>
          </a:prstGeom>
        </p:spPr>
      </p:pic>
      <p:pic>
        <p:nvPicPr>
          <p:cNvPr id="5" name="Picture 4"/>
          <p:cNvPicPr>
            <a:picLocks noChangeAspect="1"/>
          </p:cNvPicPr>
          <p:nvPr/>
        </p:nvPicPr>
        <p:blipFill rotWithShape="1">
          <a:blip r:embed="rId6"/>
          <a:srcRect l="20769" t="86321" r="43000" b="8863"/>
          <a:stretch/>
        </p:blipFill>
        <p:spPr>
          <a:xfrm>
            <a:off x="7216726" y="6302325"/>
            <a:ext cx="4969424" cy="379829"/>
          </a:xfrm>
          <a:prstGeom prst="rect">
            <a:avLst/>
          </a:prstGeom>
        </p:spPr>
      </p:pic>
      <p:sp>
        <p:nvSpPr>
          <p:cNvPr id="6" name="Rectangle 5"/>
          <p:cNvSpPr/>
          <p:nvPr/>
        </p:nvSpPr>
        <p:spPr>
          <a:xfrm>
            <a:off x="464235" y="265677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 lợn</a:t>
            </a:r>
            <a:endParaRPr lang="en-US" sz="2400" dirty="0"/>
          </a:p>
        </p:txBody>
      </p:sp>
      <p:sp>
        <p:nvSpPr>
          <p:cNvPr id="7" name="Rectangle 6"/>
          <p:cNvSpPr/>
          <p:nvPr/>
        </p:nvSpPr>
        <p:spPr>
          <a:xfrm>
            <a:off x="3390557" y="265677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 chuột</a:t>
            </a:r>
            <a:endParaRPr lang="en-US" sz="2400" dirty="0"/>
          </a:p>
        </p:txBody>
      </p:sp>
      <p:sp>
        <p:nvSpPr>
          <p:cNvPr id="9" name="Rectangle 8"/>
          <p:cNvSpPr/>
          <p:nvPr/>
        </p:nvSpPr>
        <p:spPr>
          <a:xfrm>
            <a:off x="6309361" y="268192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 hổ</a:t>
            </a:r>
            <a:endParaRPr lang="en-US" sz="2400" dirty="0"/>
          </a:p>
        </p:txBody>
      </p:sp>
      <p:sp>
        <p:nvSpPr>
          <p:cNvPr id="10" name="Rectangle 9"/>
          <p:cNvSpPr/>
          <p:nvPr/>
        </p:nvSpPr>
        <p:spPr>
          <a:xfrm>
            <a:off x="9228165" y="268192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 chim bồ câu</a:t>
            </a:r>
            <a:endParaRPr lang="en-US" sz="2400" dirty="0"/>
          </a:p>
        </p:txBody>
      </p:sp>
      <p:sp>
        <p:nvSpPr>
          <p:cNvPr id="11" name="TextBox 10"/>
          <p:cNvSpPr txBox="1"/>
          <p:nvPr/>
        </p:nvSpPr>
        <p:spPr>
          <a:xfrm>
            <a:off x="5586330" y="2305657"/>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2" name="TextBox 11"/>
          <p:cNvSpPr txBox="1"/>
          <p:nvPr/>
        </p:nvSpPr>
        <p:spPr>
          <a:xfrm>
            <a:off x="2646182" y="2305657"/>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3" name="TextBox 12"/>
          <p:cNvSpPr txBox="1"/>
          <p:nvPr/>
        </p:nvSpPr>
        <p:spPr>
          <a:xfrm>
            <a:off x="8535209" y="2310667"/>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Tree>
    <p:extLst>
      <p:ext uri="{BB962C8B-B14F-4D97-AF65-F5344CB8AC3E}">
        <p14:creationId xmlns:p14="http://schemas.microsoft.com/office/powerpoint/2010/main" xmlns="" val="5394175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1" presetClass="emph" presetSubtype="2" repeatCount="indefinite" fill="hold" nodeType="clickEffect">
                                  <p:stCondLst>
                                    <p:cond delay="0"/>
                                  </p:stCondLst>
                                  <p:childTnLst>
                                    <p:animClr clrSpc="rgb" dir="cw">
                                      <p:cBhvr>
                                        <p:cTn id="24" dur="1000" fill="hold"/>
                                        <p:tgtEl>
                                          <p:spTgt spid="10"/>
                                        </p:tgtEl>
                                        <p:attrNameLst>
                                          <p:attrName>fillcolor</p:attrName>
                                        </p:attrNameLst>
                                      </p:cBhvr>
                                      <p:to>
                                        <a:schemeClr val="accent2"/>
                                      </p:to>
                                    </p:animClr>
                                    <p:set>
                                      <p:cBhvr>
                                        <p:cTn id="25" dur="1000" fill="hold"/>
                                        <p:tgtEl>
                                          <p:spTgt spid="10"/>
                                        </p:tgtEl>
                                        <p:attrNameLst>
                                          <p:attrName>fill.type</p:attrName>
                                        </p:attrNameLst>
                                      </p:cBhvr>
                                      <p:to>
                                        <p:strVal val="solid"/>
                                      </p:to>
                                    </p:set>
                                    <p:set>
                                      <p:cBhvr>
                                        <p:cTn id="26" dur="1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bldLst>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464235" y="174729"/>
            <a:ext cx="11268219" cy="2054948"/>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a:t>Câu hỏi số 4</a:t>
            </a:r>
          </a:p>
          <a:p>
            <a:pPr algn="ctr"/>
            <a:r>
              <a:rPr lang="en-US" sz="3600" dirty="0" smtClean="0"/>
              <a:t>Vai trò nào sau đây không phải do phương pháp tự thụ phấn bắt buộc và giao phối cận huyết trong chọn giống?</a:t>
            </a:r>
            <a:endParaRPr lang="en-US" sz="3600" dirty="0"/>
          </a:p>
        </p:txBody>
      </p:sp>
      <p:pic>
        <p:nvPicPr>
          <p:cNvPr id="4" name="Picture 3">
            <a:hlinkClick r:id="rId3" action="ppaction://hlinksldjump"/>
            <a:extLst>
              <a:ext uri="{FF2B5EF4-FFF2-40B4-BE49-F238E27FC236}">
                <a16:creationId xmlns:a16="http://schemas.microsoft.com/office/drawing/2014/main" xmlns="" id="{2752541A-CCD0-44E9-A966-4E4DB58C9439}"/>
              </a:ext>
            </a:extLst>
          </p:cNvPr>
          <p:cNvPicPr>
            <a:picLocks noChangeAspect="1"/>
          </p:cNvPicPr>
          <p:nvPr/>
        </p:nvPicPr>
        <p:blipFill rotWithShape="1">
          <a:blip r:embed="rId4">
            <a:extLst>
              <a:ext uri="{BEBA8EAE-BF5A-486C-A8C5-ECC9F3942E4B}">
                <a14:imgProps xmlns:a14="http://schemas.microsoft.com/office/drawing/2010/main" xmlns="">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xmlns="" val="0"/>
              </a:ext>
            </a:extLst>
          </a:blip>
          <a:srcRect l="67694" t="35900" b="25881"/>
          <a:stretch/>
        </p:blipFill>
        <p:spPr>
          <a:xfrm flipH="1">
            <a:off x="-403995" y="3322960"/>
            <a:ext cx="4202514" cy="3592190"/>
          </a:xfrm>
          <a:prstGeom prst="rect">
            <a:avLst/>
          </a:prstGeom>
        </p:spPr>
      </p:pic>
      <p:pic>
        <p:nvPicPr>
          <p:cNvPr id="5" name="Picture 4"/>
          <p:cNvPicPr>
            <a:picLocks noChangeAspect="1"/>
          </p:cNvPicPr>
          <p:nvPr/>
        </p:nvPicPr>
        <p:blipFill rotWithShape="1">
          <a:blip r:embed="rId6"/>
          <a:srcRect l="20769" t="86321" r="43000" b="8863"/>
          <a:stretch/>
        </p:blipFill>
        <p:spPr>
          <a:xfrm>
            <a:off x="7216726" y="6302325"/>
            <a:ext cx="4969424" cy="379829"/>
          </a:xfrm>
          <a:prstGeom prst="rect">
            <a:avLst/>
          </a:prstGeom>
        </p:spPr>
      </p:pic>
      <p:sp>
        <p:nvSpPr>
          <p:cNvPr id="6" name="Rectangle 5"/>
          <p:cNvSpPr/>
          <p:nvPr/>
        </p:nvSpPr>
        <p:spPr>
          <a:xfrm>
            <a:off x="1941342" y="2447781"/>
            <a:ext cx="2883875"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 Tạo dòng thuần.</a:t>
            </a:r>
            <a:endParaRPr lang="en-US" sz="2400" dirty="0"/>
          </a:p>
        </p:txBody>
      </p:sp>
      <p:sp>
        <p:nvSpPr>
          <p:cNvPr id="7" name="Rectangle 6"/>
          <p:cNvSpPr/>
          <p:nvPr/>
        </p:nvSpPr>
        <p:spPr>
          <a:xfrm>
            <a:off x="6752494" y="2509032"/>
            <a:ext cx="4937516"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 Đánh giá kiểu gen từng dòng</a:t>
            </a:r>
            <a:endParaRPr lang="en-US" sz="2400" dirty="0"/>
          </a:p>
        </p:txBody>
      </p:sp>
      <p:sp>
        <p:nvSpPr>
          <p:cNvPr id="9" name="Rectangle 8"/>
          <p:cNvSpPr/>
          <p:nvPr/>
        </p:nvSpPr>
        <p:spPr>
          <a:xfrm>
            <a:off x="1941341" y="3200457"/>
            <a:ext cx="2883875"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 Phát hiện gen xấu.</a:t>
            </a:r>
            <a:endParaRPr lang="en-US" sz="2400" dirty="0"/>
          </a:p>
        </p:txBody>
      </p:sp>
      <p:sp>
        <p:nvSpPr>
          <p:cNvPr id="10" name="Rectangle 9"/>
          <p:cNvSpPr/>
          <p:nvPr/>
        </p:nvSpPr>
        <p:spPr>
          <a:xfrm>
            <a:off x="6752493" y="3200457"/>
            <a:ext cx="4937516"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 Tạo thế hệ con cho năng suất cao.</a:t>
            </a:r>
            <a:endParaRPr lang="en-US" sz="2400" dirty="0"/>
          </a:p>
        </p:txBody>
      </p:sp>
      <p:sp>
        <p:nvSpPr>
          <p:cNvPr id="11" name="TextBox 10"/>
          <p:cNvSpPr txBox="1"/>
          <p:nvPr/>
        </p:nvSpPr>
        <p:spPr>
          <a:xfrm>
            <a:off x="4364285" y="2075507"/>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2" name="TextBox 11"/>
          <p:cNvSpPr txBox="1"/>
          <p:nvPr/>
        </p:nvSpPr>
        <p:spPr>
          <a:xfrm>
            <a:off x="11125315" y="2160734"/>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3" name="TextBox 12"/>
          <p:cNvSpPr txBox="1"/>
          <p:nvPr/>
        </p:nvSpPr>
        <p:spPr>
          <a:xfrm>
            <a:off x="4366270" y="2847609"/>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Tree>
    <p:extLst>
      <p:ext uri="{BB962C8B-B14F-4D97-AF65-F5344CB8AC3E}">
        <p14:creationId xmlns:p14="http://schemas.microsoft.com/office/powerpoint/2010/main" xmlns="" val="26656144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1" presetClass="emph" presetSubtype="2" repeatCount="indefinite" fill="hold" nodeType="clickEffect">
                                  <p:stCondLst>
                                    <p:cond delay="0"/>
                                  </p:stCondLst>
                                  <p:childTnLst>
                                    <p:animClr clrSpc="rgb" dir="cw">
                                      <p:cBhvr>
                                        <p:cTn id="24" dur="1000" fill="hold"/>
                                        <p:tgtEl>
                                          <p:spTgt spid="10"/>
                                        </p:tgtEl>
                                        <p:attrNameLst>
                                          <p:attrName>fillcolor</p:attrName>
                                        </p:attrNameLst>
                                      </p:cBhvr>
                                      <p:to>
                                        <a:schemeClr val="accent2"/>
                                      </p:to>
                                    </p:animClr>
                                    <p:set>
                                      <p:cBhvr>
                                        <p:cTn id="25" dur="1000" fill="hold"/>
                                        <p:tgtEl>
                                          <p:spTgt spid="10"/>
                                        </p:tgtEl>
                                        <p:attrNameLst>
                                          <p:attrName>fill.type</p:attrName>
                                        </p:attrNameLst>
                                      </p:cBhvr>
                                      <p:to>
                                        <p:strVal val="solid"/>
                                      </p:to>
                                    </p:set>
                                    <p:set>
                                      <p:cBhvr>
                                        <p:cTn id="26" dur="1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1036080" y="157245"/>
            <a:ext cx="10626037" cy="2054948"/>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a:t>Câu hỏi số 5</a:t>
            </a:r>
          </a:p>
          <a:p>
            <a:pPr algn="ctr"/>
            <a:r>
              <a:rPr lang="en-US" sz="3600" dirty="0" smtClean="0"/>
              <a:t>Cho cây có kiểu gen Aa tự thụ phấn liên tục qua 3 thế hệ. Tỉ lệ kiểu gen Aa ở đời thứ 3 sẽ giảm còn bao nhiêu?</a:t>
            </a:r>
            <a:endParaRPr lang="en-US" sz="3600" dirty="0"/>
          </a:p>
        </p:txBody>
      </p:sp>
      <p:pic>
        <p:nvPicPr>
          <p:cNvPr id="4" name="Picture 3">
            <a:hlinkClick r:id="rId3" action="ppaction://hlinksldjump"/>
            <a:extLst>
              <a:ext uri="{FF2B5EF4-FFF2-40B4-BE49-F238E27FC236}">
                <a16:creationId xmlns:a16="http://schemas.microsoft.com/office/drawing/2014/main" xmlns="" id="{2752541A-CCD0-44E9-A966-4E4DB58C9439}"/>
              </a:ext>
            </a:extLst>
          </p:cNvPr>
          <p:cNvPicPr>
            <a:picLocks noChangeAspect="1"/>
          </p:cNvPicPr>
          <p:nvPr/>
        </p:nvPicPr>
        <p:blipFill rotWithShape="1">
          <a:blip r:embed="rId4">
            <a:extLst>
              <a:ext uri="{BEBA8EAE-BF5A-486C-A8C5-ECC9F3942E4B}">
                <a14:imgProps xmlns:a14="http://schemas.microsoft.com/office/drawing/2010/main" xmlns="">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xmlns="" val="0"/>
              </a:ext>
            </a:extLst>
          </a:blip>
          <a:srcRect l="67694" t="35900" b="25881"/>
          <a:stretch/>
        </p:blipFill>
        <p:spPr>
          <a:xfrm flipH="1">
            <a:off x="-403995" y="3322960"/>
            <a:ext cx="4202514" cy="3592190"/>
          </a:xfrm>
          <a:prstGeom prst="rect">
            <a:avLst/>
          </a:prstGeom>
        </p:spPr>
      </p:pic>
      <p:pic>
        <p:nvPicPr>
          <p:cNvPr id="5" name="Picture 4"/>
          <p:cNvPicPr>
            <a:picLocks noChangeAspect="1"/>
          </p:cNvPicPr>
          <p:nvPr/>
        </p:nvPicPr>
        <p:blipFill rotWithShape="1">
          <a:blip r:embed="rId6"/>
          <a:srcRect l="20769" t="86321" r="43000" b="8863"/>
          <a:stretch/>
        </p:blipFill>
        <p:spPr>
          <a:xfrm>
            <a:off x="7216726" y="6302325"/>
            <a:ext cx="4969424" cy="379829"/>
          </a:xfrm>
          <a:prstGeom prst="rect">
            <a:avLst/>
          </a:prstGeom>
        </p:spPr>
      </p:pic>
      <p:sp>
        <p:nvSpPr>
          <p:cNvPr id="6" name="Rectangle 5"/>
          <p:cNvSpPr/>
          <p:nvPr/>
        </p:nvSpPr>
        <p:spPr>
          <a:xfrm>
            <a:off x="464235" y="265677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 50%</a:t>
            </a:r>
            <a:endParaRPr lang="en-US" sz="2400" dirty="0"/>
          </a:p>
        </p:txBody>
      </p:sp>
      <p:sp>
        <p:nvSpPr>
          <p:cNvPr id="7" name="Rectangle 6"/>
          <p:cNvSpPr/>
          <p:nvPr/>
        </p:nvSpPr>
        <p:spPr>
          <a:xfrm>
            <a:off x="3390557" y="265677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 25%</a:t>
            </a:r>
            <a:endParaRPr lang="en-US" sz="2400" dirty="0"/>
          </a:p>
        </p:txBody>
      </p:sp>
      <p:sp>
        <p:nvSpPr>
          <p:cNvPr id="9" name="Rectangle 8"/>
          <p:cNvSpPr/>
          <p:nvPr/>
        </p:nvSpPr>
        <p:spPr>
          <a:xfrm>
            <a:off x="6309361" y="268192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 12,5%</a:t>
            </a:r>
            <a:endParaRPr lang="en-US" sz="2400" dirty="0"/>
          </a:p>
        </p:txBody>
      </p:sp>
      <p:sp>
        <p:nvSpPr>
          <p:cNvPr id="10" name="Rectangle 9"/>
          <p:cNvSpPr/>
          <p:nvPr/>
        </p:nvSpPr>
        <p:spPr>
          <a:xfrm>
            <a:off x="9228165" y="2681920"/>
            <a:ext cx="2743200" cy="534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 6,25%</a:t>
            </a:r>
            <a:endParaRPr lang="en-US" sz="2400" dirty="0"/>
          </a:p>
        </p:txBody>
      </p:sp>
      <p:sp>
        <p:nvSpPr>
          <p:cNvPr id="11" name="TextBox 10"/>
          <p:cNvSpPr txBox="1"/>
          <p:nvPr/>
        </p:nvSpPr>
        <p:spPr>
          <a:xfrm>
            <a:off x="5547600" y="2343811"/>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2" name="TextBox 11"/>
          <p:cNvSpPr txBox="1"/>
          <p:nvPr/>
        </p:nvSpPr>
        <p:spPr>
          <a:xfrm>
            <a:off x="11366211" y="2370058"/>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
        <p:nvSpPr>
          <p:cNvPr id="13" name="TextBox 12"/>
          <p:cNvSpPr txBox="1"/>
          <p:nvPr/>
        </p:nvSpPr>
        <p:spPr>
          <a:xfrm>
            <a:off x="2597653" y="2343811"/>
            <a:ext cx="605154" cy="1107996"/>
          </a:xfrm>
          <a:prstGeom prst="rect">
            <a:avLst/>
          </a:prstGeom>
          <a:noFill/>
        </p:spPr>
        <p:txBody>
          <a:bodyPr wrap="square" rtlCol="0">
            <a:spAutoFit/>
          </a:bodyPr>
          <a:lstStyle/>
          <a:p>
            <a:r>
              <a:rPr lang="en-US" sz="6600" dirty="0" smtClean="0">
                <a:solidFill>
                  <a:srgbClr val="FF0000"/>
                </a:solidFill>
              </a:rPr>
              <a:t>x</a:t>
            </a:r>
            <a:endParaRPr lang="en-US" sz="6600" dirty="0">
              <a:solidFill>
                <a:srgbClr val="FF0000"/>
              </a:solidFill>
            </a:endParaRPr>
          </a:p>
        </p:txBody>
      </p:sp>
    </p:spTree>
    <p:extLst>
      <p:ext uri="{BB962C8B-B14F-4D97-AF65-F5344CB8AC3E}">
        <p14:creationId xmlns:p14="http://schemas.microsoft.com/office/powerpoint/2010/main" xmlns="" val="24978432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1000"/>
                                        <p:tgtEl>
                                          <p:spTgt spid="11"/>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1000"/>
                                        <p:tgtEl>
                                          <p:spTgt spid="12"/>
                                        </p:tgtEl>
                                      </p:cBhvr>
                                    </p:animEffec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1000"/>
                                        <p:tgtEl>
                                          <p:spTgt spid="13"/>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1" presetClass="emph" presetSubtype="2" repeatCount="indefinite" fill="hold" nodeType="clickEffect">
                                  <p:stCondLst>
                                    <p:cond delay="0"/>
                                  </p:stCondLst>
                                  <p:childTnLst>
                                    <p:animClr clrSpc="rgb" dir="cw">
                                      <p:cBhvr>
                                        <p:cTn id="24" dur="1000" fill="hold"/>
                                        <p:tgtEl>
                                          <p:spTgt spid="9"/>
                                        </p:tgtEl>
                                        <p:attrNameLst>
                                          <p:attrName>fillcolor</p:attrName>
                                        </p:attrNameLst>
                                      </p:cBhvr>
                                      <p:to>
                                        <a:schemeClr val="accent2"/>
                                      </p:to>
                                    </p:animClr>
                                    <p:set>
                                      <p:cBhvr>
                                        <p:cTn id="25" dur="1000" fill="hold"/>
                                        <p:tgtEl>
                                          <p:spTgt spid="9"/>
                                        </p:tgtEl>
                                        <p:attrNameLst>
                                          <p:attrName>fill.type</p:attrName>
                                        </p:attrNameLst>
                                      </p:cBhvr>
                                      <p:to>
                                        <p:strVal val="solid"/>
                                      </p:to>
                                    </p:set>
                                    <p:set>
                                      <p:cBhvr>
                                        <p:cTn id="26" dur="100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childTnLst>
        </p:cTn>
      </p:par>
    </p:tnLst>
    <p:bldLst>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458200" y="172934"/>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458200" y="325012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248400" y="325012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248400" y="16303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962400" y="3276600"/>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685306" y="3276600"/>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962400" y="140277"/>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752600" y="140277"/>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Administrator\Desktop\BT trò chơi\background-tet-dep-nhat-lam-hinh-nen-dep-18-356x22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50351" y="1525485"/>
            <a:ext cx="1837572"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Administrator\Desktop\BT trò chơi\hinh-anh-hoa-dao-ngay-tet-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98731" y="1507672"/>
            <a:ext cx="1984739"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Administrator\Desktop\BT trò chơi\hinh-anh-ngay-tet-nguyen-dan-y-nghia-nhat-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18645" y="1507671"/>
            <a:ext cx="1916911"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Users\Administrator\Desktop\BT trò chơi\nhung-hinh-anh-nhuc-long-nguoi-xa-que-ngay-tet.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585693" y="1507671"/>
            <a:ext cx="1803402" cy="1352551"/>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Users\Administrator\Desktop\BT trò chơi\tải xuống.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779992" y="4677642"/>
            <a:ext cx="1909316" cy="1265959"/>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C:\Users\Administrator\Desktop\BT trò chơi\tuyen-chon-hinh-anh-ngay-tet-dep-nhat-kem-loi-chuc-y-nghia-mung-xuan-binh-than-2016-4.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040704" y="4639295"/>
            <a:ext cx="1940787" cy="1343025"/>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C:\Users\Administrator\Desktop\BT trò chơi\thiep-chuc-tet-2020-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311717" y="4639294"/>
            <a:ext cx="1923838" cy="1406978"/>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C:\Users\Administrator\Desktop\BT trò chơi\tuyen-tap-hinh-anh-hoa-mai-ngay-tet-vo-cung-ruc-ro-va-dac-sac-1.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534400" y="4596060"/>
            <a:ext cx="1905989" cy="1429492"/>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1741167" y="172934"/>
            <a:ext cx="2048898" cy="707886"/>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Hiện tượng ưu thế lai là gì?</a:t>
            </a:r>
          </a:p>
        </p:txBody>
      </p:sp>
      <p:sp>
        <p:nvSpPr>
          <p:cNvPr id="22" name="TextBox 21"/>
          <p:cNvSpPr txBox="1"/>
          <p:nvPr/>
        </p:nvSpPr>
        <p:spPr>
          <a:xfrm>
            <a:off x="1685306" y="3250128"/>
            <a:ext cx="1974398" cy="1477328"/>
          </a:xfrm>
          <a:prstGeom prst="rect">
            <a:avLst/>
          </a:prstGeom>
          <a:noFill/>
        </p:spPr>
        <p:txBody>
          <a:bodyPr wrap="square" rtlCol="0">
            <a:spAutoFit/>
          </a:bodyPr>
          <a:lstStyle/>
          <a:p>
            <a:pPr algn="just">
              <a:defRPr/>
            </a:pPr>
            <a:r>
              <a:rPr lang="en-US" dirty="0">
                <a:latin typeface="Times New Roman" panose="02020603050405020304" pitchFamily="18" charset="0"/>
                <a:cs typeface="Times New Roman" panose="02020603050405020304" pitchFamily="18" charset="0"/>
              </a:rPr>
              <a:t>Trong chọn giống cây trồng, người ta đã dùng những phương pháp gì để tạo ưu thế lai?</a:t>
            </a:r>
          </a:p>
        </p:txBody>
      </p:sp>
      <p:sp>
        <p:nvSpPr>
          <p:cNvPr id="23" name="TextBox 22"/>
          <p:cNvSpPr txBox="1"/>
          <p:nvPr/>
        </p:nvSpPr>
        <p:spPr>
          <a:xfrm>
            <a:off x="3972463" y="154672"/>
            <a:ext cx="2110488" cy="1384995"/>
          </a:xfrm>
          <a:prstGeom prst="rect">
            <a:avLst/>
          </a:prstGeom>
          <a:noFill/>
        </p:spPr>
        <p:txBody>
          <a:bodyPr wrap="square" rtlCol="0">
            <a:spAutoFit/>
          </a:bodyPr>
          <a:lstStyle/>
          <a:p>
            <a:pPr algn="just">
              <a:defRPr/>
            </a:pPr>
            <a:r>
              <a:rPr lang="en-US" sz="1400" dirty="0">
                <a:latin typeface="Times New Roman" panose="02020603050405020304" pitchFamily="18" charset="0"/>
                <a:cs typeface="Times New Roman" panose="02020603050405020304" pitchFamily="18" charset="0"/>
              </a:rPr>
              <a:t>Là hiện tượng con sinh ra có sức sống cao hơn, sinh trưởng tốt hơn, năng suất cao hơn trung bình giữa hai bố mẹ hoặc vượt trội cả hai bố mẹ.</a:t>
            </a:r>
          </a:p>
        </p:txBody>
      </p:sp>
      <p:sp>
        <p:nvSpPr>
          <p:cNvPr id="24" name="TextBox 23"/>
          <p:cNvSpPr txBox="1"/>
          <p:nvPr/>
        </p:nvSpPr>
        <p:spPr>
          <a:xfrm>
            <a:off x="3970460" y="3276600"/>
            <a:ext cx="2011031" cy="1261884"/>
          </a:xfrm>
          <a:prstGeom prst="rect">
            <a:avLst/>
          </a:prstGeom>
          <a:noFill/>
        </p:spPr>
        <p:txBody>
          <a:bodyPr wrap="square" rtlCol="0">
            <a:spAutoFit/>
          </a:bodyPr>
          <a:lstStyle/>
          <a:p>
            <a:pPr algn="just">
              <a:defRPr/>
            </a:pPr>
            <a:r>
              <a:rPr lang="en-US" sz="1900" dirty="0">
                <a:latin typeface="Times New Roman" panose="02020603050405020304" pitchFamily="18" charset="0"/>
                <a:cs typeface="Times New Roman" panose="02020603050405020304" pitchFamily="18" charset="0"/>
              </a:rPr>
              <a:t>Người ta dùng chủ yếu phương pháp lai khác dòng hoặc lai khác thứ.</a:t>
            </a:r>
          </a:p>
        </p:txBody>
      </p:sp>
      <p:sp>
        <p:nvSpPr>
          <p:cNvPr id="25" name="TextBox 24"/>
          <p:cNvSpPr txBox="1"/>
          <p:nvPr/>
        </p:nvSpPr>
        <p:spPr>
          <a:xfrm>
            <a:off x="6235351" y="172935"/>
            <a:ext cx="2000204" cy="1015663"/>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Nguyên nhân của hiện tượng ưu thế lai là gì?</a:t>
            </a:r>
            <a:endParaRPr lang="en-US" sz="2000" dirty="0"/>
          </a:p>
        </p:txBody>
      </p:sp>
      <p:sp>
        <p:nvSpPr>
          <p:cNvPr id="34" name="TextBox 33"/>
          <p:cNvSpPr txBox="1"/>
          <p:nvPr/>
        </p:nvSpPr>
        <p:spPr>
          <a:xfrm>
            <a:off x="8425814" y="219030"/>
            <a:ext cx="2146649" cy="1015663"/>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Là do sự tập trung các gen trội có lợi ở cơ thể lai F</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 .</a:t>
            </a:r>
          </a:p>
        </p:txBody>
      </p:sp>
      <p:sp>
        <p:nvSpPr>
          <p:cNvPr id="26" name="TextBox 25"/>
          <p:cNvSpPr txBox="1"/>
          <p:nvPr/>
        </p:nvSpPr>
        <p:spPr>
          <a:xfrm>
            <a:off x="6210091" y="3221038"/>
            <a:ext cx="2025464" cy="1477328"/>
          </a:xfrm>
          <a:prstGeom prst="rect">
            <a:avLst/>
          </a:prstGeom>
          <a:noFill/>
        </p:spPr>
        <p:txBody>
          <a:bodyPr wrap="square" rtlCol="0">
            <a:spAutoFit/>
          </a:bodyPr>
          <a:lstStyle/>
          <a:p>
            <a:pPr algn="just">
              <a:defRPr/>
            </a:pPr>
            <a:r>
              <a:rPr lang="en-US" dirty="0">
                <a:latin typeface="Times New Roman" panose="02020603050405020304" pitchFamily="18" charset="0"/>
                <a:cs typeface="Times New Roman" panose="02020603050405020304" pitchFamily="18" charset="0"/>
              </a:rPr>
              <a:t>Trong chọn giống vật nuôi, người ta đã dùng phương pháp gì để tạo ưu thế lai?</a:t>
            </a:r>
          </a:p>
        </p:txBody>
      </p:sp>
      <p:sp>
        <p:nvSpPr>
          <p:cNvPr id="38" name="TextBox 37"/>
          <p:cNvSpPr txBox="1"/>
          <p:nvPr/>
        </p:nvSpPr>
        <p:spPr>
          <a:xfrm>
            <a:off x="8510298" y="3337346"/>
            <a:ext cx="1953204" cy="1015663"/>
          </a:xfrm>
          <a:prstGeom prst="rect">
            <a:avLst/>
          </a:prstGeom>
          <a:noFill/>
        </p:spPr>
        <p:txBody>
          <a:bodyPr wrap="square" rtlCol="0">
            <a:spAutoFit/>
          </a:bodyPr>
          <a:lstStyle/>
          <a:p>
            <a:pPr algn="just">
              <a:defRPr/>
            </a:pPr>
            <a:r>
              <a:rPr lang="en-US" sz="2000" dirty="0">
                <a:latin typeface="Times New Roman" panose="02020603050405020304" pitchFamily="18" charset="0"/>
                <a:cs typeface="Times New Roman" panose="02020603050405020304" pitchFamily="18" charset="0"/>
              </a:rPr>
              <a:t>Người ta dùng phương pháp lai kinh tế.</a:t>
            </a:r>
          </a:p>
        </p:txBody>
      </p:sp>
    </p:spTree>
    <p:extLst>
      <p:ext uri="{BB962C8B-B14F-4D97-AF65-F5344CB8AC3E}">
        <p14:creationId xmlns:p14="http://schemas.microsoft.com/office/powerpoint/2010/main" xmlns="" val="4772769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458200" y="172934"/>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p:nvSpPr>
        <p:spPr>
          <a:xfrm>
            <a:off x="8458200" y="325012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p:nvSpPr>
        <p:spPr>
          <a:xfrm>
            <a:off x="6248400" y="325012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6248400" y="163038"/>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p:nvSpPr>
        <p:spPr>
          <a:xfrm>
            <a:off x="3962400" y="3276600"/>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p:nvSpPr>
        <p:spPr>
          <a:xfrm>
            <a:off x="1685306" y="3276600"/>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p:nvSpPr>
        <p:spPr>
          <a:xfrm>
            <a:off x="3962400" y="140277"/>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p:nvSpPr>
        <p:spPr>
          <a:xfrm>
            <a:off x="1752600" y="140277"/>
            <a:ext cx="2057400" cy="28020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26" name="Picture 2" descr="C:\Users\Administrator\Desktop\BT trò chơi\background-tet-dep-nhat-lam-hinh-nen-dep-18-356x22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50351" y="1525485"/>
            <a:ext cx="1837572"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Administrator\Desktop\BT trò chơi\hinh-anh-hoa-dao-ngay-tet-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98731" y="1507672"/>
            <a:ext cx="1984739"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Administrator\Desktop\BT trò chơi\hinh-anh-ngay-tet-nguyen-dan-y-nghia-nhat-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18645" y="1507671"/>
            <a:ext cx="1916911" cy="1334737"/>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Users\Administrator\Desktop\BT trò chơi\nhung-hinh-anh-nhuc-long-nguoi-xa-que-ngay-tet.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585693" y="1507671"/>
            <a:ext cx="1803402" cy="1352551"/>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Users\Administrator\Desktop\BT trò chơi\tải xuống.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779992" y="4677642"/>
            <a:ext cx="1909316" cy="1265959"/>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C:\Users\Administrator\Desktop\BT trò chơi\tuyen-chon-hinh-anh-ngay-tet-dep-nhat-kem-loi-chuc-y-nghia-mung-xuan-binh-than-2016-4.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040704" y="4639295"/>
            <a:ext cx="1940787" cy="1343025"/>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C:\Users\Administrator\Desktop\BT trò chơi\thiep-chuc-tet-2020-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311717" y="4639294"/>
            <a:ext cx="1923838" cy="1406978"/>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C:\Users\Administrator\Desktop\BT trò chơi\tuyen-tap-hinh-anh-hoa-mai-ngay-tet-vo-cung-ruc-ro-va-dac-sac-1.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534400" y="4596060"/>
            <a:ext cx="1905989" cy="142949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861821" y="368432"/>
            <a:ext cx="1838957" cy="707886"/>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Phép lai kinh tế là gì?</a:t>
            </a:r>
          </a:p>
        </p:txBody>
      </p:sp>
      <p:sp>
        <p:nvSpPr>
          <p:cNvPr id="3" name="TextBox 2"/>
          <p:cNvSpPr txBox="1"/>
          <p:nvPr/>
        </p:nvSpPr>
        <p:spPr>
          <a:xfrm>
            <a:off x="1685306" y="3339071"/>
            <a:ext cx="2057400" cy="923330"/>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Ở nước ta, lai kinh tế được thực hiện dưới hình thức nào?</a:t>
            </a:r>
          </a:p>
        </p:txBody>
      </p:sp>
      <p:sp>
        <p:nvSpPr>
          <p:cNvPr id="4" name="TextBox 3"/>
          <p:cNvSpPr txBox="1"/>
          <p:nvPr/>
        </p:nvSpPr>
        <p:spPr>
          <a:xfrm>
            <a:off x="3946135" y="180789"/>
            <a:ext cx="2089929" cy="1169551"/>
          </a:xfrm>
          <a:prstGeom prst="rect">
            <a:avLst/>
          </a:prstGeom>
          <a:noFill/>
        </p:spPr>
        <p:txBody>
          <a:bodyPr wrap="square" rtlCol="0">
            <a:spAutoFit/>
          </a:bodyPr>
          <a:lstStyle/>
          <a:p>
            <a:pPr algn="just">
              <a:defRPr/>
            </a:pPr>
            <a:r>
              <a:rPr lang="en-US" sz="1400" dirty="0">
                <a:latin typeface="Times New Roman" panose="02020603050405020304" pitchFamily="18" charset="0"/>
                <a:cs typeface="Times New Roman" panose="02020603050405020304" pitchFamily="18" charset="0"/>
              </a:rPr>
              <a:t>Là phép lai dùng giữa bố mẹ thuộc hai dòng thuần khác nhau rồi dùng con lai F</a:t>
            </a:r>
            <a:r>
              <a:rPr lang="en-US" sz="1400" baseline="-25000" dirty="0">
                <a:latin typeface="Times New Roman" panose="02020603050405020304" pitchFamily="18" charset="0"/>
                <a:cs typeface="Times New Roman" panose="02020603050405020304" pitchFamily="18" charset="0"/>
              </a:rPr>
              <a:t>1</a:t>
            </a:r>
            <a:r>
              <a:rPr lang="en-US" sz="1400" dirty="0">
                <a:latin typeface="Times New Roman" panose="02020603050405020304" pitchFamily="18" charset="0"/>
                <a:cs typeface="Times New Roman" panose="02020603050405020304" pitchFamily="18" charset="0"/>
              </a:rPr>
              <a:t> làm sản phẩm, không dùng nó làm giống.</a:t>
            </a:r>
          </a:p>
        </p:txBody>
      </p:sp>
      <p:sp>
        <p:nvSpPr>
          <p:cNvPr id="5" name="TextBox 4"/>
          <p:cNvSpPr txBox="1"/>
          <p:nvPr/>
        </p:nvSpPr>
        <p:spPr>
          <a:xfrm>
            <a:off x="3946135" y="3276600"/>
            <a:ext cx="2089929" cy="1246495"/>
          </a:xfrm>
          <a:prstGeom prst="rect">
            <a:avLst/>
          </a:prstGeom>
          <a:noFill/>
        </p:spPr>
        <p:txBody>
          <a:bodyPr wrap="square" rtlCol="0">
            <a:spAutoFit/>
          </a:bodyPr>
          <a:lstStyle/>
          <a:p>
            <a:pPr algn="just">
              <a:defRPr/>
            </a:pPr>
            <a:r>
              <a:rPr lang="en-US" sz="1500" dirty="0">
                <a:latin typeface="Times New Roman" panose="02020603050405020304" pitchFamily="18" charset="0"/>
                <a:cs typeface="Times New Roman" panose="02020603050405020304" pitchFamily="18" charset="0"/>
              </a:rPr>
              <a:t>Người ta dùng con cái thuộc giống trong nước cho giao phối với con đực cao sản thuộc giống thuần nhập nội.</a:t>
            </a:r>
          </a:p>
        </p:txBody>
      </p:sp>
      <p:sp>
        <p:nvSpPr>
          <p:cNvPr id="6" name="TextBox 5"/>
          <p:cNvSpPr txBox="1"/>
          <p:nvPr/>
        </p:nvSpPr>
        <p:spPr>
          <a:xfrm>
            <a:off x="6264664" y="235077"/>
            <a:ext cx="2067031" cy="1015663"/>
          </a:xfrm>
          <a:prstGeom prst="rect">
            <a:avLst/>
          </a:prstGeom>
          <a:noFill/>
        </p:spPr>
        <p:txBody>
          <a:bodyPr wrap="square" rtlCol="0">
            <a:spAutoFit/>
          </a:bodyPr>
          <a:lstStyle/>
          <a:p>
            <a:pPr algn="just">
              <a:defRPr/>
            </a:pPr>
            <a:r>
              <a:rPr lang="en-US" sz="2000" dirty="0">
                <a:latin typeface="Times New Roman" panose="02020603050405020304" pitchFamily="18" charset="0"/>
                <a:cs typeface="Times New Roman" panose="02020603050405020304" pitchFamily="18" charset="0"/>
              </a:rPr>
              <a:t>Để duy trì ưu thế lai người ta dùng phương pháp gì?</a:t>
            </a:r>
          </a:p>
        </p:txBody>
      </p:sp>
      <p:sp>
        <p:nvSpPr>
          <p:cNvPr id="7" name="TextBox 6"/>
          <p:cNvSpPr txBox="1"/>
          <p:nvPr/>
        </p:nvSpPr>
        <p:spPr>
          <a:xfrm>
            <a:off x="6477000" y="3378908"/>
            <a:ext cx="1524000" cy="369332"/>
          </a:xfrm>
          <a:prstGeom prst="rect">
            <a:avLst/>
          </a:prstGeom>
          <a:noFill/>
        </p:spPr>
        <p:txBody>
          <a:bodyPr wrap="square" rtlCol="0">
            <a:spAutoFit/>
          </a:bodyPr>
          <a:lstStyle/>
          <a:p>
            <a:endParaRPr lang="en-US"/>
          </a:p>
        </p:txBody>
      </p:sp>
      <p:sp>
        <p:nvSpPr>
          <p:cNvPr id="8" name="TextBox 7"/>
          <p:cNvSpPr txBox="1"/>
          <p:nvPr/>
        </p:nvSpPr>
        <p:spPr>
          <a:xfrm>
            <a:off x="6362915" y="3283884"/>
            <a:ext cx="1821442" cy="1261884"/>
          </a:xfrm>
          <a:prstGeom prst="rect">
            <a:avLst/>
          </a:prstGeom>
          <a:noFill/>
        </p:spPr>
        <p:txBody>
          <a:bodyPr wrap="square" rtlCol="0">
            <a:spAutoFit/>
          </a:bodyPr>
          <a:lstStyle/>
          <a:p>
            <a:pPr algn="just"/>
            <a:r>
              <a:rPr lang="en-US" sz="1900" dirty="0">
                <a:latin typeface="Times New Roman" panose="02020603050405020304" pitchFamily="18" charset="0"/>
                <a:cs typeface="Times New Roman" panose="02020603050405020304" pitchFamily="18" charset="0"/>
              </a:rPr>
              <a:t>Tại sao khi lai 2 dòng thuần, ưu thế lai lại biểu hiện rõ nhất?</a:t>
            </a:r>
          </a:p>
        </p:txBody>
      </p:sp>
      <p:sp>
        <p:nvSpPr>
          <p:cNvPr id="9" name="TextBox 8"/>
          <p:cNvSpPr txBox="1"/>
          <p:nvPr/>
        </p:nvSpPr>
        <p:spPr>
          <a:xfrm>
            <a:off x="8458200" y="201925"/>
            <a:ext cx="2057400" cy="1077218"/>
          </a:xfrm>
          <a:prstGeom prst="rect">
            <a:avLst/>
          </a:prstGeom>
          <a:noFill/>
        </p:spPr>
        <p:txBody>
          <a:bodyPr wrap="square" rtlCol="0">
            <a:spAutoFit/>
          </a:bodyPr>
          <a:lstStyle/>
          <a:p>
            <a:pPr algn="just"/>
            <a:r>
              <a:rPr lang="en-US" sz="1600" dirty="0">
                <a:latin typeface="Times New Roman" panose="02020603050405020304" pitchFamily="18" charset="0"/>
                <a:cs typeface="Times New Roman" panose="02020603050405020304" pitchFamily="18" charset="0"/>
              </a:rPr>
              <a:t>Người ta dùng phương pháp nhân giống vô tính (bằng giâm, chiết, ghép, vi nhân </a:t>
            </a:r>
            <a:r>
              <a:rPr lang="en-US" sz="1600" dirty="0" smtClean="0">
                <a:latin typeface="Times New Roman" panose="02020603050405020304" pitchFamily="18" charset="0"/>
                <a:cs typeface="Times New Roman" panose="02020603050405020304" pitchFamily="18" charset="0"/>
              </a:rPr>
              <a:t>giống...)</a:t>
            </a:r>
            <a:endParaRPr lang="en-US" sz="16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8458200" y="3250128"/>
            <a:ext cx="2057400" cy="1400383"/>
          </a:xfrm>
          <a:prstGeom prst="rect">
            <a:avLst/>
          </a:prstGeom>
          <a:noFill/>
        </p:spPr>
        <p:txBody>
          <a:bodyPr wrap="square" rtlCol="0">
            <a:spAutoFit/>
          </a:bodyPr>
          <a:lstStyle/>
          <a:p>
            <a:pPr algn="just"/>
            <a:r>
              <a:rPr lang="en-US" sz="1700" dirty="0">
                <a:latin typeface="Times New Roman" panose="02020603050405020304" pitchFamily="18" charset="0"/>
                <a:cs typeface="Times New Roman" panose="02020603050405020304" pitchFamily="18" charset="0"/>
              </a:rPr>
              <a:t>Vì tập trung nhiều gen trội có lợi nên biểu hình thành kiểu hình có nhiều tính trạng tốt.</a:t>
            </a:r>
          </a:p>
        </p:txBody>
      </p:sp>
    </p:spTree>
    <p:extLst>
      <p:ext uri="{BB962C8B-B14F-4D97-AF65-F5344CB8AC3E}">
        <p14:creationId xmlns:p14="http://schemas.microsoft.com/office/powerpoint/2010/main" xmlns="" val="3449237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xmlns="" id="{AC0D864E-6C93-405D-A975-AE6F7FFEBC6F}"/>
              </a:ext>
            </a:extLst>
          </p:cNvPr>
          <p:cNvSpPr/>
          <p:nvPr/>
        </p:nvSpPr>
        <p:spPr>
          <a:xfrm>
            <a:off x="789710" y="178790"/>
            <a:ext cx="10972800" cy="16361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bg1"/>
                </a:solidFill>
                <a:latin typeface="#9Slide03 Arima Madurai" panose="00000500000000000000" pitchFamily="2" charset="0"/>
                <a:cs typeface="#9Slide03 Arima Madurai" panose="00000500000000000000" pitchFamily="2" charset="0"/>
              </a:rPr>
              <a:t>Em có nhận xét gì về sức sống, khả năng sinh trưởng, năng suất.... của cây ngô cơ thể  lai F</a:t>
            </a:r>
            <a:r>
              <a:rPr lang="en-US" sz="2800" baseline="-25000" dirty="0" smtClean="0">
                <a:solidFill>
                  <a:schemeClr val="bg1"/>
                </a:solidFill>
                <a:latin typeface="#9Slide03 Arima Madurai" panose="00000500000000000000" pitchFamily="2" charset="0"/>
                <a:cs typeface="#9Slide03 Arima Madurai" panose="00000500000000000000" pitchFamily="2" charset="0"/>
              </a:rPr>
              <a:t>1  </a:t>
            </a:r>
            <a:r>
              <a:rPr lang="en-US" sz="2800" dirty="0" smtClean="0">
                <a:solidFill>
                  <a:schemeClr val="bg1"/>
                </a:solidFill>
                <a:latin typeface="#9Slide03 Arima Madurai" panose="00000500000000000000" pitchFamily="2" charset="0"/>
                <a:cs typeface="#9Slide03 Arima Madurai" panose="00000500000000000000" pitchFamily="2" charset="0"/>
              </a:rPr>
              <a:t>(thế hệ 1) so với cây ngô tự thụ phấn bắt buộc ở thế hệ tiếp theo </a:t>
            </a:r>
            <a:endParaRPr lang="en-US" sz="2800" dirty="0">
              <a:solidFill>
                <a:schemeClr val="bg1"/>
              </a:solidFill>
              <a:latin typeface="#9Slide03 Arima Madurai" panose="00000500000000000000" pitchFamily="2" charset="0"/>
              <a:cs typeface="#9Slide03 Arima Madurai" panose="00000500000000000000" pitchFamily="2" charset="0"/>
            </a:endParaRPr>
          </a:p>
        </p:txBody>
      </p:sp>
      <p:pic>
        <p:nvPicPr>
          <p:cNvPr id="2" name="Picture 1"/>
          <p:cNvPicPr>
            <a:picLocks noChangeAspect="1"/>
          </p:cNvPicPr>
          <p:nvPr/>
        </p:nvPicPr>
        <p:blipFill rotWithShape="1">
          <a:blip r:embed="rId2"/>
          <a:srcRect t="9437" r="12082"/>
          <a:stretch/>
        </p:blipFill>
        <p:spPr>
          <a:xfrm>
            <a:off x="1420698" y="1967345"/>
            <a:ext cx="9496684" cy="4135554"/>
          </a:xfrm>
          <a:prstGeom prst="rect">
            <a:avLst/>
          </a:prstGeom>
        </p:spPr>
      </p:pic>
    </p:spTree>
    <p:extLst>
      <p:ext uri="{BB962C8B-B14F-4D97-AF65-F5344CB8AC3E}">
        <p14:creationId xmlns:p14="http://schemas.microsoft.com/office/powerpoint/2010/main" xmlns="" val="79969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xmlns="" val="3432848090"/>
              </p:ext>
            </p:extLst>
          </p:nvPr>
        </p:nvGraphicFramePr>
        <p:xfrm>
          <a:off x="1439840" y="0"/>
          <a:ext cx="10051574" cy="7137400"/>
        </p:xfrm>
        <a:graphic>
          <a:graphicData uri="http://schemas.openxmlformats.org/drawingml/2006/table">
            <a:tbl>
              <a:tblPr firstRow="1" bandRow="1">
                <a:tableStyleId>{5C22544A-7EE6-4342-B048-85BDC9FD1C3A}</a:tableStyleId>
              </a:tblPr>
              <a:tblGrid>
                <a:gridCol w="5247562">
                  <a:extLst>
                    <a:ext uri="{9D8B030D-6E8A-4147-A177-3AD203B41FA5}">
                      <a16:colId xmlns:a16="http://schemas.microsoft.com/office/drawing/2014/main" xmlns="" val="20000"/>
                    </a:ext>
                  </a:extLst>
                </a:gridCol>
                <a:gridCol w="4804012">
                  <a:extLst>
                    <a:ext uri="{9D8B030D-6E8A-4147-A177-3AD203B41FA5}">
                      <a16:colId xmlns:a16="http://schemas.microsoft.com/office/drawing/2014/main" xmlns="" val="20001"/>
                    </a:ext>
                  </a:extLst>
                </a:gridCol>
              </a:tblGrid>
              <a:tr h="370840">
                <a:tc>
                  <a:txBody>
                    <a:bodyPr/>
                    <a:lstStyle/>
                    <a:p>
                      <a:pPr algn="ctr"/>
                      <a:r>
                        <a:rPr lang="en-US" sz="1800" dirty="0" smtClean="0">
                          <a:solidFill>
                            <a:schemeClr val="tx1"/>
                          </a:solidFill>
                          <a:latin typeface="Times New Roman" panose="02020603050405020304" pitchFamily="18" charset="0"/>
                          <a:cs typeface="Times New Roman" panose="02020603050405020304" pitchFamily="18" charset="0"/>
                        </a:rPr>
                        <a:t>Câu</a:t>
                      </a:r>
                      <a:r>
                        <a:rPr lang="en-US" sz="1800" baseline="0" dirty="0" smtClean="0">
                          <a:solidFill>
                            <a:schemeClr val="tx1"/>
                          </a:solidFill>
                          <a:latin typeface="Times New Roman" panose="02020603050405020304" pitchFamily="18" charset="0"/>
                          <a:cs typeface="Times New Roman" panose="02020603050405020304" pitchFamily="18" charset="0"/>
                        </a:rPr>
                        <a:t> hỏi</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smtClean="0">
                          <a:solidFill>
                            <a:schemeClr val="tx1"/>
                          </a:solidFill>
                          <a:latin typeface="Times New Roman" panose="02020603050405020304" pitchFamily="18" charset="0"/>
                          <a:cs typeface="Times New Roman" panose="02020603050405020304" pitchFamily="18" charset="0"/>
                        </a:rPr>
                        <a:t>Câu</a:t>
                      </a:r>
                      <a:r>
                        <a:rPr lang="en-US" sz="1800" baseline="0" smtClean="0">
                          <a:solidFill>
                            <a:schemeClr val="tx1"/>
                          </a:solidFill>
                          <a:latin typeface="Times New Roman" panose="02020603050405020304" pitchFamily="18" charset="0"/>
                          <a:cs typeface="Times New Roman" panose="02020603050405020304" pitchFamily="18" charset="0"/>
                        </a:rPr>
                        <a:t> trả lời</a:t>
                      </a:r>
                      <a:endParaRPr lang="en-US" sz="1800" smtClean="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0"/>
                  </a:ext>
                </a:extLst>
              </a:tr>
              <a:tr h="370840">
                <a:tc>
                  <a:txBody>
                    <a:bodyPr/>
                    <a:lstStyle/>
                    <a:p>
                      <a:pPr algn="l"/>
                      <a:r>
                        <a:rPr lang="en-US" sz="1800" dirty="0" smtClean="0">
                          <a:solidFill>
                            <a:schemeClr val="tx1"/>
                          </a:solidFill>
                          <a:latin typeface="Times New Roman" panose="02020603050405020304" pitchFamily="18" charset="0"/>
                          <a:cs typeface="Times New Roman" panose="02020603050405020304" pitchFamily="18" charset="0"/>
                        </a:rPr>
                        <a:t>Hiện</a:t>
                      </a:r>
                      <a:r>
                        <a:rPr lang="en-US" sz="1800" baseline="0" dirty="0" smtClean="0">
                          <a:solidFill>
                            <a:schemeClr val="tx1"/>
                          </a:solidFill>
                          <a:latin typeface="Times New Roman" panose="02020603050405020304" pitchFamily="18" charset="0"/>
                          <a:cs typeface="Times New Roman" panose="02020603050405020304" pitchFamily="18" charset="0"/>
                        </a:rPr>
                        <a:t> tượng ưu thế lai là gì?</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Times New Roman" panose="02020603050405020304" pitchFamily="18" charset="0"/>
                          <a:cs typeface="Times New Roman" panose="02020603050405020304" pitchFamily="18" charset="0"/>
                        </a:rPr>
                        <a:t>Là</a:t>
                      </a:r>
                      <a:r>
                        <a:rPr lang="en-US" sz="1800" baseline="0" dirty="0" smtClean="0">
                          <a:solidFill>
                            <a:schemeClr val="tx1"/>
                          </a:solidFill>
                          <a:latin typeface="Times New Roman" panose="02020603050405020304" pitchFamily="18" charset="0"/>
                          <a:cs typeface="Times New Roman" panose="02020603050405020304" pitchFamily="18" charset="0"/>
                        </a:rPr>
                        <a:t> hiện tượng con sinh ra có sức sống cao hơn, sinh trưởng tốt hơn, năng suất cao hơn trung bình giữa hai bố mẹ hoặc vượt trội cả hai bố mẹ.</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1"/>
                  </a:ext>
                </a:extLst>
              </a:tr>
              <a:tr h="370840">
                <a:tc>
                  <a:txBody>
                    <a:bodyPr/>
                    <a:lstStyle/>
                    <a:p>
                      <a:r>
                        <a:rPr lang="en-US" sz="1800" dirty="0" smtClean="0">
                          <a:solidFill>
                            <a:schemeClr val="tx1"/>
                          </a:solidFill>
                          <a:latin typeface="Times New Roman" panose="02020603050405020304" pitchFamily="18" charset="0"/>
                          <a:cs typeface="Times New Roman" panose="02020603050405020304" pitchFamily="18" charset="0"/>
                        </a:rPr>
                        <a:t>Nguyên</a:t>
                      </a:r>
                      <a:r>
                        <a:rPr lang="en-US" sz="1800" baseline="0" dirty="0" smtClean="0">
                          <a:solidFill>
                            <a:schemeClr val="tx1"/>
                          </a:solidFill>
                          <a:latin typeface="Times New Roman" panose="02020603050405020304" pitchFamily="18" charset="0"/>
                          <a:cs typeface="Times New Roman" panose="02020603050405020304" pitchFamily="18" charset="0"/>
                        </a:rPr>
                        <a:t> nhân của hiện tượng ưu thế lai là gì?</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dirty="0" smtClean="0">
                          <a:solidFill>
                            <a:schemeClr val="tx1"/>
                          </a:solidFill>
                          <a:latin typeface="Times New Roman" panose="02020603050405020304" pitchFamily="18" charset="0"/>
                          <a:cs typeface="Times New Roman" panose="02020603050405020304" pitchFamily="18" charset="0"/>
                        </a:rPr>
                        <a:t>Là</a:t>
                      </a:r>
                      <a:r>
                        <a:rPr lang="en-US" baseline="0" dirty="0" smtClean="0">
                          <a:solidFill>
                            <a:schemeClr val="tx1"/>
                          </a:solidFill>
                          <a:latin typeface="Times New Roman" panose="02020603050405020304" pitchFamily="18" charset="0"/>
                          <a:cs typeface="Times New Roman" panose="02020603050405020304" pitchFamily="18" charset="0"/>
                        </a:rPr>
                        <a:t> do sự tập trung các gen trội có lợi ở cơ thể lai F</a:t>
                      </a:r>
                      <a:r>
                        <a:rPr lang="en-US" baseline="-25000" dirty="0" smtClean="0">
                          <a:solidFill>
                            <a:schemeClr val="tx1"/>
                          </a:solidFill>
                          <a:latin typeface="Times New Roman" panose="02020603050405020304" pitchFamily="18" charset="0"/>
                          <a:cs typeface="Times New Roman" panose="02020603050405020304" pitchFamily="18" charset="0"/>
                        </a:rPr>
                        <a:t>1</a:t>
                      </a:r>
                      <a:r>
                        <a:rPr lang="en-US" baseline="0" dirty="0" smtClean="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Times New Roman" panose="02020603050405020304" pitchFamily="18" charset="0"/>
                          <a:cs typeface="Times New Roman" panose="02020603050405020304" pitchFamily="18" charset="0"/>
                        </a:rPr>
                        <a:t>Trong</a:t>
                      </a:r>
                      <a:r>
                        <a:rPr lang="en-US" sz="1800" baseline="0" dirty="0" smtClean="0">
                          <a:solidFill>
                            <a:schemeClr val="tx1"/>
                          </a:solidFill>
                          <a:latin typeface="Times New Roman" panose="02020603050405020304" pitchFamily="18" charset="0"/>
                          <a:cs typeface="Times New Roman" panose="02020603050405020304" pitchFamily="18" charset="0"/>
                        </a:rPr>
                        <a:t> chọn giống cây trồng, người ta đã dùng những phương pháp gì để tạo ưu thế lai?</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anose="02020603050405020304" pitchFamily="18" charset="0"/>
                          <a:cs typeface="Times New Roman" panose="02020603050405020304" pitchFamily="18" charset="0"/>
                        </a:rPr>
                        <a:t>Người</a:t>
                      </a:r>
                      <a:r>
                        <a:rPr lang="en-US" baseline="0" dirty="0" smtClean="0">
                          <a:solidFill>
                            <a:schemeClr val="tx1"/>
                          </a:solidFill>
                          <a:latin typeface="Times New Roman" panose="02020603050405020304" pitchFamily="18" charset="0"/>
                          <a:cs typeface="Times New Roman" panose="02020603050405020304" pitchFamily="18" charset="0"/>
                        </a:rPr>
                        <a:t> ta dùng chủ yếu phương pháp lai khác dòng hoặc lai khác thứ.</a:t>
                      </a:r>
                      <a:endParaRPr lang="en-US" dirty="0" smtClean="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Times New Roman" panose="02020603050405020304" pitchFamily="18" charset="0"/>
                          <a:cs typeface="Times New Roman" panose="02020603050405020304" pitchFamily="18" charset="0"/>
                        </a:rPr>
                        <a:t>Trong chọn</a:t>
                      </a:r>
                      <a:r>
                        <a:rPr lang="en-US" sz="1800" baseline="0" dirty="0" smtClean="0">
                          <a:solidFill>
                            <a:schemeClr val="tx1"/>
                          </a:solidFill>
                          <a:latin typeface="Times New Roman" panose="02020603050405020304" pitchFamily="18" charset="0"/>
                          <a:cs typeface="Times New Roman" panose="02020603050405020304" pitchFamily="18" charset="0"/>
                        </a:rPr>
                        <a:t> giống vật nuôi, người ta đã dùng phương pháp gì để tạo ưu thế lai?</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anose="02020603050405020304" pitchFamily="18" charset="0"/>
                          <a:cs typeface="Times New Roman" panose="02020603050405020304" pitchFamily="18" charset="0"/>
                        </a:rPr>
                        <a:t>Người</a:t>
                      </a:r>
                      <a:r>
                        <a:rPr lang="en-US" baseline="0" dirty="0" smtClean="0">
                          <a:solidFill>
                            <a:schemeClr val="tx1"/>
                          </a:solidFill>
                          <a:latin typeface="Times New Roman" panose="02020603050405020304" pitchFamily="18" charset="0"/>
                          <a:cs typeface="Times New Roman" panose="02020603050405020304" pitchFamily="18" charset="0"/>
                        </a:rPr>
                        <a:t> ta dùng phương pháp lai kinh tế.</a:t>
                      </a:r>
                      <a:endParaRPr lang="en-US" dirty="0" smtClean="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4"/>
                  </a:ext>
                </a:extLst>
              </a:tr>
              <a:tr h="370840">
                <a:tc>
                  <a:txBody>
                    <a:bodyPr/>
                    <a:lstStyle/>
                    <a:p>
                      <a:r>
                        <a:rPr lang="en-US" sz="1800" dirty="0" smtClean="0">
                          <a:solidFill>
                            <a:schemeClr val="tx1"/>
                          </a:solidFill>
                          <a:latin typeface="Times New Roman" panose="02020603050405020304" pitchFamily="18" charset="0"/>
                          <a:cs typeface="Times New Roman" panose="02020603050405020304" pitchFamily="18" charset="0"/>
                        </a:rPr>
                        <a:t>Phép</a:t>
                      </a:r>
                      <a:r>
                        <a:rPr lang="en-US" sz="1800" baseline="0" dirty="0" smtClean="0">
                          <a:solidFill>
                            <a:schemeClr val="tx1"/>
                          </a:solidFill>
                          <a:latin typeface="Times New Roman" panose="02020603050405020304" pitchFamily="18" charset="0"/>
                          <a:cs typeface="Times New Roman" panose="02020603050405020304" pitchFamily="18" charset="0"/>
                        </a:rPr>
                        <a:t> lai</a:t>
                      </a:r>
                      <a:r>
                        <a:rPr lang="en-US" sz="1800" dirty="0" smtClean="0">
                          <a:solidFill>
                            <a:schemeClr val="tx1"/>
                          </a:solidFill>
                          <a:latin typeface="Times New Roman" panose="02020603050405020304" pitchFamily="18" charset="0"/>
                          <a:cs typeface="Times New Roman" panose="02020603050405020304" pitchFamily="18" charset="0"/>
                        </a:rPr>
                        <a:t> kinh tế</a:t>
                      </a:r>
                      <a:r>
                        <a:rPr lang="en-US" sz="1800" baseline="0" dirty="0" smtClean="0">
                          <a:solidFill>
                            <a:schemeClr val="tx1"/>
                          </a:solidFill>
                          <a:latin typeface="Times New Roman" panose="02020603050405020304" pitchFamily="18" charset="0"/>
                          <a:cs typeface="Times New Roman" panose="02020603050405020304" pitchFamily="18" charset="0"/>
                        </a:rPr>
                        <a:t> là gì?</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anose="02020603050405020304" pitchFamily="18" charset="0"/>
                          <a:cs typeface="Times New Roman" panose="02020603050405020304" pitchFamily="18" charset="0"/>
                        </a:rPr>
                        <a:t>Là</a:t>
                      </a:r>
                      <a:r>
                        <a:rPr lang="en-US" baseline="0" dirty="0" smtClean="0">
                          <a:solidFill>
                            <a:schemeClr val="tx1"/>
                          </a:solidFill>
                          <a:latin typeface="Times New Roman" panose="02020603050405020304" pitchFamily="18" charset="0"/>
                          <a:cs typeface="Times New Roman" panose="02020603050405020304" pitchFamily="18" charset="0"/>
                        </a:rPr>
                        <a:t> phép lai dùng giữa bố mẹ thuộc hai dòng thuần khác nhau rồi dùng con lai F</a:t>
                      </a:r>
                      <a:r>
                        <a:rPr lang="en-US" baseline="-25000" dirty="0" smtClean="0">
                          <a:solidFill>
                            <a:schemeClr val="tx1"/>
                          </a:solidFill>
                          <a:latin typeface="Times New Roman" panose="02020603050405020304" pitchFamily="18" charset="0"/>
                          <a:cs typeface="Times New Roman" panose="02020603050405020304" pitchFamily="18" charset="0"/>
                        </a:rPr>
                        <a:t>1</a:t>
                      </a:r>
                      <a:r>
                        <a:rPr lang="en-US" baseline="0" dirty="0" smtClean="0">
                          <a:solidFill>
                            <a:schemeClr val="tx1"/>
                          </a:solidFill>
                          <a:latin typeface="Times New Roman" panose="02020603050405020304" pitchFamily="18" charset="0"/>
                          <a:cs typeface="Times New Roman" panose="02020603050405020304" pitchFamily="18" charset="0"/>
                        </a:rPr>
                        <a:t> làm sản phẩm, không dùng nó làm giống.</a:t>
                      </a:r>
                      <a:endParaRPr lang="en-US" dirty="0" smtClean="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anose="02020603050405020304" pitchFamily="18" charset="0"/>
                          <a:cs typeface="Times New Roman" panose="02020603050405020304" pitchFamily="18" charset="0"/>
                        </a:rPr>
                        <a:t>Để</a:t>
                      </a:r>
                      <a:r>
                        <a:rPr lang="en-US" baseline="0" dirty="0" smtClean="0">
                          <a:solidFill>
                            <a:schemeClr val="tx1"/>
                          </a:solidFill>
                          <a:latin typeface="Times New Roman" panose="02020603050405020304" pitchFamily="18" charset="0"/>
                          <a:cs typeface="Times New Roman" panose="02020603050405020304" pitchFamily="18" charset="0"/>
                        </a:rPr>
                        <a:t> duy trì ưu thế lai người ta dùng phương pháp gì?</a:t>
                      </a:r>
                      <a:endParaRPr lang="en-US" dirty="0" smtClean="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1800" dirty="0" smtClean="0">
                          <a:solidFill>
                            <a:schemeClr val="tx1"/>
                          </a:solidFill>
                          <a:latin typeface="Times New Roman" panose="02020603050405020304" pitchFamily="18" charset="0"/>
                          <a:cs typeface="Times New Roman" panose="02020603050405020304" pitchFamily="18" charset="0"/>
                        </a:rPr>
                        <a:t>Người</a:t>
                      </a:r>
                      <a:r>
                        <a:rPr lang="en-US" sz="1800" baseline="0" dirty="0" smtClean="0">
                          <a:solidFill>
                            <a:schemeClr val="tx1"/>
                          </a:solidFill>
                          <a:latin typeface="Times New Roman" panose="02020603050405020304" pitchFamily="18" charset="0"/>
                          <a:cs typeface="Times New Roman" panose="02020603050405020304" pitchFamily="18" charset="0"/>
                        </a:rPr>
                        <a:t> ta dùng phương pháp nhân giống vô tính (bằng giâm, chiết, ghép, vi nhân giống....)</a:t>
                      </a:r>
                      <a:endParaRPr lang="en-US" sz="1800" dirty="0" smtClean="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6"/>
                  </a:ext>
                </a:extLst>
              </a:tr>
              <a:tr h="370840">
                <a:tc>
                  <a:txBody>
                    <a:bodyPr/>
                    <a:lstStyle/>
                    <a:p>
                      <a:r>
                        <a:rPr lang="en-US" dirty="0" smtClean="0">
                          <a:solidFill>
                            <a:schemeClr val="tx1"/>
                          </a:solidFill>
                          <a:latin typeface="Times New Roman" panose="02020603050405020304" pitchFamily="18" charset="0"/>
                          <a:cs typeface="Times New Roman" panose="02020603050405020304" pitchFamily="18" charset="0"/>
                        </a:rPr>
                        <a:t>Ở</a:t>
                      </a:r>
                      <a:r>
                        <a:rPr lang="en-US" baseline="0" dirty="0" smtClean="0">
                          <a:solidFill>
                            <a:schemeClr val="tx1"/>
                          </a:solidFill>
                          <a:latin typeface="Times New Roman" panose="02020603050405020304" pitchFamily="18" charset="0"/>
                          <a:cs typeface="Times New Roman" panose="02020603050405020304" pitchFamily="18" charset="0"/>
                        </a:rPr>
                        <a:t> nước ta, lai kinh tế được thực hiện dưới hình thức nào?</a:t>
                      </a:r>
                      <a:endParaRPr lang="en-US"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anose="02020603050405020304" pitchFamily="18" charset="0"/>
                          <a:cs typeface="Times New Roman" panose="02020603050405020304" pitchFamily="18" charset="0"/>
                        </a:rPr>
                        <a:t>Người</a:t>
                      </a:r>
                      <a:r>
                        <a:rPr lang="en-US" baseline="0" dirty="0" smtClean="0">
                          <a:solidFill>
                            <a:schemeClr val="tx1"/>
                          </a:solidFill>
                          <a:latin typeface="Times New Roman" panose="02020603050405020304" pitchFamily="18" charset="0"/>
                          <a:cs typeface="Times New Roman" panose="02020603050405020304" pitchFamily="18" charset="0"/>
                        </a:rPr>
                        <a:t> ta dùng con cái thuộc giống trong nước cho giao phối với con đực cao sản thuộc giống thuần nhập nội.</a:t>
                      </a:r>
                      <a:endParaRPr lang="en-US" dirty="0" smtClean="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7"/>
                  </a:ext>
                </a:extLst>
              </a:tr>
              <a:tr h="370840">
                <a:tc>
                  <a:txBody>
                    <a:bodyPr/>
                    <a:lstStyle/>
                    <a:p>
                      <a:r>
                        <a:rPr lang="en-US" dirty="0" smtClean="0">
                          <a:solidFill>
                            <a:schemeClr val="tx1"/>
                          </a:solidFill>
                          <a:latin typeface="Times New Roman" panose="02020603050405020304" pitchFamily="18" charset="0"/>
                          <a:cs typeface="Times New Roman" panose="02020603050405020304" pitchFamily="18" charset="0"/>
                        </a:rPr>
                        <a:t>Tại</a:t>
                      </a:r>
                      <a:r>
                        <a:rPr lang="en-US" baseline="0" dirty="0" smtClean="0">
                          <a:solidFill>
                            <a:schemeClr val="tx1"/>
                          </a:solidFill>
                          <a:latin typeface="Times New Roman" panose="02020603050405020304" pitchFamily="18" charset="0"/>
                          <a:cs typeface="Times New Roman" panose="02020603050405020304" pitchFamily="18" charset="0"/>
                        </a:rPr>
                        <a:t> sao khi lai 2 dòng thuần, ưu thế lai lại biểu hiện rõ nhất?</a:t>
                      </a:r>
                      <a:endParaRPr lang="en-US" dirty="0" smtClean="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1800" dirty="0" smtClean="0">
                          <a:solidFill>
                            <a:schemeClr val="tx1"/>
                          </a:solidFill>
                          <a:latin typeface="Times New Roman" panose="02020603050405020304" pitchFamily="18" charset="0"/>
                          <a:cs typeface="Times New Roman" panose="02020603050405020304" pitchFamily="18" charset="0"/>
                        </a:rPr>
                        <a:t>Vì tập trung nhiều gen trội có lợi nên biểu hình thành kiểu hình có nhiều tính trạng tốt.</a:t>
                      </a:r>
                    </a:p>
                  </a:txBody>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xmlns="" val="302862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TextBox 3"/>
          <p:cNvSpPr txBox="1"/>
          <p:nvPr/>
        </p:nvSpPr>
        <p:spPr>
          <a:xfrm>
            <a:off x="661183" y="215493"/>
            <a:ext cx="11226017" cy="1077218"/>
          </a:xfrm>
          <a:prstGeom prst="rect">
            <a:avLst/>
          </a:prstGeom>
          <a:noFill/>
        </p:spPr>
        <p:txBody>
          <a:bodyPr wrap="square" rtlCol="0">
            <a:spAutoFit/>
          </a:bodyPr>
          <a:lstStyle/>
          <a:p>
            <a:r>
              <a:rPr lang="en-US" sz="3200" dirty="0" smtClean="0">
                <a:solidFill>
                  <a:schemeClr val="bg1"/>
                </a:solidFill>
                <a:latin typeface="#9Slide04 AdrianeSwash" panose="02000504060000090004" pitchFamily="2" charset="0"/>
              </a:rPr>
              <a:t>Em hãy quan sát những hình ảnh kết hợp thông tin sau đây và cho biết hiện tượng ưu thế lai là gì?</a:t>
            </a:r>
            <a:endParaRPr lang="en-US" sz="3200" dirty="0">
              <a:solidFill>
                <a:schemeClr val="bg1"/>
              </a:solidFill>
              <a:latin typeface="#9Slide04 AdrianeSwash" panose="02000504060000090004" pitchFamily="2" charset="0"/>
            </a:endParaRPr>
          </a:p>
        </p:txBody>
      </p:sp>
      <p:sp>
        <p:nvSpPr>
          <p:cNvPr id="6" name="Text Box 8"/>
          <p:cNvSpPr txBox="1">
            <a:spLocks noChangeArrowheads="1"/>
          </p:cNvSpPr>
          <p:nvPr/>
        </p:nvSpPr>
        <p:spPr bwMode="auto">
          <a:xfrm>
            <a:off x="738555" y="5979625"/>
            <a:ext cx="1031161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a:r>
              <a:rPr lang="vi-VN" sz="2400" b="1">
                <a:solidFill>
                  <a:schemeClr val="bg1"/>
                </a:solidFill>
                <a:latin typeface="#9Slide04 Trirong Medium" panose="00000600000000000000" pitchFamily="2" charset="-34"/>
                <a:cs typeface="#9Slide04 Trirong Medium" panose="00000600000000000000" pitchFamily="2" charset="-34"/>
              </a:rPr>
              <a:t>Hiện tượng ưu thế lai ở ngô</a:t>
            </a:r>
          </a:p>
          <a:p>
            <a:pPr algn="ctr"/>
            <a:r>
              <a:rPr lang="vi-VN" sz="2400">
                <a:solidFill>
                  <a:schemeClr val="bg1"/>
                </a:solidFill>
                <a:latin typeface="#9Slide04 Trirong Medium" panose="00000600000000000000" pitchFamily="2" charset="-34"/>
                <a:cs typeface="#9Slide04 Trirong Medium" panose="00000600000000000000" pitchFamily="2" charset="-34"/>
              </a:rPr>
              <a:t>a và c là cây ngô ở 2 dòng tự thụ phấn; b là cây ngô của cơ thể lai F</a:t>
            </a:r>
            <a:r>
              <a:rPr lang="vi-VN" sz="2400" baseline="-25000">
                <a:solidFill>
                  <a:schemeClr val="bg1"/>
                </a:solidFill>
                <a:latin typeface="#9Slide04 Trirong Medium" panose="00000600000000000000" pitchFamily="2" charset="-34"/>
                <a:cs typeface="#9Slide04 Trirong Medium" panose="00000600000000000000" pitchFamily="2" charset="-34"/>
              </a:rPr>
              <a:t>1</a:t>
            </a:r>
            <a:endParaRPr lang="vi-VN" sz="2400">
              <a:solidFill>
                <a:schemeClr val="bg1"/>
              </a:solidFill>
              <a:latin typeface="#9Slide04 Trirong Medium" panose="00000600000000000000" pitchFamily="2" charset="-34"/>
              <a:cs typeface="#9Slide04 Trirong Medium" panose="00000600000000000000" pitchFamily="2" charset="-34"/>
            </a:endParaRPr>
          </a:p>
        </p:txBody>
      </p:sp>
      <p:pic>
        <p:nvPicPr>
          <p:cNvPr id="7" name="Picture 16" descr="H 3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03167" y="1460499"/>
            <a:ext cx="4146550" cy="4351338"/>
          </a:xfrm>
          <a:prstGeom prst="rect">
            <a:avLst/>
          </a:prstGeom>
          <a:noFill/>
          <a:ln w="9525">
            <a:solidFill>
              <a:srgbClr val="6FFD76"/>
            </a:solidFill>
            <a:miter lim="800000"/>
            <a:headEnd/>
            <a:tailEnd/>
          </a:ln>
          <a:extLst>
            <a:ext uri="{909E8E84-426E-40DD-AFC4-6F175D3DCCD1}">
              <a14:hiddenFill xmlns:a14="http://schemas.microsoft.com/office/drawing/2010/main" xmlns="">
                <a:solidFill>
                  <a:srgbClr val="FFFFFF"/>
                </a:solidFill>
              </a14:hiddenFill>
            </a:ext>
          </a:extLst>
        </p:spPr>
      </p:pic>
      <p:pic>
        <p:nvPicPr>
          <p:cNvPr id="8" name="Picture 17" descr="H 3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94364" y="1460499"/>
            <a:ext cx="4398962" cy="4267200"/>
          </a:xfrm>
          <a:prstGeom prst="rect">
            <a:avLst/>
          </a:prstGeom>
          <a:noFill/>
          <a:ln w="9525">
            <a:solidFill>
              <a:srgbClr val="6FFD76"/>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7338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1000"/>
                                        <p:tgtEl>
                                          <p:spTgt spid="8"/>
                                        </p:tgtEl>
                                      </p:cBhvr>
                                    </p:animEffect>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TextBox 3"/>
          <p:cNvSpPr txBox="1"/>
          <p:nvPr/>
        </p:nvSpPr>
        <p:spPr>
          <a:xfrm>
            <a:off x="590844" y="101193"/>
            <a:ext cx="11226017" cy="1077218"/>
          </a:xfrm>
          <a:prstGeom prst="rect">
            <a:avLst/>
          </a:prstGeom>
          <a:noFill/>
        </p:spPr>
        <p:txBody>
          <a:bodyPr wrap="square" rtlCol="0">
            <a:spAutoFit/>
          </a:bodyPr>
          <a:lstStyle/>
          <a:p>
            <a:r>
              <a:rPr lang="en-US" sz="3200" dirty="0" smtClean="0">
                <a:solidFill>
                  <a:schemeClr val="bg1"/>
                </a:solidFill>
                <a:latin typeface="#9Slide04 AdrianeSwash" panose="02000504060000090004" pitchFamily="2" charset="0"/>
              </a:rPr>
              <a:t>Em hãy quan sát những hình ảnh kết hợp thông tin sau đây và cho biết hiện tượng ưu thế lai là gì?</a:t>
            </a:r>
            <a:endParaRPr lang="en-US" sz="3200" dirty="0">
              <a:solidFill>
                <a:schemeClr val="bg1"/>
              </a:solidFill>
              <a:latin typeface="#9Slide04 AdrianeSwash" panose="02000504060000090004" pitchFamily="2" charset="0"/>
            </a:endParaRPr>
          </a:p>
        </p:txBody>
      </p:sp>
      <p:pic>
        <p:nvPicPr>
          <p:cNvPr id="9" name="Picture 3" descr="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9248" y="1170034"/>
            <a:ext cx="3183152" cy="2887827"/>
          </a:xfrm>
          <a:prstGeom prst="rect">
            <a:avLst/>
          </a:prstGeom>
          <a:noFill/>
          <a:ln w="9525">
            <a:solidFill>
              <a:srgbClr val="FF0066"/>
            </a:solidFill>
            <a:miter lim="800000"/>
            <a:headEnd/>
            <a:tailEnd/>
          </a:ln>
          <a:extLst>
            <a:ext uri="{909E8E84-426E-40DD-AFC4-6F175D3DCCD1}">
              <a14:hiddenFill xmlns:a14="http://schemas.microsoft.com/office/drawing/2010/main" xmlns="">
                <a:solidFill>
                  <a:srgbClr val="FFFFFF"/>
                </a:solidFill>
              </a14:hiddenFill>
            </a:ext>
          </a:extLst>
        </p:spPr>
      </p:pic>
      <p:sp>
        <p:nvSpPr>
          <p:cNvPr id="10" name="Text Box 4"/>
          <p:cNvSpPr txBox="1">
            <a:spLocks noChangeArrowheads="1"/>
          </p:cNvSpPr>
          <p:nvPr/>
        </p:nvSpPr>
        <p:spPr bwMode="auto">
          <a:xfrm>
            <a:off x="793316" y="3643743"/>
            <a:ext cx="838200" cy="400050"/>
          </a:xfrm>
          <a:prstGeom prst="rect">
            <a:avLst/>
          </a:prstGeom>
          <a:solidFill>
            <a:srgbClr val="FFFF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spcBef>
                <a:spcPct val="50000"/>
              </a:spcBef>
            </a:pPr>
            <a:r>
              <a:rPr lang="en-US" altLang="en-US" sz="2000" b="1" dirty="0">
                <a:solidFill>
                  <a:srgbClr val="0000FF"/>
                </a:solidFill>
                <a:latin typeface=".VnSouthernH" panose="020B7200000000000000" pitchFamily="34" charset="0"/>
                <a:cs typeface="Arial" panose="020B0604020202020204" pitchFamily="34" charset="0"/>
              </a:rPr>
              <a:t>VÞt </a:t>
            </a:r>
          </a:p>
        </p:txBody>
      </p:sp>
      <p:cxnSp>
        <p:nvCxnSpPr>
          <p:cNvPr id="14" name="Straight Arrow Connector 13"/>
          <p:cNvCxnSpPr/>
          <p:nvPr/>
        </p:nvCxnSpPr>
        <p:spPr>
          <a:xfrm flipV="1">
            <a:off x="4501662" y="4057861"/>
            <a:ext cx="946637" cy="4"/>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5" name="Text Box 4"/>
          <p:cNvSpPr txBox="1">
            <a:spLocks noChangeArrowheads="1"/>
          </p:cNvSpPr>
          <p:nvPr/>
        </p:nvSpPr>
        <p:spPr bwMode="auto">
          <a:xfrm>
            <a:off x="5777130" y="5087937"/>
            <a:ext cx="6278881" cy="1570038"/>
          </a:xfrm>
          <a:prstGeom prst="rect">
            <a:avLst/>
          </a:prstGeom>
          <a:solidFill>
            <a:schemeClr val="bg1"/>
          </a:solidFill>
          <a:ln w="9525">
            <a:noFill/>
            <a:miter lim="800000"/>
            <a:headEnd/>
            <a:tailEnd/>
          </a:ln>
        </p:spPr>
        <p:txBody>
          <a:bodyPr wrap="square">
            <a:spAutoFit/>
          </a:bodyPr>
          <a:lstStyle/>
          <a:p>
            <a:pPr>
              <a:spcBef>
                <a:spcPct val="50000"/>
              </a:spcBef>
              <a:defRPr/>
            </a:pPr>
            <a:r>
              <a:rPr lang="en-US" sz="2400" dirty="0">
                <a:latin typeface="#9Slide04 AdrianeSwash" panose="02000504060000090004" pitchFamily="2" charset="0"/>
                <a:cs typeface="Times New Roman" pitchFamily="18" charset="0"/>
              </a:rPr>
              <a:t>Con </a:t>
            </a:r>
            <a:r>
              <a:rPr lang="en-US" sz="2400" dirty="0" err="1">
                <a:latin typeface="#9Slide04 AdrianeSwash" panose="02000504060000090004" pitchFamily="2" charset="0"/>
                <a:cs typeface="Times New Roman" pitchFamily="18" charset="0"/>
              </a:rPr>
              <a:t>lai</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lớn</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nhanh</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hơn</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lượng</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tiêu</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tốn</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thức</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ăn</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ít</a:t>
            </a:r>
            <a:r>
              <a:rPr lang="en-US" sz="2400" dirty="0">
                <a:latin typeface="#9Slide04 AdrianeSwash" panose="02000504060000090004" pitchFamily="2" charset="0"/>
                <a:cs typeface="Times New Roman" pitchFamily="18" charset="0"/>
              </a:rPr>
              <a:t> </a:t>
            </a:r>
            <a:r>
              <a:rPr lang="en-US" sz="2400" dirty="0" err="1">
                <a:latin typeface="#9Slide04 AdrianeSwash" panose="02000504060000090004" pitchFamily="2" charset="0"/>
                <a:cs typeface="Times New Roman" pitchFamily="18" charset="0"/>
              </a:rPr>
              <a:t>hơn</a:t>
            </a:r>
            <a:r>
              <a:rPr lang="en-US" sz="2400" dirty="0">
                <a:latin typeface="#9Slide04 AdrianeSwash" panose="02000504060000090004" pitchFamily="2" charset="0"/>
                <a:cs typeface="Times New Roman" pitchFamily="18" charset="0"/>
              </a:rPr>
              <a:t>,</a:t>
            </a:r>
            <a:r>
              <a:rPr lang="vi-VN" sz="2400" dirty="0">
                <a:latin typeface="#9Slide04 AdrianeSwash" panose="02000504060000090004" pitchFamily="2" charset="0"/>
              </a:rPr>
              <a:t> tuổi giết thịt ngắn hơn so với ngan, chất lượng thịt ngon hơn thịt vịt, trắng hơn thịt ngan và ít mỡ hơn... </a:t>
            </a:r>
            <a:endParaRPr lang="en-US" sz="2400" b="1" dirty="0">
              <a:latin typeface="#9Slide04 AdrianeSwash" panose="02000504060000090004" pitchFamily="2" charset="0"/>
              <a:cs typeface="Times New Roman" pitchFamily="18" charset="0"/>
            </a:endParaRPr>
          </a:p>
        </p:txBody>
      </p:sp>
      <p:pic>
        <p:nvPicPr>
          <p:cNvPr id="16" name="Picture 15"/>
          <p:cNvPicPr>
            <a:picLocks noChangeAspect="1"/>
          </p:cNvPicPr>
          <p:nvPr/>
        </p:nvPicPr>
        <p:blipFill>
          <a:blip r:embed="rId3"/>
          <a:stretch>
            <a:fillRect/>
          </a:stretch>
        </p:blipFill>
        <p:spPr>
          <a:xfrm>
            <a:off x="5607734" y="1277298"/>
            <a:ext cx="4943036" cy="3701703"/>
          </a:xfrm>
          <a:prstGeom prst="rect">
            <a:avLst/>
          </a:prstGeom>
        </p:spPr>
      </p:pic>
      <p:pic>
        <p:nvPicPr>
          <p:cNvPr id="2" name="Picture 1"/>
          <p:cNvPicPr>
            <a:picLocks noChangeAspect="1"/>
          </p:cNvPicPr>
          <p:nvPr/>
        </p:nvPicPr>
        <p:blipFill>
          <a:blip r:embed="rId4"/>
          <a:stretch>
            <a:fillRect/>
          </a:stretch>
        </p:blipFill>
        <p:spPr>
          <a:xfrm>
            <a:off x="754609" y="4057861"/>
            <a:ext cx="3207791" cy="2800139"/>
          </a:xfrm>
          <a:prstGeom prst="rect">
            <a:avLst/>
          </a:prstGeom>
        </p:spPr>
      </p:pic>
      <p:sp>
        <p:nvSpPr>
          <p:cNvPr id="17" name="Text Box 5"/>
          <p:cNvSpPr txBox="1">
            <a:spLocks noChangeArrowheads="1"/>
          </p:cNvSpPr>
          <p:nvPr/>
        </p:nvSpPr>
        <p:spPr bwMode="auto">
          <a:xfrm>
            <a:off x="779248" y="6457950"/>
            <a:ext cx="1219200" cy="400050"/>
          </a:xfrm>
          <a:prstGeom prst="rect">
            <a:avLst/>
          </a:prstGeom>
          <a:solidFill>
            <a:srgbClr val="FFFF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000" b="1">
                <a:solidFill>
                  <a:srgbClr val="0034DA"/>
                </a:solidFill>
                <a:latin typeface=".VnSouthernH" panose="020B7200000000000000" pitchFamily="34" charset="0"/>
                <a:cs typeface="Arial" panose="020B0604020202020204" pitchFamily="34" charset="0"/>
              </a:rPr>
              <a:t>ngan</a:t>
            </a:r>
            <a:endParaRPr lang="en-US" altLang="en-US" sz="3200" b="1">
              <a:solidFill>
                <a:srgbClr val="0034DA"/>
              </a:solidFill>
              <a:latin typeface="Garamond" panose="02020404030301010803" pitchFamily="18" charset="0"/>
            </a:endParaRPr>
          </a:p>
        </p:txBody>
      </p:sp>
      <p:sp>
        <p:nvSpPr>
          <p:cNvPr id="19" name="Text Box 5"/>
          <p:cNvSpPr txBox="1">
            <a:spLocks noChangeArrowheads="1"/>
          </p:cNvSpPr>
          <p:nvPr/>
        </p:nvSpPr>
        <p:spPr bwMode="auto">
          <a:xfrm>
            <a:off x="7498080" y="4517336"/>
            <a:ext cx="3052690" cy="461665"/>
          </a:xfrm>
          <a:prstGeom prst="rect">
            <a:avLst/>
          </a:prstGeom>
          <a:solidFill>
            <a:srgbClr val="FFFF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400" dirty="0" smtClean="0">
                <a:solidFill>
                  <a:srgbClr val="0034DA"/>
                </a:solidFill>
                <a:latin typeface="#9Slide04 AdrianeSwash" panose="02000504060000090004" pitchFamily="2" charset="0"/>
                <a:cs typeface="Arial" panose="020B0604020202020204" pitchFamily="34" charset="0"/>
              </a:rPr>
              <a:t>Con lai Vịt pha ngan</a:t>
            </a:r>
            <a:endParaRPr lang="en-US" altLang="en-US" sz="2400" dirty="0">
              <a:solidFill>
                <a:srgbClr val="0034DA"/>
              </a:solidFill>
              <a:latin typeface="#9Slide04 AdrianeSwash" panose="02000504060000090004" pitchFamily="2" charset="0"/>
            </a:endParaRPr>
          </a:p>
        </p:txBody>
      </p:sp>
    </p:spTree>
    <p:extLst>
      <p:ext uri="{BB962C8B-B14F-4D97-AF65-F5344CB8AC3E}">
        <p14:creationId xmlns:p14="http://schemas.microsoft.com/office/powerpoint/2010/main" xmlns="" val="22543249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TextBox 3"/>
          <p:cNvSpPr txBox="1"/>
          <p:nvPr/>
        </p:nvSpPr>
        <p:spPr>
          <a:xfrm>
            <a:off x="738555" y="131355"/>
            <a:ext cx="11226017" cy="1077218"/>
          </a:xfrm>
          <a:prstGeom prst="rect">
            <a:avLst/>
          </a:prstGeom>
          <a:noFill/>
        </p:spPr>
        <p:txBody>
          <a:bodyPr wrap="square" rtlCol="0">
            <a:spAutoFit/>
          </a:bodyPr>
          <a:lstStyle/>
          <a:p>
            <a:r>
              <a:rPr lang="en-US" sz="3200" dirty="0" smtClean="0">
                <a:solidFill>
                  <a:schemeClr val="bg1"/>
                </a:solidFill>
                <a:latin typeface="#9Slide04 AdrianeSwash" panose="02000504060000090004" pitchFamily="2" charset="0"/>
              </a:rPr>
              <a:t>Em hãy quan sát những hình ảnh kết hợp thông tin sau đây và cho biết hiện tượng ưu thế lai là gì?</a:t>
            </a:r>
            <a:endParaRPr lang="en-US" sz="3200" dirty="0">
              <a:solidFill>
                <a:schemeClr val="bg1"/>
              </a:solidFill>
              <a:latin typeface="#9Slide04 AdrianeSwash" panose="02000504060000090004" pitchFamily="2" charset="0"/>
            </a:endParaRPr>
          </a:p>
        </p:txBody>
      </p:sp>
      <p:sp>
        <p:nvSpPr>
          <p:cNvPr id="13" name="Text Box 3"/>
          <p:cNvSpPr txBox="1">
            <a:spLocks noChangeArrowheads="1"/>
          </p:cNvSpPr>
          <p:nvPr/>
        </p:nvSpPr>
        <p:spPr bwMode="auto">
          <a:xfrm>
            <a:off x="76199" y="4118503"/>
            <a:ext cx="4947777" cy="1015663"/>
          </a:xfrm>
          <a:prstGeom prst="rect">
            <a:avLst/>
          </a:prstGeom>
          <a:noFill/>
          <a:ln>
            <a:noFill/>
          </a:ln>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000" b="1" dirty="0" smtClean="0">
                <a:solidFill>
                  <a:schemeClr val="bg1"/>
                </a:solidFill>
                <a:latin typeface="Times New Roman" panose="02020603050405020304" pitchFamily="18" charset="0"/>
                <a:cs typeface="Times New Roman" panose="02020603050405020304" pitchFamily="18" charset="0"/>
              </a:rPr>
              <a:t>Hình </a:t>
            </a:r>
            <a:r>
              <a:rPr lang="en-US" altLang="en-US" sz="2000" b="1" dirty="0">
                <a:solidFill>
                  <a:schemeClr val="bg1"/>
                </a:solidFill>
                <a:latin typeface="Times New Roman" panose="02020603050405020304" pitchFamily="18" charset="0"/>
                <a:cs typeface="Times New Roman" panose="02020603050405020304" pitchFamily="18" charset="0"/>
              </a:rPr>
              <a:t>thể độc đáo, thịt thơm </a:t>
            </a:r>
            <a:r>
              <a:rPr lang="en-US" altLang="en-US" sz="2000" b="1" dirty="0" smtClean="0">
                <a:solidFill>
                  <a:schemeClr val="bg1"/>
                </a:solidFill>
                <a:latin typeface="Times New Roman" panose="02020603050405020304" pitchFamily="18" charset="0"/>
                <a:cs typeface="Times New Roman" panose="02020603050405020304" pitchFamily="18" charset="0"/>
              </a:rPr>
              <a:t>ngon, trứng to </a:t>
            </a:r>
            <a:r>
              <a:rPr lang="en-US" altLang="en-US" sz="2000" b="1" dirty="0">
                <a:solidFill>
                  <a:schemeClr val="bg1"/>
                </a:solidFill>
                <a:latin typeface="Times New Roman" panose="02020603050405020304" pitchFamily="18" charset="0"/>
                <a:cs typeface="Times New Roman" panose="02020603050405020304" pitchFamily="18" charset="0"/>
              </a:rPr>
              <a:t>nhưng chậm lớn, sinh sản kém, gà giống giá rất cao.</a:t>
            </a:r>
          </a:p>
        </p:txBody>
      </p:sp>
      <p:sp>
        <p:nvSpPr>
          <p:cNvPr id="14" name="Text Box 3"/>
          <p:cNvSpPr txBox="1">
            <a:spLocks noChangeArrowheads="1"/>
          </p:cNvSpPr>
          <p:nvPr/>
        </p:nvSpPr>
        <p:spPr bwMode="auto">
          <a:xfrm>
            <a:off x="6556290" y="4038132"/>
            <a:ext cx="5527858" cy="1015663"/>
          </a:xfrm>
          <a:prstGeom prst="rect">
            <a:avLst/>
          </a:prstGeom>
          <a:noFill/>
          <a:ln>
            <a:noFill/>
          </a:ln>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000" b="1" dirty="0" smtClean="0">
                <a:solidFill>
                  <a:schemeClr val="bg1"/>
                </a:solidFill>
                <a:latin typeface="Times New Roman" panose="02020603050405020304" pitchFamily="18" charset="0"/>
                <a:cs typeface="Times New Roman" panose="02020603050405020304" pitchFamily="18" charset="0"/>
              </a:rPr>
              <a:t>Vóc </a:t>
            </a:r>
            <a:r>
              <a:rPr lang="en-US" altLang="en-US" sz="2000" b="1" dirty="0">
                <a:solidFill>
                  <a:schemeClr val="bg1"/>
                </a:solidFill>
                <a:latin typeface="Times New Roman" panose="02020603050405020304" pitchFamily="18" charset="0"/>
                <a:cs typeface="Times New Roman" panose="02020603050405020304" pitchFamily="18" charset="0"/>
              </a:rPr>
              <a:t>dáng bé, trứng nhỏ và sản lượng ít, nhưng khả năng phát dục sớm</a:t>
            </a:r>
            <a:r>
              <a:rPr lang="en-US" altLang="en-US" sz="2000" b="1" dirty="0" smtClean="0">
                <a:solidFill>
                  <a:schemeClr val="bg1"/>
                </a:solidFill>
                <a:latin typeface="Times New Roman" panose="02020603050405020304" pitchFamily="18" charset="0"/>
                <a:cs typeface="Times New Roman" panose="02020603050405020304" pitchFamily="18" charset="0"/>
              </a:rPr>
              <a:t>, đẻ nhiều, </a:t>
            </a:r>
            <a:r>
              <a:rPr lang="en-US" altLang="en-US" sz="2000" b="1" dirty="0">
                <a:solidFill>
                  <a:schemeClr val="bg1"/>
                </a:solidFill>
                <a:latin typeface="Times New Roman" panose="02020603050405020304" pitchFamily="18" charset="0"/>
                <a:cs typeface="Times New Roman" panose="02020603050405020304" pitchFamily="18" charset="0"/>
              </a:rPr>
              <a:t>ít mẫn cảm với bệnh bạch cầu trùng.</a:t>
            </a:r>
          </a:p>
        </p:txBody>
      </p:sp>
      <p:sp>
        <p:nvSpPr>
          <p:cNvPr id="15" name="Text Box 3"/>
          <p:cNvSpPr txBox="1">
            <a:spLocks noChangeArrowheads="1"/>
          </p:cNvSpPr>
          <p:nvPr/>
        </p:nvSpPr>
        <p:spPr bwMode="auto">
          <a:xfrm>
            <a:off x="4083148" y="5282726"/>
            <a:ext cx="8001000" cy="156966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400" b="1" dirty="0" smtClean="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400" b="1" dirty="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Con lai </a:t>
            </a:r>
            <a:r>
              <a:rPr lang="en-US" altLang="en-US" sz="2400" b="1" dirty="0" smtClean="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F</a:t>
            </a:r>
            <a:r>
              <a:rPr lang="en-US" altLang="en-US" sz="2400" b="1" baseline="-25000" dirty="0" smtClean="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1 </a:t>
            </a:r>
            <a:r>
              <a:rPr lang="en-US" altLang="en-US" sz="2400" b="1" dirty="0" smtClean="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 Gà lai Đông Tảo: Khả </a:t>
            </a:r>
            <a:r>
              <a:rPr lang="en-US" altLang="en-US" sz="2400" b="1" dirty="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năng sinh sản tốt, sinh trưởng nhanh, chất lượng thịt không kém nhiều so với gà Đông Cảo thuần chủng, đặc biệt giá thành rẽ hơn rất nhiều </a:t>
            </a:r>
            <a:r>
              <a:rPr lang="en-US" altLang="en-US" sz="2400" b="1" dirty="0" smtClean="0">
                <a:solidFill>
                  <a:srgbClr val="1B0DCD"/>
                </a:solidFill>
                <a:latin typeface="Times New Roman" panose="02020603050405020304" pitchFamily="18" charset="0"/>
                <a:cs typeface="Times New Roman" panose="02020603050405020304" pitchFamily="18" charset="0"/>
                <a:sym typeface="Wingdings" panose="05000000000000000000" pitchFamily="2" charset="2"/>
              </a:rPr>
              <a:t>lần, đẻ nhiều, trứng to...</a:t>
            </a:r>
            <a:endParaRPr lang="en-US" altLang="en-US" sz="2400" b="1" dirty="0">
              <a:solidFill>
                <a:srgbClr val="1B0DCD"/>
              </a:solidFill>
              <a:latin typeface="Times New Roman" panose="02020603050405020304" pitchFamily="18" charset="0"/>
              <a:cs typeface="Times New Roman" panose="02020603050405020304" pitchFamily="18" charset="0"/>
            </a:endParaRPr>
          </a:p>
        </p:txBody>
      </p:sp>
      <p:sp>
        <p:nvSpPr>
          <p:cNvPr id="16" name="Text Box 5"/>
          <p:cNvSpPr txBox="1">
            <a:spLocks noChangeArrowheads="1"/>
          </p:cNvSpPr>
          <p:nvPr/>
        </p:nvSpPr>
        <p:spPr bwMode="auto">
          <a:xfrm>
            <a:off x="5023977" y="2256368"/>
            <a:ext cx="621004"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spcBef>
                <a:spcPct val="50000"/>
              </a:spcBef>
            </a:pPr>
            <a:r>
              <a:rPr lang="en-US" altLang="en-US" sz="3600" b="1" dirty="0">
                <a:solidFill>
                  <a:srgbClr val="0000FF"/>
                </a:solidFill>
                <a:latin typeface=".VnSouthernH" panose="020B7200000000000000" pitchFamily="34" charset="0"/>
                <a:cs typeface="Arial" panose="020B0604020202020204" pitchFamily="34" charset="0"/>
              </a:rPr>
              <a:t>X</a:t>
            </a:r>
            <a:endParaRPr lang="en-US" altLang="en-US" sz="3600" b="1" dirty="0">
              <a:solidFill>
                <a:srgbClr val="0034DA"/>
              </a:solidFill>
              <a:latin typeface=".VnSouthernH" panose="020B7200000000000000"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838200" y="1388269"/>
            <a:ext cx="2625436" cy="2625436"/>
          </a:xfrm>
          <a:prstGeom prst="rect">
            <a:avLst/>
          </a:prstGeom>
        </p:spPr>
      </p:pic>
      <p:pic>
        <p:nvPicPr>
          <p:cNvPr id="3" name="Picture 2"/>
          <p:cNvPicPr>
            <a:picLocks noChangeAspect="1"/>
          </p:cNvPicPr>
          <p:nvPr/>
        </p:nvPicPr>
        <p:blipFill rotWithShape="1">
          <a:blip r:embed="rId3"/>
          <a:srcRect l="49873"/>
          <a:stretch/>
        </p:blipFill>
        <p:spPr>
          <a:xfrm>
            <a:off x="7467600" y="1388270"/>
            <a:ext cx="2444581" cy="2625436"/>
          </a:xfrm>
          <a:prstGeom prst="rect">
            <a:avLst/>
          </a:prstGeom>
        </p:spPr>
      </p:pic>
      <p:sp>
        <p:nvSpPr>
          <p:cNvPr id="19" name="Text Box 3"/>
          <p:cNvSpPr txBox="1">
            <a:spLocks noChangeArrowheads="1"/>
          </p:cNvSpPr>
          <p:nvPr/>
        </p:nvSpPr>
        <p:spPr bwMode="auto">
          <a:xfrm>
            <a:off x="838200" y="3699994"/>
            <a:ext cx="1905000" cy="338138"/>
          </a:xfrm>
          <a:prstGeom prst="rect">
            <a:avLst/>
          </a:prstGeom>
          <a:solidFill>
            <a:srgbClr val="FFFF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spcBef>
                <a:spcPct val="50000"/>
              </a:spcBef>
            </a:pPr>
            <a:r>
              <a:rPr lang="en-US" altLang="en-US" sz="1600" b="1" dirty="0">
                <a:solidFill>
                  <a:srgbClr val="0034DA"/>
                </a:solidFill>
                <a:latin typeface=".VnSouthernH" panose="020B7200000000000000" pitchFamily="34" charset="0"/>
                <a:cs typeface="Arial" panose="020B0604020202020204" pitchFamily="34" charset="0"/>
              </a:rPr>
              <a:t>Gµ ®«ng </a:t>
            </a:r>
            <a:r>
              <a:rPr lang="en-US" altLang="en-US" sz="1600" b="1" dirty="0" smtClean="0">
                <a:solidFill>
                  <a:srgbClr val="0034DA"/>
                </a:solidFill>
                <a:latin typeface=".VnSouthernH" panose="020B7200000000000000" pitchFamily="34" charset="0"/>
                <a:cs typeface="Arial" panose="020B0604020202020204" pitchFamily="34" charset="0"/>
              </a:rPr>
              <a:t>T¶o</a:t>
            </a:r>
            <a:endParaRPr lang="en-US" altLang="en-US" sz="1600" b="1" dirty="0">
              <a:solidFill>
                <a:srgbClr val="0034DA"/>
              </a:solidFill>
              <a:latin typeface=".VnSouthernH" panose="020B7200000000000000" pitchFamily="34" charset="0"/>
              <a:cs typeface="Arial" panose="020B0604020202020204" pitchFamily="34" charset="0"/>
            </a:endParaRPr>
          </a:p>
        </p:txBody>
      </p:sp>
      <p:sp>
        <p:nvSpPr>
          <p:cNvPr id="20" name="Text Box 5"/>
          <p:cNvSpPr txBox="1">
            <a:spLocks noChangeArrowheads="1"/>
          </p:cNvSpPr>
          <p:nvPr/>
        </p:nvSpPr>
        <p:spPr bwMode="auto">
          <a:xfrm>
            <a:off x="8423564" y="3706524"/>
            <a:ext cx="1447800" cy="338138"/>
          </a:xfrm>
          <a:prstGeom prst="rect">
            <a:avLst/>
          </a:prstGeom>
          <a:solidFill>
            <a:srgbClr val="FFFF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spcBef>
                <a:spcPct val="50000"/>
              </a:spcBef>
            </a:pPr>
            <a:r>
              <a:rPr lang="en-US" altLang="en-US" sz="1600" b="1">
                <a:solidFill>
                  <a:srgbClr val="0000FF"/>
                </a:solidFill>
                <a:latin typeface=".VnSouthernH" panose="020B7200000000000000" pitchFamily="34" charset="0"/>
                <a:cs typeface="Arial" panose="020B0604020202020204" pitchFamily="34" charset="0"/>
              </a:rPr>
              <a:t>Gµ </a:t>
            </a:r>
            <a:r>
              <a:rPr lang="en-US" altLang="en-US" sz="1600" b="1">
                <a:solidFill>
                  <a:srgbClr val="0034DA"/>
                </a:solidFill>
                <a:latin typeface=".VnSouthernH" panose="020B7200000000000000" pitchFamily="34" charset="0"/>
                <a:cs typeface="Arial" panose="020B0604020202020204" pitchFamily="34" charset="0"/>
              </a:rPr>
              <a:t>ri</a:t>
            </a:r>
          </a:p>
        </p:txBody>
      </p:sp>
      <p:pic>
        <p:nvPicPr>
          <p:cNvPr id="5" name="Picture 4"/>
          <p:cNvPicPr>
            <a:picLocks noChangeAspect="1"/>
          </p:cNvPicPr>
          <p:nvPr/>
        </p:nvPicPr>
        <p:blipFill rotWithShape="1">
          <a:blip r:embed="rId4" cstate="print"/>
          <a:srcRect l="27289" r="10216"/>
          <a:stretch/>
        </p:blipFill>
        <p:spPr>
          <a:xfrm>
            <a:off x="1589650" y="4840409"/>
            <a:ext cx="2253814" cy="2036097"/>
          </a:xfrm>
          <a:prstGeom prst="rect">
            <a:avLst/>
          </a:prstGeom>
        </p:spPr>
      </p:pic>
      <p:sp>
        <p:nvSpPr>
          <p:cNvPr id="21" name="Text Box 5"/>
          <p:cNvSpPr txBox="1">
            <a:spLocks noChangeArrowheads="1"/>
          </p:cNvSpPr>
          <p:nvPr/>
        </p:nvSpPr>
        <p:spPr bwMode="auto">
          <a:xfrm>
            <a:off x="527698" y="5626449"/>
            <a:ext cx="621004"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spcBef>
                <a:spcPct val="50000"/>
              </a:spcBef>
            </a:pPr>
            <a:r>
              <a:rPr lang="en-US" altLang="en-US" sz="3600" b="1" dirty="0" smtClean="0">
                <a:solidFill>
                  <a:srgbClr val="0000FF"/>
                </a:solidFill>
                <a:latin typeface=".VnSouthernH" panose="020B7200000000000000" pitchFamily="34" charset="0"/>
                <a:cs typeface="Arial" panose="020B0604020202020204" pitchFamily="34" charset="0"/>
                <a:sym typeface="Wingdings" panose="05000000000000000000" pitchFamily="2" charset="2"/>
              </a:rPr>
              <a:t></a:t>
            </a:r>
            <a:endParaRPr lang="en-US" altLang="en-US" sz="3600" b="1" dirty="0">
              <a:solidFill>
                <a:srgbClr val="0034DA"/>
              </a:solidFill>
              <a:latin typeface=".VnSouthernH" panose="020B7200000000000000" pitchFamily="34" charset="0"/>
              <a:cs typeface="Arial" panose="020B0604020202020204" pitchFamily="34" charset="0"/>
            </a:endParaRPr>
          </a:p>
        </p:txBody>
      </p:sp>
    </p:spTree>
    <p:extLst>
      <p:ext uri="{BB962C8B-B14F-4D97-AF65-F5344CB8AC3E}">
        <p14:creationId xmlns:p14="http://schemas.microsoft.com/office/powerpoint/2010/main" xmlns="" val="10952003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p:cNvSpPr txBox="1">
            <a:spLocks noChangeArrowheads="1"/>
          </p:cNvSpPr>
          <p:nvPr/>
        </p:nvSpPr>
        <p:spPr bwMode="auto">
          <a:xfrm>
            <a:off x="858129" y="1594339"/>
            <a:ext cx="10494499"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NI-Times" pitchFamily="2" charset="0"/>
              </a:defRPr>
            </a:lvl1pPr>
            <a:lvl2pPr marL="742950" indent="-285750" eaLnBrk="0" hangingPunct="0">
              <a:defRPr>
                <a:solidFill>
                  <a:schemeClr val="tx1"/>
                </a:solidFill>
                <a:latin typeface="VNI-Times" pitchFamily="2" charset="0"/>
              </a:defRPr>
            </a:lvl2pPr>
            <a:lvl3pPr marL="1143000" indent="-228600" eaLnBrk="0" hangingPunct="0">
              <a:defRPr>
                <a:solidFill>
                  <a:schemeClr val="tx1"/>
                </a:solidFill>
                <a:latin typeface="VNI-Times" pitchFamily="2" charset="0"/>
              </a:defRPr>
            </a:lvl3pPr>
            <a:lvl4pPr marL="1600200" indent="-228600" eaLnBrk="0" hangingPunct="0">
              <a:defRPr>
                <a:solidFill>
                  <a:schemeClr val="tx1"/>
                </a:solidFill>
                <a:latin typeface="VNI-Times" pitchFamily="2" charset="0"/>
              </a:defRPr>
            </a:lvl4pPr>
            <a:lvl5pPr marL="2057400" indent="-228600" eaLnBrk="0" hangingPunct="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800" b="1" dirty="0" smtClean="0">
                <a:solidFill>
                  <a:srgbClr val="0034DA"/>
                </a:solidFill>
                <a:latin typeface="#9Slide04 AdrianeSwash" panose="02000504060000090004" pitchFamily="2" charset="0"/>
                <a:cs typeface="Arial" panose="020B0604020202020204" pitchFamily="34" charset="0"/>
                <a:sym typeface="Wingdings" panose="05000000000000000000" pitchFamily="2" charset="2"/>
              </a:rPr>
              <a:t> </a:t>
            </a:r>
            <a:r>
              <a:rPr lang="vi-VN" sz="2800" b="1" dirty="0" smtClean="0">
                <a:solidFill>
                  <a:srgbClr val="FF0000"/>
                </a:solidFill>
                <a:latin typeface="#9Slide04 AdrianeSwash" panose="02000504060000090004" pitchFamily="2" charset="0"/>
              </a:rPr>
              <a:t>Ưu </a:t>
            </a:r>
            <a:r>
              <a:rPr lang="vi-VN" sz="2800" b="1" dirty="0">
                <a:solidFill>
                  <a:srgbClr val="FF0000"/>
                </a:solidFill>
                <a:latin typeface="#9Slide04 AdrianeSwash" panose="02000504060000090004" pitchFamily="2" charset="0"/>
              </a:rPr>
              <a:t>thế lai </a:t>
            </a:r>
            <a:r>
              <a:rPr lang="vi-VN" sz="2800" b="1" dirty="0">
                <a:latin typeface="#9Slide04 AdrianeSwash" panose="02000504060000090004" pitchFamily="2" charset="0"/>
              </a:rPr>
              <a:t>là hiện tượng </a:t>
            </a:r>
            <a:r>
              <a:rPr lang="vi-VN" sz="2800" b="1" i="1" dirty="0">
                <a:solidFill>
                  <a:srgbClr val="FF0000"/>
                </a:solidFill>
                <a:latin typeface="#9Slide04 AdrianeSwash" panose="02000504060000090004" pitchFamily="2" charset="0"/>
              </a:rPr>
              <a:t>cơ thể F</a:t>
            </a:r>
            <a:r>
              <a:rPr lang="vi-VN" sz="2800" b="1" i="1" baseline="-25000" dirty="0">
                <a:solidFill>
                  <a:srgbClr val="FF0000"/>
                </a:solidFill>
                <a:latin typeface="#9Slide04 AdrianeSwash" panose="02000504060000090004" pitchFamily="2" charset="0"/>
              </a:rPr>
              <a:t>1</a:t>
            </a:r>
            <a:r>
              <a:rPr lang="vi-VN" sz="2800" b="1" dirty="0">
                <a:solidFill>
                  <a:srgbClr val="FF0000"/>
                </a:solidFill>
                <a:latin typeface="#9Slide04 AdrianeSwash" panose="02000504060000090004" pitchFamily="2" charset="0"/>
              </a:rPr>
              <a:t> </a:t>
            </a:r>
            <a:r>
              <a:rPr lang="vi-VN" sz="2800" b="1" dirty="0">
                <a:latin typeface="#9Slide04 AdrianeSwash" panose="02000504060000090004" pitchFamily="2" charset="0"/>
              </a:rPr>
              <a:t>có </a:t>
            </a:r>
            <a:r>
              <a:rPr lang="vi-VN" sz="2800" b="1" dirty="0">
                <a:solidFill>
                  <a:srgbClr val="FF0000"/>
                </a:solidFill>
                <a:latin typeface="#9Slide04 AdrianeSwash" panose="02000504060000090004" pitchFamily="2" charset="0"/>
              </a:rPr>
              <a:t>sức sống </a:t>
            </a:r>
            <a:r>
              <a:rPr lang="vi-VN" sz="2800" b="1" i="1" dirty="0">
                <a:solidFill>
                  <a:srgbClr val="FF0000"/>
                </a:solidFill>
                <a:latin typeface="#9Slide04 AdrianeSwash" panose="02000504060000090004" pitchFamily="2" charset="0"/>
              </a:rPr>
              <a:t>cao hơn</a:t>
            </a:r>
            <a:r>
              <a:rPr lang="vi-VN" sz="2800" b="1" dirty="0">
                <a:latin typeface="#9Slide04 AdrianeSwash" panose="02000504060000090004" pitchFamily="2" charset="0"/>
              </a:rPr>
              <a:t>, sinh trưởng </a:t>
            </a:r>
            <a:r>
              <a:rPr lang="vi-VN" sz="2800" b="1" i="1" dirty="0">
                <a:latin typeface="#9Slide04 AdrianeSwash" panose="02000504060000090004" pitchFamily="2" charset="0"/>
              </a:rPr>
              <a:t>nhanh hơn,</a:t>
            </a:r>
            <a:r>
              <a:rPr lang="vi-VN" sz="2800" b="1" dirty="0">
                <a:latin typeface="#9Slide04 AdrianeSwash" panose="02000504060000090004" pitchFamily="2" charset="0"/>
              </a:rPr>
              <a:t> phát triển </a:t>
            </a:r>
            <a:r>
              <a:rPr lang="vi-VN" sz="2800" b="1" i="1" dirty="0">
                <a:latin typeface="#9Slide04 AdrianeSwash" panose="02000504060000090004" pitchFamily="2" charset="0"/>
              </a:rPr>
              <a:t>mạnh hơn</a:t>
            </a:r>
            <a:r>
              <a:rPr lang="vi-VN" sz="2800" b="1" dirty="0">
                <a:latin typeface="#9Slide04 AdrianeSwash" panose="02000504060000090004" pitchFamily="2" charset="0"/>
              </a:rPr>
              <a:t>, chống chịu </a:t>
            </a:r>
            <a:r>
              <a:rPr lang="vi-VN" sz="2800" b="1" i="1" dirty="0">
                <a:latin typeface="#9Slide04 AdrianeSwash" panose="02000504060000090004" pitchFamily="2" charset="0"/>
              </a:rPr>
              <a:t>tốt hơn</a:t>
            </a:r>
            <a:r>
              <a:rPr lang="vi-VN" sz="2800" b="1" dirty="0">
                <a:latin typeface="#9Slide04 AdrianeSwash" panose="02000504060000090004" pitchFamily="2" charset="0"/>
              </a:rPr>
              <a:t>, các tính trạng năng suất </a:t>
            </a:r>
            <a:r>
              <a:rPr lang="vi-VN" sz="2800" b="1" i="1" dirty="0">
                <a:latin typeface="#9Slide04 AdrianeSwash" panose="02000504060000090004" pitchFamily="2" charset="0"/>
              </a:rPr>
              <a:t>cao hơn</a:t>
            </a:r>
            <a:r>
              <a:rPr lang="vi-VN" sz="2800" b="1" dirty="0">
                <a:latin typeface="#9Slide04 AdrianeSwash" panose="02000504060000090004" pitchFamily="2" charset="0"/>
              </a:rPr>
              <a:t> trung bình giữa hai</a:t>
            </a:r>
            <a:r>
              <a:rPr lang="vi-VN" sz="2800" b="1" dirty="0">
                <a:solidFill>
                  <a:srgbClr val="FF0000"/>
                </a:solidFill>
                <a:latin typeface="#9Slide04 AdrianeSwash" panose="02000504060000090004" pitchFamily="2" charset="0"/>
              </a:rPr>
              <a:t> bố mẹ </a:t>
            </a:r>
            <a:r>
              <a:rPr lang="vi-VN" sz="2800" b="1" dirty="0">
                <a:latin typeface="#9Slide04 AdrianeSwash" panose="02000504060000090004" pitchFamily="2" charset="0"/>
              </a:rPr>
              <a:t>hoặc vượt trội cả hai </a:t>
            </a:r>
            <a:r>
              <a:rPr lang="vi-VN" sz="2800" b="1" i="1" dirty="0">
                <a:latin typeface="#9Slide04 AdrianeSwash" panose="02000504060000090004" pitchFamily="2" charset="0"/>
              </a:rPr>
              <a:t>bố mẹ</a:t>
            </a:r>
            <a:r>
              <a:rPr lang="vi-VN" sz="2800" b="1" dirty="0" smtClean="0">
                <a:latin typeface="#9Slide04 AdrianeSwash" panose="02000504060000090004" pitchFamily="2" charset="0"/>
              </a:rPr>
              <a:t>.</a:t>
            </a:r>
            <a:endParaRPr lang="vi-VN" sz="2800" dirty="0">
              <a:latin typeface="#9Slide04 AdrianeSwash" panose="02000504060000090004" pitchFamily="2" charset="0"/>
            </a:endParaRPr>
          </a:p>
        </p:txBody>
      </p:sp>
    </p:spTree>
    <p:extLst>
      <p:ext uri="{BB962C8B-B14F-4D97-AF65-F5344CB8AC3E}">
        <p14:creationId xmlns:p14="http://schemas.microsoft.com/office/powerpoint/2010/main" xmlns="" val="649956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 y="152400"/>
            <a:ext cx="9788577" cy="369332"/>
          </a:xfrm>
          <a:prstGeom prst="rect">
            <a:avLst/>
          </a:prstGeom>
          <a:noFill/>
        </p:spPr>
        <p:txBody>
          <a:bodyPr wrap="square" rtlCol="0">
            <a:spAutoFit/>
          </a:bodyPr>
          <a:lstStyle/>
          <a:p>
            <a:pPr algn="ctr"/>
            <a:r>
              <a:rPr lang="en-US" b="1" dirty="0" smtClean="0">
                <a:solidFill>
                  <a:srgbClr val="FF0000"/>
                </a:solidFill>
                <a:latin typeface="#9Slide03 Arima Madurai Light" panose="00000400000000000000" pitchFamily="2" charset="0"/>
                <a:cs typeface="#9Slide03 Arima Madurai Light" panose="00000400000000000000" pitchFamily="2" charset="0"/>
              </a:rPr>
              <a:t>Thảo </a:t>
            </a:r>
            <a:r>
              <a:rPr lang="en-US" b="1" smtClean="0">
                <a:solidFill>
                  <a:srgbClr val="FF0000"/>
                </a:solidFill>
                <a:latin typeface="#9Slide03 Arima Madurai Light" panose="00000400000000000000" pitchFamily="2" charset="0"/>
                <a:cs typeface="#9Slide03 Arima Madurai Light" panose="00000400000000000000" pitchFamily="2" charset="0"/>
              </a:rPr>
              <a:t>luận </a:t>
            </a:r>
            <a:r>
              <a:rPr lang="en-US" b="1" smtClean="0">
                <a:solidFill>
                  <a:srgbClr val="FF0000"/>
                </a:solidFill>
                <a:latin typeface="#9Slide03 Arima Madurai Light" panose="00000400000000000000" pitchFamily="2" charset="0"/>
                <a:cs typeface="#9Slide03 Arima Madurai Light" panose="00000400000000000000" pitchFamily="2" charset="0"/>
              </a:rPr>
              <a:t>nhóm</a:t>
            </a:r>
            <a:endParaRPr lang="en-US" b="1" dirty="0">
              <a:solidFill>
                <a:srgbClr val="FF0000"/>
              </a:solidFill>
              <a:latin typeface="#9Slide03 Arima Madurai Light" panose="00000400000000000000" pitchFamily="2" charset="0"/>
              <a:cs typeface="#9Slide03 Arima Madurai Light" panose="00000400000000000000" pitchFamily="2" charset="0"/>
            </a:endParaRPr>
          </a:p>
        </p:txBody>
      </p:sp>
      <p:sp>
        <p:nvSpPr>
          <p:cNvPr id="5" name="TextBox 4"/>
          <p:cNvSpPr txBox="1"/>
          <p:nvPr/>
        </p:nvSpPr>
        <p:spPr>
          <a:xfrm>
            <a:off x="457202" y="521732"/>
            <a:ext cx="11471561" cy="6370975"/>
          </a:xfrm>
          <a:prstGeom prst="rect">
            <a:avLst/>
          </a:prstGeom>
          <a:noFill/>
        </p:spPr>
        <p:txBody>
          <a:bodyPr wrap="square" rtlCol="0">
            <a:spAutoFit/>
          </a:bodyPr>
          <a:lstStyle/>
          <a:p>
            <a:pPr algn="ctr"/>
            <a:r>
              <a:rPr lang="en-US" sz="2400" dirty="0" smtClean="0">
                <a:latin typeface="#9Slide04 AdrianeSwash" panose="02000504060000090004" pitchFamily="2" charset="0"/>
              </a:rPr>
              <a:t>Dựa vào kiến thức em đã học, hãy thảo luận và hoàn thành phiếu học tập:</a:t>
            </a:r>
          </a:p>
          <a:p>
            <a:r>
              <a:rPr lang="en-US" sz="2400" dirty="0" smtClean="0">
                <a:latin typeface="#9Slide04 AdrianeSwash" panose="02000504060000090004" pitchFamily="2" charset="0"/>
              </a:rPr>
              <a:t>1, Hoàn thành sơ đồ lai: </a:t>
            </a:r>
          </a:p>
          <a:p>
            <a:r>
              <a:rPr lang="en-US" sz="2400" dirty="0">
                <a:latin typeface="#9Slide04 AdrianeSwash" panose="02000504060000090004" pitchFamily="2" charset="0"/>
              </a:rPr>
              <a:t> </a:t>
            </a:r>
            <a:r>
              <a:rPr lang="en-US" sz="2400" dirty="0" smtClean="0">
                <a:latin typeface="#9Slide04 AdrianeSwash" panose="02000504060000090004" pitchFamily="2" charset="0"/>
              </a:rPr>
              <a:t>                            P:   AAbbDD   x    aaBBdd</a:t>
            </a:r>
          </a:p>
          <a:p>
            <a:r>
              <a:rPr lang="en-US" sz="2400" dirty="0">
                <a:latin typeface="#9Slide04 AdrianeSwash" panose="02000504060000090004" pitchFamily="2" charset="0"/>
              </a:rPr>
              <a:t> </a:t>
            </a:r>
            <a:r>
              <a:rPr lang="en-US" sz="2400" dirty="0" smtClean="0">
                <a:latin typeface="#9Slide04 AdrianeSwash" panose="02000504060000090004" pitchFamily="2" charset="0"/>
              </a:rPr>
              <a:t>                            G: ..............................................</a:t>
            </a:r>
          </a:p>
          <a:p>
            <a:r>
              <a:rPr lang="en-US" sz="2400" dirty="0">
                <a:latin typeface="#9Slide04 AdrianeSwash" panose="02000504060000090004" pitchFamily="2" charset="0"/>
              </a:rPr>
              <a:t> </a:t>
            </a:r>
            <a:r>
              <a:rPr lang="en-US" sz="2400" dirty="0" smtClean="0">
                <a:latin typeface="#9Slide04 AdrianeSwash" panose="02000504060000090004" pitchFamily="2" charset="0"/>
              </a:rPr>
              <a:t>                            F</a:t>
            </a:r>
            <a:r>
              <a:rPr lang="en-US" sz="2400" baseline="-25000" dirty="0" smtClean="0">
                <a:latin typeface="#9Slide04 AdrianeSwash" panose="02000504060000090004" pitchFamily="2" charset="0"/>
              </a:rPr>
              <a:t>1</a:t>
            </a:r>
            <a:r>
              <a:rPr lang="en-US" sz="2400" dirty="0" smtClean="0">
                <a:latin typeface="#9Slide04 AdrianeSwash" panose="02000504060000090004" pitchFamily="2" charset="0"/>
              </a:rPr>
              <a:t> : KG: ............................................</a:t>
            </a:r>
          </a:p>
          <a:p>
            <a:r>
              <a:rPr lang="en-US" sz="2400" dirty="0">
                <a:latin typeface="#9Slide04 AdrianeSwash" panose="02000504060000090004" pitchFamily="2" charset="0"/>
              </a:rPr>
              <a:t> </a:t>
            </a:r>
            <a:r>
              <a:rPr lang="en-US" sz="2400" dirty="0" smtClean="0">
                <a:latin typeface="#9Slide04 AdrianeSwash" panose="02000504060000090004" pitchFamily="2" charset="0"/>
              </a:rPr>
              <a:t>                                  KH: ............................................</a:t>
            </a:r>
          </a:p>
          <a:p>
            <a:r>
              <a:rPr lang="en-US" sz="2400" dirty="0" smtClean="0">
                <a:latin typeface="#9Slide04 AdrianeSwash" panose="02000504060000090004" pitchFamily="2" charset="0"/>
              </a:rPr>
              <a:t>2, Tại sao khi lai 2 dòng thuần, ưu thế lai biểu hiện rõ nhất?</a:t>
            </a:r>
          </a:p>
          <a:p>
            <a:r>
              <a:rPr lang="en-US" sz="2400" dirty="0" smtClean="0">
                <a:latin typeface="#9Slide04 AdrianeSwash" panose="02000504060000090004" pitchFamily="2" charset="0"/>
              </a:rPr>
              <a:t>........................................................................................................................................................................................................................................................................................................</a:t>
            </a:r>
          </a:p>
          <a:p>
            <a:r>
              <a:rPr lang="en-US" sz="2400" dirty="0" smtClean="0">
                <a:latin typeface="#9Slide04 AdrianeSwash" panose="02000504060000090004" pitchFamily="2" charset="0"/>
              </a:rPr>
              <a:t>3, Tại sao ưu thế lai biểu hiện rõ nhất ở thế hệ F</a:t>
            </a:r>
            <a:r>
              <a:rPr lang="en-US" sz="2400" baseline="-25000" dirty="0" smtClean="0">
                <a:latin typeface="#9Slide04 AdrianeSwash" panose="02000504060000090004" pitchFamily="2" charset="0"/>
              </a:rPr>
              <a:t>1</a:t>
            </a:r>
            <a:r>
              <a:rPr lang="en-US" sz="2400" dirty="0">
                <a:latin typeface="#9Slide04 AdrianeSwash" panose="02000504060000090004" pitchFamily="2" charset="0"/>
              </a:rPr>
              <a:t> </a:t>
            </a:r>
            <a:r>
              <a:rPr lang="en-US" sz="2400" dirty="0" smtClean="0">
                <a:latin typeface="#9Slide04 AdrianeSwash" panose="02000504060000090004" pitchFamily="2" charset="0"/>
              </a:rPr>
              <a:t>, sau đó giảm dần qua các thế hệ?</a:t>
            </a:r>
          </a:p>
          <a:p>
            <a:r>
              <a:rPr lang="en-US" sz="2400" dirty="0">
                <a:latin typeface="#9Slide04 AdrianeSwash" panose="02000504060000090004" pitchFamily="2" charset="0"/>
              </a:rPr>
              <a:t>........................................................................................................................................................................................................................................................................................................</a:t>
            </a:r>
          </a:p>
          <a:p>
            <a:r>
              <a:rPr lang="en-US" sz="2400" dirty="0">
                <a:latin typeface="#9Slide04 AdrianeSwash" panose="02000504060000090004" pitchFamily="2" charset="0"/>
              </a:rPr>
              <a:t>....................................................................................................................................................</a:t>
            </a:r>
            <a:r>
              <a:rPr lang="en-US" sz="2400" dirty="0" smtClean="0">
                <a:latin typeface="#9Slide04 AdrianeSwash" panose="02000504060000090004" pitchFamily="2" charset="0"/>
              </a:rPr>
              <a:t>4, Muốn duy trì ưu thế lai, ta cần dùng biện pháp nào?</a:t>
            </a:r>
          </a:p>
          <a:p>
            <a:r>
              <a:rPr lang="en-US" sz="2400" dirty="0" smtClean="0">
                <a:latin typeface="#9Slide04 AdrianeSwash" panose="02000504060000090004" pitchFamily="2" charset="0"/>
              </a:rPr>
              <a:t>........................................................................................................................................................................................................................................................................................................</a:t>
            </a:r>
          </a:p>
          <a:p>
            <a:r>
              <a:rPr lang="en-US" sz="2400" dirty="0">
                <a:latin typeface="#9Slide04 AdrianeSwash" panose="02000504060000090004" pitchFamily="2" charset="0"/>
              </a:rPr>
              <a:t>....................................................................................................................................................</a:t>
            </a:r>
          </a:p>
        </p:txBody>
      </p:sp>
    </p:spTree>
    <p:extLst>
      <p:ext uri="{BB962C8B-B14F-4D97-AF65-F5344CB8AC3E}">
        <p14:creationId xmlns:p14="http://schemas.microsoft.com/office/powerpoint/2010/main" xmlns="" val="27380860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1057" y="487025"/>
            <a:ext cx="11471561" cy="5632311"/>
          </a:xfrm>
          <a:prstGeom prst="rect">
            <a:avLst/>
          </a:prstGeom>
          <a:noFill/>
        </p:spPr>
        <p:txBody>
          <a:bodyPr wrap="square" rtlCol="0">
            <a:spAutoFit/>
          </a:bodyPr>
          <a:lstStyle/>
          <a:p>
            <a:pPr algn="ctr"/>
            <a:r>
              <a:rPr lang="en-US" sz="2400" dirty="0" smtClean="0">
                <a:latin typeface="#9Slide04 AdrianeSwash" panose="02000504060000090004" pitchFamily="2" charset="0"/>
              </a:rPr>
              <a:t>Dựa vào kiến thức em đã học, hãy thảo luận và hoàn thành phiếu học tập:</a:t>
            </a:r>
          </a:p>
          <a:p>
            <a:r>
              <a:rPr lang="en-US" sz="2400" dirty="0" smtClean="0">
                <a:latin typeface="#9Slide04 AdrianeSwash" panose="02000504060000090004" pitchFamily="2" charset="0"/>
              </a:rPr>
              <a:t>1, Hoàn thành sơ đồ lai: </a:t>
            </a:r>
          </a:p>
          <a:p>
            <a:r>
              <a:rPr lang="en-US" sz="2400" dirty="0">
                <a:latin typeface="#9Slide04 AdrianeSwash" panose="02000504060000090004" pitchFamily="2" charset="0"/>
              </a:rPr>
              <a:t> </a:t>
            </a:r>
            <a:r>
              <a:rPr lang="en-US" sz="2400" dirty="0" smtClean="0">
                <a:latin typeface="#9Slide04 AdrianeSwash" panose="02000504060000090004" pitchFamily="2" charset="0"/>
              </a:rPr>
              <a:t>                            P:   AAbbDD   x    aaBBdd</a:t>
            </a:r>
          </a:p>
          <a:p>
            <a:r>
              <a:rPr lang="en-US" sz="2400" dirty="0">
                <a:latin typeface="#9Slide04 AdrianeSwash" panose="02000504060000090004" pitchFamily="2" charset="0"/>
              </a:rPr>
              <a:t> </a:t>
            </a:r>
            <a:r>
              <a:rPr lang="en-US" sz="2400" dirty="0" smtClean="0">
                <a:latin typeface="#9Slide04 AdrianeSwash" panose="02000504060000090004" pitchFamily="2" charset="0"/>
              </a:rPr>
              <a:t>                            G:       </a:t>
            </a:r>
            <a:r>
              <a:rPr lang="en-US" sz="2400" dirty="0" smtClean="0">
                <a:solidFill>
                  <a:srgbClr val="FF0000"/>
                </a:solidFill>
                <a:latin typeface="#9Slide04 AdrianeSwash" panose="02000504060000090004" pitchFamily="2" charset="0"/>
              </a:rPr>
              <a:t>AbD                aBd</a:t>
            </a:r>
          </a:p>
          <a:p>
            <a:r>
              <a:rPr lang="en-US" sz="2400" dirty="0">
                <a:latin typeface="#9Slide04 AdrianeSwash" panose="02000504060000090004" pitchFamily="2" charset="0"/>
              </a:rPr>
              <a:t> </a:t>
            </a:r>
            <a:r>
              <a:rPr lang="en-US" sz="2400" dirty="0" smtClean="0">
                <a:latin typeface="#9Slide04 AdrianeSwash" panose="02000504060000090004" pitchFamily="2" charset="0"/>
              </a:rPr>
              <a:t>                            F</a:t>
            </a:r>
            <a:r>
              <a:rPr lang="en-US" sz="2400" baseline="-25000" dirty="0" smtClean="0">
                <a:latin typeface="#9Slide04 AdrianeSwash" panose="02000504060000090004" pitchFamily="2" charset="0"/>
              </a:rPr>
              <a:t>1</a:t>
            </a:r>
            <a:r>
              <a:rPr lang="en-US" sz="2400" dirty="0" smtClean="0">
                <a:latin typeface="#9Slide04 AdrianeSwash" panose="02000504060000090004" pitchFamily="2" charset="0"/>
              </a:rPr>
              <a:t> : KG:    </a:t>
            </a:r>
            <a:r>
              <a:rPr lang="en-US" sz="2400" dirty="0" smtClean="0">
                <a:solidFill>
                  <a:srgbClr val="FF0000"/>
                </a:solidFill>
                <a:latin typeface="#9Slide04 AdrianeSwash" panose="02000504060000090004" pitchFamily="2" charset="0"/>
              </a:rPr>
              <a:t>AaBbDd</a:t>
            </a:r>
          </a:p>
          <a:p>
            <a:r>
              <a:rPr lang="en-US" sz="2400" dirty="0">
                <a:latin typeface="#9Slide04 AdrianeSwash" panose="02000504060000090004" pitchFamily="2" charset="0"/>
              </a:rPr>
              <a:t> </a:t>
            </a:r>
            <a:r>
              <a:rPr lang="en-US" sz="2400" dirty="0" smtClean="0">
                <a:latin typeface="#9Slide04 AdrianeSwash" panose="02000504060000090004" pitchFamily="2" charset="0"/>
              </a:rPr>
              <a:t>                                  KH: </a:t>
            </a:r>
            <a:r>
              <a:rPr lang="en-US" sz="2400" dirty="0" smtClean="0">
                <a:solidFill>
                  <a:srgbClr val="FF0000"/>
                </a:solidFill>
                <a:latin typeface="#9Slide04 AdrianeSwash" panose="02000504060000090004" pitchFamily="2" charset="0"/>
              </a:rPr>
              <a:t>100% trội</a:t>
            </a:r>
          </a:p>
          <a:p>
            <a:r>
              <a:rPr lang="en-US" sz="2400" dirty="0" smtClean="0">
                <a:latin typeface="#9Slide04 AdrianeSwash" panose="02000504060000090004" pitchFamily="2" charset="0"/>
              </a:rPr>
              <a:t>2, Tại sao khi lai 2 dòng thuần, ưu thế lai biểu hiện rõ nhất?</a:t>
            </a:r>
          </a:p>
          <a:p>
            <a:r>
              <a:rPr lang="en-US" sz="2400" dirty="0" smtClean="0">
                <a:solidFill>
                  <a:srgbClr val="FF0000"/>
                </a:solidFill>
                <a:latin typeface="#9Slide04 AdrianeSwash" panose="02000504060000090004" pitchFamily="2" charset="0"/>
              </a:rPr>
              <a:t>Vì tập trung nhiều gen trội có lợi nên biểu hình thành kiểu hình có nhiều tính trạng tốt.</a:t>
            </a:r>
          </a:p>
          <a:p>
            <a:r>
              <a:rPr lang="en-US" sz="2400" dirty="0" smtClean="0">
                <a:latin typeface="#9Slide04 AdrianeSwash" panose="02000504060000090004" pitchFamily="2" charset="0"/>
              </a:rPr>
              <a:t>3, Tại sao ưu thế lai biểu hiện rõ nhất ở thế hệ F</a:t>
            </a:r>
            <a:r>
              <a:rPr lang="en-US" sz="2400" baseline="-25000" dirty="0" smtClean="0">
                <a:latin typeface="#9Slide04 AdrianeSwash" panose="02000504060000090004" pitchFamily="2" charset="0"/>
              </a:rPr>
              <a:t>1</a:t>
            </a:r>
            <a:r>
              <a:rPr lang="en-US" sz="2400" dirty="0">
                <a:latin typeface="#9Slide04 AdrianeSwash" panose="02000504060000090004" pitchFamily="2" charset="0"/>
              </a:rPr>
              <a:t> </a:t>
            </a:r>
            <a:r>
              <a:rPr lang="en-US" sz="2400" dirty="0" smtClean="0">
                <a:latin typeface="#9Slide04 AdrianeSwash" panose="02000504060000090004" pitchFamily="2" charset="0"/>
              </a:rPr>
              <a:t>, sau đó giảm dần qua các thế hệ?</a:t>
            </a:r>
          </a:p>
          <a:p>
            <a:r>
              <a:rPr lang="en-US" sz="2400" dirty="0" smtClean="0">
                <a:solidFill>
                  <a:srgbClr val="FF0000"/>
                </a:solidFill>
                <a:latin typeface="#9Slide04 AdrianeSwash" panose="02000504060000090004" pitchFamily="2" charset="0"/>
              </a:rPr>
              <a:t>Ở thế hệ F</a:t>
            </a:r>
            <a:r>
              <a:rPr lang="en-US" sz="2400" baseline="-25000" dirty="0" smtClean="0">
                <a:solidFill>
                  <a:srgbClr val="FF0000"/>
                </a:solidFill>
                <a:latin typeface="#9Slide04 AdrianeSwash" panose="02000504060000090004" pitchFamily="2" charset="0"/>
              </a:rPr>
              <a:t>1</a:t>
            </a:r>
            <a:r>
              <a:rPr lang="en-US" sz="2400" dirty="0" smtClean="0">
                <a:solidFill>
                  <a:srgbClr val="FF0000"/>
                </a:solidFill>
                <a:latin typeface="#9Slide04 AdrianeSwash" panose="02000504060000090004" pitchFamily="2" charset="0"/>
              </a:rPr>
              <a:t> tỉ lệ các cặp gen dị hợp là nhiều nhất, sau đó các thế hệ sau tỉ lệ dị hợp giảm dần, tỉ lệ đồng hợp tăng lên. Dẫn tới các gen lặn có hại gặp nhau tạo thể đồng hợp và thể hiện thành kiểu hình có hại.</a:t>
            </a:r>
          </a:p>
          <a:p>
            <a:r>
              <a:rPr lang="en-US" sz="2400" dirty="0" smtClean="0">
                <a:latin typeface="#9Slide04 AdrianeSwash" panose="02000504060000090004" pitchFamily="2" charset="0"/>
              </a:rPr>
              <a:t>4, Muốn duy trì ưu thế lai, ta cần dùng biện pháp nào?</a:t>
            </a:r>
          </a:p>
          <a:p>
            <a:r>
              <a:rPr lang="en-US" sz="2400" dirty="0" smtClean="0">
                <a:solidFill>
                  <a:srgbClr val="FF0000"/>
                </a:solidFill>
                <a:latin typeface="#9Slide04 AdrianeSwash" panose="02000504060000090004" pitchFamily="2" charset="0"/>
              </a:rPr>
              <a:t>Muốn duy trì ưu thế lai ở các thế hệ tiếp theo ta dùng phương pháp nhân giống vô tính. Như giâm, chiết, ghép, vi nhân giống...</a:t>
            </a:r>
            <a:endParaRPr lang="en-US" sz="2400" dirty="0">
              <a:solidFill>
                <a:srgbClr val="FF0000"/>
              </a:solidFill>
              <a:latin typeface="#9Slide04 AdrianeSwash" panose="02000504060000090004" pitchFamily="2" charset="0"/>
            </a:endParaRPr>
          </a:p>
        </p:txBody>
      </p:sp>
    </p:spTree>
    <p:extLst>
      <p:ext uri="{BB962C8B-B14F-4D97-AF65-F5344CB8AC3E}">
        <p14:creationId xmlns:p14="http://schemas.microsoft.com/office/powerpoint/2010/main" xmlns="" val="180676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wipe(down)">
                                      <p:cBhvr>
                                        <p:cTn id="22" dur="500"/>
                                        <p:tgtEl>
                                          <p:spTgt spid="4">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wipe(down)">
                                      <p:cBhvr>
                                        <p:cTn id="27" dur="500"/>
                                        <p:tgtEl>
                                          <p:spTgt spid="4">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11" end="11"/>
                                            </p:txEl>
                                          </p:spTgt>
                                        </p:tgtEl>
                                        <p:attrNameLst>
                                          <p:attrName>style.visibility</p:attrName>
                                        </p:attrNameLst>
                                      </p:cBhvr>
                                      <p:to>
                                        <p:strVal val="visible"/>
                                      </p:to>
                                    </p:set>
                                    <p:animEffect transition="in" filter="wipe(down)">
                                      <p:cBhvr>
                                        <p:cTn id="32"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6948" y="229985"/>
            <a:ext cx="12192000" cy="1754326"/>
          </a:xfrm>
          <a:prstGeom prst="rect">
            <a:avLst/>
          </a:prstGeom>
          <a:noFill/>
        </p:spPr>
        <p:txBody>
          <a:bodyPr wrap="square" rtlCol="0">
            <a:spAutoFit/>
          </a:bodyPr>
          <a:lstStyle/>
          <a:p>
            <a:pPr>
              <a:lnSpc>
                <a:spcPct val="150000"/>
              </a:lnSpc>
            </a:pPr>
            <a:r>
              <a:rPr lang="en-US" sz="2400" dirty="0" smtClean="0">
                <a:latin typeface="#9Slide03 Arima Madurai Bold" panose="00000800000000000000" pitchFamily="2" charset="0"/>
                <a:cs typeface="#9Slide03 Arima Madurai Bold" panose="00000800000000000000" pitchFamily="2" charset="0"/>
              </a:rPr>
              <a:t>Các phương pháp tạo ưu thế lai:</a:t>
            </a:r>
          </a:p>
          <a:p>
            <a:pPr>
              <a:lnSpc>
                <a:spcPct val="150000"/>
              </a:lnSpc>
            </a:pPr>
            <a:r>
              <a:rPr lang="en-US" sz="2400" dirty="0" smtClean="0">
                <a:latin typeface="#9Slide03 Arima Madurai Bold" panose="00000800000000000000" pitchFamily="2" charset="0"/>
                <a:cs typeface="#9Slide03 Arima Madurai Bold" panose="00000800000000000000" pitchFamily="2" charset="0"/>
              </a:rPr>
              <a:t>+ Với cây trồng: Chủ yếu dùng phương pháp lai khác dòng và phương pháp lai khác thứ.</a:t>
            </a:r>
          </a:p>
          <a:p>
            <a:pPr>
              <a:lnSpc>
                <a:spcPct val="150000"/>
              </a:lnSpc>
            </a:pPr>
            <a:r>
              <a:rPr lang="en-US" sz="2400" dirty="0" smtClean="0">
                <a:latin typeface="#9Slide03 Arima Madurai Bold" panose="00000800000000000000" pitchFamily="2" charset="0"/>
                <a:cs typeface="#9Slide03 Arima Madurai Bold" panose="00000800000000000000" pitchFamily="2" charset="0"/>
              </a:rPr>
              <a:t>+ Với vật nuôi: Chủ yếu sử dụng phương pháp lai kinh tế.</a:t>
            </a:r>
            <a:endParaRPr lang="en-US" sz="2400" dirty="0">
              <a:latin typeface="#9Slide03 Arima Madurai Bold" panose="00000800000000000000" pitchFamily="2" charset="0"/>
              <a:cs typeface="#9Slide03 Arima Madurai Bold" panose="00000800000000000000" pitchFamily="2" charset="0"/>
            </a:endParaRPr>
          </a:p>
        </p:txBody>
      </p:sp>
      <p:sp>
        <p:nvSpPr>
          <p:cNvPr id="5" name="TextBox 4"/>
          <p:cNvSpPr txBox="1"/>
          <p:nvPr/>
        </p:nvSpPr>
        <p:spPr>
          <a:xfrm>
            <a:off x="687635" y="1984311"/>
            <a:ext cx="11049439" cy="4154984"/>
          </a:xfrm>
          <a:prstGeom prst="rect">
            <a:avLst/>
          </a:prstGeom>
          <a:noFill/>
        </p:spPr>
        <p:txBody>
          <a:bodyPr wrap="square" rtlCol="0">
            <a:spAutoFit/>
          </a:bodyPr>
          <a:lstStyle/>
          <a:p>
            <a:r>
              <a:rPr lang="en-US" sz="2400" dirty="0" smtClean="0">
                <a:solidFill>
                  <a:srgbClr val="FF0000"/>
                </a:solidFill>
                <a:latin typeface="#9Slide04 AdrianeSwash" panose="02000504060000090004" pitchFamily="2" charset="0"/>
              </a:rPr>
              <a:t>Kĩ thuật mảnh ghép kết hợp phòng tranh.</a:t>
            </a:r>
          </a:p>
          <a:p>
            <a:r>
              <a:rPr lang="en-US" sz="2400" dirty="0" smtClean="0">
                <a:solidFill>
                  <a:srgbClr val="FF0000"/>
                </a:solidFill>
                <a:latin typeface="#9Slide04 AdrianeSwash" panose="02000504060000090004" pitchFamily="2" charset="0"/>
              </a:rPr>
              <a:t>+ Mỗi nhóm chuyên gia đếm từ 1 cho đến hết và có 3 phút để tập báo cáo.</a:t>
            </a:r>
          </a:p>
          <a:p>
            <a:r>
              <a:rPr lang="en-US" sz="2400" dirty="0" smtClean="0">
                <a:solidFill>
                  <a:srgbClr val="FF0000"/>
                </a:solidFill>
                <a:latin typeface="#9Slide04 AdrianeSwash" panose="02000504060000090004" pitchFamily="2" charset="0"/>
              </a:rPr>
              <a:t>+ Hình thành nhóm mảnh ghép: </a:t>
            </a:r>
          </a:p>
          <a:p>
            <a:r>
              <a:rPr lang="en-US" sz="2400" dirty="0">
                <a:solidFill>
                  <a:srgbClr val="FF0000"/>
                </a:solidFill>
                <a:latin typeface="#9Slide04 AdrianeSwash" panose="02000504060000090004" pitchFamily="2" charset="0"/>
              </a:rPr>
              <a:t> </a:t>
            </a:r>
            <a:r>
              <a:rPr lang="en-US" sz="2400" dirty="0" smtClean="0">
                <a:solidFill>
                  <a:srgbClr val="FF0000"/>
                </a:solidFill>
                <a:latin typeface="#9Slide04 AdrianeSwash" panose="02000504060000090004" pitchFamily="2" charset="0"/>
              </a:rPr>
              <a:t>    - Nhóm 1: Gồm thành viên có số thứ tự 1, 2, 3 của 3 nhóm chuyên gia.</a:t>
            </a:r>
          </a:p>
          <a:p>
            <a:r>
              <a:rPr lang="en-US" sz="2400" dirty="0">
                <a:solidFill>
                  <a:srgbClr val="FF0000"/>
                </a:solidFill>
                <a:latin typeface="#9Slide04 AdrianeSwash" panose="02000504060000090004" pitchFamily="2" charset="0"/>
              </a:rPr>
              <a:t> </a:t>
            </a:r>
            <a:r>
              <a:rPr lang="en-US" sz="2400" dirty="0" smtClean="0">
                <a:solidFill>
                  <a:srgbClr val="FF0000"/>
                </a:solidFill>
                <a:latin typeface="#9Slide04 AdrianeSwash" panose="02000504060000090004" pitchFamily="2" charset="0"/>
              </a:rPr>
              <a:t>    - Nhóm 2: Gồm các thành viên có số thứ tự 4, 5, 6 của 3 nhóm chuyên giá.</a:t>
            </a:r>
          </a:p>
          <a:p>
            <a:r>
              <a:rPr lang="en-US" sz="2400" dirty="0" smtClean="0">
                <a:solidFill>
                  <a:srgbClr val="FF0000"/>
                </a:solidFill>
                <a:latin typeface="#9Slide04 AdrianeSwash" panose="02000504060000090004" pitchFamily="2" charset="0"/>
              </a:rPr>
              <a:t>     - </a:t>
            </a:r>
            <a:r>
              <a:rPr lang="en-US" sz="2400" dirty="0">
                <a:solidFill>
                  <a:srgbClr val="FF0000"/>
                </a:solidFill>
                <a:latin typeface="#9Slide04 AdrianeSwash" panose="02000504060000090004" pitchFamily="2" charset="0"/>
              </a:rPr>
              <a:t>Nhóm </a:t>
            </a:r>
            <a:r>
              <a:rPr lang="en-US" sz="2400" dirty="0" smtClean="0">
                <a:solidFill>
                  <a:srgbClr val="FF0000"/>
                </a:solidFill>
                <a:latin typeface="#9Slide04 AdrianeSwash" panose="02000504060000090004" pitchFamily="2" charset="0"/>
              </a:rPr>
              <a:t>3: </a:t>
            </a:r>
            <a:r>
              <a:rPr lang="en-US" sz="2400" dirty="0">
                <a:solidFill>
                  <a:srgbClr val="FF0000"/>
                </a:solidFill>
                <a:latin typeface="#9Slide04 AdrianeSwash" panose="02000504060000090004" pitchFamily="2" charset="0"/>
              </a:rPr>
              <a:t>Gồm các thành viên có số thứ tự </a:t>
            </a:r>
            <a:r>
              <a:rPr lang="en-US" sz="2400" dirty="0" smtClean="0">
                <a:solidFill>
                  <a:srgbClr val="FF0000"/>
                </a:solidFill>
                <a:latin typeface="#9Slide04 AdrianeSwash" panose="02000504060000090004" pitchFamily="2" charset="0"/>
              </a:rPr>
              <a:t>7, 8, 9 của </a:t>
            </a:r>
            <a:r>
              <a:rPr lang="en-US" sz="2400" dirty="0">
                <a:solidFill>
                  <a:srgbClr val="FF0000"/>
                </a:solidFill>
                <a:latin typeface="#9Slide04 AdrianeSwash" panose="02000504060000090004" pitchFamily="2" charset="0"/>
              </a:rPr>
              <a:t>3 nhóm chuyên giá</a:t>
            </a:r>
            <a:r>
              <a:rPr lang="en-US" sz="2400" dirty="0" smtClean="0">
                <a:solidFill>
                  <a:srgbClr val="FF0000"/>
                </a:solidFill>
                <a:latin typeface="#9Slide04 AdrianeSwash" panose="02000504060000090004" pitchFamily="2" charset="0"/>
              </a:rPr>
              <a:t>.</a:t>
            </a:r>
          </a:p>
          <a:p>
            <a:r>
              <a:rPr lang="en-US" sz="2400" dirty="0" smtClean="0">
                <a:solidFill>
                  <a:srgbClr val="FF0000"/>
                </a:solidFill>
                <a:latin typeface="#9Slide04 AdrianeSwash" panose="02000504060000090004" pitchFamily="2" charset="0"/>
              </a:rPr>
              <a:t>+ Các nhóm mảnh ghép đi quan sát, nghe chuyên gia của bức tranh thuyết trình và ghi lại vào vở nội dung: </a:t>
            </a:r>
          </a:p>
          <a:p>
            <a:r>
              <a:rPr lang="en-US" sz="2400" dirty="0">
                <a:solidFill>
                  <a:srgbClr val="FF0000"/>
                </a:solidFill>
                <a:latin typeface="#9Slide04 AdrianeSwash" panose="02000504060000090004" pitchFamily="2" charset="0"/>
              </a:rPr>
              <a:t> </a:t>
            </a:r>
            <a:r>
              <a:rPr lang="en-US" sz="2400" dirty="0" smtClean="0">
                <a:solidFill>
                  <a:srgbClr val="FF0000"/>
                </a:solidFill>
                <a:latin typeface="#9Slide04 AdrianeSwash" panose="02000504060000090004" pitchFamily="2" charset="0"/>
              </a:rPr>
              <a:t>                    - Khái niệm phép lai.</a:t>
            </a:r>
          </a:p>
          <a:p>
            <a:r>
              <a:rPr lang="en-US" sz="2400" dirty="0">
                <a:solidFill>
                  <a:srgbClr val="FF0000"/>
                </a:solidFill>
                <a:latin typeface="#9Slide04 AdrianeSwash" panose="02000504060000090004" pitchFamily="2" charset="0"/>
              </a:rPr>
              <a:t> </a:t>
            </a:r>
            <a:r>
              <a:rPr lang="en-US" sz="2400" dirty="0" smtClean="0">
                <a:solidFill>
                  <a:srgbClr val="FF0000"/>
                </a:solidFill>
                <a:latin typeface="#9Slide04 AdrianeSwash" panose="02000504060000090004" pitchFamily="2" charset="0"/>
              </a:rPr>
              <a:t>                    - Hướng sử dụng.</a:t>
            </a:r>
          </a:p>
          <a:p>
            <a:r>
              <a:rPr lang="en-US" sz="2400" dirty="0">
                <a:solidFill>
                  <a:srgbClr val="FF0000"/>
                </a:solidFill>
                <a:latin typeface="#9Slide04 AdrianeSwash" panose="02000504060000090004" pitchFamily="2" charset="0"/>
              </a:rPr>
              <a:t> </a:t>
            </a:r>
            <a:r>
              <a:rPr lang="en-US" sz="2400" dirty="0" smtClean="0">
                <a:solidFill>
                  <a:srgbClr val="FF0000"/>
                </a:solidFill>
                <a:latin typeface="#9Slide04 AdrianeSwash" panose="02000504060000090004" pitchFamily="2" charset="0"/>
              </a:rPr>
              <a:t>                    - Thành tự đã đạt được.</a:t>
            </a:r>
            <a:endParaRPr lang="en-US" sz="2400" dirty="0">
              <a:latin typeface="#9Slide04 AdrianeSwash" panose="02000504060000090004" pitchFamily="2" charset="0"/>
            </a:endParaRPr>
          </a:p>
        </p:txBody>
      </p:sp>
    </p:spTree>
    <p:extLst>
      <p:ext uri="{BB962C8B-B14F-4D97-AF65-F5344CB8AC3E}">
        <p14:creationId xmlns:p14="http://schemas.microsoft.com/office/powerpoint/2010/main" xmlns="" val="101764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down)">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down)">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down)">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wipe(down)">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wipe(down)">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wipe(down)">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wipe(down)">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wipe(down)">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5">
                                            <p:txEl>
                                              <p:pRg st="9" end="9"/>
                                            </p:txEl>
                                          </p:spTgt>
                                        </p:tgtEl>
                                        <p:attrNameLst>
                                          <p:attrName>style.visibility</p:attrName>
                                        </p:attrNameLst>
                                      </p:cBhvr>
                                      <p:to>
                                        <p:strVal val="visible"/>
                                      </p:to>
                                    </p:set>
                                    <p:animEffect transition="in" filter="wipe(down)">
                                      <p:cBhvr>
                                        <p:cTn id="6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676</TotalTime>
  <Words>1770</Words>
  <Application>Microsoft Office PowerPoint</Application>
  <PresentationFormat>Custom</PresentationFormat>
  <Paragraphs>159</Paragraphs>
  <Slides>20</Slides>
  <Notes>0</Notes>
  <HiddenSlides>0</HiddenSlides>
  <MMClips>3</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20</vt:i4>
      </vt:variant>
    </vt:vector>
  </HeadingPairs>
  <TitlesOfParts>
    <vt:vector size="37" baseType="lpstr">
      <vt:lpstr>Arial</vt:lpstr>
      <vt:lpstr>#9Slide03 Montserrat Medium</vt:lpstr>
      <vt:lpstr>#9Slide03 Arima Madurai</vt:lpstr>
      <vt:lpstr>#9Slide04 AdrianeSwash</vt:lpstr>
      <vt:lpstr>#9Slide04 Trirong Medium</vt:lpstr>
      <vt:lpstr>.VnSouthernH</vt:lpstr>
      <vt:lpstr>Times New Roman</vt:lpstr>
      <vt:lpstr>Garamond</vt:lpstr>
      <vt:lpstr>Wingdings</vt:lpstr>
      <vt:lpstr>#9Slide03 Arima Madurai Light</vt:lpstr>
      <vt:lpstr>#9Slide03 Arima Madurai Bold</vt:lpstr>
      <vt:lpstr>Calibri</vt:lpstr>
      <vt:lpstr>Tahoma</vt:lpstr>
      <vt:lpstr>Britannic Bold</vt:lpstr>
      <vt:lpstr>Champion Script</vt:lpstr>
      <vt:lpstr>Calibri Light</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vvxel</dc:creator>
  <cp:lastModifiedBy>Computer Long Hai</cp:lastModifiedBy>
  <cp:revision>111</cp:revision>
  <dcterms:created xsi:type="dcterms:W3CDTF">2018-01-17T20:15:41Z</dcterms:created>
  <dcterms:modified xsi:type="dcterms:W3CDTF">2021-01-10T14:52:56Z</dcterms:modified>
</cp:coreProperties>
</file>