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2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3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4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5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6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17.xml" ContentType="application/vnd.openxmlformats-officedocument.theme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18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19.xml" ContentType="application/vnd.openxmlformats-officedocument.theme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  <p:sldMasterId id="2147483712" r:id="rId5"/>
    <p:sldMasterId id="2147483725" r:id="rId6"/>
    <p:sldMasterId id="2147483751" r:id="rId7"/>
    <p:sldMasterId id="2147483777" r:id="rId8"/>
    <p:sldMasterId id="2147483790" r:id="rId9"/>
    <p:sldMasterId id="2147483803" r:id="rId10"/>
    <p:sldMasterId id="2147483855" r:id="rId11"/>
    <p:sldMasterId id="2147483881" r:id="rId12"/>
    <p:sldMasterId id="2147483907" r:id="rId13"/>
    <p:sldMasterId id="2147483947" r:id="rId14"/>
    <p:sldMasterId id="2147483960" r:id="rId15"/>
    <p:sldMasterId id="2147484051" r:id="rId16"/>
    <p:sldMasterId id="2147484064" r:id="rId17"/>
    <p:sldMasterId id="2147484077" r:id="rId18"/>
    <p:sldMasterId id="2147484090" r:id="rId19"/>
    <p:sldMasterId id="2147484103" r:id="rId20"/>
  </p:sldMasterIdLst>
  <p:notesMasterIdLst>
    <p:notesMasterId r:id="rId46"/>
  </p:notesMasterIdLst>
  <p:sldIdLst>
    <p:sldId id="302" r:id="rId21"/>
    <p:sldId id="257" r:id="rId22"/>
    <p:sldId id="259" r:id="rId23"/>
    <p:sldId id="307" r:id="rId24"/>
    <p:sldId id="308" r:id="rId25"/>
    <p:sldId id="300" r:id="rId26"/>
    <p:sldId id="319" r:id="rId27"/>
    <p:sldId id="264" r:id="rId28"/>
    <p:sldId id="274" r:id="rId29"/>
    <p:sldId id="266" r:id="rId30"/>
    <p:sldId id="276" r:id="rId31"/>
    <p:sldId id="268" r:id="rId32"/>
    <p:sldId id="269" r:id="rId33"/>
    <p:sldId id="301" r:id="rId34"/>
    <p:sldId id="278" r:id="rId35"/>
    <p:sldId id="261" r:id="rId36"/>
    <p:sldId id="281" r:id="rId37"/>
    <p:sldId id="282" r:id="rId38"/>
    <p:sldId id="289" r:id="rId39"/>
    <p:sldId id="290" r:id="rId40"/>
    <p:sldId id="291" r:id="rId41"/>
    <p:sldId id="292" r:id="rId42"/>
    <p:sldId id="293" r:id="rId43"/>
    <p:sldId id="303" r:id="rId44"/>
    <p:sldId id="305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1" autoAdjust="0"/>
    <p:restoredTop sz="86553" autoAdjust="0"/>
  </p:normalViewPr>
  <p:slideViewPr>
    <p:cSldViewPr>
      <p:cViewPr>
        <p:scale>
          <a:sx n="76" d="100"/>
          <a:sy n="76" d="100"/>
        </p:scale>
        <p:origin x="-9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5C42DD-2A26-4ABD-81D9-711BE1CBA1E6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BFB7CE-920F-4561-B607-4C9672F0312A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vi-VN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Nơi học tập đủ ánh sáng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8AB7CA-FD6F-4DED-B65E-B054180A4A1A}" type="parTrans" cxnId="{EDAC6075-F97E-4A7F-9948-1BC08D673556}">
      <dgm:prSet/>
      <dgm:spPr/>
      <dgm:t>
        <a:bodyPr/>
        <a:lstStyle/>
        <a:p>
          <a:endParaRPr lang="en-US"/>
        </a:p>
      </dgm:t>
    </dgm:pt>
    <dgm:pt modelId="{42D0495F-C2E1-4323-805A-1EC03DAF22A1}" type="sibTrans" cxnId="{EDAC6075-F97E-4A7F-9948-1BC08D673556}">
      <dgm:prSet/>
      <dgm:spPr/>
      <dgm:t>
        <a:bodyPr/>
        <a:lstStyle/>
        <a:p>
          <a:endParaRPr lang="en-US"/>
        </a:p>
      </dgm:t>
    </dgm:pt>
    <dgm:pt modelId="{11CC4F14-512E-4086-9EF7-86D4F8700EEC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vi-VN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Không đọc sách trong điều kiện thiếu ánh sáng, khi đi tàu xe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bị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xóc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nhiều</a:t>
          </a:r>
          <a:r>
            <a:rPr lang="vi-VN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khi nằm.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ADDD3FD-D9F6-4ADE-B80C-616DC722CE68}" type="parTrans" cxnId="{2780B1FD-322B-4684-B26F-5A909505E21D}">
      <dgm:prSet/>
      <dgm:spPr/>
      <dgm:t>
        <a:bodyPr/>
        <a:lstStyle/>
        <a:p>
          <a:endParaRPr lang="en-US"/>
        </a:p>
      </dgm:t>
    </dgm:pt>
    <dgm:pt modelId="{B6BD2D39-F5EB-4092-804F-219A157C8226}" type="sibTrans" cxnId="{2780B1FD-322B-4684-B26F-5A909505E21D}">
      <dgm:prSet/>
      <dgm:spPr/>
      <dgm:t>
        <a:bodyPr/>
        <a:lstStyle/>
        <a:p>
          <a:endParaRPr lang="en-US"/>
        </a:p>
      </dgm:t>
    </dgm:pt>
    <dgm:pt modelId="{4C2711CD-58DF-4E16-BDF8-08DAC402F25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vi-VN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Tư thế ngồi học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đúng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đọc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viết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đúng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khoảng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cách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định</a:t>
          </a:r>
          <a:endParaRPr lang="vi-VN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9C4F8C-7796-40DC-B60E-386634A13A17}" type="parTrans" cxnId="{99BA3EAA-5E77-4F38-B6A5-FA536E04D081}">
      <dgm:prSet/>
      <dgm:spPr/>
      <dgm:t>
        <a:bodyPr/>
        <a:lstStyle/>
        <a:p>
          <a:endParaRPr lang="en-US"/>
        </a:p>
      </dgm:t>
    </dgm:pt>
    <dgm:pt modelId="{6623DF9A-C787-4D3F-8F20-CD6185AC0086}" type="sibTrans" cxnId="{99BA3EAA-5E77-4F38-B6A5-FA536E04D081}">
      <dgm:prSet/>
      <dgm:spPr/>
      <dgm:t>
        <a:bodyPr/>
        <a:lstStyle/>
        <a:p>
          <a:endParaRPr lang="en-US"/>
        </a:p>
      </dgm:t>
    </dgm:pt>
    <dgm:pt modelId="{2E7E69C1-952F-4399-961F-706655F3A29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</a:t>
          </a:r>
          <a:r>
            <a:rPr lang="vi-VN" sz="24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ổ sung Vitamin A, ăn uống nhiều rau xanh, trái cây màu sắc đỏ, vàng, sữa tươi, gan động vật.</a:t>
          </a:r>
          <a:endParaRPr lang="vi-VN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4E0B5C-56A7-4EFB-8651-0725F2E0B95A}" type="parTrans" cxnId="{64BD31E8-36F5-404D-823E-EF2A8BF1CB4C}">
      <dgm:prSet/>
      <dgm:spPr/>
      <dgm:t>
        <a:bodyPr/>
        <a:lstStyle/>
        <a:p>
          <a:endParaRPr lang="en-US"/>
        </a:p>
      </dgm:t>
    </dgm:pt>
    <dgm:pt modelId="{D4C05B22-B48A-4380-AACF-5D34D20A6CC8}" type="sibTrans" cxnId="{64BD31E8-36F5-404D-823E-EF2A8BF1CB4C}">
      <dgm:prSet/>
      <dgm:spPr/>
      <dgm:t>
        <a:bodyPr/>
        <a:lstStyle/>
        <a:p>
          <a:endParaRPr lang="en-US"/>
        </a:p>
      </dgm:t>
    </dgm:pt>
    <dgm:pt modelId="{1357DF94-5AD0-4A72-845D-0CBC06C9F9CA}" type="pres">
      <dgm:prSet presAssocID="{3F5C42DD-2A26-4ABD-81D9-711BE1CBA1E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90BB66-A0E5-41B6-BA18-7585312EBA47}" type="pres">
      <dgm:prSet presAssocID="{F4BFB7CE-920F-4561-B607-4C9672F0312A}" presName="node" presStyleLbl="node1" presStyleIdx="0" presStyleCnt="4" custRadScaleRad="72576" custRadScaleInc="-92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B2FEB8-703D-4843-A8D3-A05AB5D01C78}" type="pres">
      <dgm:prSet presAssocID="{F4BFB7CE-920F-4561-B607-4C9672F0312A}" presName="spNode" presStyleCnt="0"/>
      <dgm:spPr/>
    </dgm:pt>
    <dgm:pt modelId="{215FDE5A-D76B-491F-BF5C-2B74E3B037B9}" type="pres">
      <dgm:prSet presAssocID="{42D0495F-C2E1-4323-805A-1EC03DAF22A1}" presName="sibTrans" presStyleLbl="sibTrans1D1" presStyleIdx="0" presStyleCnt="4"/>
      <dgm:spPr/>
      <dgm:t>
        <a:bodyPr/>
        <a:lstStyle/>
        <a:p>
          <a:endParaRPr lang="en-US"/>
        </a:p>
      </dgm:t>
    </dgm:pt>
    <dgm:pt modelId="{E108422B-E6F1-428B-83E6-C2807FA2F2CA}" type="pres">
      <dgm:prSet presAssocID="{11CC4F14-512E-4086-9EF7-86D4F8700EEC}" presName="node" presStyleLbl="node1" presStyleIdx="1" presStyleCnt="4" custScaleX="158305" custScaleY="159925" custRadScaleRad="125125" custRadScaleInc="-104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634465-B40D-4515-8014-94A8EFC368B2}" type="pres">
      <dgm:prSet presAssocID="{11CC4F14-512E-4086-9EF7-86D4F8700EEC}" presName="spNode" presStyleCnt="0"/>
      <dgm:spPr/>
    </dgm:pt>
    <dgm:pt modelId="{1B34665D-4769-44EE-BE8C-44D42FFA792D}" type="pres">
      <dgm:prSet presAssocID="{B6BD2D39-F5EB-4092-804F-219A157C8226}" presName="sibTrans" presStyleLbl="sibTrans1D1" presStyleIdx="1" presStyleCnt="4"/>
      <dgm:spPr/>
      <dgm:t>
        <a:bodyPr/>
        <a:lstStyle/>
        <a:p>
          <a:endParaRPr lang="en-US"/>
        </a:p>
      </dgm:t>
    </dgm:pt>
    <dgm:pt modelId="{B401631C-90A7-47BB-879E-2627F7ADF1F7}" type="pres">
      <dgm:prSet presAssocID="{4C2711CD-58DF-4E16-BDF8-08DAC402F255}" presName="node" presStyleLbl="node1" presStyleIdx="2" presStyleCnt="4" custScaleX="152181" custScaleY="123395" custRadScaleRad="94240" custRadScaleInc="-432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C9973F-B410-46ED-AFD5-FA23E334B9E6}" type="pres">
      <dgm:prSet presAssocID="{4C2711CD-58DF-4E16-BDF8-08DAC402F255}" presName="spNode" presStyleCnt="0"/>
      <dgm:spPr/>
    </dgm:pt>
    <dgm:pt modelId="{0FB60284-E22F-4E7D-BA03-B39A0291A830}" type="pres">
      <dgm:prSet presAssocID="{6623DF9A-C787-4D3F-8F20-CD6185AC0086}" presName="sibTrans" presStyleLbl="sibTrans1D1" presStyleIdx="2" presStyleCnt="4"/>
      <dgm:spPr/>
      <dgm:t>
        <a:bodyPr/>
        <a:lstStyle/>
        <a:p>
          <a:endParaRPr lang="en-US"/>
        </a:p>
      </dgm:t>
    </dgm:pt>
    <dgm:pt modelId="{2BD8A7E5-5B4C-4EF5-A495-A7F353DC602B}" type="pres">
      <dgm:prSet presAssocID="{2E7E69C1-952F-4399-961F-706655F3A294}" presName="node" presStyleLbl="node1" presStyleIdx="3" presStyleCnt="4" custScaleX="139625" custScaleY="132833" custRadScaleRad="100957" custRadScaleInc="-104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999DB2-8A58-427D-A41F-0FD7B335767E}" type="pres">
      <dgm:prSet presAssocID="{2E7E69C1-952F-4399-961F-706655F3A294}" presName="spNode" presStyleCnt="0"/>
      <dgm:spPr/>
    </dgm:pt>
    <dgm:pt modelId="{FC581F13-2CCC-4F9E-A8FE-57B343BEA6B8}" type="pres">
      <dgm:prSet presAssocID="{D4C05B22-B48A-4380-AACF-5D34D20A6CC8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D6AB330D-C136-4D8E-B457-E7E13FCA7048}" type="presOf" srcId="{D4C05B22-B48A-4380-AACF-5D34D20A6CC8}" destId="{FC581F13-2CCC-4F9E-A8FE-57B343BEA6B8}" srcOrd="0" destOrd="0" presId="urn:microsoft.com/office/officeart/2005/8/layout/cycle5"/>
    <dgm:cxn modelId="{64BD31E8-36F5-404D-823E-EF2A8BF1CB4C}" srcId="{3F5C42DD-2A26-4ABD-81D9-711BE1CBA1E6}" destId="{2E7E69C1-952F-4399-961F-706655F3A294}" srcOrd="3" destOrd="0" parTransId="{E74E0B5C-56A7-4EFB-8651-0725F2E0B95A}" sibTransId="{D4C05B22-B48A-4380-AACF-5D34D20A6CC8}"/>
    <dgm:cxn modelId="{EDAC6075-F97E-4A7F-9948-1BC08D673556}" srcId="{3F5C42DD-2A26-4ABD-81D9-711BE1CBA1E6}" destId="{F4BFB7CE-920F-4561-B607-4C9672F0312A}" srcOrd="0" destOrd="0" parTransId="{378AB7CA-FD6F-4DED-B65E-B054180A4A1A}" sibTransId="{42D0495F-C2E1-4323-805A-1EC03DAF22A1}"/>
    <dgm:cxn modelId="{2780B1FD-322B-4684-B26F-5A909505E21D}" srcId="{3F5C42DD-2A26-4ABD-81D9-711BE1CBA1E6}" destId="{11CC4F14-512E-4086-9EF7-86D4F8700EEC}" srcOrd="1" destOrd="0" parTransId="{CADDD3FD-D9F6-4ADE-B80C-616DC722CE68}" sibTransId="{B6BD2D39-F5EB-4092-804F-219A157C8226}"/>
    <dgm:cxn modelId="{588CE7C2-0B04-4EC2-98F0-BC1606048098}" type="presOf" srcId="{11CC4F14-512E-4086-9EF7-86D4F8700EEC}" destId="{E108422B-E6F1-428B-83E6-C2807FA2F2CA}" srcOrd="0" destOrd="0" presId="urn:microsoft.com/office/officeart/2005/8/layout/cycle5"/>
    <dgm:cxn modelId="{3FBF3174-1816-485D-8027-A6301B0D85B3}" type="presOf" srcId="{6623DF9A-C787-4D3F-8F20-CD6185AC0086}" destId="{0FB60284-E22F-4E7D-BA03-B39A0291A830}" srcOrd="0" destOrd="0" presId="urn:microsoft.com/office/officeart/2005/8/layout/cycle5"/>
    <dgm:cxn modelId="{5F16828A-5863-4166-B9A5-5F9CED15CB87}" type="presOf" srcId="{F4BFB7CE-920F-4561-B607-4C9672F0312A}" destId="{E490BB66-A0E5-41B6-BA18-7585312EBA47}" srcOrd="0" destOrd="0" presId="urn:microsoft.com/office/officeart/2005/8/layout/cycle5"/>
    <dgm:cxn modelId="{5C76EDA2-BBFC-473F-BCF2-7B3336B5E9AF}" type="presOf" srcId="{3F5C42DD-2A26-4ABD-81D9-711BE1CBA1E6}" destId="{1357DF94-5AD0-4A72-845D-0CBC06C9F9CA}" srcOrd="0" destOrd="0" presId="urn:microsoft.com/office/officeart/2005/8/layout/cycle5"/>
    <dgm:cxn modelId="{88D6A1C5-62B1-4115-BADF-891A29F6E342}" type="presOf" srcId="{2E7E69C1-952F-4399-961F-706655F3A294}" destId="{2BD8A7E5-5B4C-4EF5-A495-A7F353DC602B}" srcOrd="0" destOrd="0" presId="urn:microsoft.com/office/officeart/2005/8/layout/cycle5"/>
    <dgm:cxn modelId="{01F1064C-B327-4513-A3F4-AC148E2426A5}" type="presOf" srcId="{4C2711CD-58DF-4E16-BDF8-08DAC402F255}" destId="{B401631C-90A7-47BB-879E-2627F7ADF1F7}" srcOrd="0" destOrd="0" presId="urn:microsoft.com/office/officeart/2005/8/layout/cycle5"/>
    <dgm:cxn modelId="{359E45B2-0B89-4AD9-A6D4-B206F92D590E}" type="presOf" srcId="{B6BD2D39-F5EB-4092-804F-219A157C8226}" destId="{1B34665D-4769-44EE-BE8C-44D42FFA792D}" srcOrd="0" destOrd="0" presId="urn:microsoft.com/office/officeart/2005/8/layout/cycle5"/>
    <dgm:cxn modelId="{99BA3EAA-5E77-4F38-B6A5-FA536E04D081}" srcId="{3F5C42DD-2A26-4ABD-81D9-711BE1CBA1E6}" destId="{4C2711CD-58DF-4E16-BDF8-08DAC402F255}" srcOrd="2" destOrd="0" parTransId="{929C4F8C-7796-40DC-B60E-386634A13A17}" sibTransId="{6623DF9A-C787-4D3F-8F20-CD6185AC0086}"/>
    <dgm:cxn modelId="{1180112A-44C4-43A6-B0CA-D91A9A0ACE04}" type="presOf" srcId="{42D0495F-C2E1-4323-805A-1EC03DAF22A1}" destId="{215FDE5A-D76B-491F-BF5C-2B74E3B037B9}" srcOrd="0" destOrd="0" presId="urn:microsoft.com/office/officeart/2005/8/layout/cycle5"/>
    <dgm:cxn modelId="{43A1327A-60BF-4A0B-AD71-F8A682736B83}" type="presParOf" srcId="{1357DF94-5AD0-4A72-845D-0CBC06C9F9CA}" destId="{E490BB66-A0E5-41B6-BA18-7585312EBA47}" srcOrd="0" destOrd="0" presId="urn:microsoft.com/office/officeart/2005/8/layout/cycle5"/>
    <dgm:cxn modelId="{2A883358-DBA7-49AC-B7A5-54AD84404A4A}" type="presParOf" srcId="{1357DF94-5AD0-4A72-845D-0CBC06C9F9CA}" destId="{BCB2FEB8-703D-4843-A8D3-A05AB5D01C78}" srcOrd="1" destOrd="0" presId="urn:microsoft.com/office/officeart/2005/8/layout/cycle5"/>
    <dgm:cxn modelId="{C253FADF-631A-4283-AFE6-B4D635F8BBB1}" type="presParOf" srcId="{1357DF94-5AD0-4A72-845D-0CBC06C9F9CA}" destId="{215FDE5A-D76B-491F-BF5C-2B74E3B037B9}" srcOrd="2" destOrd="0" presId="urn:microsoft.com/office/officeart/2005/8/layout/cycle5"/>
    <dgm:cxn modelId="{2AB8E331-CE6A-44B1-913B-381E36593B13}" type="presParOf" srcId="{1357DF94-5AD0-4A72-845D-0CBC06C9F9CA}" destId="{E108422B-E6F1-428B-83E6-C2807FA2F2CA}" srcOrd="3" destOrd="0" presId="urn:microsoft.com/office/officeart/2005/8/layout/cycle5"/>
    <dgm:cxn modelId="{0B69A8C6-4273-47F6-A314-02D049B8AD2D}" type="presParOf" srcId="{1357DF94-5AD0-4A72-845D-0CBC06C9F9CA}" destId="{8C634465-B40D-4515-8014-94A8EFC368B2}" srcOrd="4" destOrd="0" presId="urn:microsoft.com/office/officeart/2005/8/layout/cycle5"/>
    <dgm:cxn modelId="{93AC227F-0C4E-4C04-9A18-65A559965FA6}" type="presParOf" srcId="{1357DF94-5AD0-4A72-845D-0CBC06C9F9CA}" destId="{1B34665D-4769-44EE-BE8C-44D42FFA792D}" srcOrd="5" destOrd="0" presId="urn:microsoft.com/office/officeart/2005/8/layout/cycle5"/>
    <dgm:cxn modelId="{7BFEA4D2-36C3-4EE7-915E-574406BD977D}" type="presParOf" srcId="{1357DF94-5AD0-4A72-845D-0CBC06C9F9CA}" destId="{B401631C-90A7-47BB-879E-2627F7ADF1F7}" srcOrd="6" destOrd="0" presId="urn:microsoft.com/office/officeart/2005/8/layout/cycle5"/>
    <dgm:cxn modelId="{A88695A4-8BB3-4C9B-A3B8-FB5EADE244F4}" type="presParOf" srcId="{1357DF94-5AD0-4A72-845D-0CBC06C9F9CA}" destId="{A5C9973F-B410-46ED-AFD5-FA23E334B9E6}" srcOrd="7" destOrd="0" presId="urn:microsoft.com/office/officeart/2005/8/layout/cycle5"/>
    <dgm:cxn modelId="{16CA9F09-20F8-40F3-90BE-AC7A439DC360}" type="presParOf" srcId="{1357DF94-5AD0-4A72-845D-0CBC06C9F9CA}" destId="{0FB60284-E22F-4E7D-BA03-B39A0291A830}" srcOrd="8" destOrd="0" presId="urn:microsoft.com/office/officeart/2005/8/layout/cycle5"/>
    <dgm:cxn modelId="{87FED0E2-5791-4CBB-AF52-74128254045A}" type="presParOf" srcId="{1357DF94-5AD0-4A72-845D-0CBC06C9F9CA}" destId="{2BD8A7E5-5B4C-4EF5-A495-A7F353DC602B}" srcOrd="9" destOrd="0" presId="urn:microsoft.com/office/officeart/2005/8/layout/cycle5"/>
    <dgm:cxn modelId="{438AD24D-3127-42C2-BEC6-BE531F84A887}" type="presParOf" srcId="{1357DF94-5AD0-4A72-845D-0CBC06C9F9CA}" destId="{BD999DB2-8A58-427D-A41F-0FD7B335767E}" srcOrd="10" destOrd="0" presId="urn:microsoft.com/office/officeart/2005/8/layout/cycle5"/>
    <dgm:cxn modelId="{80357F3B-E623-4071-8440-B27B7FF00433}" type="presParOf" srcId="{1357DF94-5AD0-4A72-845D-0CBC06C9F9CA}" destId="{FC581F13-2CCC-4F9E-A8FE-57B343BEA6B8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0BB66-A0E5-41B6-BA18-7585312EBA47}">
      <dsp:nvSpPr>
        <dsp:cNvPr id="0" name=""/>
        <dsp:cNvSpPr/>
      </dsp:nvSpPr>
      <dsp:spPr>
        <a:xfrm>
          <a:off x="3058098" y="534265"/>
          <a:ext cx="2069008" cy="1344855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Nơi học tập đủ ánh sáng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23748" y="599915"/>
        <a:ext cx="1937708" cy="1213555"/>
      </dsp:txXfrm>
    </dsp:sp>
    <dsp:sp modelId="{215FDE5A-D76B-491F-BF5C-2B74E3B037B9}">
      <dsp:nvSpPr>
        <dsp:cNvPr id="0" name=""/>
        <dsp:cNvSpPr/>
      </dsp:nvSpPr>
      <dsp:spPr>
        <a:xfrm>
          <a:off x="3548279" y="1424296"/>
          <a:ext cx="4442616" cy="4442616"/>
        </a:xfrm>
        <a:custGeom>
          <a:avLst/>
          <a:gdLst/>
          <a:ahLst/>
          <a:cxnLst/>
          <a:rect l="0" t="0" r="0" b="0"/>
          <a:pathLst>
            <a:path>
              <a:moveTo>
                <a:pt x="1867804" y="28309"/>
              </a:moveTo>
              <a:arcTo wR="2221308" hR="2221308" stAng="15650574" swAng="142291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08422B-E6F1-428B-83E6-C2807FA2F2CA}">
      <dsp:nvSpPr>
        <dsp:cNvPr id="0" name=""/>
        <dsp:cNvSpPr/>
      </dsp:nvSpPr>
      <dsp:spPr>
        <a:xfrm>
          <a:off x="5259055" y="1589153"/>
          <a:ext cx="3275344" cy="2150760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Không đọc sách trong điều kiện thiếu ánh sáng, khi đi tàu xe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bị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xóc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nhiều</a:t>
          </a:r>
          <a:r>
            <a:rPr lang="vi-VN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khi nằm.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64046" y="1694144"/>
        <a:ext cx="3065362" cy="1940778"/>
      </dsp:txXfrm>
    </dsp:sp>
    <dsp:sp modelId="{1B34665D-4769-44EE-BE8C-44D42FFA792D}">
      <dsp:nvSpPr>
        <dsp:cNvPr id="0" name=""/>
        <dsp:cNvSpPr/>
      </dsp:nvSpPr>
      <dsp:spPr>
        <a:xfrm>
          <a:off x="3400743" y="-400724"/>
          <a:ext cx="4442616" cy="4442616"/>
        </a:xfrm>
        <a:custGeom>
          <a:avLst/>
          <a:gdLst/>
          <a:ahLst/>
          <a:cxnLst/>
          <a:rect l="0" t="0" r="0" b="0"/>
          <a:pathLst>
            <a:path>
              <a:moveTo>
                <a:pt x="3179028" y="4225549"/>
              </a:moveTo>
              <a:arcTo wR="2221308" hR="2221308" stAng="3867561" swAng="8531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01631C-90A7-47BB-879E-2627F7ADF1F7}">
      <dsp:nvSpPr>
        <dsp:cNvPr id="0" name=""/>
        <dsp:cNvSpPr/>
      </dsp:nvSpPr>
      <dsp:spPr>
        <a:xfrm>
          <a:off x="3066731" y="4027007"/>
          <a:ext cx="3148637" cy="1659484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Tư thế ngồi học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đúng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đọc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viết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đúng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khoảng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cách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định</a:t>
          </a:r>
          <a:endParaRPr lang="vi-VN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47740" y="4108016"/>
        <a:ext cx="2986619" cy="1497466"/>
      </dsp:txXfrm>
    </dsp:sp>
    <dsp:sp modelId="{0FB60284-E22F-4E7D-BA03-B39A0291A830}">
      <dsp:nvSpPr>
        <dsp:cNvPr id="0" name=""/>
        <dsp:cNvSpPr/>
      </dsp:nvSpPr>
      <dsp:spPr>
        <a:xfrm>
          <a:off x="1786781" y="362331"/>
          <a:ext cx="4442616" cy="4442616"/>
        </a:xfrm>
        <a:custGeom>
          <a:avLst/>
          <a:gdLst/>
          <a:ahLst/>
          <a:cxnLst/>
          <a:rect l="0" t="0" r="0" b="0"/>
          <a:pathLst>
            <a:path>
              <a:moveTo>
                <a:pt x="1072528" y="4122495"/>
              </a:moveTo>
              <a:arcTo wR="2221308" hR="2221308" stAng="7268532" swAng="111428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D8A7E5-5B4C-4EF5-A495-A7F353DC602B}">
      <dsp:nvSpPr>
        <dsp:cNvPr id="0" name=""/>
        <dsp:cNvSpPr/>
      </dsp:nvSpPr>
      <dsp:spPr>
        <a:xfrm>
          <a:off x="486940" y="2046368"/>
          <a:ext cx="2888853" cy="1786412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</a:t>
          </a:r>
          <a:r>
            <a:rPr lang="vi-VN" sz="24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ổ sung Vitamin A, ăn uống nhiều rau xanh, trái cây màu sắc đỏ, vàng, sữa tươi, gan động vật.</a:t>
          </a:r>
          <a:endParaRPr lang="vi-VN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4145" y="2133573"/>
        <a:ext cx="2714443" cy="1612002"/>
      </dsp:txXfrm>
    </dsp:sp>
    <dsp:sp modelId="{FC581F13-2CCC-4F9E-A8FE-57B343BEA6B8}">
      <dsp:nvSpPr>
        <dsp:cNvPr id="0" name=""/>
        <dsp:cNvSpPr/>
      </dsp:nvSpPr>
      <dsp:spPr>
        <a:xfrm>
          <a:off x="1138621" y="1629560"/>
          <a:ext cx="4442616" cy="4442616"/>
        </a:xfrm>
        <a:custGeom>
          <a:avLst/>
          <a:gdLst/>
          <a:ahLst/>
          <a:cxnLst/>
          <a:rect l="0" t="0" r="0" b="0"/>
          <a:pathLst>
            <a:path>
              <a:moveTo>
                <a:pt x="1105454" y="300609"/>
              </a:moveTo>
              <a:arcTo wR="2221308" hR="2221308" stAng="14390702" swAng="100965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A926B8-4EC6-4A85-8B80-5F2A98F3D5B3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C1450-70DC-4749-AA1B-7F7BD60047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95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C1450-70DC-4749-AA1B-7F7BD60047A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47F29-48D4-44C7-A3A5-22C0331D0C2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89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6576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8675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45765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18032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342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57728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73717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14665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387744"/>
      </p:ext>
    </p:extLst>
  </p:cSld>
  <p:clrMapOvr>
    <a:masterClrMapping/>
  </p:clrMapOvr>
  <p:transition>
    <p:checker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0255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583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96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9841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96493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3315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2684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40364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7898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30055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0304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4237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748824"/>
      </p:ext>
    </p:extLst>
  </p:cSld>
  <p:clrMapOvr>
    <a:masterClrMapping/>
  </p:clrMapOvr>
  <p:transition>
    <p:check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3338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4EC5-FFB4-4281-9F1E-651CF01FC9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065597"/>
      </p:ext>
    </p:extLst>
  </p:cSld>
  <p:clrMapOvr>
    <a:masterClrMapping/>
  </p:clrMapOvr>
  <p:transition>
    <p:checker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0562-416A-4BB2-A7DF-E7D65044C2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242304"/>
      </p:ext>
    </p:extLst>
  </p:cSld>
  <p:clrMapOvr>
    <a:masterClrMapping/>
  </p:clrMapOvr>
  <p:transition>
    <p:checker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7E71-14A6-48E9-997B-FBC52C93AB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893508"/>
      </p:ext>
    </p:extLst>
  </p:cSld>
  <p:clrMapOvr>
    <a:masterClrMapping/>
  </p:clrMapOvr>
  <p:transition>
    <p:checker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A20ED-21E8-4FAB-BC1A-52C65D7C6D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943074"/>
      </p:ext>
    </p:extLst>
  </p:cSld>
  <p:clrMapOvr>
    <a:masterClrMapping/>
  </p:clrMapOvr>
  <p:transition>
    <p:checker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A99CB-3ACC-4FA2-82F5-2494278B08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837554"/>
      </p:ext>
    </p:extLst>
  </p:cSld>
  <p:clrMapOvr>
    <a:masterClrMapping/>
  </p:clrMapOvr>
  <p:transition>
    <p:checker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42627-FFEB-402D-97F9-9D019952A1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409352"/>
      </p:ext>
    </p:extLst>
  </p:cSld>
  <p:clrMapOvr>
    <a:masterClrMapping/>
  </p:clrMapOvr>
  <p:transition>
    <p:checker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F794-F44D-4465-A2F0-D01758E848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618639"/>
      </p:ext>
    </p:extLst>
  </p:cSld>
  <p:clrMapOvr>
    <a:masterClrMapping/>
  </p:clrMapOvr>
  <p:transition>
    <p:checker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CA6FD-0803-467A-976F-1E73C882EF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831889"/>
      </p:ext>
    </p:extLst>
  </p:cSld>
  <p:clrMapOvr>
    <a:masterClrMapping/>
  </p:clrMapOvr>
  <p:transition>
    <p:checker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A7A87-0887-4320-89CD-00DBBB85E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747561"/>
      </p:ext>
    </p:extLst>
  </p:cSld>
  <p:clrMapOvr>
    <a:masterClrMapping/>
  </p:clrMapOvr>
  <p:transition>
    <p:checker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60F-D417-46C9-8ED1-5203CE796A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49341"/>
      </p:ext>
    </p:extLst>
  </p:cSld>
  <p:clrMapOvr>
    <a:masterClrMapping/>
  </p:clrMapOvr>
  <p:transition>
    <p:check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9528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85CFF-BDD3-4181-945F-1AAD898436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44902"/>
      </p:ext>
    </p:extLst>
  </p:cSld>
  <p:clrMapOvr>
    <a:masterClrMapping/>
  </p:clrMapOvr>
  <p:transition>
    <p:checker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7CC53-EA06-4345-871D-081BFED231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16753"/>
      </p:ext>
    </p:extLst>
  </p:cSld>
  <p:clrMapOvr>
    <a:masterClrMapping/>
  </p:clrMapOvr>
  <p:transition>
    <p:checker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6576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96849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30941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62207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34077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9477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26502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6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31755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4183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2380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18567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350168"/>
      </p:ext>
    </p:extLst>
  </p:cSld>
  <p:clrMapOvr>
    <a:masterClrMapping/>
  </p:clrMapOvr>
  <p:transition>
    <p:checker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18754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25900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5109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0016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1019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3315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18077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13027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12619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59646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64360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96545"/>
      </p:ext>
    </p:extLst>
  </p:cSld>
  <p:clrMapOvr>
    <a:masterClrMapping/>
  </p:clrMapOvr>
  <p:transition>
    <p:checker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4EC5-FFB4-4281-9F1E-651CF01FC9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371838"/>
      </p:ext>
    </p:extLst>
  </p:cSld>
  <p:clrMapOvr>
    <a:masterClrMapping/>
  </p:clrMapOvr>
  <p:transition>
    <p:checker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0562-416A-4BB2-A7DF-E7D65044C2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51081"/>
      </p:ext>
    </p:extLst>
  </p:cSld>
  <p:clrMapOvr>
    <a:masterClrMapping/>
  </p:clrMapOvr>
  <p:transition>
    <p:checker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7E71-14A6-48E9-997B-FBC52C93AB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10524"/>
      </p:ext>
    </p:extLst>
  </p:cSld>
  <p:clrMapOvr>
    <a:masterClrMapping/>
  </p:clrMapOvr>
  <p:transition>
    <p:checker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A20ED-21E8-4FAB-BC1A-52C65D7C6D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755927"/>
      </p:ext>
    </p:extLst>
  </p:cSld>
  <p:clrMapOvr>
    <a:masterClrMapping/>
  </p:clrMapOvr>
  <p:transition>
    <p:check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83783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A99CB-3ACC-4FA2-82F5-2494278B08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820200"/>
      </p:ext>
    </p:extLst>
  </p:cSld>
  <p:clrMapOvr>
    <a:masterClrMapping/>
  </p:clrMapOvr>
  <p:transition>
    <p:checker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42627-FFEB-402D-97F9-9D019952A1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345509"/>
      </p:ext>
    </p:extLst>
  </p:cSld>
  <p:clrMapOvr>
    <a:masterClrMapping/>
  </p:clrMapOvr>
  <p:transition>
    <p:checker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F794-F44D-4465-A2F0-D01758E848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87372"/>
      </p:ext>
    </p:extLst>
  </p:cSld>
  <p:clrMapOvr>
    <a:masterClrMapping/>
  </p:clrMapOvr>
  <p:transition>
    <p:checker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CA6FD-0803-467A-976F-1E73C882EF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64848"/>
      </p:ext>
    </p:extLst>
  </p:cSld>
  <p:clrMapOvr>
    <a:masterClrMapping/>
  </p:clrMapOvr>
  <p:transition>
    <p:checker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A7A87-0887-4320-89CD-00DBBB85E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198019"/>
      </p:ext>
    </p:extLst>
  </p:cSld>
  <p:clrMapOvr>
    <a:masterClrMapping/>
  </p:clrMapOvr>
  <p:transition>
    <p:checker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60F-D417-46C9-8ED1-5203CE796A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13455"/>
      </p:ext>
    </p:extLst>
  </p:cSld>
  <p:clrMapOvr>
    <a:masterClrMapping/>
  </p:clrMapOvr>
  <p:transition>
    <p:checker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85CFF-BDD3-4181-945F-1AAD898436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432704"/>
      </p:ext>
    </p:extLst>
  </p:cSld>
  <p:clrMapOvr>
    <a:masterClrMapping/>
  </p:clrMapOvr>
  <p:transition>
    <p:checker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7CC53-EA06-4345-871D-081BFED231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659553"/>
      </p:ext>
    </p:extLst>
  </p:cSld>
  <p:clrMapOvr>
    <a:masterClrMapping/>
  </p:clrMapOvr>
  <p:transition>
    <p:checker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80872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239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92653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0757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91049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46014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2143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99933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70045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51157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14136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506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00678"/>
      </p:ext>
    </p:extLst>
  </p:cSld>
  <p:clrMapOvr>
    <a:masterClrMapping/>
  </p:clrMapOvr>
  <p:transition>
    <p:check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0204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4EC5-FFB4-4281-9F1E-651CF01FC9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557038"/>
      </p:ext>
    </p:extLst>
  </p:cSld>
  <p:clrMapOvr>
    <a:masterClrMapping/>
  </p:clrMapOvr>
  <p:transition>
    <p:checker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0562-416A-4BB2-A7DF-E7D65044C2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706016"/>
      </p:ext>
    </p:extLst>
  </p:cSld>
  <p:clrMapOvr>
    <a:masterClrMapping/>
  </p:clrMapOvr>
  <p:transition>
    <p:checker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7E71-14A6-48E9-997B-FBC52C93AB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60492"/>
      </p:ext>
    </p:extLst>
  </p:cSld>
  <p:clrMapOvr>
    <a:masterClrMapping/>
  </p:clrMapOvr>
  <p:transition>
    <p:checker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A20ED-21E8-4FAB-BC1A-52C65D7C6D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98019"/>
      </p:ext>
    </p:extLst>
  </p:cSld>
  <p:clrMapOvr>
    <a:masterClrMapping/>
  </p:clrMapOvr>
  <p:transition>
    <p:checker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A99CB-3ACC-4FA2-82F5-2494278B08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50143"/>
      </p:ext>
    </p:extLst>
  </p:cSld>
  <p:clrMapOvr>
    <a:masterClrMapping/>
  </p:clrMapOvr>
  <p:transition>
    <p:checker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42627-FFEB-402D-97F9-9D019952A1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299445"/>
      </p:ext>
    </p:extLst>
  </p:cSld>
  <p:clrMapOvr>
    <a:masterClrMapping/>
  </p:clrMapOvr>
  <p:transition>
    <p:checker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F794-F44D-4465-A2F0-D01758E848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32461"/>
      </p:ext>
    </p:extLst>
  </p:cSld>
  <p:clrMapOvr>
    <a:masterClrMapping/>
  </p:clrMapOvr>
  <p:transition>
    <p:checker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CA6FD-0803-467A-976F-1E73C882EF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5316"/>
      </p:ext>
    </p:extLst>
  </p:cSld>
  <p:clrMapOvr>
    <a:masterClrMapping/>
  </p:clrMapOvr>
  <p:transition>
    <p:checker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A7A87-0887-4320-89CD-00DBBB85E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843998"/>
      </p:ext>
    </p:extLst>
  </p:cSld>
  <p:clrMapOvr>
    <a:masterClrMapping/>
  </p:clrMapOvr>
  <p:transition>
    <p:checker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60F-D417-46C9-8ED1-5203CE796A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45261"/>
      </p:ext>
    </p:extLst>
  </p:cSld>
  <p:clrMapOvr>
    <a:masterClrMapping/>
  </p:clrMapOvr>
  <p:transition>
    <p:check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64359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85CFF-BDD3-4181-945F-1AAD898436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158659"/>
      </p:ext>
    </p:extLst>
  </p:cSld>
  <p:clrMapOvr>
    <a:masterClrMapping/>
  </p:clrMapOvr>
  <p:transition>
    <p:checker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7CC53-EA06-4345-871D-081BFED231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944070"/>
      </p:ext>
    </p:extLst>
  </p:cSld>
  <p:clrMapOvr>
    <a:masterClrMapping/>
  </p:clrMapOvr>
  <p:transition>
    <p:checker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4EC5-FFB4-4281-9F1E-651CF01FC9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65821"/>
      </p:ext>
    </p:extLst>
  </p:cSld>
  <p:clrMapOvr>
    <a:masterClrMapping/>
  </p:clrMapOvr>
  <p:transition>
    <p:checker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0562-416A-4BB2-A7DF-E7D65044C2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665694"/>
      </p:ext>
    </p:extLst>
  </p:cSld>
  <p:clrMapOvr>
    <a:masterClrMapping/>
  </p:clrMapOvr>
  <p:transition>
    <p:checker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7E71-14A6-48E9-997B-FBC52C93AB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17550"/>
      </p:ext>
    </p:extLst>
  </p:cSld>
  <p:clrMapOvr>
    <a:masterClrMapping/>
  </p:clrMapOvr>
  <p:transition>
    <p:checker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A20ED-21E8-4FAB-BC1A-52C65D7C6D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85615"/>
      </p:ext>
    </p:extLst>
  </p:cSld>
  <p:clrMapOvr>
    <a:masterClrMapping/>
  </p:clrMapOvr>
  <p:transition>
    <p:checker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A99CB-3ACC-4FA2-82F5-2494278B08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70986"/>
      </p:ext>
    </p:extLst>
  </p:cSld>
  <p:clrMapOvr>
    <a:masterClrMapping/>
  </p:clrMapOvr>
  <p:transition>
    <p:checker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42627-FFEB-402D-97F9-9D019952A1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45917"/>
      </p:ext>
    </p:extLst>
  </p:cSld>
  <p:clrMapOvr>
    <a:masterClrMapping/>
  </p:clrMapOvr>
  <p:transition>
    <p:checker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F794-F44D-4465-A2F0-D01758E848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591123"/>
      </p:ext>
    </p:extLst>
  </p:cSld>
  <p:clrMapOvr>
    <a:masterClrMapping/>
  </p:clrMapOvr>
  <p:transition>
    <p:checker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CA6FD-0803-467A-976F-1E73C882EF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742037"/>
      </p:ext>
    </p:extLst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6767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76435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A7A87-0887-4320-89CD-00DBBB85E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59444"/>
      </p:ext>
    </p:extLst>
  </p:cSld>
  <p:clrMapOvr>
    <a:masterClrMapping/>
  </p:clrMapOvr>
  <p:transition>
    <p:checker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60F-D417-46C9-8ED1-5203CE796A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97342"/>
      </p:ext>
    </p:extLst>
  </p:cSld>
  <p:clrMapOvr>
    <a:masterClrMapping/>
  </p:clrMapOvr>
  <p:transition>
    <p:checker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85CFF-BDD3-4181-945F-1AAD898436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112429"/>
      </p:ext>
    </p:extLst>
  </p:cSld>
  <p:clrMapOvr>
    <a:masterClrMapping/>
  </p:clrMapOvr>
  <p:transition>
    <p:checker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7CC53-EA06-4345-871D-081BFED231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216050"/>
      </p:ext>
    </p:extLst>
  </p:cSld>
  <p:clrMapOvr>
    <a:masterClrMapping/>
  </p:clrMapOvr>
  <p:transition>
    <p:checker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4EC5-FFB4-4281-9F1E-651CF01FC9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310153"/>
      </p:ext>
    </p:extLst>
  </p:cSld>
  <p:clrMapOvr>
    <a:masterClrMapping/>
  </p:clrMapOvr>
  <p:transition>
    <p:checker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0562-416A-4BB2-A7DF-E7D65044C2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649391"/>
      </p:ext>
    </p:extLst>
  </p:cSld>
  <p:clrMapOvr>
    <a:masterClrMapping/>
  </p:clrMapOvr>
  <p:transition>
    <p:checker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7E71-14A6-48E9-997B-FBC52C93AB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220892"/>
      </p:ext>
    </p:extLst>
  </p:cSld>
  <p:clrMapOvr>
    <a:masterClrMapping/>
  </p:clrMapOvr>
  <p:transition>
    <p:checker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A20ED-21E8-4FAB-BC1A-52C65D7C6D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03378"/>
      </p:ext>
    </p:extLst>
  </p:cSld>
  <p:clrMapOvr>
    <a:masterClrMapping/>
  </p:clrMapOvr>
  <p:transition>
    <p:checker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A99CB-3ACC-4FA2-82F5-2494278B08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16881"/>
      </p:ext>
    </p:extLst>
  </p:cSld>
  <p:clrMapOvr>
    <a:masterClrMapping/>
  </p:clrMapOvr>
  <p:transition>
    <p:checker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42627-FFEB-402D-97F9-9D019952A1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33176"/>
      </p:ext>
    </p:extLst>
  </p:cSld>
  <p:clrMapOvr>
    <a:masterClrMapping/>
  </p:clrMapOvr>
  <p:transition>
    <p:check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4808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F794-F44D-4465-A2F0-D01758E848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9478"/>
      </p:ext>
    </p:extLst>
  </p:cSld>
  <p:clrMapOvr>
    <a:masterClrMapping/>
  </p:clrMapOvr>
  <p:transition>
    <p:checker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CA6FD-0803-467A-976F-1E73C882EF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83969"/>
      </p:ext>
    </p:extLst>
  </p:cSld>
  <p:clrMapOvr>
    <a:masterClrMapping/>
  </p:clrMapOvr>
  <p:transition>
    <p:checker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A7A87-0887-4320-89CD-00DBBB85E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42929"/>
      </p:ext>
    </p:extLst>
  </p:cSld>
  <p:clrMapOvr>
    <a:masterClrMapping/>
  </p:clrMapOvr>
  <p:transition>
    <p:checker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60F-D417-46C9-8ED1-5203CE796A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237623"/>
      </p:ext>
    </p:extLst>
  </p:cSld>
  <p:clrMapOvr>
    <a:masterClrMapping/>
  </p:clrMapOvr>
  <p:transition>
    <p:checker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85CFF-BDD3-4181-945F-1AAD898436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294509"/>
      </p:ext>
    </p:extLst>
  </p:cSld>
  <p:clrMapOvr>
    <a:masterClrMapping/>
  </p:clrMapOvr>
  <p:transition>
    <p:checker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7CC53-EA06-4345-871D-081BFED231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290762"/>
      </p:ext>
    </p:extLst>
  </p:cSld>
  <p:clrMapOvr>
    <a:masterClrMapping/>
  </p:clrMapOvr>
  <p:transition>
    <p:checker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4EC5-FFB4-4281-9F1E-651CF01FC9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22075"/>
      </p:ext>
    </p:extLst>
  </p:cSld>
  <p:clrMapOvr>
    <a:masterClrMapping/>
  </p:clrMapOvr>
  <p:transition>
    <p:checker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0562-416A-4BB2-A7DF-E7D65044C2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039300"/>
      </p:ext>
    </p:extLst>
  </p:cSld>
  <p:clrMapOvr>
    <a:masterClrMapping/>
  </p:clrMapOvr>
  <p:transition>
    <p:checker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7E71-14A6-48E9-997B-FBC52C93AB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519946"/>
      </p:ext>
    </p:extLst>
  </p:cSld>
  <p:clrMapOvr>
    <a:masterClrMapping/>
  </p:clrMapOvr>
  <p:transition>
    <p:checker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A20ED-21E8-4FAB-BC1A-52C65D7C6D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59110"/>
      </p:ext>
    </p:extLst>
  </p:cSld>
  <p:clrMapOvr>
    <a:masterClrMapping/>
  </p:clrMapOvr>
  <p:transition>
    <p:check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90435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A99CB-3ACC-4FA2-82F5-2494278B08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751620"/>
      </p:ext>
    </p:extLst>
  </p:cSld>
  <p:clrMapOvr>
    <a:masterClrMapping/>
  </p:clrMapOvr>
  <p:transition>
    <p:checker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42627-FFEB-402D-97F9-9D019952A1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235493"/>
      </p:ext>
    </p:extLst>
  </p:cSld>
  <p:clrMapOvr>
    <a:masterClrMapping/>
  </p:clrMapOvr>
  <p:transition>
    <p:checker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F794-F44D-4465-A2F0-D01758E848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483863"/>
      </p:ext>
    </p:extLst>
  </p:cSld>
  <p:clrMapOvr>
    <a:masterClrMapping/>
  </p:clrMapOvr>
  <p:transition>
    <p:checker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CA6FD-0803-467A-976F-1E73C882EF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572167"/>
      </p:ext>
    </p:extLst>
  </p:cSld>
  <p:clrMapOvr>
    <a:masterClrMapping/>
  </p:clrMapOvr>
  <p:transition>
    <p:checker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A7A87-0887-4320-89CD-00DBBB85E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946828"/>
      </p:ext>
    </p:extLst>
  </p:cSld>
  <p:clrMapOvr>
    <a:masterClrMapping/>
  </p:clrMapOvr>
  <p:transition>
    <p:checker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60F-D417-46C9-8ED1-5203CE796A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02657"/>
      </p:ext>
    </p:extLst>
  </p:cSld>
  <p:clrMapOvr>
    <a:masterClrMapping/>
  </p:clrMapOvr>
  <p:transition>
    <p:checker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85CFF-BDD3-4181-945F-1AAD898436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63258"/>
      </p:ext>
    </p:extLst>
  </p:cSld>
  <p:clrMapOvr>
    <a:masterClrMapping/>
  </p:clrMapOvr>
  <p:transition>
    <p:checker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7CC53-EA06-4345-871D-081BFED231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85209"/>
      </p:ext>
    </p:extLst>
  </p:cSld>
  <p:clrMapOvr>
    <a:masterClrMapping/>
  </p:clrMapOvr>
  <p:transition>
    <p:checker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4EC5-FFB4-4281-9F1E-651CF01FC9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96947"/>
      </p:ext>
    </p:extLst>
  </p:cSld>
  <p:clrMapOvr>
    <a:masterClrMapping/>
  </p:clrMapOvr>
  <p:transition>
    <p:checker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0562-416A-4BB2-A7DF-E7D65044C2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755222"/>
      </p:ext>
    </p:extLst>
  </p:cSld>
  <p:clrMapOvr>
    <a:masterClrMapping/>
  </p:clrMapOvr>
  <p:transition>
    <p:check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551848"/>
      </p:ext>
    </p:extLst>
  </p:cSld>
  <p:clrMapOvr>
    <a:masterClrMapping/>
  </p:clrMapOvr>
  <p:transition>
    <p:checker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7E71-14A6-48E9-997B-FBC52C93AB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107093"/>
      </p:ext>
    </p:extLst>
  </p:cSld>
  <p:clrMapOvr>
    <a:masterClrMapping/>
  </p:clrMapOvr>
  <p:transition>
    <p:checker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A20ED-21E8-4FAB-BC1A-52C65D7C6D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2987"/>
      </p:ext>
    </p:extLst>
  </p:cSld>
  <p:clrMapOvr>
    <a:masterClrMapping/>
  </p:clrMapOvr>
  <p:transition>
    <p:checker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A99CB-3ACC-4FA2-82F5-2494278B08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628489"/>
      </p:ext>
    </p:extLst>
  </p:cSld>
  <p:clrMapOvr>
    <a:masterClrMapping/>
  </p:clrMapOvr>
  <p:transition>
    <p:checker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42627-FFEB-402D-97F9-9D019952A1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03197"/>
      </p:ext>
    </p:extLst>
  </p:cSld>
  <p:clrMapOvr>
    <a:masterClrMapping/>
  </p:clrMapOvr>
  <p:transition>
    <p:checker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7F794-F44D-4465-A2F0-D01758E848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714843"/>
      </p:ext>
    </p:extLst>
  </p:cSld>
  <p:clrMapOvr>
    <a:masterClrMapping/>
  </p:clrMapOvr>
  <p:transition>
    <p:checker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CA6FD-0803-467A-976F-1E73C882EF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43869"/>
      </p:ext>
    </p:extLst>
  </p:cSld>
  <p:clrMapOvr>
    <a:masterClrMapping/>
  </p:clrMapOvr>
  <p:transition>
    <p:checker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A7A87-0887-4320-89CD-00DBBB85E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635356"/>
      </p:ext>
    </p:extLst>
  </p:cSld>
  <p:clrMapOvr>
    <a:masterClrMapping/>
  </p:clrMapOvr>
  <p:transition>
    <p:checker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BD60F-D417-46C9-8ED1-5203CE796A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87139"/>
      </p:ext>
    </p:extLst>
  </p:cSld>
  <p:clrMapOvr>
    <a:masterClrMapping/>
  </p:clrMapOvr>
  <p:transition>
    <p:checker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85CFF-BDD3-4181-945F-1AAD898436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99743"/>
      </p:ext>
    </p:extLst>
  </p:cSld>
  <p:clrMapOvr>
    <a:masterClrMapping/>
  </p:clrMapOvr>
  <p:transition>
    <p:checker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7CC53-EA06-4345-871D-081BFED231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005397"/>
      </p:ext>
    </p:extLst>
  </p:cSld>
  <p:clrMapOvr>
    <a:masterClrMapping/>
  </p:clrMapOvr>
  <p:transition>
    <p:check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284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4664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005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4051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3420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523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667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6612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43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543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3830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75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874241"/>
      </p:ext>
    </p:extLst>
  </p:cSld>
  <p:clrMapOvr>
    <a:masterClrMapping/>
  </p:clrMapOvr>
  <p:transition>
    <p:checker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3263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7287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0552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7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255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757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059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595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2013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1854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854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1335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582349"/>
      </p:ext>
    </p:extLst>
  </p:cSld>
  <p:clrMapOvr>
    <a:masterClrMapping/>
  </p:clrMapOvr>
  <p:transition>
    <p:checker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8606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862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61920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4447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139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6386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10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695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6858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9024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6120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9093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436371"/>
      </p:ext>
    </p:extLst>
  </p:cSld>
  <p:clrMapOvr>
    <a:masterClrMapping/>
  </p:clrMapOvr>
  <p:transition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3768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750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3056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8929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8031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8923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498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5241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128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7833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054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989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8541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67173"/>
      </p:ext>
    </p:extLst>
  </p:cSld>
  <p:clrMapOvr>
    <a:masterClrMapping/>
  </p:clrMapOvr>
  <p:transition>
    <p:checker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772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672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7787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2184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4597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38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7667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12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00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6688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9448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946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161935"/>
      </p:ext>
    </p:extLst>
  </p:cSld>
  <p:clrMapOvr>
    <a:masterClrMapping/>
  </p:clrMapOvr>
  <p:transition>
    <p:checker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4657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1756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8591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41434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84832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45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4482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90547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33816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29194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12626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2196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0BA3B-9DEC-4F1D-BA41-22044A39EF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851"/>
      </p:ext>
    </p:extLst>
  </p:cSld>
  <p:clrMapOvr>
    <a:masterClrMapping/>
  </p:clrMapOvr>
  <p:transition>
    <p:checker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90609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3923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2924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715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1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10.xml"/><Relationship Id="rId12" Type="http://schemas.openxmlformats.org/officeDocument/2006/relationships/slideLayout" Target="../slideLayouts/slideLayout215.xml"/><Relationship Id="rId2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204.xml"/><Relationship Id="rId6" Type="http://schemas.openxmlformats.org/officeDocument/2006/relationships/slideLayout" Target="../slideLayouts/slideLayout209.xml"/><Relationship Id="rId11" Type="http://schemas.openxmlformats.org/officeDocument/2006/relationships/slideLayout" Target="../slideLayouts/slideLayout214.xml"/><Relationship Id="rId5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213.xml"/><Relationship Id="rId4" Type="http://schemas.openxmlformats.org/officeDocument/2006/relationships/slideLayout" Target="../slideLayouts/slideLayout207.xml"/><Relationship Id="rId9" Type="http://schemas.openxmlformats.org/officeDocument/2006/relationships/slideLayout" Target="../slideLayouts/slideLayout212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27.xml"/><Relationship Id="rId2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5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34.xml"/><Relationship Id="rId12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11" Type="http://schemas.openxmlformats.org/officeDocument/2006/relationships/slideLayout" Target="../slideLayouts/slideLayout238.xml"/><Relationship Id="rId5" Type="http://schemas.openxmlformats.org/officeDocument/2006/relationships/slideLayout" Target="../slideLayouts/slideLayout232.xml"/><Relationship Id="rId10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31.xml"/><Relationship Id="rId9" Type="http://schemas.openxmlformats.org/officeDocument/2006/relationships/slideLayout" Target="../slideLayouts/slideLayout23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10FD6-5C50-453A-B1D7-5E59C1ACD8AF}" type="datetimeFigureOut">
              <a:rPr lang="en-US" smtClean="0"/>
              <a:pPr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AA12E-4468-4A4E-8FD8-CA140C444F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70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18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75C14A-720C-4384-8190-F911936869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8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</p:sldLayoutIdLst>
  <p:transition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15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42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  <p:sldLayoutId id="214748391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75C14A-720C-4384-8190-F911936869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31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</p:sldLayoutIdLst>
  <p:transition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33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75C14A-720C-4384-8190-F911936869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07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  <p:sldLayoutId id="2147484063" r:id="rId12"/>
  </p:sldLayoutIdLst>
  <p:transition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75C14A-720C-4384-8190-F911936869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371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  <p:sldLayoutId id="2147484076" r:id="rId12"/>
  </p:sldLayoutIdLst>
  <p:transition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75C14A-720C-4384-8190-F911936869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5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84" r:id="rId7"/>
    <p:sldLayoutId id="2147484085" r:id="rId8"/>
    <p:sldLayoutId id="2147484086" r:id="rId9"/>
    <p:sldLayoutId id="2147484087" r:id="rId10"/>
    <p:sldLayoutId id="2147484088" r:id="rId11"/>
    <p:sldLayoutId id="2147484089" r:id="rId12"/>
  </p:sldLayoutIdLst>
  <p:transition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75C14A-720C-4384-8190-F911936869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3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  <p:sldLayoutId id="2147484102" r:id="rId12"/>
  </p:sldLayoutIdLst>
  <p:transition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36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75C14A-720C-4384-8190-F911936869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5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</p:sldLayoutIdLst>
  <p:transition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.VnTim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0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49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11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99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25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D1D7-E955-4D59-8496-C332DCF02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599D-3FC8-447B-BB4C-4BC83B40D7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2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5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8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amduoc.vn/uploaded/1/728_13032.jpg" TargetMode="External"/><Relationship Id="rId3" Type="http://schemas.openxmlformats.org/officeDocument/2006/relationships/image" Target="../media/image34.jpeg"/><Relationship Id="rId7" Type="http://schemas.openxmlformats.org/officeDocument/2006/relationships/image" Target="http://images.timnhanh.com/tintuc/20090531/Image/1215595897_duc_nhan_mat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1.xml"/><Relationship Id="rId2" Type="http://schemas.openxmlformats.org/officeDocument/2006/relationships/video" Target="file:///D:\phu%20trang\New%20Folder\Phuong_an2_MC.MPG" TargetMode="External"/><Relationship Id="rId1" Type="http://schemas.openxmlformats.org/officeDocument/2006/relationships/video" Target="file:///D:\phu%20trang\New%20Folder\Phuong_an2_Mlao.MPG" TargetMode="External"/><Relationship Id="rId6" Type="http://schemas.openxmlformats.org/officeDocument/2006/relationships/slide" Target="slide2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9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0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1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2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slideLayout" Target="../slideLayouts/slideLayout234.xml"/><Relationship Id="rId1" Type="http://schemas.openxmlformats.org/officeDocument/2006/relationships/audio" Target="file:///E:\SINH%20H&#7884;C%208\v&#7879;%20sinh%20m&#7855;t\Gi&#7885;ng%20n&#243;i%206.wav" TargetMode="Externa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8.pn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.jpeg"/><Relationship Id="rId4" Type="http://schemas.openxmlformats.org/officeDocument/2006/relationships/image" Target="http://vuihoc.vn/newsimage/Can(2)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vuihoc.vn/newsimage/ImageView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52424" y="862187"/>
            <a:ext cx="879157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en-US" alt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êu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endParaRPr lang="en-US" alt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2.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52425" y="2163901"/>
            <a:ext cx="87915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altLang="en-US" sz="28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alt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pt-BR" altLang="en-US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Cấu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tạo của cầu mắt gồm: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- Màng cứng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suốt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- Màng mạch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đen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lỗ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- Màng lưới: gồm tế bào nón, tế bào que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- Môi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trường trong suốt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2. Lỗ đồng tử (con ngươi)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504825" y="436591"/>
            <a:ext cx="78771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KIỂM TRA BÀI CŨ</a:t>
            </a:r>
            <a:endParaRPr lang="en-US" altLang="en-US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1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4624"/>
            <a:ext cx="8363272" cy="5715000"/>
          </a:xfrm>
        </p:spPr>
        <p:txBody>
          <a:bodyPr>
            <a:normAutofit/>
          </a:bodyPr>
          <a:lstStyle/>
          <a:p>
            <a:r>
              <a:rPr lang="vi-VN" b="1" dirty="0" smtClean="0">
                <a:solidFill>
                  <a:srgbClr val="FF0000"/>
                </a:solidFill>
                <a:latin typeface="+mj-lt"/>
              </a:rPr>
              <a:t>Dấu hiệu nhận biết tật cận thị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:</a:t>
            </a:r>
            <a:endParaRPr lang="vi-VN" dirty="0" smtClean="0">
              <a:solidFill>
                <a:srgbClr val="FF0000"/>
              </a:solidFill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5" name="Picture 4" descr="can-thi-nguyen-nhan-va-cach-khac-phuc-tat-can-thi-benhvienmatviethan-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4400"/>
            <a:ext cx="9144000" cy="5715000"/>
          </a:xfrm>
          <a:prstGeom prst="rect">
            <a:avLst/>
          </a:prstGeom>
        </p:spPr>
      </p:pic>
      <p:pic>
        <p:nvPicPr>
          <p:cNvPr id="8" name="Picture 7" descr="unnam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999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4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95400" y="-27384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9795092"/>
              </p:ext>
            </p:extLst>
          </p:nvPr>
        </p:nvGraphicFramePr>
        <p:xfrm>
          <a:off x="453008" y="878160"/>
          <a:ext cx="85344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images (1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1200" y="0"/>
            <a:ext cx="2925452" cy="2191265"/>
          </a:xfrm>
          <a:prstGeom prst="rect">
            <a:avLst/>
          </a:prstGeom>
        </p:spPr>
      </p:pic>
      <p:pic>
        <p:nvPicPr>
          <p:cNvPr id="7" name="Picture 6" descr="images (2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528" y="660648"/>
            <a:ext cx="2939623" cy="2107654"/>
          </a:xfrm>
          <a:prstGeom prst="rect">
            <a:avLst/>
          </a:prstGeom>
        </p:spPr>
      </p:pic>
      <p:pic>
        <p:nvPicPr>
          <p:cNvPr id="8" name="Picture 7" descr="tải xuống (3)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34200" y="4572000"/>
            <a:ext cx="2209800" cy="21159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25144"/>
            <a:ext cx="31242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45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vienthi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672636"/>
            <a:ext cx="4460182" cy="2980500"/>
          </a:xfrm>
        </p:spPr>
      </p:pic>
      <p:pic>
        <p:nvPicPr>
          <p:cNvPr id="8" name="Picture 7" descr="matbinhthuon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27" y="1654696"/>
            <a:ext cx="4358446" cy="299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0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12" y="1828800"/>
            <a:ext cx="9178576" cy="297180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544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8950"/>
            <a:ext cx="4572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284538"/>
            <a:ext cx="45720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66750"/>
            <a:ext cx="1512888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429000"/>
            <a:ext cx="18097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038600"/>
            <a:ext cx="209550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243013"/>
            <a:ext cx="209550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16" name="Line 8"/>
          <p:cNvSpPr>
            <a:spLocks noChangeShapeType="1"/>
          </p:cNvSpPr>
          <p:nvPr/>
        </p:nvSpPr>
        <p:spPr bwMode="auto">
          <a:xfrm>
            <a:off x="971550" y="1557338"/>
            <a:ext cx="3671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45417" name="Line 9"/>
          <p:cNvSpPr>
            <a:spLocks noChangeShapeType="1"/>
          </p:cNvSpPr>
          <p:nvPr/>
        </p:nvSpPr>
        <p:spPr bwMode="auto">
          <a:xfrm flipV="1">
            <a:off x="971550" y="4365625"/>
            <a:ext cx="35290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pic>
        <p:nvPicPr>
          <p:cNvPr id="14541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733800"/>
            <a:ext cx="3048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55675"/>
            <a:ext cx="28575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20" name="Text Box 12"/>
          <p:cNvSpPr txBox="1">
            <a:spLocks noChangeArrowheads="1"/>
          </p:cNvSpPr>
          <p:nvPr/>
        </p:nvSpPr>
        <p:spPr bwMode="auto">
          <a:xfrm>
            <a:off x="7010400" y="3733800"/>
            <a:ext cx="1676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 thủy tinh bị lão hóa</a:t>
            </a:r>
          </a:p>
        </p:txBody>
      </p:sp>
      <p:sp>
        <p:nvSpPr>
          <p:cNvPr id="145421" name="Text Box 13"/>
          <p:cNvSpPr txBox="1">
            <a:spLocks noChangeArrowheads="1"/>
          </p:cNvSpPr>
          <p:nvPr/>
        </p:nvSpPr>
        <p:spPr bwMode="auto">
          <a:xfrm>
            <a:off x="6781800" y="1066800"/>
            <a:ext cx="1676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Cầu mắt ngắn</a:t>
            </a:r>
          </a:p>
        </p:txBody>
      </p:sp>
      <p:sp>
        <p:nvSpPr>
          <p:cNvPr id="145422" name="Text Box 14"/>
          <p:cNvSpPr txBox="1">
            <a:spLocks noChangeArrowheads="1"/>
          </p:cNvSpPr>
          <p:nvPr/>
        </p:nvSpPr>
        <p:spPr bwMode="auto">
          <a:xfrm>
            <a:off x="0" y="5943600"/>
            <a:ext cx="9144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50-4 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tật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viễn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33643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4.81481E-6 C -0.01111 -0.00486 -0.00277 -0.00185 -0.02638 -0.00185 " pathEditMode="relative" ptsTypes="fA">
                                      <p:cBhvr>
                                        <p:cTn id="16" dur="20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01 -0.00069 C -0.02535 -0.01179 -0.03194 -0.00809 -0.04479 -0.00809 " pathEditMode="relative" rAng="0" ptsTypes="fA">
                                      <p:cBhvr>
                                        <p:cTn id="20" dur="20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-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7" name="Picture 11" descr="viem ket mac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8599" y="1066800"/>
            <a:ext cx="2728451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0910" name="Picture 14" descr="335056824_Mat_d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922784"/>
            <a:ext cx="28194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0912" name="Picture 16" descr="khomat"/>
          <p:cNvPicPr>
            <a:picLocks noChangeAspect="1" noChangeArrowheads="1"/>
          </p:cNvPicPr>
          <p:nvPr/>
        </p:nvPicPr>
        <p:blipFill>
          <a:blip r:embed="rId4"/>
          <a:srcRect b="55556"/>
          <a:stretch>
            <a:fillRect/>
          </a:stretch>
        </p:blipFill>
        <p:spPr bwMode="auto">
          <a:xfrm>
            <a:off x="6096000" y="994792"/>
            <a:ext cx="27813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3657600" y="3327077"/>
            <a:ext cx="182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914" name="Text Box 18"/>
          <p:cNvSpPr txBox="1">
            <a:spLocks noChangeArrowheads="1"/>
          </p:cNvSpPr>
          <p:nvPr/>
        </p:nvSpPr>
        <p:spPr bwMode="auto">
          <a:xfrm>
            <a:off x="7010400" y="3259832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920" name="Picture 24" descr="1192094937906_benh_loet_giac_m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7000" y="3733801"/>
            <a:ext cx="2438399" cy="220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21" name="Text Box 25"/>
          <p:cNvSpPr txBox="1">
            <a:spLocks noChangeArrowheads="1"/>
          </p:cNvSpPr>
          <p:nvPr/>
        </p:nvSpPr>
        <p:spPr bwMode="auto">
          <a:xfrm>
            <a:off x="6096000" y="6019800"/>
            <a:ext cx="3487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loét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mạc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925" name="Picture 29" descr="http://images.timnhanh.com/tintuc/20090531/Image/1215595897_duc_nhan_mat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3429000" y="3810000"/>
            <a:ext cx="2819400" cy="222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26" name="Text Box 30"/>
          <p:cNvSpPr txBox="1">
            <a:spLocks noChangeArrowheads="1"/>
          </p:cNvSpPr>
          <p:nvPr/>
        </p:nvSpPr>
        <p:spPr bwMode="auto">
          <a:xfrm>
            <a:off x="3200400" y="60960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0" y="3356992"/>
            <a:ext cx="3048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Quáng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endParaRPr lang="en-US" alt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9" descr="728_1303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2400" y="3886200"/>
            <a:ext cx="3048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28600" y="6096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hột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985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0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0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0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0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0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0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0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0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0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0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0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0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3" grpId="0"/>
      <p:bldP spid="80914" grpId="0"/>
      <p:bldP spid="80921" grpId="0"/>
      <p:bldP spid="80926" grpId="0"/>
      <p:bldP spid="17420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576" y="620688"/>
            <a:ext cx="7992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Bệnh đau mắt hột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95" y="1124744"/>
            <a:ext cx="6681298" cy="5487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41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47" name="Group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774664"/>
              </p:ext>
            </p:extLst>
          </p:nvPr>
        </p:nvGraphicFramePr>
        <p:xfrm>
          <a:off x="304800" y="1466834"/>
          <a:ext cx="8686800" cy="5013326"/>
        </p:xfrm>
        <a:graphic>
          <a:graphicData uri="http://schemas.openxmlformats.org/drawingml/2006/table">
            <a:tbl>
              <a:tblPr/>
              <a:tblGrid>
                <a:gridCol w="2684463"/>
                <a:gridCol w="6002337"/>
              </a:tblGrid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3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3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8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2" name="Text Box 32"/>
          <p:cNvSpPr txBox="1">
            <a:spLocks noChangeArrowheads="1"/>
          </p:cNvSpPr>
          <p:nvPr/>
        </p:nvSpPr>
        <p:spPr bwMode="auto">
          <a:xfrm>
            <a:off x="752475" y="2593959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lây</a:t>
            </a: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5137" name="Text Box 33"/>
          <p:cNvSpPr txBox="1">
            <a:spLocks noChangeArrowheads="1"/>
          </p:cNvSpPr>
          <p:nvPr/>
        </p:nvSpPr>
        <p:spPr bwMode="auto">
          <a:xfrm>
            <a:off x="3114675" y="2136759"/>
            <a:ext cx="487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- Dùng chung khăn, chậu với người bệnh</a:t>
            </a:r>
          </a:p>
        </p:txBody>
      </p:sp>
      <p:sp>
        <p:nvSpPr>
          <p:cNvPr id="175138" name="Text Box 34"/>
          <p:cNvSpPr txBox="1">
            <a:spLocks noChangeArrowheads="1"/>
          </p:cNvSpPr>
          <p:nvPr/>
        </p:nvSpPr>
        <p:spPr bwMode="auto">
          <a:xfrm>
            <a:off x="3114675" y="2898759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- </a:t>
            </a:r>
            <a:r>
              <a:rPr lang="en-US" sz="2400" i="1" dirty="0" err="1">
                <a:solidFill>
                  <a:srgbClr val="0000FF"/>
                </a:solidFill>
                <a:latin typeface="Times New Roman" pitchFamily="18" charset="0"/>
              </a:rPr>
              <a:t>Tắm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Times New Roman" pitchFamily="18" charset="0"/>
              </a:rPr>
              <a:t>rửa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Times New Roman" pitchFamily="18" charset="0"/>
              </a:rPr>
              <a:t>trong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Times New Roman" pitchFamily="18" charset="0"/>
              </a:rPr>
              <a:t>ao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Times New Roman" pitchFamily="18" charset="0"/>
              </a:rPr>
              <a:t>hồ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Times New Roman" pitchFamily="18" charset="0"/>
              </a:rPr>
              <a:t>tù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Times New Roman" pitchFamily="18" charset="0"/>
              </a:rPr>
              <a:t>hãm</a:t>
            </a:r>
            <a:endParaRPr lang="en-US" sz="2400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505" name="Text Box 35"/>
          <p:cNvSpPr txBox="1">
            <a:spLocks noChangeArrowheads="1"/>
          </p:cNvSpPr>
          <p:nvPr/>
        </p:nvSpPr>
        <p:spPr bwMode="auto">
          <a:xfrm>
            <a:off x="752475" y="1603359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Nguyên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nhân</a:t>
            </a: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5140" name="Text Box 36"/>
          <p:cNvSpPr txBox="1">
            <a:spLocks noChangeArrowheads="1"/>
          </p:cNvSpPr>
          <p:nvPr/>
        </p:nvSpPr>
        <p:spPr bwMode="auto">
          <a:xfrm>
            <a:off x="3153420" y="1603359"/>
            <a:ext cx="30027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- Do vi rút</a:t>
            </a:r>
          </a:p>
        </p:txBody>
      </p:sp>
      <p:sp>
        <p:nvSpPr>
          <p:cNvPr id="20507" name="Text Box 37"/>
          <p:cNvSpPr txBox="1">
            <a:spLocks noChangeArrowheads="1"/>
          </p:cNvSpPr>
          <p:nvPr/>
        </p:nvSpPr>
        <p:spPr bwMode="auto">
          <a:xfrm>
            <a:off x="752475" y="3813159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Triệu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chứng</a:t>
            </a: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5142" name="Text Box 38"/>
          <p:cNvSpPr txBox="1">
            <a:spLocks noChangeArrowheads="1"/>
          </p:cNvSpPr>
          <p:nvPr/>
        </p:nvSpPr>
        <p:spPr bwMode="auto">
          <a:xfrm>
            <a:off x="3038475" y="3645024"/>
            <a:ext cx="5486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</a:rPr>
              <a:t>Mặt 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trong mí mắt có 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</a:rPr>
              <a:t>nhiều 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hột  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</a:rPr>
              <a:t>              nổi 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cộm lên</a:t>
            </a:r>
          </a:p>
        </p:txBody>
      </p:sp>
      <p:sp>
        <p:nvSpPr>
          <p:cNvPr id="20509" name="Text Box 39"/>
          <p:cNvSpPr txBox="1">
            <a:spLocks noChangeArrowheads="1"/>
          </p:cNvSpPr>
          <p:nvPr/>
        </p:nvSpPr>
        <p:spPr bwMode="auto">
          <a:xfrm>
            <a:off x="752475" y="4803759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Hậu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quả</a:t>
            </a: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5144" name="Text Box 40"/>
          <p:cNvSpPr txBox="1">
            <a:spLocks noChangeArrowheads="1"/>
          </p:cNvSpPr>
          <p:nvPr/>
        </p:nvSpPr>
        <p:spPr bwMode="auto">
          <a:xfrm>
            <a:off x="3019425" y="4509120"/>
            <a:ext cx="6019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- Khi hột vỡ ra làm thành 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</a:rPr>
              <a:t>sẹo      lông quặm                                     đục 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màng giác      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</a:rPr>
              <a:t>  mù </a:t>
            </a: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loà</a:t>
            </a:r>
          </a:p>
        </p:txBody>
      </p:sp>
      <p:sp>
        <p:nvSpPr>
          <p:cNvPr id="20511" name="Text Box 41"/>
          <p:cNvSpPr txBox="1">
            <a:spLocks noChangeArrowheads="1"/>
          </p:cNvSpPr>
          <p:nvPr/>
        </p:nvSpPr>
        <p:spPr bwMode="auto">
          <a:xfrm>
            <a:off x="661988" y="5694347"/>
            <a:ext cx="2057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Cách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phòng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tránh</a:t>
            </a: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5146" name="Text Box 42"/>
          <p:cNvSpPr txBox="1">
            <a:spLocks noChangeArrowheads="1"/>
          </p:cNvSpPr>
          <p:nvPr/>
        </p:nvSpPr>
        <p:spPr bwMode="auto">
          <a:xfrm>
            <a:off x="3038475" y="5668947"/>
            <a:ext cx="5943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dirty="0">
                <a:solidFill>
                  <a:srgbClr val="0000FF"/>
                </a:solidFill>
                <a:latin typeface="Times New Roman" pitchFamily="18" charset="0"/>
              </a:rPr>
              <a:t>- Giữ vệ sinh mắt, dùng thuốc theo hướng dẫn của bác sĩ</a:t>
            </a:r>
          </a:p>
        </p:txBody>
      </p:sp>
      <p:sp>
        <p:nvSpPr>
          <p:cNvPr id="175148" name="Line 44"/>
          <p:cNvSpPr>
            <a:spLocks noChangeShapeType="1"/>
          </p:cNvSpPr>
          <p:nvPr/>
        </p:nvSpPr>
        <p:spPr bwMode="auto">
          <a:xfrm>
            <a:off x="6732240" y="4797152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175149" name="Line 45"/>
          <p:cNvSpPr>
            <a:spLocks noChangeShapeType="1"/>
          </p:cNvSpPr>
          <p:nvPr/>
        </p:nvSpPr>
        <p:spPr bwMode="auto">
          <a:xfrm>
            <a:off x="8532440" y="4797152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175150" name="Line 46"/>
          <p:cNvSpPr>
            <a:spLocks noChangeShapeType="1"/>
          </p:cNvSpPr>
          <p:nvPr/>
        </p:nvSpPr>
        <p:spPr bwMode="auto">
          <a:xfrm>
            <a:off x="5004048" y="5157192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20516" name="AutoShape 47"/>
          <p:cNvSpPr>
            <a:spLocks noChangeArrowheads="1"/>
          </p:cNvSpPr>
          <p:nvPr/>
        </p:nvSpPr>
        <p:spPr bwMode="auto">
          <a:xfrm>
            <a:off x="185936" y="500335"/>
            <a:ext cx="8729464" cy="5492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hột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195256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7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7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7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37" grpId="0"/>
      <p:bldP spid="175138" grpId="0"/>
      <p:bldP spid="175140" grpId="0"/>
      <p:bldP spid="175142" grpId="0"/>
      <p:bldP spid="175144" grpId="0"/>
      <p:bldP spid="175146" grpId="0"/>
      <p:bldP spid="175148" grpId="0" animBg="1"/>
      <p:bldP spid="175149" grpId="0" animBg="1"/>
      <p:bldP spid="1751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179512" y="310225"/>
            <a:ext cx="4114800" cy="74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Bệnh đau mắt đỏ</a:t>
            </a:r>
          </a:p>
        </p:txBody>
      </p:sp>
      <p:sp>
        <p:nvSpPr>
          <p:cNvPr id="17413" name="Text Box 45"/>
          <p:cNvSpPr txBox="1">
            <a:spLocks noChangeArrowheads="1"/>
          </p:cNvSpPr>
          <p:nvPr/>
        </p:nvSpPr>
        <p:spPr bwMode="auto">
          <a:xfrm>
            <a:off x="52387" y="315813"/>
            <a:ext cx="468668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7414" name="Text Box 46"/>
          <p:cNvSpPr txBox="1">
            <a:spLocks noChangeArrowheads="1"/>
          </p:cNvSpPr>
          <p:nvPr/>
        </p:nvSpPr>
        <p:spPr bwMode="auto">
          <a:xfrm>
            <a:off x="0" y="3429000"/>
            <a:ext cx="49768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viêm bờ mi.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86992"/>
            <a:ext cx="4149827" cy="27539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071" y="3659959"/>
            <a:ext cx="4404929" cy="28387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828800"/>
            <a:ext cx="473563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rỉ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4876800"/>
            <a:ext cx="4648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4267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0" grpId="1"/>
      <p:bldP spid="17413" grpId="0"/>
      <p:bldP spid="17414" grpId="0"/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1" name="Phuong_an2_Mlao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52600"/>
            <a:ext cx="4114800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huong_an2_MC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4343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304800"/>
            <a:ext cx="9144000" cy="6096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Hình nào sau đây chỉ mắt bị tật cận thị ?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5867400" y="4724400"/>
            <a:ext cx="205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viễn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219200" y="47244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5" name="Text Box 15"/>
          <p:cNvSpPr txBox="1">
            <a:spLocks noChangeArrowheads="1"/>
          </p:cNvSpPr>
          <p:nvPr/>
        </p:nvSpPr>
        <p:spPr bwMode="auto">
          <a:xfrm>
            <a:off x="381000" y="4724400"/>
            <a:ext cx="533400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b="1">
                <a:solidFill>
                  <a:srgbClr val="FFFFFF"/>
                </a:solidFill>
                <a:latin typeface="Arial" charset="0"/>
              </a:rPr>
              <a:t>A</a:t>
            </a:r>
          </a:p>
        </p:txBody>
      </p:sp>
      <p:sp>
        <p:nvSpPr>
          <p:cNvPr id="27656" name="Text Box 16"/>
          <p:cNvSpPr txBox="1">
            <a:spLocks noChangeArrowheads="1"/>
          </p:cNvSpPr>
          <p:nvPr/>
        </p:nvSpPr>
        <p:spPr bwMode="auto">
          <a:xfrm>
            <a:off x="5105400" y="4724400"/>
            <a:ext cx="533400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b="1">
                <a:solidFill>
                  <a:srgbClr val="FFFFFF"/>
                </a:solidFill>
                <a:latin typeface="Arial" charset="0"/>
              </a:rPr>
              <a:t>B</a:t>
            </a:r>
          </a:p>
        </p:txBody>
      </p:sp>
      <p:sp>
        <p:nvSpPr>
          <p:cNvPr id="27657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23300" y="6375400"/>
            <a:ext cx="520700" cy="4826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1680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266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  <p:vide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video>
            <p:vide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34"/>
                </p:tgtEl>
              </p:cMediaNode>
            </p:video>
          </p:childTnLst>
        </p:cTn>
      </p:par>
    </p:tnLst>
    <p:bldLst>
      <p:bldP spid="26636" grpId="0" animBg="1"/>
      <p:bldP spid="26637" grpId="0"/>
      <p:bldP spid="266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153400" cy="39163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6000" b="1" u="sng" dirty="0" smtClean="0">
                <a:latin typeface="Times New Roman" pitchFamily="18" charset="0"/>
                <a:cs typeface="Times New Roman" pitchFamily="18" charset="0"/>
              </a:rPr>
              <a:t>BÀI 50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VỆ SINH MẮT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5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79512" y="188640"/>
            <a:ext cx="8610600" cy="667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73138" indent="-9144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 eaLnBrk="1" fontAlgn="base" hangingPunct="1">
              <a:lnSpc>
                <a:spcPct val="85000"/>
              </a:lnSpc>
              <a:spcBef>
                <a:spcPct val="100000"/>
              </a:spcBef>
              <a:spcAft>
                <a:spcPct val="100000"/>
              </a:spcAft>
            </a:pPr>
            <a:r>
              <a:rPr 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phổ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gây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nên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tất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cận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i="1" dirty="0">
                <a:solidFill>
                  <a:srgbClr val="CC0000"/>
                </a:solidFill>
                <a:latin typeface="Times New Roman" pitchFamily="18" charset="0"/>
                <a:cs typeface="Times New Roman" panose="02020603050405020304" pitchFamily="18" charset="0"/>
              </a:rPr>
              <a:t>  ?</a:t>
            </a:r>
          </a:p>
          <a:p>
            <a:pPr algn="just" eaLnBrk="1" fontAlgn="base" hangingPunct="1">
              <a:lnSpc>
                <a:spcPct val="85000"/>
              </a:lnSpc>
              <a:spcBef>
                <a:spcPct val="20000"/>
              </a:spcBef>
              <a:spcAft>
                <a:spcPts val="900"/>
              </a:spcAft>
            </a:pPr>
            <a:r>
              <a:rPr lang="en-US" sz="2800" b="1" i="1" dirty="0">
                <a:solidFill>
                  <a:srgbClr val="00FF00"/>
                </a:solidFill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Do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bẩm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dài</a:t>
            </a:r>
            <a:endParaRPr lang="en-US" sz="2800" b="1" i="1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85000"/>
              </a:lnSpc>
              <a:spcBef>
                <a:spcPct val="100000"/>
              </a:spcBef>
              <a:spcAft>
                <a:spcPct val="100000"/>
              </a:spcAft>
            </a:pP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       Do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bẩm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ngắn</a:t>
            </a:r>
            <a:endParaRPr lang="en-US" sz="2800" b="1" i="1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85000"/>
              </a:lnSpc>
              <a:spcBef>
                <a:spcPct val="100000"/>
              </a:spcBef>
              <a:spcAft>
                <a:spcPct val="100000"/>
              </a:spcAft>
            </a:pP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           Do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giữ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vệ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đường</a:t>
            </a:r>
            <a:endParaRPr lang="en-US" sz="2800" b="1" i="1" dirty="0" smtClean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85000"/>
              </a:lnSpc>
              <a:spcBef>
                <a:spcPct val="100000"/>
              </a:spcBef>
              <a:spcAft>
                <a:spcPct val="100000"/>
              </a:spcAft>
            </a:pP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          Do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rửa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xuyên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muối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loãng</a:t>
            </a:r>
            <a:endParaRPr lang="en-US" sz="2800" b="1" i="1" dirty="0" smtClean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85000"/>
              </a:lnSpc>
              <a:spcBef>
                <a:spcPct val="100000"/>
              </a:spcBef>
              <a:spcAft>
                <a:spcPct val="100000"/>
              </a:spcAft>
            </a:pPr>
            <a:endParaRPr lang="en-US" sz="2800" b="1" i="1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5536" y="836712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867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5536" y="3212976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28677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536" y="4941168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28678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536" y="1844824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8679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23300" y="6375400"/>
            <a:ext cx="520700" cy="4826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1520" y="3094856"/>
            <a:ext cx="914400" cy="838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94519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8"/>
          <p:cNvSpPr txBox="1">
            <a:spLocks noChangeArrowheads="1"/>
          </p:cNvSpPr>
          <p:nvPr/>
        </p:nvSpPr>
        <p:spPr bwMode="auto">
          <a:xfrm>
            <a:off x="685800" y="989013"/>
            <a:ext cx="8153400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60000"/>
              </a:spcBef>
              <a:spcAft>
                <a:spcPct val="60000"/>
              </a:spcAft>
            </a:pPr>
            <a:r>
              <a:rPr lang="en-US" sz="2800" b="1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2800" b="1" i="1">
                <a:solidFill>
                  <a:srgbClr val="CC0000"/>
                </a:solidFill>
                <a:latin typeface="Times New Roman" pitchFamily="18" charset="0"/>
              </a:rPr>
              <a:t>Bệnh đau mắt hột dẫn đến hậu quả là:</a:t>
            </a:r>
          </a:p>
          <a:p>
            <a:pPr algn="just" eaLnBrk="1" fontAlgn="base" hangingPunct="1">
              <a:spcBef>
                <a:spcPct val="60000"/>
              </a:spcBef>
              <a:spcAft>
                <a:spcPct val="60000"/>
              </a:spcAft>
            </a:pPr>
            <a:r>
              <a:rPr lang="en-US" sz="2800" b="1" i="1">
                <a:solidFill>
                  <a:srgbClr val="00FF00"/>
                </a:solidFill>
                <a:latin typeface="Times New Roman" pitchFamily="18" charset="0"/>
              </a:rPr>
              <a:t>	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Gây viễn thị</a:t>
            </a:r>
          </a:p>
          <a:p>
            <a:pPr algn="just" eaLnBrk="1" fontAlgn="base" hangingPunct="1">
              <a:spcBef>
                <a:spcPct val="60000"/>
              </a:spcBef>
              <a:spcAft>
                <a:spcPct val="60000"/>
              </a:spcAft>
            </a:pP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	Gây cận thị</a:t>
            </a:r>
          </a:p>
          <a:p>
            <a:pPr algn="just" eaLnBrk="1" fontAlgn="base" hangingPunct="1">
              <a:spcBef>
                <a:spcPct val="60000"/>
              </a:spcBef>
              <a:spcAft>
                <a:spcPct val="60000"/>
              </a:spcAft>
            </a:pP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	Gây loạn thị </a:t>
            </a:r>
          </a:p>
          <a:p>
            <a:pPr algn="just" eaLnBrk="1" fontAlgn="base" hangingPunct="1">
              <a:spcBef>
                <a:spcPct val="60000"/>
              </a:spcBef>
              <a:spcAft>
                <a:spcPct val="60000"/>
              </a:spcAft>
            </a:pP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	Gây đục màng giác dẫn đến mù lòa</a:t>
            </a:r>
          </a:p>
        </p:txBody>
      </p:sp>
      <p:sp>
        <p:nvSpPr>
          <p:cNvPr id="29699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" y="1827213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970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" y="3733800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29701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" y="2743200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9702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" y="4724400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29703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23300" y="6375400"/>
            <a:ext cx="520700" cy="4826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68313" y="4648200"/>
            <a:ext cx="914400" cy="838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550618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533400" y="838200"/>
            <a:ext cx="86106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en-US" sz="2800" b="1">
                <a:solidFill>
                  <a:srgbClr val="CC0000"/>
                </a:solidFill>
                <a:latin typeface="Times New Roman" pitchFamily="18" charset="0"/>
              </a:rPr>
              <a:t>  Nguyên nhân dẫn đến viễn thị là</a:t>
            </a:r>
            <a:endParaRPr lang="en-US" sz="2800" b="1" i="1">
              <a:solidFill>
                <a:srgbClr val="00FF00"/>
              </a:solidFill>
              <a:latin typeface="Times New Roman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en-US" sz="2800" b="1" i="1">
                <a:solidFill>
                  <a:srgbClr val="00FF00"/>
                </a:solidFill>
                <a:latin typeface="Times New Roman" pitchFamily="18" charset="0"/>
              </a:rPr>
              <a:t>	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Do cầu mắt dài bẩm sinh.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	Do không giữ đúng khoảng cách khi đọc sách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	Do vệ sinh không sạch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</a:rPr>
              <a:t>	Do cầu mắt ngắn hoặc do thủy tinh thể bị lão hóa</a:t>
            </a:r>
          </a:p>
        </p:txBody>
      </p:sp>
      <p:sp>
        <p:nvSpPr>
          <p:cNvPr id="3072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" y="4800600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3072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" y="3886200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3072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" y="2971800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30726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" y="1981200"/>
            <a:ext cx="609600" cy="685800"/>
          </a:xfrm>
          <a:prstGeom prst="actionButtonBlank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30727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23300" y="6375400"/>
            <a:ext cx="520700" cy="4826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57200" y="4724400"/>
            <a:ext cx="914400" cy="838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14263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9" descr="tuthengoidu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43200"/>
            <a:ext cx="28956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40" descr="PICT02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8300"/>
            <a:ext cx="26670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 Box 43"/>
          <p:cNvSpPr txBox="1">
            <a:spLocks noChangeArrowheads="1"/>
          </p:cNvSpPr>
          <p:nvPr/>
        </p:nvSpPr>
        <p:spPr bwMode="auto">
          <a:xfrm>
            <a:off x="1752600" y="573088"/>
            <a:ext cx="106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3600" dirty="0">
                <a:solidFill>
                  <a:srgbClr val="CC3300"/>
                </a:solidFill>
                <a:latin typeface="Arial" charset="0"/>
                <a:cs typeface="Times New Roman" pitchFamily="18" charset="0"/>
              </a:rPr>
              <a:t>1</a:t>
            </a:r>
          </a:p>
        </p:txBody>
      </p:sp>
      <p:pic>
        <p:nvPicPr>
          <p:cNvPr id="189486" name="Picture 46" descr="PICT02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986" y="2523114"/>
            <a:ext cx="373380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487" name="Picture 47" descr="PICT02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150" y="395288"/>
            <a:ext cx="2819400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489" name="Picture 49" descr="ngoisa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1000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50" descr="ngoi hoc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267200"/>
            <a:ext cx="26019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Text Box 52"/>
          <p:cNvSpPr txBox="1">
            <a:spLocks noChangeArrowheads="1"/>
          </p:cNvSpPr>
          <p:nvPr/>
        </p:nvSpPr>
        <p:spPr bwMode="auto">
          <a:xfrm>
            <a:off x="5029200" y="700088"/>
            <a:ext cx="358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2</a:t>
            </a:r>
          </a:p>
        </p:txBody>
      </p:sp>
      <p:sp>
        <p:nvSpPr>
          <p:cNvPr id="31754" name="Text Box 53"/>
          <p:cNvSpPr txBox="1">
            <a:spLocks noChangeArrowheads="1"/>
          </p:cNvSpPr>
          <p:nvPr/>
        </p:nvSpPr>
        <p:spPr bwMode="auto">
          <a:xfrm>
            <a:off x="8153400" y="623888"/>
            <a:ext cx="358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3</a:t>
            </a:r>
          </a:p>
        </p:txBody>
      </p:sp>
      <p:sp>
        <p:nvSpPr>
          <p:cNvPr id="31755" name="Text Box 54"/>
          <p:cNvSpPr txBox="1">
            <a:spLocks noChangeArrowheads="1"/>
          </p:cNvSpPr>
          <p:nvPr/>
        </p:nvSpPr>
        <p:spPr bwMode="auto">
          <a:xfrm>
            <a:off x="1698625" y="2986088"/>
            <a:ext cx="358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4</a:t>
            </a:r>
          </a:p>
        </p:txBody>
      </p:sp>
      <p:sp>
        <p:nvSpPr>
          <p:cNvPr id="31756" name="Text Box 56"/>
          <p:cNvSpPr txBox="1">
            <a:spLocks noChangeArrowheads="1"/>
          </p:cNvSpPr>
          <p:nvPr/>
        </p:nvSpPr>
        <p:spPr bwMode="auto">
          <a:xfrm>
            <a:off x="8404225" y="4738688"/>
            <a:ext cx="358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7</a:t>
            </a:r>
          </a:p>
        </p:txBody>
      </p:sp>
      <p:sp>
        <p:nvSpPr>
          <p:cNvPr id="31759" name="Text Box 59"/>
          <p:cNvSpPr txBox="1">
            <a:spLocks noChangeArrowheads="1"/>
          </p:cNvSpPr>
          <p:nvPr/>
        </p:nvSpPr>
        <p:spPr bwMode="auto">
          <a:xfrm>
            <a:off x="4137025" y="2452688"/>
            <a:ext cx="358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5</a:t>
            </a:r>
          </a:p>
        </p:txBody>
      </p:sp>
      <p:sp>
        <p:nvSpPr>
          <p:cNvPr id="31760" name="AutoShape 60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63000" y="6477000"/>
            <a:ext cx="381000" cy="381000"/>
          </a:xfrm>
          <a:prstGeom prst="actionButtonBackPrevious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pic>
        <p:nvPicPr>
          <p:cNvPr id="22" name="Picture 3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44963"/>
            <a:ext cx="3073400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2" name="Text Box 55"/>
          <p:cNvSpPr txBox="1">
            <a:spLocks noChangeArrowheads="1"/>
          </p:cNvSpPr>
          <p:nvPr/>
        </p:nvSpPr>
        <p:spPr bwMode="auto">
          <a:xfrm>
            <a:off x="3984625" y="4510088"/>
            <a:ext cx="358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132585052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9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89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8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8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89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8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ch-danh-mi-mat-dep-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em bé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4958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cá mập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0" y="0"/>
            <a:ext cx="44958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vang-ma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505200"/>
            <a:ext cx="45720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gan-khoe5-1437381299914-152896992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8200" y="3505200"/>
            <a:ext cx="44958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mắt khi khóc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 descr="mắt khi khóc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Giọng nói 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6" presetID="1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000"/>
                            </p:stCondLst>
                            <p:childTnLst>
                              <p:par>
                                <p:cTn id="34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Picture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19" name="Picture 3" descr="hi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91440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886200" y="1295400"/>
            <a:ext cx="2590800" cy="685800"/>
          </a:xfrm>
        </p:spPr>
        <p:txBody>
          <a:bodyPr/>
          <a:lstStyle/>
          <a:p>
            <a:r>
              <a:rPr lang="en-US" b="0" u="sng">
                <a:solidFill>
                  <a:srgbClr val="FF0000"/>
                </a:solidFill>
                <a:latin typeface="Times New Roman" pitchFamily="18" charset="0"/>
              </a:rPr>
              <a:t>Dặn dò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2590800" y="2667000"/>
            <a:ext cx="50292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457200" indent="-457200"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Học </a:t>
            </a:r>
            <a: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bài và trả lời câu hỏi SGK.</a:t>
            </a:r>
            <a:b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 Đọc mục “ Em có biết </a:t>
            </a:r>
            <a:r>
              <a:rPr lang="en-U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“</a:t>
            </a:r>
          </a:p>
          <a:p>
            <a:pPr marL="457200" indent="-457200"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Chuẩn bị bài: </a:t>
            </a:r>
            <a:r>
              <a:rPr lang="en-US" sz="3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Cơ</a:t>
            </a:r>
            <a:r>
              <a:rPr lang="en-U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quan phân tích </a:t>
            </a:r>
            <a:r>
              <a:rPr lang="en-US" sz="3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thính</a:t>
            </a:r>
            <a:r>
              <a:rPr lang="en-US" sz="3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giác</a:t>
            </a:r>
            <a: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</a:t>
            </a:r>
            <a:br>
              <a:rPr lang="en-US" sz="3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sz="30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2819400" y="2133600"/>
            <a:ext cx="4724400" cy="2362200"/>
          </a:xfrm>
          <a:prstGeom prst="rect">
            <a:avLst/>
          </a:prstGeom>
          <a:noFill/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673384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  <p:bldP spid="860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8" name="Picture 10" descr="http://vuihoc.vn/newsimage/Can(2).jp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457200" y="1905000"/>
            <a:ext cx="3200400" cy="4038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5893" name="Picture 5" descr="Interview with Ms. Khuc Minh Tho, Chairperson VAHF Board of Directors by VAHF-Vietnamese American Heritage Foundation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1905000"/>
            <a:ext cx="3352800" cy="4038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5896" name="Text Box 8"/>
          <p:cNvSpPr txBox="1">
            <a:spLocks noChangeArrowheads="1"/>
          </p:cNvSpPr>
          <p:nvPr/>
        </p:nvSpPr>
        <p:spPr bwMode="auto">
          <a:xfrm>
            <a:off x="1066800" y="6096000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alt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endParaRPr lang="en-US" altLang="en-US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5486400" y="6096000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Viễn</a:t>
            </a:r>
            <a:r>
              <a:rPr lang="en-US" alt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endParaRPr lang="en-US" altLang="en-US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40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6" grpId="0"/>
      <p:bldP spid="1658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eyes-ast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38600" cy="525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85800" y="5867400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Loạn</a:t>
            </a:r>
            <a:r>
              <a:rPr lang="en-US" alt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endParaRPr lang="en-US" altLang="en-US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mắt lá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0"/>
            <a:ext cx="4953000" cy="5257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943600" y="5943600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lác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atbinhthuon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2816"/>
            <a:ext cx="4078333" cy="2971800"/>
          </a:xfrm>
          <a:prstGeom prst="rect">
            <a:avLst/>
          </a:prstGeom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3">
            <a:lum contrast="36000"/>
          </a:blip>
          <a:srcRect l="37566" t="55556" r="39478" b="22223"/>
          <a:stretch>
            <a:fillRect/>
          </a:stretch>
        </p:blipFill>
        <p:spPr bwMode="auto">
          <a:xfrm>
            <a:off x="4191000" y="1628800"/>
            <a:ext cx="4953000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202316" y="87288"/>
            <a:ext cx="746601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E68200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08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Line 2"/>
          <p:cNvSpPr>
            <a:spLocks noChangeShapeType="1"/>
          </p:cNvSpPr>
          <p:nvPr/>
        </p:nvSpPr>
        <p:spPr bwMode="auto">
          <a:xfrm>
            <a:off x="6781800" y="1511300"/>
            <a:ext cx="53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09600"/>
            <a:ext cx="244792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1217613"/>
            <a:ext cx="21907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5238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90" name="Line 6"/>
          <p:cNvSpPr>
            <a:spLocks noChangeShapeType="1"/>
          </p:cNvSpPr>
          <p:nvPr/>
        </p:nvSpPr>
        <p:spPr bwMode="auto">
          <a:xfrm flipV="1">
            <a:off x="1128713" y="1522413"/>
            <a:ext cx="38877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pic>
        <p:nvPicPr>
          <p:cNvPr id="14439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3135313"/>
            <a:ext cx="1944688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802063"/>
            <a:ext cx="21907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924175"/>
            <a:ext cx="5238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94" name="Line 10"/>
          <p:cNvSpPr>
            <a:spLocks noChangeShapeType="1"/>
          </p:cNvSpPr>
          <p:nvPr/>
        </p:nvSpPr>
        <p:spPr bwMode="auto">
          <a:xfrm flipV="1">
            <a:off x="1189038" y="4114800"/>
            <a:ext cx="40306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pic>
        <p:nvPicPr>
          <p:cNvPr id="14439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492500"/>
            <a:ext cx="3810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8" y="900113"/>
            <a:ext cx="3810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97" name="Line 13"/>
          <p:cNvSpPr>
            <a:spLocks noChangeShapeType="1"/>
          </p:cNvSpPr>
          <p:nvPr/>
        </p:nvSpPr>
        <p:spPr bwMode="auto">
          <a:xfrm>
            <a:off x="6553200" y="15240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8" name="Line 14"/>
          <p:cNvSpPr>
            <a:spLocks noChangeShapeType="1"/>
          </p:cNvSpPr>
          <p:nvPr/>
        </p:nvSpPr>
        <p:spPr bwMode="auto">
          <a:xfrm>
            <a:off x="6248400" y="4114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9" name="Text Box 15"/>
          <p:cNvSpPr txBox="1">
            <a:spLocks noChangeArrowheads="1"/>
          </p:cNvSpPr>
          <p:nvPr/>
        </p:nvSpPr>
        <p:spPr bwMode="auto">
          <a:xfrm>
            <a:off x="7543800" y="9144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</a:rPr>
              <a:t>mắt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</a:rPr>
              <a:t>dài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44400" name="Text Box 16"/>
          <p:cNvSpPr txBox="1">
            <a:spLocks noChangeArrowheads="1"/>
          </p:cNvSpPr>
          <p:nvPr/>
        </p:nvSpPr>
        <p:spPr bwMode="auto">
          <a:xfrm>
            <a:off x="7239000" y="3352800"/>
            <a:ext cx="1676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phồng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401" name="Text Box 17"/>
          <p:cNvSpPr txBox="1">
            <a:spLocks noChangeArrowheads="1"/>
          </p:cNvSpPr>
          <p:nvPr/>
        </p:nvSpPr>
        <p:spPr bwMode="auto">
          <a:xfrm>
            <a:off x="304800" y="5638800"/>
            <a:ext cx="8305800" cy="519113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50-2: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tật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402" name="Text Box 18"/>
          <p:cNvSpPr txBox="1">
            <a:spLocks noChangeArrowheads="1"/>
          </p:cNvSpPr>
          <p:nvPr/>
        </p:nvSpPr>
        <p:spPr bwMode="auto">
          <a:xfrm>
            <a:off x="1219200" y="0"/>
            <a:ext cx="5410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vi-VN" b="1">
              <a:solidFill>
                <a:srgbClr val="FF0000"/>
              </a:solidFill>
              <a:latin typeface="VNI-Duff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75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3.7037E-6 C 0.01006 0.00069 0.0269 0.0037 0.03888 0.0037 " pathEditMode="relative" ptsTypes="fA">
                                      <p:cBhvr>
                                        <p:cTn id="16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3.7037E-7 C 0.00954 0.00416 0.02621 3.7037E-7 0.0361 3.7037E-7 " pathEditMode="relative" ptsTypes="fA">
                                      <p:cBhvr>
                                        <p:cTn id="25" dur="20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7" grpId="0" animBg="1"/>
      <p:bldP spid="14439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H 50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3865563"/>
            <a:ext cx="6400800" cy="1752600"/>
          </a:xfrm>
          <a:prstGeom prst="rect">
            <a:avLst/>
          </a:prstGeom>
          <a:noFill/>
          <a:ln w="57150" cmpd="thickThin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TextBox 12"/>
          <p:cNvSpPr txBox="1">
            <a:spLocks noChangeArrowheads="1"/>
          </p:cNvSpPr>
          <p:nvPr/>
        </p:nvSpPr>
        <p:spPr bwMode="auto">
          <a:xfrm>
            <a:off x="1895475" y="49213"/>
            <a:ext cx="58197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rgbClr val="0000FF"/>
                </a:solidFill>
              </a:rPr>
              <a:t>   </a:t>
            </a:r>
            <a:r>
              <a:rPr lang="en-US" altLang="en-US" sz="2800" b="1">
                <a:solidFill>
                  <a:srgbClr val="0000FF"/>
                </a:solidFill>
              </a:rPr>
              <a:t>Hãy cho biết cách khắc phục tật cận thị?</a:t>
            </a:r>
          </a:p>
          <a:p>
            <a:pPr eaLnBrk="1" hangingPunct="1"/>
            <a:endParaRPr lang="en-US" altLang="en-US" sz="2800">
              <a:latin typeface=".VnTime" pitchFamily="34" charset="0"/>
            </a:endParaRPr>
          </a:p>
        </p:txBody>
      </p:sp>
      <p:sp>
        <p:nvSpPr>
          <p:cNvPr id="14340" name="TextBox 1"/>
          <p:cNvSpPr txBox="1">
            <a:spLocks noChangeArrowheads="1"/>
          </p:cNvSpPr>
          <p:nvPr/>
        </p:nvSpPr>
        <p:spPr bwMode="auto">
          <a:xfrm>
            <a:off x="6286500" y="2819400"/>
            <a:ext cx="142875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 sz="2000">
              <a:latin typeface=".VnTime" pitchFamily="34" charset="0"/>
            </a:endParaRPr>
          </a:p>
        </p:txBody>
      </p:sp>
      <p:pic>
        <p:nvPicPr>
          <p:cNvPr id="14342" name="Picture 4" descr="DSC_3304"/>
          <p:cNvPicPr>
            <a:picLocks noChangeAspect="1" noChangeArrowheads="1"/>
          </p:cNvPicPr>
          <p:nvPr/>
        </p:nvPicPr>
        <p:blipFill>
          <a:blip r:embed="rId3">
            <a:lum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668338"/>
            <a:ext cx="6386513" cy="3082925"/>
          </a:xfrm>
          <a:prstGeom prst="rect">
            <a:avLst/>
          </a:prstGeom>
          <a:noFill/>
          <a:ln w="57150" cmpd="thickThin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TextBox 1"/>
          <p:cNvSpPr txBox="1">
            <a:spLocks noChangeArrowheads="1"/>
          </p:cNvSpPr>
          <p:nvPr/>
        </p:nvSpPr>
        <p:spPr bwMode="auto">
          <a:xfrm>
            <a:off x="1328738" y="2271713"/>
            <a:ext cx="6386512" cy="144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en-US" sz="2000">
              <a:latin typeface=".VnTime" pitchFamily="34" charset="0"/>
            </a:endParaRPr>
          </a:p>
          <a:p>
            <a:pPr algn="ctr"/>
            <a:r>
              <a:rPr lang="en-US" altLang="en-US" sz="2800" b="1">
                <a:solidFill>
                  <a:srgbClr val="FF0000"/>
                </a:solidFill>
                <a:cs typeface="Times New Roman" pitchFamily="18" charset="0"/>
              </a:rPr>
              <a:t>TẬT CẬN THỊ</a:t>
            </a:r>
          </a:p>
          <a:p>
            <a:pPr algn="ctr"/>
            <a:endParaRPr lang="en-US" altLang="en-US" sz="2000" b="1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en-US" altLang="en-US" sz="2000">
              <a:latin typeface=".VnTime" pitchFamily="34" charset="0"/>
            </a:endParaRPr>
          </a:p>
        </p:txBody>
      </p:sp>
      <p:sp>
        <p:nvSpPr>
          <p:cNvPr id="14344" name="TextBox 2"/>
          <p:cNvSpPr txBox="1">
            <a:spLocks noChangeArrowheads="1"/>
          </p:cNvSpPr>
          <p:nvPr/>
        </p:nvSpPr>
        <p:spPr bwMode="auto">
          <a:xfrm>
            <a:off x="6380163" y="1257300"/>
            <a:ext cx="1243012" cy="1631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cs typeface="Times New Roman" pitchFamily="18" charset="0"/>
              </a:rPr>
              <a:t>Ảnh của vật hiện trước màng lưới</a:t>
            </a:r>
          </a:p>
        </p:txBody>
      </p:sp>
      <p:sp>
        <p:nvSpPr>
          <p:cNvPr id="14345" name="TextBox 3"/>
          <p:cNvSpPr txBox="1">
            <a:spLocks noChangeArrowheads="1"/>
          </p:cNvSpPr>
          <p:nvPr/>
        </p:nvSpPr>
        <p:spPr bwMode="auto">
          <a:xfrm>
            <a:off x="6172200" y="4419600"/>
            <a:ext cx="152876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 sz="2000"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490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6" name="Picture 4" descr="http://vuihoc.vn/newsimage/ImageView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60947" y="457200"/>
            <a:ext cx="8422106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784225" y="5943600"/>
            <a:ext cx="8359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7664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440" y="116632"/>
            <a:ext cx="43434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320" y="116632"/>
            <a:ext cx="4920679" cy="283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068960"/>
            <a:ext cx="44196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3" name="Picture 5" descr="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996952"/>
            <a:ext cx="5029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0" y="762000"/>
            <a:ext cx="40433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800" b="1" i="1">
                <a:solidFill>
                  <a:srgbClr val="FF3300"/>
                </a:solidFill>
                <a:latin typeface="Times New Roman" pitchFamily="18" charset="0"/>
              </a:rPr>
              <a:t>Đọc sách thiếu ánh sáng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4491038" y="3962400"/>
            <a:ext cx="40433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800" b="1" i="1" dirty="0" err="1">
                <a:solidFill>
                  <a:srgbClr val="FF3300"/>
                </a:solidFill>
                <a:latin typeface="Times New Roman" pitchFamily="18" charset="0"/>
              </a:rPr>
              <a:t>Bàn</a:t>
            </a:r>
            <a:r>
              <a:rPr lang="en-US" sz="28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3300"/>
                </a:solidFill>
                <a:latin typeface="Times New Roman" pitchFamily="18" charset="0"/>
              </a:rPr>
              <a:t>ghế</a:t>
            </a:r>
            <a:r>
              <a:rPr lang="en-US" sz="28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3300"/>
                </a:solidFill>
                <a:latin typeface="Times New Roman" pitchFamily="18" charset="0"/>
              </a:rPr>
              <a:t>không</a:t>
            </a:r>
            <a:r>
              <a:rPr lang="en-US" sz="28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3300"/>
                </a:solidFill>
                <a:latin typeface="Times New Roman" pitchFamily="18" charset="0"/>
              </a:rPr>
              <a:t>phù</a:t>
            </a:r>
            <a:r>
              <a:rPr lang="en-US" sz="28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3300"/>
                </a:solidFill>
                <a:latin typeface="Times New Roman" pitchFamily="18" charset="0"/>
              </a:rPr>
              <a:t>hợp</a:t>
            </a:r>
            <a:endParaRPr lang="en-US" sz="2800" b="1" i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-33338" y="3962400"/>
            <a:ext cx="3995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800" b="1" i="1">
                <a:solidFill>
                  <a:srgbClr val="FF3300"/>
                </a:solidFill>
                <a:latin typeface="Times New Roman" pitchFamily="18" charset="0"/>
              </a:rPr>
              <a:t>Tiếp xúc máy tính nhiều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4953000" y="838200"/>
            <a:ext cx="39544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800" b="1" i="1">
                <a:solidFill>
                  <a:srgbClr val="FF3300"/>
                </a:solidFill>
                <a:latin typeface="Times New Roman" pitchFamily="18" charset="0"/>
              </a:rPr>
              <a:t>Ánh sáng quá chói loá</a:t>
            </a:r>
          </a:p>
        </p:txBody>
      </p:sp>
    </p:spTree>
    <p:extLst>
      <p:ext uri="{BB962C8B-B14F-4D97-AF65-F5344CB8AC3E}">
        <p14:creationId xmlns:p14="http://schemas.microsoft.com/office/powerpoint/2010/main" val="407396536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55" grpId="0"/>
      <p:bldP spid="53256" grpId="0"/>
      <p:bldP spid="5325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0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.VnTime"/>
        <a:ea typeface=""/>
        <a:cs typeface=""/>
      </a:majorFont>
      <a:minorFont>
        <a:latin typeface=".VnTim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531</Words>
  <Application>Microsoft Office PowerPoint</Application>
  <PresentationFormat>On-screen Show (4:3)</PresentationFormat>
  <Paragraphs>104</Paragraphs>
  <Slides>25</Slides>
  <Notes>2</Notes>
  <HiddenSlides>0</HiddenSlides>
  <MMClips>3</MMClips>
  <ScaleCrop>false</ScaleCrop>
  <HeadingPairs>
    <vt:vector size="4" baseType="variant">
      <vt:variant>
        <vt:lpstr>Theme</vt:lpstr>
      </vt:variant>
      <vt:variant>
        <vt:i4>20</vt:i4>
      </vt:variant>
      <vt:variant>
        <vt:lpstr>Slide Titles</vt:lpstr>
      </vt:variant>
      <vt:variant>
        <vt:i4>25</vt:i4>
      </vt:variant>
    </vt:vector>
  </HeadingPairs>
  <TitlesOfParts>
    <vt:vector size="45" baseType="lpstr">
      <vt:lpstr>Office Theme</vt:lpstr>
      <vt:lpstr>1_Office Theme</vt:lpstr>
      <vt:lpstr>2_Office Theme</vt:lpstr>
      <vt:lpstr>3_Office Theme</vt:lpstr>
      <vt:lpstr>5_Office Theme</vt:lpstr>
      <vt:lpstr>6_Office Theme</vt:lpstr>
      <vt:lpstr>8_Office Theme</vt:lpstr>
      <vt:lpstr>10_Office Theme</vt:lpstr>
      <vt:lpstr>11_Office Theme</vt:lpstr>
      <vt:lpstr>12_Office Theme</vt:lpstr>
      <vt:lpstr>1_Default Design</vt:lpstr>
      <vt:lpstr>16_Office Theme</vt:lpstr>
      <vt:lpstr>18_Office Theme</vt:lpstr>
      <vt:lpstr>3_Default Design</vt:lpstr>
      <vt:lpstr>19_Office Theme</vt:lpstr>
      <vt:lpstr>6_Default Design</vt:lpstr>
      <vt:lpstr>7_Default Design</vt:lpstr>
      <vt:lpstr>8_Default Design</vt:lpstr>
      <vt:lpstr>9_Default Design</vt:lpstr>
      <vt:lpstr>10_Default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Biện pháp phòng tránh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Dặn dò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KHOA PRO</dc:creator>
  <cp:lastModifiedBy>Welcome</cp:lastModifiedBy>
  <cp:revision>145</cp:revision>
  <dcterms:created xsi:type="dcterms:W3CDTF">2017-03-06T12:34:43Z</dcterms:created>
  <dcterms:modified xsi:type="dcterms:W3CDTF">2021-03-27T02:20:00Z</dcterms:modified>
</cp:coreProperties>
</file>