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73" r:id="rId3"/>
    <p:sldMasterId id="2147483675" r:id="rId4"/>
  </p:sldMasterIdLst>
  <p:notesMasterIdLst>
    <p:notesMasterId r:id="rId40"/>
  </p:notesMasterIdLst>
  <p:sldIdLst>
    <p:sldId id="384" r:id="rId5"/>
    <p:sldId id="356" r:id="rId6"/>
    <p:sldId id="357" r:id="rId7"/>
    <p:sldId id="327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2" r:id="rId16"/>
    <p:sldId id="374" r:id="rId17"/>
    <p:sldId id="376" r:id="rId18"/>
    <p:sldId id="370" r:id="rId19"/>
    <p:sldId id="358" r:id="rId20"/>
    <p:sldId id="336" r:id="rId21"/>
    <p:sldId id="373" r:id="rId22"/>
    <p:sldId id="359" r:id="rId23"/>
    <p:sldId id="378" r:id="rId24"/>
    <p:sldId id="379" r:id="rId25"/>
    <p:sldId id="380" r:id="rId26"/>
    <p:sldId id="381" r:id="rId27"/>
    <p:sldId id="382" r:id="rId28"/>
    <p:sldId id="360" r:id="rId29"/>
    <p:sldId id="383" r:id="rId30"/>
    <p:sldId id="344" r:id="rId31"/>
    <p:sldId id="345" r:id="rId32"/>
    <p:sldId id="346" r:id="rId33"/>
    <p:sldId id="349" r:id="rId34"/>
    <p:sldId id="351" r:id="rId35"/>
    <p:sldId id="341" r:id="rId36"/>
    <p:sldId id="342" r:id="rId37"/>
    <p:sldId id="354" r:id="rId38"/>
    <p:sldId id="324" r:id="rId39"/>
  </p:sldIdLst>
  <p:sldSz cx="9144000" cy="6858000" type="screen4x3"/>
  <p:notesSz cx="6858000" cy="9144000"/>
  <p:custShowLst>
    <p:custShow name="Custom Show 1" id="0">
      <p:sldLst/>
    </p:custShow>
  </p:custShowLst>
  <p:custDataLst>
    <p:tags r:id="rId4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990000"/>
    <a:srgbClr val="0000FF"/>
    <a:srgbClr val="FFFF00"/>
    <a:srgbClr val="807D83"/>
    <a:srgbClr val="857B80"/>
    <a:srgbClr val="9900CC"/>
    <a:srgbClr val="996633"/>
    <a:srgbClr val="66FF99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75" autoAdjust="0"/>
  </p:normalViewPr>
  <p:slideViewPr>
    <p:cSldViewPr>
      <p:cViewPr>
        <p:scale>
          <a:sx n="66" d="100"/>
          <a:sy n="66" d="100"/>
        </p:scale>
        <p:origin x="-95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C79EAD-4E74-4C89-B9D7-2D6CD42545AC}" type="datetimeFigureOut">
              <a:rPr lang="en-US"/>
              <a:pPr>
                <a:defRPr/>
              </a:pPr>
              <a:t>2/3/2021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794211-CA46-47B6-966D-77DBD2A05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1903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794211-CA46-47B6-966D-77DBD2A05B8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442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272E54-4EC5-4E2B-99FD-D5A9992DC6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4984333"/>
      </p:ext>
    </p:extLst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254993-E995-42DC-AEA2-824DAAB75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0668593"/>
      </p:ext>
    </p:extLst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34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34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EDD5D0-AC3F-468B-9B49-797243E3C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7494632"/>
      </p:ext>
    </p:extLst>
  </p:cSld>
  <p:clrMapOvr>
    <a:masterClrMapping/>
  </p:clrMapOvr>
  <p:transition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67E324-3315-4947-937A-B468E04D5957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DC8CF-7B6D-4880-A86F-96364637F7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4096500"/>
      </p:ext>
    </p:extLst>
  </p:cSld>
  <p:clrMapOvr>
    <a:masterClrMapping/>
  </p:clrMapOvr>
  <p:transition>
    <p:spli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16FD56-3717-4D7D-81AD-87FCB212B6EB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CA683-F73F-4D68-B5A2-C75FF4FD81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678418"/>
      </p:ext>
    </p:extLst>
  </p:cSld>
  <p:clrMapOvr>
    <a:masterClrMapping/>
  </p:clrMapOvr>
  <p:transition>
    <p:spli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9A03AD-A86A-423C-BF2C-123CABB2ECE2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D82FF-BB72-41F2-958B-CFAFC26C42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9512892"/>
      </p:ext>
    </p:extLst>
  </p:cSld>
  <p:clrMapOvr>
    <a:masterClrMapping/>
  </p:clrMapOvr>
  <p:transition>
    <p:spli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85D06E-6317-432F-8ED5-10DA1D9B1241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2F74D-2894-42F6-9F08-6B14352FC5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429054"/>
      </p:ext>
    </p:extLst>
  </p:cSld>
  <p:clrMapOvr>
    <a:masterClrMapping/>
  </p:clrMapOvr>
  <p:transition>
    <p:spli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3EA8BB-3DD6-4DBE-806F-355174487A7E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8A85F-3AF6-4452-B40A-DEACA3DF94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193462"/>
      </p:ext>
    </p:extLst>
  </p:cSld>
  <p:clrMapOvr>
    <a:masterClrMapping/>
  </p:clrMapOvr>
  <p:transition>
    <p:spli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FBA324-448B-4761-9606-384CB07D8F74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F3012-01AC-4441-9416-F7B35CC85B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5756605"/>
      </p:ext>
    </p:extLst>
  </p:cSld>
  <p:clrMapOvr>
    <a:masterClrMapping/>
  </p:clrMapOvr>
  <p:transition>
    <p:spli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D0CCE9-5F4D-43FA-879C-31F728595BF6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BF381-8DB8-4F22-8C18-1CF10BA0DB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4883668"/>
      </p:ext>
    </p:extLst>
  </p:cSld>
  <p:clrMapOvr>
    <a:masterClrMapping/>
  </p:clrMapOvr>
  <p:transition>
    <p:spli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F88B39-6057-4CA2-BBB9-DBAD1BC07A4B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0D2D6-73CB-4947-BC94-1686102464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7152832"/>
      </p:ext>
    </p:extLst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575E8F-0462-4A9D-B079-355C04A00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7126112"/>
      </p:ext>
    </p:extLst>
  </p:cSld>
  <p:clrMapOvr>
    <a:masterClrMapping/>
  </p:clrMapOvr>
  <p:transition>
    <p:spli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735473-6E1D-41A5-9654-08BF05E79528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15F1C-AE70-47E2-AC55-132EBB422A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9589741"/>
      </p:ext>
    </p:extLst>
  </p:cSld>
  <p:clrMapOvr>
    <a:masterClrMapping/>
  </p:clrMapOvr>
  <p:transition>
    <p:spli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FD80E-4A19-4C2D-A5B0-D7A496BB9D6A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AE3A1-FFDA-4AE7-B4EC-2875D478AA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9789175"/>
      </p:ext>
    </p:extLst>
  </p:cSld>
  <p:clrMapOvr>
    <a:masterClrMapping/>
  </p:clrMapOvr>
  <p:transition>
    <p:spli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09C20B-54F1-4E95-B1EC-7406CABFC735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D6B25-137A-46A9-8772-0C54A8FA10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3712885"/>
      </p:ext>
    </p:extLst>
  </p:cSld>
  <p:clrMapOvr>
    <a:masterClrMapping/>
  </p:clrMapOvr>
  <p:transition>
    <p:spli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2FC0-A5D9-4F78-8714-1B371DF00C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6DF-8D97-4C26-8230-C1123E061F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231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82AE3-C9A9-4233-AFDB-076FF638D4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242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56713D-7C17-46A6-92A5-CE0CFB434E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7817359"/>
      </p:ext>
    </p:extLst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300267-9AC9-4F90-9C11-DA26E71D3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5144420"/>
      </p:ext>
    </p:extLst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7FA780-44EF-4E93-802F-2DF5E4F89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225017"/>
      </p:ext>
    </p:extLst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30B479-3B54-470D-8B7E-8FD9EA57EF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9138865"/>
      </p:ext>
    </p:extLst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602105-9715-4E0A-9519-C87C541D4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5971921"/>
      </p:ext>
    </p:extLst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049D21-C4E9-4461-BB5C-AB1491F4E1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0209510"/>
      </p:ext>
    </p:extLst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480F44-B133-4637-939D-54192AB99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4062322"/>
      </p:ext>
    </p:extLst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eaLnBrk="1" hangingPunct="1">
              <a:defRPr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hangingPunct="1">
              <a:defRPr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hangingPunct="1">
              <a:defRPr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B48097F-3EB9-4A5F-AB42-8A4A0911B9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split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i="0" u="none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b="0" i="0" u="none">
          <a:solidFill>
            <a:schemeClr val="tx1"/>
          </a:solidFill>
          <a:latin typeface="+mn-lt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>
          <a:solidFill>
            <a:schemeClr val="tx1"/>
          </a:solidFill>
          <a:latin typeface="+mn-lt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>
          <a:solidFill>
            <a:schemeClr val="tx1"/>
          </a:solidFill>
          <a:latin typeface="+mn-lt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</a:defRPr>
      </a:lvl5pPr>
      <a:lvl6pPr marL="20018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</a:defRPr>
      </a:lvl6pPr>
      <a:lvl7pPr marL="24590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</a:defRPr>
      </a:lvl7pPr>
      <a:lvl8pPr marL="29162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</a:defRPr>
      </a:lvl8pPr>
      <a:lvl9pPr marL="33734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fld id="{31A3D19A-8A4D-43EE-8169-63E4FF61C570}" type="datetimeFigureOut">
              <a:rPr lang="en-US"/>
              <a:pPr/>
              <a:t>2/3/2021</a:t>
            </a:fld>
            <a:endParaRPr lang="en-US"/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85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93858E9A-2EC2-4DA0-A754-9A6C0410DC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split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A2A2FC0-A5D9-4F78-8714-1B371DF00C45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2/3/2021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82016DF-8D97-4C26-8230-C1123E061F2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90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/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1" hangingPunct="1"/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/>
            <a:fld id="{25EE4AAA-36CB-414F-B905-0BAD0B7C5239}" type="slidenum">
              <a:rPr lang="en-US">
                <a:solidFill>
                  <a:srgbClr val="000000"/>
                </a:solidFill>
                <a:latin typeface="Arial"/>
              </a:rPr>
              <a:pPr eaLnBrk="1" hangingPunct="1"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media" Target="../media/media4.mp3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media" Target="../media/media3.mp3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11" Type="http://schemas.microsoft.com/office/2007/relationships/media" Target="../media/media2.mp3"/><Relationship Id="rId5" Type="http://schemas.openxmlformats.org/officeDocument/2006/relationships/image" Target="../media/image4.png"/><Relationship Id="rId15" Type="http://schemas.microsoft.com/office/2007/relationships/media" Target="../media/media6.mp3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microsoft.com/office/2007/relationships/media" Target="../media/media1.mp3"/><Relationship Id="rId14" Type="http://schemas.microsoft.com/office/2007/relationships/media" Target="../media/media5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2"/>
          <p:cNvSpPr txBox="1">
            <a:spLocks/>
          </p:cNvSpPr>
          <p:nvPr/>
        </p:nvSpPr>
        <p:spPr>
          <a:xfrm>
            <a:off x="228600" y="134069"/>
            <a:ext cx="85066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S    +     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+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800224" y="1191921"/>
            <a:ext cx="6415521" cy="151072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53742" y="1212703"/>
            <a:ext cx="1608858" cy="156614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524000" y="1191921"/>
            <a:ext cx="4648202" cy="15107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"/>
          <p:cNvSpPr txBox="1">
            <a:spLocks/>
          </p:cNvSpPr>
          <p:nvPr/>
        </p:nvSpPr>
        <p:spPr>
          <a:xfrm>
            <a:off x="0" y="2265649"/>
            <a:ext cx="890847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is/am/are +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684" y="3830453"/>
            <a:ext cx="8610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sings a song.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1" y="5098473"/>
            <a:ext cx="8610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song is sung by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65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/>
          <p:cNvSpPr txBox="1">
            <a:spLocks/>
          </p:cNvSpPr>
          <p:nvPr/>
        </p:nvSpPr>
        <p:spPr>
          <a:xfrm>
            <a:off x="55419" y="1447800"/>
            <a:ext cx="9123217" cy="1470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   +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is/am/are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en-US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+ by   O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419" y="438129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endParaRPr lang="en-US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03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I, You, We, They , He, She, It, People, someone, anyone, somebody, anybody, no one, nobody….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“by + O”.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2438400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I buy a book.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4087091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book is bought (by me).</a:t>
            </a:r>
          </a:p>
        </p:txBody>
      </p:sp>
    </p:spTree>
    <p:extLst>
      <p:ext uri="{BB962C8B-B14F-4D97-AF65-F5344CB8AC3E}">
        <p14:creationId xmlns:p14="http://schemas.microsoft.com/office/powerpoint/2010/main" xmlns="" val="322262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86" y="449943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Minh buys 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book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bookstore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143" y="1981200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book is bought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bookstore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by Minh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07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86" y="449943"/>
            <a:ext cx="85489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Minh buys 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book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 the bookstore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88457"/>
            <a:ext cx="922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book is bought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 the bookstore by Minh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day.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44196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+ By O +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92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2"/>
          <p:cNvSpPr txBox="1">
            <a:spLocks/>
          </p:cNvSpPr>
          <p:nvPr/>
        </p:nvSpPr>
        <p:spPr>
          <a:xfrm>
            <a:off x="228600" y="134069"/>
            <a:ext cx="85066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S    +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will  +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800224" y="1191921"/>
            <a:ext cx="6415521" cy="151072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2895600" y="1752600"/>
            <a:ext cx="1219200" cy="3048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524000" y="1191921"/>
            <a:ext cx="4648202" cy="15107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"/>
          <p:cNvSpPr txBox="1">
            <a:spLocks/>
          </p:cNvSpPr>
          <p:nvPr/>
        </p:nvSpPr>
        <p:spPr>
          <a:xfrm>
            <a:off x="0" y="2265649"/>
            <a:ext cx="890847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will + be + 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684" y="3830453"/>
            <a:ext cx="8610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</a:t>
            </a:r>
            <a:r>
              <a:rPr lang="en-US" sz="4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will sing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song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1" y="5098473"/>
            <a:ext cx="8610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song 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will be 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sung </a:t>
            </a:r>
            <a:r>
              <a:rPr lang="en-US" sz="4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sz="4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4419600" y="1676400"/>
            <a:ext cx="1371600" cy="4572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642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3" grpId="0"/>
      <p:bldP spid="5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3733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>
                <a:solidFill>
                  <a:srgbClr val="FF0000"/>
                </a:solidFill>
                <a:latin typeface=".VnTimeH" pitchFamily="34" charset="0"/>
                <a:sym typeface="Wingdings"/>
              </a:rPr>
              <a:t></a:t>
            </a:r>
            <a:r>
              <a:rPr lang="en-US" b="1" dirty="0" smtClean="0">
                <a:solidFill>
                  <a:srgbClr val="FF0000"/>
                </a:solidFill>
                <a:latin typeface=".VnTimeH" pitchFamily="34" charset="0"/>
              </a:rPr>
              <a:t> </a:t>
            </a:r>
            <a:r>
              <a:rPr lang="en-US" b="1" u="sng" dirty="0">
                <a:solidFill>
                  <a:srgbClr val="FF0000"/>
                </a:solidFill>
                <a:latin typeface=".VnTimeH" pitchFamily="34" charset="0"/>
              </a:rPr>
              <a:t>New words: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228600" y="990600"/>
            <a:ext cx="2209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latin typeface="Times New Roman" pitchFamily="18" charset="0"/>
              </a:rPr>
              <a:t>- liquid (n): </a:t>
            </a: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5276850" y="2590800"/>
            <a:ext cx="3867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600" dirty="0"/>
              <a:t>(Water is a </a:t>
            </a:r>
            <a:r>
              <a:rPr lang="en-US" sz="3600" dirty="0" smtClean="0"/>
              <a:t>liquid)</a:t>
            </a:r>
            <a:endParaRPr lang="en-US" sz="3600" u="sng" dirty="0"/>
          </a:p>
        </p:txBody>
      </p:sp>
      <p:pic>
        <p:nvPicPr>
          <p:cNvPr id="7201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819400" y="1066800"/>
            <a:ext cx="2701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latin typeface="Times New Roman" pitchFamily="18" charset="0"/>
              </a:rPr>
              <a:t>Chất lỏng 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28600" y="1438275"/>
            <a:ext cx="457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>
                <a:latin typeface="Times New Roman" pitchFamily="18" charset="0"/>
              </a:rPr>
              <a:t>- detergent(n):  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743200" y="1524000"/>
            <a:ext cx="365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 err="1" smtClean="0">
                <a:latin typeface="Times New Roman" pitchFamily="18" charset="0"/>
              </a:rPr>
              <a:t>Chất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để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tẩy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rửa</a:t>
            </a:r>
            <a:endParaRPr lang="en-US" b="1" dirty="0">
              <a:latin typeface="Times New Roman" pitchFamily="18" charset="0"/>
            </a:endParaRPr>
          </a:p>
        </p:txBody>
      </p:sp>
      <p:pic>
        <p:nvPicPr>
          <p:cNvPr id="8197" name="Picture 5" descr="http://www.vatgia.com/pictures_fullsize/pao1250308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9600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04800" y="1981200"/>
            <a:ext cx="151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latin typeface="Times New Roman" pitchFamily="18" charset="0"/>
              </a:rPr>
              <a:t>- dip (v):</a:t>
            </a: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48200"/>
            <a:ext cx="2590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6002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71813"/>
            <a:ext cx="12001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819400" y="1981200"/>
            <a:ext cx="115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latin typeface="Times New Roman" pitchFamily="18" charset="0"/>
              </a:rPr>
              <a:t>nhúng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228600" y="2514600"/>
            <a:ext cx="4278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>
                <a:latin typeface="Times New Roman" pitchFamily="18" charset="0"/>
              </a:rPr>
              <a:t>- blow – blew – blown (v):  </a:t>
            </a:r>
          </a:p>
        </p:txBody>
      </p:sp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429000"/>
            <a:ext cx="3352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4495800" y="2590800"/>
            <a:ext cx="777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 err="1">
                <a:latin typeface="Times New Roman" pitchFamily="18" charset="0"/>
              </a:rPr>
              <a:t>thổi</a:t>
            </a:r>
            <a:endParaRPr lang="en-US" b="1" dirty="0">
              <a:latin typeface="Times New Roman" pitchFamily="18" charset="0"/>
            </a:endParaRPr>
          </a:p>
        </p:txBody>
      </p:sp>
      <p:pic>
        <p:nvPicPr>
          <p:cNvPr id="7" name="detergent__us_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521325" y="1542143"/>
            <a:ext cx="609600" cy="609600"/>
          </a:xfrm>
          <a:prstGeom prst="rect">
            <a:avLst/>
          </a:prstGeom>
        </p:spPr>
      </p:pic>
      <p:pic>
        <p:nvPicPr>
          <p:cNvPr id="8" name="liquid__gb_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235121" y="914400"/>
            <a:ext cx="609600" cy="609600"/>
          </a:xfrm>
          <a:prstGeom prst="rect">
            <a:avLst/>
          </a:prstGeom>
        </p:spPr>
      </p:pic>
      <p:pic>
        <p:nvPicPr>
          <p:cNvPr id="10" name="dip__us_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664075" y="2081099"/>
            <a:ext cx="609600" cy="609600"/>
          </a:xfrm>
          <a:prstGeom prst="rect">
            <a:avLst/>
          </a:prstGeom>
        </p:spPr>
      </p:pic>
      <p:pic>
        <p:nvPicPr>
          <p:cNvPr id="11" name="blow__us_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50850" y="3033713"/>
            <a:ext cx="609600" cy="609600"/>
          </a:xfrm>
          <a:prstGeom prst="rect">
            <a:avLst/>
          </a:prstGeom>
        </p:spPr>
      </p:pic>
      <p:pic>
        <p:nvPicPr>
          <p:cNvPr id="12" name="blew__gb_3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623786" y="3026456"/>
            <a:ext cx="609600" cy="609600"/>
          </a:xfrm>
          <a:prstGeom prst="rect">
            <a:avLst/>
          </a:prstGeom>
        </p:spPr>
      </p:pic>
      <p:pic>
        <p:nvPicPr>
          <p:cNvPr id="13" name="blown__us_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092450" y="29449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00475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6111 C -0.00277 -0.05903 -0.02257 -0.06111 -0.04201 -0.0581 C -0.046 -0.05741 -0.05277 -0.04653 -0.05625 -0.04329 C -0.05989 -0.03634 -0.06423 -0.02778 -0.0684 -0.02199 C -0.07517 -0.01296 -0.06961 -0.0243 -0.07465 -0.01551 C -0.07951 -0.00717 -0.08368 0.00139 -0.08889 0.00926 C -0.09062 0.01505 -0.09757 0.02408 -0.09757 0.02431 C -0.09913 0.03033 -0.10052 0.0331 -0.10486 0.03704 C -0.10746 0.04653 -0.10434 0.0375 -0.10972 0.04676 C -0.11145 0.04977 -0.11458 0.05671 -0.11458 0.05695 C -0.11597 0.0625 -0.11823 0.06482 -0.12066 0.06968 C -0.12291 0.0794 -0.11996 0.07037 -0.12552 0.07801 C -0.12656 0.0794 -0.12673 0.08125 -0.12795 0.0831 C -0.12847 0.08403 -0.12968 0.08495 -0.13038 0.08611 C -0.13194 0.09283 -0.13593 0.09792 -0.13889 0.10417 C -0.14045 0.11088 -0.14375 0.11597 -0.146 0.12222 C -0.14948 0.13125 -0.14895 0.14236 -0.15451 0.14977 C -0.15659 0.1588 -0.16163 0.16505 -0.16562 0.17245 C -0.16632 0.17431 -0.16632 0.17593 -0.16666 0.17755 C -0.16875 0.18218 -0.17187 0.19005 -0.175 0.19421 " pathEditMode="relative" rAng="0" ptsTypes="fffffffffffffffffffA">
                                      <p:cBhvr>
                                        <p:cTn id="62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11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8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5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7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7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9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2057" grpId="0"/>
      <p:bldP spid="33" grpId="0"/>
      <p:bldP spid="33" grpId="1"/>
      <p:bldP spid="9" grpId="0"/>
      <p:bldP spid="2058" grpId="0"/>
      <p:bldP spid="3" grpId="0"/>
      <p:bldP spid="2059" grpId="0"/>
      <p:bldP spid="6" grpId="0"/>
      <p:bldP spid="2062" grpId="0"/>
      <p:bldP spid="2062" grpId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676400" y="12065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sz="2400" b="1" u="sng"/>
          </a:p>
        </p:txBody>
      </p:sp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86200"/>
            <a:ext cx="2667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2836863" y="1371600"/>
            <a:ext cx="5164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b="1"/>
              <a:t> Break</a:t>
            </a:r>
            <a:r>
              <a:rPr lang="en-US" sz="2400"/>
              <a:t>   </a:t>
            </a:r>
            <a:r>
              <a:rPr lang="en-US" sz="2400" b="1"/>
              <a:t>the glass</a:t>
            </a:r>
            <a:r>
              <a:rPr lang="en-US" sz="2400"/>
              <a:t> into small pieces.</a:t>
            </a: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4876800" y="26670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/>
              <a:t>into small pieces.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2989263" y="1824038"/>
            <a:ext cx="844550" cy="47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208463" y="18288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28800" y="3048000"/>
            <a:ext cx="1295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236788" y="3057525"/>
            <a:ext cx="423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/>
              <a:t>S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3290888" y="3048000"/>
            <a:ext cx="1295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5836" name="Text Box 21"/>
          <p:cNvSpPr txBox="1">
            <a:spLocks noChangeArrowheads="1"/>
          </p:cNvSpPr>
          <p:nvPr/>
        </p:nvSpPr>
        <p:spPr bwMode="auto">
          <a:xfrm>
            <a:off x="5180013" y="2362200"/>
            <a:ext cx="269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/>
              <a:t>.</a:t>
            </a: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3217863" y="1763713"/>
            <a:ext cx="423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/>
              <a:t>V</a:t>
            </a: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3200400" y="3124200"/>
            <a:ext cx="15382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/>
              <a:t>be + </a:t>
            </a:r>
            <a:r>
              <a:rPr lang="en-US" b="1" dirty="0" err="1"/>
              <a:t>p.p</a:t>
            </a:r>
            <a:endParaRPr lang="en-US" b="1" dirty="0"/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4506913" y="1828800"/>
            <a:ext cx="463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/>
              <a:t>O</a:t>
            </a:r>
          </a:p>
        </p:txBody>
      </p:sp>
      <p:sp>
        <p:nvSpPr>
          <p:cNvPr id="46" name="Line 22"/>
          <p:cNvSpPr>
            <a:spLocks noChangeShapeType="1"/>
          </p:cNvSpPr>
          <p:nvPr/>
        </p:nvSpPr>
        <p:spPr bwMode="auto">
          <a:xfrm flipH="1">
            <a:off x="2514600" y="2133600"/>
            <a:ext cx="1981200" cy="533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eaLnBrk="1" hangingPunct="1">
              <a:defRPr/>
            </a:pPr>
            <a:endParaRPr lang="en-US" sz="1800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3581400" y="2057400"/>
            <a:ext cx="258763" cy="609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eaLnBrk="1" hangingPunct="1">
              <a:defRPr/>
            </a:pPr>
            <a:endParaRPr lang="en-US" sz="180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0" y="1447800"/>
            <a:ext cx="1373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u="sng"/>
              <a:t>Active: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0" y="2590800"/>
            <a:ext cx="1644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u="sng"/>
              <a:t>Passive</a:t>
            </a:r>
            <a:r>
              <a:rPr lang="en-US" b="1"/>
              <a:t>:</a:t>
            </a:r>
          </a:p>
        </p:txBody>
      </p:sp>
      <p:sp>
        <p:nvSpPr>
          <p:cNvPr id="205846" name="Text Box 4"/>
          <p:cNvSpPr txBox="1">
            <a:spLocks noChangeArrowheads="1"/>
          </p:cNvSpPr>
          <p:nvPr/>
        </p:nvSpPr>
        <p:spPr bwMode="auto">
          <a:xfrm>
            <a:off x="2337705" y="152400"/>
            <a:ext cx="457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 smtClean="0">
                <a:solidFill>
                  <a:srgbClr val="FF3300"/>
                </a:solidFill>
              </a:rPr>
              <a:t>Exercise 1 – page 95</a:t>
            </a:r>
            <a:endParaRPr lang="en-US" sz="3200" b="1" dirty="0">
              <a:solidFill>
                <a:srgbClr val="FF3300"/>
              </a:solidFill>
            </a:endParaRPr>
          </a:p>
        </p:txBody>
      </p:sp>
      <p:sp>
        <p:nvSpPr>
          <p:cNvPr id="205847" name="Rectangle 23"/>
          <p:cNvSpPr>
            <a:spLocks noChangeArrowheads="1"/>
          </p:cNvSpPr>
          <p:nvPr/>
        </p:nvSpPr>
        <p:spPr bwMode="auto">
          <a:xfrm>
            <a:off x="1676400" y="2590800"/>
            <a:ext cx="1630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/>
              <a:t>The glass</a:t>
            </a:r>
          </a:p>
        </p:txBody>
      </p:sp>
      <p:sp>
        <p:nvSpPr>
          <p:cNvPr id="205848" name="Rectangle 24"/>
          <p:cNvSpPr>
            <a:spLocks noChangeArrowheads="1"/>
          </p:cNvSpPr>
          <p:nvPr/>
        </p:nvSpPr>
        <p:spPr bwMode="auto">
          <a:xfrm>
            <a:off x="3200400" y="2605088"/>
            <a:ext cx="1577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/>
              <a:t>is broken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71" grpId="0"/>
      <p:bldP spid="35" grpId="0"/>
      <p:bldP spid="39" grpId="0"/>
      <p:bldP spid="40" grpId="0"/>
      <p:bldP spid="41" grpId="0"/>
      <p:bldP spid="22" grpId="0"/>
      <p:bldP spid="23" grpId="0"/>
      <p:bldP spid="205847" grpId="0"/>
      <p:bldP spid="2058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36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3800"/>
            <a:ext cx="2819400" cy="2971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438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2775" y="3733800"/>
            <a:ext cx="2819400" cy="2971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441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724275"/>
            <a:ext cx="2819400" cy="2981325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437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57200"/>
            <a:ext cx="2819400" cy="2971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43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2775" y="457200"/>
            <a:ext cx="2819400" cy="2971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8440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2819400" cy="2971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8426" name="Oval 10"/>
          <p:cNvSpPr>
            <a:spLocks noChangeArrowheads="1"/>
          </p:cNvSpPr>
          <p:nvPr/>
        </p:nvSpPr>
        <p:spPr bwMode="auto">
          <a:xfrm>
            <a:off x="228600" y="5334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1</a:t>
            </a:r>
          </a:p>
        </p:txBody>
      </p:sp>
      <p:sp>
        <p:nvSpPr>
          <p:cNvPr id="188427" name="Oval 11"/>
          <p:cNvSpPr>
            <a:spLocks noChangeArrowheads="1"/>
          </p:cNvSpPr>
          <p:nvPr/>
        </p:nvSpPr>
        <p:spPr bwMode="auto">
          <a:xfrm>
            <a:off x="3200400" y="5334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2</a:t>
            </a:r>
          </a:p>
        </p:txBody>
      </p:sp>
      <p:sp>
        <p:nvSpPr>
          <p:cNvPr id="188429" name="Oval 13"/>
          <p:cNvSpPr>
            <a:spLocks noChangeArrowheads="1"/>
          </p:cNvSpPr>
          <p:nvPr/>
        </p:nvSpPr>
        <p:spPr bwMode="auto">
          <a:xfrm>
            <a:off x="228600" y="38100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4</a:t>
            </a:r>
          </a:p>
        </p:txBody>
      </p:sp>
      <p:sp>
        <p:nvSpPr>
          <p:cNvPr id="188430" name="Oval 14"/>
          <p:cNvSpPr>
            <a:spLocks noChangeArrowheads="1"/>
          </p:cNvSpPr>
          <p:nvPr/>
        </p:nvSpPr>
        <p:spPr bwMode="auto">
          <a:xfrm>
            <a:off x="3200400" y="38100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5</a:t>
            </a:r>
          </a:p>
        </p:txBody>
      </p:sp>
      <p:sp>
        <p:nvSpPr>
          <p:cNvPr id="188431" name="Oval 15"/>
          <p:cNvSpPr>
            <a:spLocks noChangeArrowheads="1"/>
          </p:cNvSpPr>
          <p:nvPr/>
        </p:nvSpPr>
        <p:spPr bwMode="auto">
          <a:xfrm>
            <a:off x="6172200" y="38100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6</a:t>
            </a:r>
          </a:p>
        </p:txBody>
      </p:sp>
      <p:sp>
        <p:nvSpPr>
          <p:cNvPr id="188428" name="Oval 12"/>
          <p:cNvSpPr>
            <a:spLocks noChangeArrowheads="1"/>
          </p:cNvSpPr>
          <p:nvPr/>
        </p:nvSpPr>
        <p:spPr bwMode="auto">
          <a:xfrm>
            <a:off x="6248400" y="533400"/>
            <a:ext cx="4572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Arial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Picture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46084" name="Text Box 5"/>
          <p:cNvSpPr txBox="1">
            <a:spLocks noChangeArrowheads="1"/>
          </p:cNvSpPr>
          <p:nvPr/>
        </p:nvSpPr>
        <p:spPr bwMode="auto">
          <a:xfrm>
            <a:off x="685800" y="838200"/>
            <a:ext cx="8153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/>
              <a:t>    </a:t>
            </a:r>
            <a:r>
              <a:rPr lang="en-US" sz="2000">
                <a:solidFill>
                  <a:srgbClr val="008000"/>
                </a:solidFill>
                <a:latin typeface="Times New Roman" pitchFamily="18" charset="0"/>
              </a:rPr>
              <a:t>Read a guide on how to recycle glass. Look at the instructions, rewrite </a:t>
            </a:r>
          </a:p>
          <a:p>
            <a:pPr eaLnBrk="0" hangingPunct="0"/>
            <a:r>
              <a:rPr lang="en-US" sz="2000">
                <a:solidFill>
                  <a:srgbClr val="008000"/>
                </a:solidFill>
                <a:latin typeface="Times New Roman" pitchFamily="18" charset="0"/>
              </a:rPr>
              <a:t>    them in the passive form and put the pictures in the correct order.</a:t>
            </a: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914400" y="1676400"/>
            <a:ext cx="6911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800" dirty="0">
                <a:latin typeface="Times New Roman" pitchFamily="18" charset="0"/>
              </a:rPr>
              <a:t>b) Then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wash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glass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with a detergent liquid.</a:t>
            </a:r>
          </a:p>
        </p:txBody>
      </p:sp>
      <p:sp>
        <p:nvSpPr>
          <p:cNvPr id="46086" name="Text Box 10"/>
          <p:cNvSpPr txBox="1">
            <a:spLocks noChangeArrowheads="1"/>
          </p:cNvSpPr>
          <p:nvPr/>
        </p:nvSpPr>
        <p:spPr bwMode="auto">
          <a:xfrm>
            <a:off x="914400" y="2514600"/>
            <a:ext cx="6248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2800" dirty="0">
                <a:latin typeface="Times New Roman" pitchFamily="18" charset="0"/>
              </a:rPr>
              <a:t>c)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Dry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glass pieces</a:t>
            </a:r>
            <a:r>
              <a:rPr lang="en-US" sz="2800" dirty="0">
                <a:latin typeface="Times New Roman" pitchFamily="18" charset="0"/>
              </a:rPr>
              <a:t> completely.</a:t>
            </a:r>
          </a:p>
        </p:txBody>
      </p:sp>
      <p:sp>
        <p:nvSpPr>
          <p:cNvPr id="46087" name="Text Box 11"/>
          <p:cNvSpPr txBox="1">
            <a:spLocks noChangeArrowheads="1"/>
          </p:cNvSpPr>
          <p:nvPr/>
        </p:nvSpPr>
        <p:spPr bwMode="auto">
          <a:xfrm>
            <a:off x="838200" y="3352800"/>
            <a:ext cx="68786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2800" dirty="0">
                <a:latin typeface="Times New Roman" pitchFamily="18" charset="0"/>
              </a:rPr>
              <a:t>d)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Mix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them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 with certain specific chemicals.</a:t>
            </a:r>
          </a:p>
        </p:txBody>
      </p:sp>
      <p:sp>
        <p:nvSpPr>
          <p:cNvPr id="46088" name="Text Box 12"/>
          <p:cNvSpPr txBox="1">
            <a:spLocks noChangeArrowheads="1"/>
          </p:cNvSpPr>
          <p:nvPr/>
        </p:nvSpPr>
        <p:spPr bwMode="auto">
          <a:xfrm>
            <a:off x="838200" y="4114800"/>
            <a:ext cx="658018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2400" dirty="0">
                <a:latin typeface="Times New Roman" pitchFamily="18" charset="0"/>
              </a:rPr>
              <a:t>e)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Melt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mixture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until it becomes a liquid.</a:t>
            </a:r>
          </a:p>
        </p:txBody>
      </p:sp>
      <p:sp>
        <p:nvSpPr>
          <p:cNvPr id="46089" name="Text Box 13"/>
          <p:cNvSpPr txBox="1">
            <a:spLocks noChangeArrowheads="1"/>
          </p:cNvSpPr>
          <p:nvPr/>
        </p:nvSpPr>
        <p:spPr bwMode="auto">
          <a:xfrm>
            <a:off x="685800" y="4876800"/>
            <a:ext cx="73501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400" dirty="0"/>
              <a:t>  </a:t>
            </a:r>
            <a:r>
              <a:rPr lang="en-US" sz="2400" dirty="0">
                <a:latin typeface="Times New Roman" pitchFamily="18" charset="0"/>
              </a:rPr>
              <a:t>f)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Use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a long pipe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, 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dip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it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  into the liquid, then </a:t>
            </a:r>
          </a:p>
          <a:p>
            <a:pPr eaLnBrk="0" hangingPunct="0"/>
            <a:endParaRPr lang="en-US" sz="2800" dirty="0">
              <a:latin typeface="Times New Roman" pitchFamily="18" charset="0"/>
            </a:endParaRPr>
          </a:p>
          <a:p>
            <a:pPr eaLnBrk="0" hangingPunct="0"/>
            <a:r>
              <a:rPr lang="en-US" sz="2800" dirty="0">
                <a:latin typeface="Times New Roman" pitchFamily="18" charset="0"/>
              </a:rPr>
              <a:t>     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blow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liquid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into intended shapes.</a:t>
            </a:r>
          </a:p>
          <a:p>
            <a:pPr eaLnBrk="0" hangingPunct="0"/>
            <a:endParaRPr lang="en-US" sz="2800" dirty="0">
              <a:latin typeface="Times New Roman" pitchFamily="18" charset="0"/>
            </a:endParaRP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362200" y="20574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3429000" y="20574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1371600" y="28956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1371600" y="3733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1371600" y="4495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1295400" y="5257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1447800" y="61722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3886200" y="5257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V</a:t>
            </a:r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2971800" y="28956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11" name="Rectangle 31"/>
          <p:cNvSpPr>
            <a:spLocks noChangeArrowheads="1"/>
          </p:cNvSpPr>
          <p:nvPr/>
        </p:nvSpPr>
        <p:spPr bwMode="auto">
          <a:xfrm>
            <a:off x="2438400" y="3733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12" name="Rectangle 32"/>
          <p:cNvSpPr>
            <a:spLocks noChangeArrowheads="1"/>
          </p:cNvSpPr>
          <p:nvPr/>
        </p:nvSpPr>
        <p:spPr bwMode="auto">
          <a:xfrm>
            <a:off x="2590800" y="4495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13" name="Rectangle 33"/>
          <p:cNvSpPr>
            <a:spLocks noChangeArrowheads="1"/>
          </p:cNvSpPr>
          <p:nvPr/>
        </p:nvSpPr>
        <p:spPr bwMode="auto">
          <a:xfrm>
            <a:off x="2514600" y="5257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14" name="Rectangle 34"/>
          <p:cNvSpPr>
            <a:spLocks noChangeArrowheads="1"/>
          </p:cNvSpPr>
          <p:nvPr/>
        </p:nvSpPr>
        <p:spPr bwMode="auto">
          <a:xfrm>
            <a:off x="2590800" y="61722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  <p:sp>
        <p:nvSpPr>
          <p:cNvPr id="46115" name="Rectangle 35"/>
          <p:cNvSpPr>
            <a:spLocks noChangeArrowheads="1"/>
          </p:cNvSpPr>
          <p:nvPr/>
        </p:nvSpPr>
        <p:spPr bwMode="auto">
          <a:xfrm>
            <a:off x="4495800" y="52578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xmlns="" val="2813773058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46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46091" grpId="0"/>
      <p:bldP spid="46104" grpId="0"/>
      <p:bldP spid="46105" grpId="0"/>
      <p:bldP spid="46106" grpId="0"/>
      <p:bldP spid="46107" grpId="0"/>
      <p:bldP spid="46109" grpId="0"/>
      <p:bldP spid="46110" grpId="0"/>
      <p:bldP spid="46111" grpId="0"/>
      <p:bldP spid="46112" grpId="0"/>
      <p:bldP spid="46113" grpId="0"/>
      <p:bldP spid="46114" grpId="0"/>
      <p:bldP spid="461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00400" cy="487362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465019"/>
              </p:ext>
            </p:extLst>
          </p:nvPr>
        </p:nvGraphicFramePr>
        <p:xfrm>
          <a:off x="457200" y="1600200"/>
          <a:ext cx="8229600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2514600"/>
                <a:gridCol w="2438400"/>
                <a:gridCol w="2514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Base</a:t>
                      </a:r>
                      <a:r>
                        <a:rPr lang="en-US" baseline="0" dirty="0" smtClean="0"/>
                        <a:t> 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Past</a:t>
                      </a:r>
                      <a:r>
                        <a:rPr lang="en-US" baseline="0" dirty="0" smtClean="0"/>
                        <a:t> simple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Past participle</a:t>
                      </a:r>
                      <a:endParaRPr lang="en-US" dirty="0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Gone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Drank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Eaten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return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kept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Kept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bought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989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950686" y="1135516"/>
            <a:ext cx="6911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800" dirty="0">
                <a:latin typeface="Times New Roman" pitchFamily="18" charset="0"/>
              </a:rPr>
              <a:t>b) Then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wash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glass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with a detergent liquid.</a:t>
            </a: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416629" y="1654629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>
                <a:latin typeface="Times New Roman" pitchFamily="18" charset="0"/>
              </a:rPr>
              <a:t>V</a:t>
            </a: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3508829" y="1654629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>
                <a:latin typeface="Times New Roman" pitchFamily="18" charset="0"/>
              </a:rPr>
              <a:t>O</a:t>
            </a:r>
          </a:p>
        </p:txBody>
      </p:sp>
      <p:sp>
        <p:nvSpPr>
          <p:cNvPr id="2" name="Rectangle 1"/>
          <p:cNvSpPr/>
          <p:nvPr/>
        </p:nvSpPr>
        <p:spPr>
          <a:xfrm>
            <a:off x="894443" y="3247780"/>
            <a:ext cx="7507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Then the glass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is washed</a:t>
            </a:r>
            <a:r>
              <a:rPr lang="en-US" dirty="0">
                <a:latin typeface="Times New Roman" pitchFamily="18" charset="0"/>
              </a:rPr>
              <a:t> with a detergent liquid.</a:t>
            </a:r>
          </a:p>
        </p:txBody>
      </p:sp>
    </p:spTree>
    <p:extLst>
      <p:ext uri="{BB962C8B-B14F-4D97-AF65-F5344CB8AC3E}">
        <p14:creationId xmlns:p14="http://schemas.microsoft.com/office/powerpoint/2010/main" xmlns="" val="211892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4609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950686" y="1135516"/>
            <a:ext cx="5238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US" sz="2800" dirty="0" smtClean="0">
                <a:latin typeface="Times New Roman" pitchFamily="18" charset="0"/>
              </a:rPr>
              <a:t>c. Dry the glass pieces completely.</a:t>
            </a:r>
            <a:endParaRPr lang="en-US" sz="2800" dirty="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50686" y="2690337"/>
            <a:ext cx="7507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The glass pieces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are dried</a:t>
            </a:r>
            <a:r>
              <a:rPr lang="en-US" dirty="0">
                <a:latin typeface="Times New Roman" pitchFamily="18" charset="0"/>
              </a:rPr>
              <a:t> completely.</a:t>
            </a:r>
          </a:p>
        </p:txBody>
      </p:sp>
    </p:spTree>
    <p:extLst>
      <p:ext uri="{BB962C8B-B14F-4D97-AF65-F5344CB8AC3E}">
        <p14:creationId xmlns:p14="http://schemas.microsoft.com/office/powerpoint/2010/main" xmlns="" val="354214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841829" y="1447800"/>
            <a:ext cx="68786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2800" dirty="0">
                <a:latin typeface="Times New Roman" pitchFamily="18" charset="0"/>
              </a:rPr>
              <a:t>d)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Mix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them</a:t>
            </a:r>
            <a:r>
              <a:rPr lang="en-US" sz="2800" dirty="0">
                <a:latin typeface="Times New Roman" pitchFamily="18" charset="0"/>
              </a:rPr>
              <a:t>  with certain specific chemicals.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2951947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They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are mixed</a:t>
            </a:r>
            <a:r>
              <a:rPr lang="en-US" dirty="0">
                <a:latin typeface="Times New Roman" pitchFamily="18" charset="0"/>
              </a:rPr>
              <a:t> with certain specific chemicals.</a:t>
            </a:r>
          </a:p>
        </p:txBody>
      </p:sp>
    </p:spTree>
    <p:extLst>
      <p:ext uri="{BB962C8B-B14F-4D97-AF65-F5344CB8AC3E}">
        <p14:creationId xmlns:p14="http://schemas.microsoft.com/office/powerpoint/2010/main" xmlns="" val="72531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33400" y="1219200"/>
            <a:ext cx="716280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2400" dirty="0">
                <a:latin typeface="Times New Roman" pitchFamily="18" charset="0"/>
              </a:rPr>
              <a:t>e) </a:t>
            </a:r>
            <a:r>
              <a:rPr lang="en-US" sz="2800" u="sng" dirty="0">
                <a:solidFill>
                  <a:srgbClr val="FF3300"/>
                </a:solidFill>
                <a:latin typeface="Times New Roman" pitchFamily="18" charset="0"/>
              </a:rPr>
              <a:t>Melt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800" u="sng" dirty="0">
                <a:solidFill>
                  <a:srgbClr val="990000"/>
                </a:solidFill>
                <a:latin typeface="Times New Roman" pitchFamily="18" charset="0"/>
              </a:rPr>
              <a:t>the mixture</a:t>
            </a:r>
            <a:r>
              <a:rPr lang="en-US" sz="2800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until it becomes a liquid.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0" y="2951947"/>
            <a:ext cx="792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The mixture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is melted</a:t>
            </a:r>
            <a:r>
              <a:rPr lang="en-US" dirty="0">
                <a:latin typeface="Times New Roman" pitchFamily="18" charset="0"/>
              </a:rPr>
              <a:t> until it becomes a liquid.</a:t>
            </a:r>
          </a:p>
        </p:txBody>
      </p:sp>
    </p:spTree>
    <p:extLst>
      <p:ext uri="{BB962C8B-B14F-4D97-AF65-F5344CB8AC3E}">
        <p14:creationId xmlns:p14="http://schemas.microsoft.com/office/powerpoint/2010/main" xmlns="" val="387844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581400" y="304800"/>
            <a:ext cx="2133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0066"/>
                </a:solidFill>
                <a:latin typeface="Times New Roman" pitchFamily="18" charset="0"/>
              </a:rPr>
              <a:t>EXERCISE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1: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41514" y="1219199"/>
            <a:ext cx="8991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dirty="0" smtClean="0">
                <a:latin typeface="Times New Roman" pitchFamily="18" charset="0"/>
              </a:rPr>
              <a:t>f</a:t>
            </a:r>
            <a:r>
              <a:rPr lang="en-US" sz="2400" dirty="0">
                <a:latin typeface="Times New Roman" pitchFamily="18" charset="0"/>
              </a:rPr>
              <a:t>) </a:t>
            </a:r>
            <a:r>
              <a:rPr lang="en-US" u="sng" dirty="0">
                <a:solidFill>
                  <a:srgbClr val="FF3300"/>
                </a:solidFill>
                <a:latin typeface="Times New Roman" pitchFamily="18" charset="0"/>
              </a:rPr>
              <a:t>Use</a:t>
            </a:r>
            <a:r>
              <a:rPr lang="en-US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  </a:t>
            </a:r>
            <a:r>
              <a:rPr lang="en-US" u="sng" dirty="0">
                <a:solidFill>
                  <a:srgbClr val="990000"/>
                </a:solidFill>
                <a:latin typeface="Times New Roman" pitchFamily="18" charset="0"/>
              </a:rPr>
              <a:t>a long pipe</a:t>
            </a:r>
            <a:r>
              <a:rPr lang="en-US" dirty="0">
                <a:latin typeface="Times New Roman" pitchFamily="18" charset="0"/>
              </a:rPr>
              <a:t>,  </a:t>
            </a:r>
            <a:r>
              <a:rPr lang="en-US" u="sng" dirty="0">
                <a:solidFill>
                  <a:srgbClr val="FF3300"/>
                </a:solidFill>
                <a:latin typeface="Times New Roman" pitchFamily="18" charset="0"/>
              </a:rPr>
              <a:t>dip</a:t>
            </a:r>
            <a:r>
              <a:rPr lang="en-US" dirty="0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lang="en-US" u="sng" dirty="0">
                <a:solidFill>
                  <a:srgbClr val="990000"/>
                </a:solidFill>
                <a:latin typeface="Times New Roman" pitchFamily="18" charset="0"/>
              </a:rPr>
              <a:t>it</a:t>
            </a:r>
            <a:r>
              <a:rPr lang="en-US" dirty="0">
                <a:latin typeface="Times New Roman" pitchFamily="18" charset="0"/>
              </a:rPr>
              <a:t>   into the liquid, then </a:t>
            </a:r>
          </a:p>
          <a:p>
            <a:endParaRPr lang="en-US" dirty="0">
              <a:latin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</a:rPr>
              <a:t>      </a:t>
            </a:r>
            <a:r>
              <a:rPr lang="en-US" u="sng" dirty="0">
                <a:solidFill>
                  <a:srgbClr val="FF3300"/>
                </a:solidFill>
                <a:latin typeface="Times New Roman" pitchFamily="18" charset="0"/>
              </a:rPr>
              <a:t>blow</a:t>
            </a:r>
            <a:r>
              <a:rPr lang="en-US" dirty="0">
                <a:latin typeface="Times New Roman" pitchFamily="18" charset="0"/>
              </a:rPr>
              <a:t>  </a:t>
            </a:r>
            <a:r>
              <a:rPr lang="en-US" u="sng" dirty="0">
                <a:solidFill>
                  <a:srgbClr val="990000"/>
                </a:solidFill>
                <a:latin typeface="Times New Roman" pitchFamily="18" charset="0"/>
              </a:rPr>
              <a:t>the liquid</a:t>
            </a:r>
            <a:r>
              <a:rPr lang="en-US" dirty="0">
                <a:solidFill>
                  <a:srgbClr val="990000"/>
                </a:solidFill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into intended shapes.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18143" y="3352800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A long pipe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is used</a:t>
            </a:r>
            <a:r>
              <a:rPr lang="en-US" dirty="0">
                <a:latin typeface="Times New Roman" pitchFamily="18" charset="0"/>
              </a:rPr>
              <a:t>, it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is dipped</a:t>
            </a:r>
            <a:r>
              <a:rPr lang="en-US" dirty="0">
                <a:latin typeface="Times New Roman" pitchFamily="18" charset="0"/>
              </a:rPr>
              <a:t> into the liquid, then the liquid </a:t>
            </a:r>
            <a:r>
              <a:rPr lang="en-US" dirty="0">
                <a:solidFill>
                  <a:srgbClr val="6600FF"/>
                </a:solidFill>
                <a:latin typeface="Times New Roman" pitchFamily="18" charset="0"/>
              </a:rPr>
              <a:t>is blown</a:t>
            </a:r>
            <a:r>
              <a:rPr lang="en-US" dirty="0">
                <a:latin typeface="Times New Roman" pitchFamily="18" charset="0"/>
              </a:rPr>
              <a:t> into intended shapes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880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Picture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3124200" y="0"/>
            <a:ext cx="2590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ANSWER KEY</a:t>
            </a:r>
          </a:p>
        </p:txBody>
      </p:sp>
      <p:sp>
        <p:nvSpPr>
          <p:cNvPr id="49158" name="TextBox 3"/>
          <p:cNvSpPr txBox="1">
            <a:spLocks noChangeArrowheads="1"/>
          </p:cNvSpPr>
          <p:nvPr/>
        </p:nvSpPr>
        <p:spPr bwMode="auto">
          <a:xfrm flipH="1">
            <a:off x="76200" y="609600"/>
            <a:ext cx="9067800" cy="72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dirty="0">
                <a:latin typeface="Times New Roman" pitchFamily="18" charset="0"/>
              </a:rPr>
              <a:t>a) The glass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broken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</a:rPr>
              <a:t>into small pieces.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b) Then the glass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washed</a:t>
            </a:r>
            <a:r>
              <a:rPr lang="en-US" sz="3200" dirty="0">
                <a:latin typeface="Times New Roman" pitchFamily="18" charset="0"/>
              </a:rPr>
              <a:t> with a detergent liquid.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c) The glass pieces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are dried</a:t>
            </a:r>
            <a:r>
              <a:rPr lang="en-US" sz="3200" dirty="0">
                <a:latin typeface="Times New Roman" pitchFamily="18" charset="0"/>
              </a:rPr>
              <a:t> completely.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d) They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are mixed</a:t>
            </a:r>
            <a:r>
              <a:rPr lang="en-US" sz="3200" dirty="0">
                <a:latin typeface="Times New Roman" pitchFamily="18" charset="0"/>
              </a:rPr>
              <a:t> with certain specific chemicals.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e) The mixture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melted</a:t>
            </a:r>
            <a:r>
              <a:rPr lang="en-US" sz="3200" dirty="0">
                <a:latin typeface="Times New Roman" pitchFamily="18" charset="0"/>
              </a:rPr>
              <a:t> until it becomes a liquid.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f) A long pipe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used</a:t>
            </a:r>
            <a:r>
              <a:rPr lang="en-US" sz="3200" dirty="0">
                <a:latin typeface="Times New Roman" pitchFamily="18" charset="0"/>
              </a:rPr>
              <a:t>, it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dipped</a:t>
            </a:r>
            <a:r>
              <a:rPr lang="en-US" sz="3200" dirty="0">
                <a:latin typeface="Times New Roman" pitchFamily="18" charset="0"/>
              </a:rPr>
              <a:t> into the liquid, then the liquid </a:t>
            </a:r>
            <a:r>
              <a:rPr lang="en-US" sz="3200" dirty="0">
                <a:solidFill>
                  <a:srgbClr val="6600FF"/>
                </a:solidFill>
                <a:latin typeface="Times New Roman" pitchFamily="18" charset="0"/>
              </a:rPr>
              <a:t>is blown</a:t>
            </a:r>
            <a:r>
              <a:rPr lang="en-US" sz="3200" dirty="0">
                <a:latin typeface="Times New Roman" pitchFamily="18" charset="0"/>
              </a:rPr>
              <a:t> into intended shapes.</a:t>
            </a:r>
          </a:p>
          <a:p>
            <a:endParaRPr lang="en-US" sz="3200" dirty="0">
              <a:latin typeface="Times New Roman" pitchFamily="18" charset="0"/>
            </a:endParaRPr>
          </a:p>
          <a:p>
            <a:r>
              <a:rPr lang="en-US" sz="2800" dirty="0"/>
              <a:t> 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699580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-685800" y="381000"/>
            <a:ext cx="959790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(+)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will + be + 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O.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-685800" y="2514600"/>
            <a:ext cx="975030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(-)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won’t + be + 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O.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-381000" y="4724400"/>
            <a:ext cx="975030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(?)  will +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be + 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 ?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781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41862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</a:rPr>
              <a:t>will be finished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14600" y="380523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</a:rPr>
              <a:t> be built </a:t>
            </a:r>
          </a:p>
        </p:txBody>
      </p:sp>
      <p:sp>
        <p:nvSpPr>
          <p:cNvPr id="216068" name="Text Box 2"/>
          <p:cNvSpPr txBox="1">
            <a:spLocks noChangeArrowheads="1"/>
          </p:cNvSpPr>
          <p:nvPr/>
        </p:nvSpPr>
        <p:spPr bwMode="auto">
          <a:xfrm>
            <a:off x="1943100" y="0"/>
            <a:ext cx="491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</a:rPr>
              <a:t>EXERCISE 2 – PAGE 96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16069" name="Text Box 3"/>
          <p:cNvSpPr txBox="1">
            <a:spLocks noChangeArrowheads="1"/>
          </p:cNvSpPr>
          <p:nvPr/>
        </p:nvSpPr>
        <p:spPr bwMode="auto">
          <a:xfrm>
            <a:off x="227013" y="669925"/>
            <a:ext cx="89169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 b="1" i="1">
                <a:latin typeface="Times New Roman" pitchFamily="18" charset="0"/>
              </a:rPr>
              <a:t>A famous inventor, Dr. Kim, is going to build a time machine. One of his assistant, Hai, is asking him questions about the invention. </a:t>
            </a:r>
          </a:p>
          <a:p>
            <a:r>
              <a:rPr lang="en-US" sz="2400" b="1" i="1">
                <a:solidFill>
                  <a:srgbClr val="CC3300"/>
                </a:solidFill>
                <a:latin typeface="Times New Roman" pitchFamily="18" charset="0"/>
              </a:rPr>
              <a:t>Complete the dialogue. Use the correct form of the verbs in brackets.</a:t>
            </a:r>
          </a:p>
        </p:txBody>
      </p:sp>
      <p:sp>
        <p:nvSpPr>
          <p:cNvPr id="216070" name="Text Box 11"/>
          <p:cNvSpPr txBox="1">
            <a:spLocks noChangeArrowheads="1"/>
          </p:cNvSpPr>
          <p:nvPr/>
        </p:nvSpPr>
        <p:spPr bwMode="auto">
          <a:xfrm>
            <a:off x="0" y="2057400"/>
            <a:ext cx="914400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Hai:          When 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(0)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3300"/>
                </a:solidFill>
                <a:latin typeface="Times New Roman" pitchFamily="18" charset="0"/>
              </a:rPr>
              <a:t>will</a:t>
            </a:r>
            <a:r>
              <a:rPr lang="en-US" sz="2400">
                <a:latin typeface="Times New Roman" pitchFamily="18" charset="0"/>
              </a:rPr>
              <a:t> the project </a:t>
            </a:r>
            <a:r>
              <a:rPr lang="en-US" sz="2400" u="sng">
                <a:solidFill>
                  <a:srgbClr val="FF3300"/>
                </a:solidFill>
                <a:latin typeface="Times New Roman" pitchFamily="18" charset="0"/>
              </a:rPr>
              <a:t>be started</a:t>
            </a:r>
            <a:r>
              <a:rPr lang="en-US" sz="2400">
                <a:latin typeface="Times New Roman" pitchFamily="18" charset="0"/>
              </a:rPr>
              <a:t>, Doctor ?                </a:t>
            </a:r>
            <a:r>
              <a:rPr lang="en-US" sz="240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</a:rPr>
              <a:t>start)</a:t>
            </a:r>
          </a:p>
          <a:p>
            <a:r>
              <a:rPr lang="en-US" sz="2400">
                <a:latin typeface="Times New Roman" pitchFamily="18" charset="0"/>
              </a:rPr>
              <a:t>Dr. Kim:  Very soon.</a:t>
            </a:r>
          </a:p>
          <a:p>
            <a:r>
              <a:rPr lang="en-US" sz="2400">
                <a:latin typeface="Times New Roman" pitchFamily="18" charset="0"/>
              </a:rPr>
              <a:t>Hai :         Many people want to see the time machine.</a:t>
            </a:r>
          </a:p>
          <a:p>
            <a:r>
              <a:rPr lang="en-US" sz="2400">
                <a:latin typeface="Times New Roman" pitchFamily="18" charset="0"/>
              </a:rPr>
              <a:t>Dr. Kim:  Yes. It 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(1)</a:t>
            </a:r>
            <a:r>
              <a:rPr lang="en-US" sz="2400">
                <a:solidFill>
                  <a:schemeClr val="accent1"/>
                </a:solidFill>
                <a:latin typeface="Times New Roman" pitchFamily="18" charset="0"/>
              </a:rPr>
              <a:t>                              </a:t>
            </a:r>
            <a:r>
              <a:rPr lang="en-US" sz="2400">
                <a:latin typeface="Times New Roman" pitchFamily="18" charset="0"/>
              </a:rPr>
              <a:t>to the public when             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</a:rPr>
              <a:t>(show)</a:t>
            </a:r>
          </a:p>
          <a:p>
            <a:r>
              <a:rPr lang="en-US" sz="2400">
                <a:latin typeface="Times New Roman" pitchFamily="18" charset="0"/>
              </a:rPr>
              <a:t>                 it is finished.</a:t>
            </a:r>
          </a:p>
          <a:p>
            <a:r>
              <a:rPr lang="en-US" sz="2400">
                <a:latin typeface="Times New Roman" pitchFamily="18" charset="0"/>
              </a:rPr>
              <a:t>Hai :        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(2)</a:t>
            </a:r>
            <a:r>
              <a:rPr lang="en-US" sz="2400">
                <a:latin typeface="Times New Roman" pitchFamily="18" charset="0"/>
              </a:rPr>
              <a:t>          it                 by the end of the year, Doctor?      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</a:rPr>
              <a:t>(build)</a:t>
            </a:r>
          </a:p>
          <a:p>
            <a:r>
              <a:rPr lang="en-US" sz="2400">
                <a:latin typeface="Times New Roman" pitchFamily="18" charset="0"/>
              </a:rPr>
              <a:t>Dr. Kim:  I’m afraid not, but it 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(3)</a:t>
            </a:r>
            <a:r>
              <a:rPr lang="en-US" sz="2400">
                <a:solidFill>
                  <a:schemeClr val="hlink"/>
                </a:solidFill>
                <a:latin typeface="Times New Roman" pitchFamily="18" charset="0"/>
              </a:rPr>
              <a:t>                                </a:t>
            </a:r>
            <a:r>
              <a:rPr lang="en-US" sz="2400">
                <a:latin typeface="Times New Roman" pitchFamily="18" charset="0"/>
              </a:rPr>
              <a:t>before Tet. 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</a:rPr>
              <a:t>(finish)</a:t>
            </a:r>
          </a:p>
          <a:p>
            <a:r>
              <a:rPr lang="en-US" sz="2400">
                <a:latin typeface="Times New Roman" pitchFamily="18" charset="0"/>
              </a:rPr>
              <a:t>Hai :        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(4)</a:t>
            </a:r>
            <a:r>
              <a:rPr lang="en-US" sz="2400">
                <a:latin typeface="Times New Roman" pitchFamily="18" charset="0"/>
              </a:rPr>
              <a:t>          it                       by you ?                                    </a:t>
            </a:r>
            <a:r>
              <a:rPr lang="en-US" sz="2400" b="1">
                <a:solidFill>
                  <a:srgbClr val="FF3300"/>
                </a:solidFill>
                <a:latin typeface="Times New Roman" pitchFamily="18" charset="0"/>
              </a:rPr>
              <a:t>(make)</a:t>
            </a:r>
          </a:p>
          <a:p>
            <a:r>
              <a:rPr lang="en-US" sz="2400">
                <a:latin typeface="Times New Roman" pitchFamily="18" charset="0"/>
              </a:rPr>
              <a:t>Dr. Kim:  No, I need you to build it . When can you start ?</a:t>
            </a:r>
          </a:p>
          <a:p>
            <a:r>
              <a:rPr lang="en-US" sz="2400">
                <a:latin typeface="Times New Roman" pitchFamily="18" charset="0"/>
              </a:rPr>
              <a:t>Hai:         Let’s begin tomorrow.</a:t>
            </a: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0800" y="3124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</a:rPr>
              <a:t> Will be shown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49530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1300" y="3533775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189413"/>
            <a:ext cx="5334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572000"/>
            <a:ext cx="1981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52600" y="4953000"/>
            <a:ext cx="533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43200" y="41910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4950" y="38242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</a:rPr>
              <a:t> Will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00200" y="45720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Will</a:t>
            </a:r>
            <a:r>
              <a:rPr lang="en-US" sz="24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590800" y="4572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</a:rPr>
              <a:t> be made </a:t>
            </a:r>
          </a:p>
        </p:txBody>
      </p:sp>
      <p:sp>
        <p:nvSpPr>
          <p:cNvPr id="216081" name="Rectangle 17"/>
          <p:cNvSpPr>
            <a:spLocks noChangeArrowheads="1"/>
          </p:cNvSpPr>
          <p:nvPr/>
        </p:nvSpPr>
        <p:spPr bwMode="auto">
          <a:xfrm>
            <a:off x="152400" y="685800"/>
            <a:ext cx="8839200" cy="1295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6082" name="j021285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3" name="Picture 19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9144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4" name="Picture 20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5" name="Picture 21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6" name="Picture 22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7" name="Picture 23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8" name="Picture 24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89" name="Picture 25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0" name="Picture 26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1" name="Picture 27" descr="daisi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990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2" name="Picture 28" descr="1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638800"/>
            <a:ext cx="685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3" name="Picture 29" descr="wasp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3505200" y="56388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4" name="Picture 30" descr="wasp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7467600" y="55626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5" name="Picture 31" descr="1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6400" y="5715000"/>
            <a:ext cx="685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6096" name="Picture 32" descr="1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2600" y="5715000"/>
            <a:ext cx="685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6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745" fill="hold"/>
                                        <p:tgtEl>
                                          <p:spTgt spid="216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82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82"/>
                </p:tgtEl>
              </p:cMediaNode>
            </p:audio>
          </p:childTnLst>
        </p:cTn>
      </p:par>
    </p:tnLst>
    <p:bldLst>
      <p:bldP spid="27" grpId="0"/>
      <p:bldP spid="24" grpId="0"/>
      <p:bldP spid="6" grpId="0"/>
      <p:bldP spid="23" grpId="0"/>
      <p:bldP spid="28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7010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Times New Roman" pitchFamily="18" charset="0"/>
              </a:rPr>
              <a:t>II</a:t>
            </a:r>
            <a:r>
              <a:rPr lang="en-US" sz="3200" b="1" dirty="0">
                <a:latin typeface="Times New Roman" pitchFamily="18" charset="0"/>
              </a:rPr>
              <a:t>: Adjectives followed by: 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457200" y="914400"/>
            <a:ext cx="6629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1: Adjectives followed by an Infinitive</a:t>
            </a:r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33400" y="1981200"/>
            <a:ext cx="655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It      is      not      difficult      to  remember.</a:t>
            </a:r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5334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 flipV="1">
            <a:off x="1371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 flipV="1">
            <a:off x="2133600" y="24384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3200400" y="2438400"/>
            <a:ext cx="11430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flipV="1">
            <a:off x="4953000" y="2438400"/>
            <a:ext cx="16764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533400" y="23622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533400" y="1447800"/>
            <a:ext cx="693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We are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happy</a:t>
            </a:r>
            <a:r>
              <a:rPr lang="en-US">
                <a:latin typeface="Times New Roman" pitchFamily="18" charset="0"/>
              </a:rPr>
              <a:t>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to hear</a:t>
            </a:r>
            <a:r>
              <a:rPr lang="en-US">
                <a:latin typeface="Times New Roman" pitchFamily="18" charset="0"/>
              </a:rPr>
              <a:t> about that.</a:t>
            </a: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1143000" y="2362200"/>
            <a:ext cx="190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 ( not)</a:t>
            </a: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3124200" y="2362200"/>
            <a:ext cx="160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+ Adj</a:t>
            </a: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5029200" y="2376488"/>
            <a:ext cx="152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to V …</a:t>
            </a: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04800" y="2971800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to infinitive</a:t>
            </a:r>
          </a:p>
        </p:txBody>
      </p:sp>
      <p:sp>
        <p:nvSpPr>
          <p:cNvPr id="217109" name="Text Box 21"/>
          <p:cNvSpPr txBox="1">
            <a:spLocks noChangeArrowheads="1"/>
          </p:cNvSpPr>
          <p:nvPr/>
        </p:nvSpPr>
        <p:spPr bwMode="auto">
          <a:xfrm>
            <a:off x="3870325" y="6027738"/>
            <a:ext cx="49688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381000" y="3733800"/>
            <a:ext cx="6629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2: Adjectives followed by a noun clause.</a:t>
            </a:r>
          </a:p>
        </p:txBody>
      </p:sp>
      <p:sp>
        <p:nvSpPr>
          <p:cNvPr id="217111" name="Text Box 23"/>
          <p:cNvSpPr txBox="1">
            <a:spLocks noChangeArrowheads="1"/>
          </p:cNvSpPr>
          <p:nvPr/>
        </p:nvSpPr>
        <p:spPr bwMode="auto">
          <a:xfrm>
            <a:off x="609600" y="4191000"/>
            <a:ext cx="777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I am afraid that I can’t come to the party.</a:t>
            </a:r>
          </a:p>
        </p:txBody>
      </p:sp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457200" y="6019800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( that) + Clause.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899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</a:rPr>
              <a:t>We are delighted that you passed the English exams.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685800" y="51816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15" name="Line 27"/>
          <p:cNvSpPr>
            <a:spLocks noChangeShapeType="1"/>
          </p:cNvSpPr>
          <p:nvPr/>
        </p:nvSpPr>
        <p:spPr bwMode="auto">
          <a:xfrm flipV="1">
            <a:off x="7620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1219200" y="5181600"/>
            <a:ext cx="91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12954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 flipV="1">
            <a:off x="1981200" y="5181600"/>
            <a:ext cx="121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2133600" y="5195888"/>
            <a:ext cx="106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Adj</a:t>
            </a:r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3581400" y="5181600"/>
            <a:ext cx="502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4038600" y="5257800"/>
            <a:ext cx="312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</a:rPr>
              <a:t>noun </a:t>
            </a:r>
            <a:r>
              <a:rPr lang="en-US" b="1" dirty="0">
                <a:latin typeface="Times New Roman" pitchFamily="18" charset="0"/>
              </a:rPr>
              <a:t>clause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1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1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1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21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21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1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/>
      <p:bldP spid="217093" grpId="0"/>
      <p:bldP spid="217094" grpId="0"/>
      <p:bldP spid="217096" grpId="0" animBg="1"/>
      <p:bldP spid="217097" grpId="0" animBg="1"/>
      <p:bldP spid="217098" grpId="0" animBg="1"/>
      <p:bldP spid="217099" grpId="0" animBg="1"/>
      <p:bldP spid="217100" grpId="0" animBg="1"/>
      <p:bldP spid="217101" grpId="0"/>
      <p:bldP spid="217103" grpId="0"/>
      <p:bldP spid="217104" grpId="0"/>
      <p:bldP spid="217105" grpId="0"/>
      <p:bldP spid="175140" grpId="0" animBg="1"/>
      <p:bldP spid="217110" grpId="0"/>
      <p:bldP spid="217111" grpId="0"/>
      <p:bldP spid="2" grpId="0" animBg="1"/>
      <p:bldP spid="217113" grpId="0"/>
      <p:bldP spid="217114" grpId="0"/>
      <p:bldP spid="217115" grpId="0" animBg="1"/>
      <p:bldP spid="217116" grpId="0"/>
      <p:bldP spid="217117" grpId="0" animBg="1"/>
      <p:bldP spid="217118" grpId="0" animBg="1"/>
      <p:bldP spid="217119" grpId="0"/>
      <p:bldP spid="217120" grpId="0" animBg="1"/>
      <p:bldP spid="2171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685800"/>
            <a:ext cx="82296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</a:rPr>
              <a:t>easy / understand             dangerous / go                 difficult / follow           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</a:rPr>
              <a:t>                  hard / believe                          important / wait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2362200" y="-76200"/>
            <a:ext cx="4724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 dirty="0" smtClean="0">
                <a:solidFill>
                  <a:srgbClr val="FF3300"/>
                </a:solidFill>
              </a:rPr>
              <a:t>EXERCISE 3 – PAGE 96</a:t>
            </a:r>
            <a:endParaRPr lang="en-US" sz="3200" b="1" dirty="0">
              <a:solidFill>
                <a:srgbClr val="FF3300"/>
              </a:solidFill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457200" y="304800"/>
            <a:ext cx="822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latin typeface="Times New Roman" pitchFamily="18" charset="0"/>
              </a:rPr>
              <a:t>Complete the dialogue. Use the words in the box.</a:t>
            </a:r>
          </a:p>
        </p:txBody>
      </p:sp>
      <p:sp>
        <p:nvSpPr>
          <p:cNvPr id="218117" name="Text Box 17"/>
          <p:cNvSpPr txBox="1">
            <a:spLocks noChangeArrowheads="1"/>
          </p:cNvSpPr>
          <p:nvPr/>
        </p:nvSpPr>
        <p:spPr bwMode="auto">
          <a:xfrm>
            <a:off x="593725" y="1941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1800"/>
          </a:p>
        </p:txBody>
      </p:sp>
      <p:sp>
        <p:nvSpPr>
          <p:cNvPr id="218118" name="Text Box 18"/>
          <p:cNvSpPr txBox="1">
            <a:spLocks noChangeArrowheads="1"/>
          </p:cNvSpPr>
          <p:nvPr/>
        </p:nvSpPr>
        <p:spPr bwMode="auto">
          <a:xfrm>
            <a:off x="517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218129" name="Picture 17" descr="11 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1200"/>
            <a:ext cx="32766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152400" y="2209800"/>
            <a:ext cx="58674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a, Tourist</a:t>
            </a:r>
            <a:r>
              <a:rPr lang="en-US" sz="2400">
                <a:latin typeface="Times New Roman" pitchFamily="18" charset="0"/>
              </a:rPr>
              <a:t>: Could you show me the way to the post office?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Lan</a:t>
            </a:r>
            <a:r>
              <a:rPr lang="en-US" sz="2400">
                <a:latin typeface="Times New Roman" pitchFamily="18" charset="0"/>
              </a:rPr>
              <a:t>: Turn right, then left, then right and then left again.</a:t>
            </a:r>
          </a:p>
          <a:p>
            <a:pPr>
              <a:spcBef>
                <a:spcPct val="50000"/>
              </a:spcBef>
            </a:pPr>
            <a:r>
              <a:rPr lang="en-US" sz="2400" i="1" u="sng">
                <a:latin typeface="Times New Roman" pitchFamily="18" charset="0"/>
              </a:rPr>
              <a:t>Tourist</a:t>
            </a:r>
            <a:r>
              <a:rPr lang="en-US" sz="2400">
                <a:latin typeface="Times New Roman" pitchFamily="18" charset="0"/>
              </a:rPr>
              <a:t>: It’s ………………………… your directions. Can you start again, please?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1905000" y="3962400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DE222F"/>
                </a:solidFill>
                <a:latin typeface="Times New Roman" pitchFamily="18" charset="0"/>
              </a:rPr>
              <a:t>difficult to follow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6" grpId="0"/>
      <p:bldP spid="21518" grpId="0"/>
      <p:bldP spid="218130" grpId="0"/>
      <p:bldP spid="218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00400" cy="487362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87931456"/>
              </p:ext>
            </p:extLst>
          </p:nvPr>
        </p:nvGraphicFramePr>
        <p:xfrm>
          <a:off x="457200" y="1600200"/>
          <a:ext cx="8229600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2514600"/>
                <a:gridCol w="2438400"/>
                <a:gridCol w="2514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Base</a:t>
                      </a:r>
                      <a:r>
                        <a:rPr lang="en-US" baseline="0" dirty="0" smtClean="0"/>
                        <a:t> 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Past</a:t>
                      </a:r>
                      <a:r>
                        <a:rPr lang="en-US" baseline="0" dirty="0" smtClean="0"/>
                        <a:t> simple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Past participle</a:t>
                      </a:r>
                      <a:endParaRPr lang="en-US" dirty="0"/>
                    </a:p>
                  </a:txBody>
                  <a:tcPr/>
                </a:tc>
              </a:tr>
              <a:tr h="16256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Went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Gone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Played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Drink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Drank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Drunk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Speak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Spoke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Spoken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Eat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Eaten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Return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Returned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Returned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bit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bitten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Keep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Kept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Kept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bought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bought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9095911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223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easy/understand               dangerous/go            difficult/follow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hard/believe                             important/wait</a:t>
            </a:r>
          </a:p>
        </p:txBody>
      </p:sp>
      <p:pic>
        <p:nvPicPr>
          <p:cNvPr id="222213" name="Picture 5" descr="Pic 1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7888"/>
            <a:ext cx="2209800" cy="178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61722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Mr. Dao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Can you do the exercise, Hoa?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Yes, Mr. Dao. It’s</a:t>
            </a:r>
            <a:r>
              <a:rPr lang="en-US" sz="2400">
                <a:latin typeface="Times New Roman" pitchFamily="18" charset="0"/>
              </a:rPr>
              <a:t> ………………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28600" y="762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8153400" y="838200"/>
            <a:ext cx="501650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124200" y="22098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362200" y="2819400"/>
            <a:ext cx="6781800" cy="106009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 dirty="0" err="1">
                <a:solidFill>
                  <a:srgbClr val="CC3300"/>
                </a:solidFill>
                <a:latin typeface="Times New Roman" pitchFamily="18" charset="0"/>
              </a:rPr>
              <a:t>Lan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</a:rPr>
              <a:t>In the future, mankind </a:t>
            </a:r>
            <a:r>
              <a:rPr lang="en-US" sz="2400" b="1" dirty="0" smtClean="0">
                <a:latin typeface="Times New Roman" pitchFamily="18" charset="0"/>
              </a:rPr>
              <a:t>might </a:t>
            </a:r>
            <a:r>
              <a:rPr lang="en-US" sz="2400" b="1" dirty="0">
                <a:latin typeface="Times New Roman" pitchFamily="18" charset="0"/>
              </a:rPr>
              <a:t>live on the moon.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 dirty="0" err="1">
                <a:solidFill>
                  <a:srgbClr val="333399"/>
                </a:solidFill>
                <a:latin typeface="Times New Roman" pitchFamily="18" charset="0"/>
              </a:rPr>
              <a:t>Nga</a:t>
            </a:r>
            <a:r>
              <a:rPr lang="en-US" sz="2400" dirty="0">
                <a:solidFill>
                  <a:srgbClr val="333399"/>
                </a:solidFill>
                <a:latin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</a:rPr>
              <a:t>Really? It’s</a:t>
            </a:r>
            <a:r>
              <a:rPr lang="en-US" sz="2400" dirty="0">
                <a:latin typeface="Times New Roman" pitchFamily="18" charset="0"/>
              </a:rPr>
              <a:t> ………………………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0" y="40386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381000" y="3886200"/>
            <a:ext cx="60198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Mrs. Thoa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Stop, Tuan! It’s ……………... near the stove.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Tuan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Sorry, Mom.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0" y="5334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381000" y="5181600"/>
            <a:ext cx="60960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i="1" u="sng">
                <a:solidFill>
                  <a:srgbClr val="CC3300"/>
                </a:solidFill>
                <a:latin typeface="Times New Roman" pitchFamily="18" charset="0"/>
              </a:rPr>
              <a:t>Hoa</a:t>
            </a:r>
            <a:r>
              <a:rPr lang="en-US" sz="2400" b="1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b="1">
                <a:latin typeface="Times New Roman" pitchFamily="18" charset="0"/>
              </a:rPr>
              <a:t> Should I stir the mixture, Aunt Thanh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Aunt Thanh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No. It’s ………………..………              for five minutes.</a:t>
            </a:r>
          </a:p>
        </p:txBody>
      </p:sp>
      <p:pic>
        <p:nvPicPr>
          <p:cNvPr id="22222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11430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2224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334000"/>
            <a:ext cx="13430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7162800" y="5260975"/>
            <a:ext cx="420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pic>
        <p:nvPicPr>
          <p:cNvPr id="222226" name="Picture 18" descr="14 cop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1219200" cy="14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2227" name="Picture 1" descr="DSC00370.JPG"/>
          <p:cNvPicPr>
            <a:picLocks noGrp="1" noChangeAspect="1"/>
          </p:cNvPicPr>
          <p:nvPr isPhoto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86200"/>
            <a:ext cx="1447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6858000" y="38862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9" name="Rectangle 21" descr="Unit10-Earth "/>
          <p:cNvSpPr>
            <a:spLocks noGrp="1" noChangeAspect="1" noChangeArrowheads="1"/>
          </p:cNvSpPr>
          <p:nvPr isPhoto="1"/>
        </p:nvSpPr>
        <p:spPr bwMode="auto">
          <a:xfrm>
            <a:off x="228600" y="1752600"/>
            <a:ext cx="2209800" cy="1973263"/>
          </a:xfrm>
          <a:prstGeom prst="rect">
            <a:avLst/>
          </a:prstGeom>
          <a:blipFill dpi="0" rotWithShape="1">
            <a:blip r:embed="rId7"/>
            <a:srcRect/>
            <a:stretch>
              <a:fillRect r="-3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3657600" y="1157288"/>
            <a:ext cx="3124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easy to understand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4724400" y="3124200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hard to believe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962400" y="38100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dangerous to go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2971800" y="5486400"/>
            <a:ext cx="304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important to wait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2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4" grpId="0" animBg="1"/>
      <p:bldP spid="222215" grpId="0"/>
      <p:bldP spid="222216" grpId="0" animBg="1"/>
      <p:bldP spid="222217" grpId="0"/>
      <p:bldP spid="222218" grpId="0" animBg="1"/>
      <p:bldP spid="222219" grpId="0"/>
      <p:bldP spid="222220" grpId="0" animBg="1"/>
      <p:bldP spid="222221" grpId="0"/>
      <p:bldP spid="222222" grpId="0" animBg="1"/>
      <p:bldP spid="222225" grpId="0"/>
      <p:bldP spid="222228" grpId="0"/>
      <p:bldP spid="222229" grpId="0" animBg="1"/>
      <p:bldP spid="222230" grpId="0"/>
      <p:bldP spid="222231" grpId="0"/>
      <p:bldP spid="222232" grpId="0"/>
      <p:bldP spid="2222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4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0" y="0"/>
            <a:ext cx="8991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>
                <a:latin typeface=".VnTimeH" pitchFamily="34" charset="0"/>
              </a:rPr>
              <a:t>Task 4: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2400" b="1" i="1">
                <a:latin typeface="Times New Roman" pitchFamily="18" charset="0"/>
              </a:rPr>
              <a:t>Complete the letter. Use the correct forms of the verb BE and the ADJECTIVES in the box: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381000" y="762000"/>
            <a:ext cx="8763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99"/>
                </a:solidFill>
                <a:latin typeface="Times New Roman" pitchFamily="18" charset="0"/>
              </a:rPr>
              <a:t>  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happy      delighted       certain        relieved      sure       afraid</a:t>
            </a: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228600" y="1371600"/>
            <a:ext cx="8610600" cy="51498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Dear Nam,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Your grandfather and I (0) ……………… that you passed your English exam. Congratulations!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Aunt Mai (1) ………………. that you remembered her birthday last week. She told me you gave her a beautiful scarf.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(2) ……………… that your mother is feeling better. Please give her my love.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We’re looking forward to seeing you in June. However, grandfather (3) ……………… that the day was wrong. (4) …….. you ……… that you’re arriving on Saturday 20</a:t>
            </a:r>
            <a:r>
              <a:rPr lang="en-US" sz="2400" baseline="30000">
                <a:latin typeface="Times New Roman" pitchFamily="18" charset="0"/>
              </a:rPr>
              <a:t>th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I (5) …………….. that there are no trains from Hanoi on Saturdays?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Write soon and confirm your arrival date and time.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Love,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Grandma</a:t>
            </a: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 delighted</a:t>
            </a: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133600" y="2362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was happy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914400" y="30480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relieved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990600" y="40386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is afraid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6096000" y="4038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Are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7467600" y="40386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sure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990600" y="47244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am certain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5" grpId="0"/>
      <p:bldP spid="227336" grpId="0" animBg="1"/>
      <p:bldP spid="227337" grpId="0" animBg="1"/>
      <p:bldP spid="227338" grpId="0"/>
      <p:bldP spid="227339" grpId="0"/>
      <p:bldP spid="227340" grpId="0"/>
      <p:bldP spid="227341" grpId="0"/>
      <p:bldP spid="227342" grpId="0"/>
      <p:bldP spid="227343" grpId="0"/>
      <p:bldP spid="2273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sz="4000">
                <a:latin typeface="VNI-Disney" pitchFamily="2" charset="0"/>
              </a:rPr>
              <a:t>CONSOLIDATION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8991600" cy="6172200"/>
          </a:xfrm>
        </p:spPr>
        <p:txBody>
          <a:bodyPr/>
          <a:lstStyle/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1. I am delighted……….you passed your exam.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latin typeface="Times New Roman" pitchFamily="18" charset="0"/>
              </a:rPr>
              <a:t>a. that		b. to 		c. in order to		d. so that 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2. Is the rubbish………… every day?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latin typeface="Times New Roman" pitchFamily="18" charset="0"/>
              </a:rPr>
              <a:t>a. collect	b. collecting	c. collected 		d. be collected 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3. Every few weeks new satellites…………….into orbit.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>
                <a:latin typeface="Times New Roman" pitchFamily="18" charset="0"/>
              </a:rPr>
              <a:t>are put 	b. is put 	c. are putted		d. is putted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4. It’s important ……………..wildlife in the area. 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latin typeface="Times New Roman" pitchFamily="18" charset="0"/>
              </a:rPr>
              <a:t>a. to conserve 	b. conserving	c. conserve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5. We were delighted……………..your letter yesterday.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>
                <a:latin typeface="Times New Roman" pitchFamily="18" charset="0"/>
              </a:rPr>
              <a:t>to get 	b. got 		c. getting 	              d. get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6. It is not always easy………..good teaching materials in this field.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>
                <a:latin typeface="Times New Roman" pitchFamily="18" charset="0"/>
              </a:rPr>
              <a:t>find 	b. to find 	c. finding 	             d. for finding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chemeClr val="accent2"/>
                </a:solidFill>
                <a:latin typeface="Times New Roman" pitchFamily="18" charset="0"/>
              </a:rPr>
              <a:t>7. English ……….in many coutries in Asia.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>
                <a:latin typeface="Times New Roman" pitchFamily="18" charset="0"/>
              </a:rPr>
              <a:t>speaks      b. is speaking   c. is spoken                  d. has spoken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solidFill>
                  <a:schemeClr val="accent2"/>
                </a:solidFill>
                <a:latin typeface="Times New Roman" pitchFamily="18" charset="0"/>
              </a:rPr>
              <a:t>8. This project………………out next month.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2400">
                <a:latin typeface="Times New Roman" pitchFamily="18" charset="0"/>
              </a:rPr>
              <a:t>a. is carried      b. will carry       c. carries          d. will be carried out</a:t>
            </a:r>
          </a:p>
          <a:p>
            <a:pPr marL="609600" indent="-609600" algn="just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10948" name="Oval 4"/>
          <p:cNvSpPr>
            <a:spLocks noChangeArrowheads="1"/>
          </p:cNvSpPr>
          <p:nvPr/>
        </p:nvSpPr>
        <p:spPr bwMode="auto">
          <a:xfrm>
            <a:off x="14288" y="10668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49" name="Oval 5"/>
          <p:cNvSpPr>
            <a:spLocks noChangeArrowheads="1"/>
          </p:cNvSpPr>
          <p:nvPr/>
        </p:nvSpPr>
        <p:spPr bwMode="auto">
          <a:xfrm>
            <a:off x="3657600" y="18288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0" name="Oval 6"/>
          <p:cNvSpPr>
            <a:spLocks noChangeArrowheads="1"/>
          </p:cNvSpPr>
          <p:nvPr/>
        </p:nvSpPr>
        <p:spPr bwMode="auto">
          <a:xfrm>
            <a:off x="42863" y="2547938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1" name="Oval 7"/>
          <p:cNvSpPr>
            <a:spLocks noChangeArrowheads="1"/>
          </p:cNvSpPr>
          <p:nvPr/>
        </p:nvSpPr>
        <p:spPr bwMode="auto">
          <a:xfrm>
            <a:off x="14288" y="32766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Oval 8"/>
          <p:cNvSpPr>
            <a:spLocks noChangeArrowheads="1"/>
          </p:cNvSpPr>
          <p:nvPr/>
        </p:nvSpPr>
        <p:spPr bwMode="auto">
          <a:xfrm>
            <a:off x="76200" y="40386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3" name="Oval 9"/>
          <p:cNvSpPr>
            <a:spLocks noChangeArrowheads="1"/>
          </p:cNvSpPr>
          <p:nvPr/>
        </p:nvSpPr>
        <p:spPr bwMode="auto">
          <a:xfrm>
            <a:off x="1828800" y="47244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4" name="Oval 10"/>
          <p:cNvSpPr>
            <a:spLocks noChangeArrowheads="1"/>
          </p:cNvSpPr>
          <p:nvPr/>
        </p:nvSpPr>
        <p:spPr bwMode="auto">
          <a:xfrm>
            <a:off x="3733800" y="54864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5" name="Oval 11"/>
          <p:cNvSpPr>
            <a:spLocks noChangeArrowheads="1"/>
          </p:cNvSpPr>
          <p:nvPr/>
        </p:nvSpPr>
        <p:spPr bwMode="auto">
          <a:xfrm>
            <a:off x="5791200" y="61722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0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0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0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0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0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09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09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09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09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09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09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09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 uiExpand="1" build="p"/>
      <p:bldP spid="210948" grpId="0" animBg="1"/>
      <p:bldP spid="210949" grpId="0" animBg="1"/>
      <p:bldP spid="210950" grpId="0" animBg="1"/>
      <p:bldP spid="210951" grpId="0" animBg="1"/>
      <p:bldP spid="210952" grpId="0" animBg="1"/>
      <p:bldP spid="210953" grpId="0" animBg="1"/>
      <p:bldP spid="210954" grpId="0" animBg="1"/>
      <p:bldP spid="2109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4000">
                <a:latin typeface="VNI-Disney" pitchFamily="2" charset="0"/>
              </a:rPr>
              <a:t>Rewrite sentences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3000" dirty="0">
                <a:latin typeface=".VnSouthern" pitchFamily="34" charset="0"/>
              </a:rPr>
              <a:t>Keeping the environment clean is very important</a:t>
            </a:r>
          </a:p>
          <a:p>
            <a:pPr marL="609600" indent="-609600">
              <a:buFont typeface="Wingdings" pitchFamily="2" charset="2"/>
              <a:buChar char="ð"/>
            </a:pPr>
            <a:r>
              <a:rPr lang="en-US" sz="3000" dirty="0">
                <a:latin typeface=".VnSouthern" pitchFamily="34" charset="0"/>
              </a:rPr>
              <a:t>It’s …………………………………………............</a:t>
            </a:r>
          </a:p>
          <a:p>
            <a:pPr marL="609600" indent="-609600">
              <a:buFont typeface="Wingdings" pitchFamily="2" charset="2"/>
              <a:buChar char="ð"/>
            </a:pPr>
            <a:endParaRPr lang="en-US" sz="3000" dirty="0">
              <a:latin typeface=".VnSouthern" pitchFamily="34" charset="0"/>
            </a:endParaRPr>
          </a:p>
          <a:p>
            <a:pPr marL="609600" indent="-609600">
              <a:buFontTx/>
              <a:buNone/>
            </a:pPr>
            <a:r>
              <a:rPr lang="en-US" sz="3000" dirty="0">
                <a:latin typeface=".VnSouthern" pitchFamily="34" charset="0"/>
              </a:rPr>
              <a:t>2. They will show the time machine to the public soon</a:t>
            </a:r>
          </a:p>
          <a:p>
            <a:pPr marL="609600" indent="-609600">
              <a:buFont typeface="Wingdings" pitchFamily="2" charset="2"/>
              <a:buChar char="ð"/>
            </a:pPr>
            <a:r>
              <a:rPr lang="en-US" sz="3000" dirty="0">
                <a:latin typeface=".VnSouthern" pitchFamily="34" charset="0"/>
                <a:sym typeface="Wingdings" pitchFamily="2" charset="2"/>
              </a:rPr>
              <a:t>The time machine …………………………………</a:t>
            </a:r>
          </a:p>
          <a:p>
            <a:pPr marL="609600" indent="-609600">
              <a:buFont typeface="Wingdings" pitchFamily="2" charset="2"/>
              <a:buChar char="ð"/>
            </a:pPr>
            <a:endParaRPr lang="en-US" sz="3000" dirty="0">
              <a:latin typeface=".VnSouthern" pitchFamily="34" charset="0"/>
              <a:sym typeface="Wingdings" pitchFamily="2" charset="2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3000" dirty="0">
                <a:latin typeface=".VnSouthern" pitchFamily="34" charset="0"/>
                <a:sym typeface="Wingdings" pitchFamily="2" charset="2"/>
              </a:rPr>
              <a:t>3. People recycle the waste paper in a local factory</a:t>
            </a:r>
          </a:p>
          <a:p>
            <a:pPr marL="609600" indent="-609600">
              <a:buFont typeface="Wingdings" pitchFamily="2" charset="2"/>
              <a:buChar char="ð"/>
            </a:pPr>
            <a:r>
              <a:rPr lang="en-US" sz="3000" dirty="0">
                <a:latin typeface=".VnSouthern" pitchFamily="34" charset="0"/>
                <a:sym typeface="Wingdings" pitchFamily="2" charset="2"/>
              </a:rPr>
              <a:t>The waste paper ………………………………..</a:t>
            </a:r>
          </a:p>
          <a:p>
            <a:pPr marL="609600" indent="-609600">
              <a:buFont typeface="Wingdings" pitchFamily="2" charset="2"/>
              <a:buChar char="ð"/>
            </a:pPr>
            <a:endParaRPr lang="en-US" sz="3000" dirty="0">
              <a:latin typeface=".VnSouthern" pitchFamily="34" charset="0"/>
              <a:sym typeface="Wingdings" pitchFamily="2" charset="2"/>
            </a:endParaRP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3657600" y="3810000"/>
            <a:ext cx="6248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000">
                <a:solidFill>
                  <a:srgbClr val="0000FF"/>
                </a:solidFill>
                <a:latin typeface=".VnSouthern" pitchFamily="34" charset="0"/>
                <a:cs typeface="Arial" charset="0"/>
              </a:rPr>
              <a:t>will be shown to the public soon</a:t>
            </a:r>
          </a:p>
        </p:txBody>
      </p: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1219200" y="2117725"/>
            <a:ext cx="8153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000">
                <a:solidFill>
                  <a:srgbClr val="0000FF"/>
                </a:solidFill>
                <a:latin typeface=".VnSouthern" pitchFamily="34" charset="0"/>
                <a:cs typeface="Arial" charset="0"/>
              </a:rPr>
              <a:t>very important to keep the environment clean</a:t>
            </a:r>
          </a:p>
        </p:txBody>
      </p:sp>
      <p:sp>
        <p:nvSpPr>
          <p:cNvPr id="211974" name="Text Box 6"/>
          <p:cNvSpPr txBox="1">
            <a:spLocks noChangeArrowheads="1"/>
          </p:cNvSpPr>
          <p:nvPr/>
        </p:nvSpPr>
        <p:spPr bwMode="auto">
          <a:xfrm>
            <a:off x="3505200" y="5712809"/>
            <a:ext cx="5334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000" dirty="0" smtClean="0">
                <a:solidFill>
                  <a:srgbClr val="0000FF"/>
                </a:solidFill>
                <a:latin typeface=".VnSouthern" pitchFamily="34" charset="0"/>
                <a:cs typeface="Arial" charset="0"/>
              </a:rPr>
              <a:t>is </a:t>
            </a:r>
            <a:r>
              <a:rPr lang="en-US" sz="3000" dirty="0">
                <a:solidFill>
                  <a:srgbClr val="0000FF"/>
                </a:solidFill>
                <a:latin typeface=".VnSouthern" pitchFamily="34" charset="0"/>
                <a:cs typeface="Arial" charset="0"/>
              </a:rPr>
              <a:t>recycled in a local factory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11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 build="p"/>
      <p:bldP spid="211972" grpId="0"/>
      <p:bldP spid="211973" grpId="0"/>
      <p:bldP spid="21197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533400" y="381000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600" b="1">
                <a:solidFill>
                  <a:srgbClr val="FF0000"/>
                </a:solidFill>
                <a:latin typeface=".TMC-Ong Do" pitchFamily="2" charset="0"/>
              </a:rPr>
              <a:t>HOMEWORK</a:t>
            </a:r>
          </a:p>
        </p:txBody>
      </p:sp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381000" y="1524000"/>
            <a:ext cx="876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3600" dirty="0" smtClean="0">
                <a:latin typeface="Times New Roman" pitchFamily="18" charset="0"/>
              </a:rPr>
              <a:t>Review the structures by heart</a:t>
            </a:r>
            <a:endParaRPr lang="en-US" sz="3600" dirty="0">
              <a:latin typeface="Times New Roman" pitchFamily="18" charset="0"/>
            </a:endParaRP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3600" dirty="0" smtClean="0">
                <a:latin typeface="Times New Roman" pitchFamily="18" charset="0"/>
              </a:rPr>
              <a:t>Prepare </a:t>
            </a:r>
            <a:r>
              <a:rPr lang="en-US" sz="3600" dirty="0">
                <a:latin typeface="Times New Roman" pitchFamily="18" charset="0"/>
              </a:rPr>
              <a:t>for the next lesson: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3600" dirty="0">
                <a:latin typeface="Times New Roman" pitchFamily="18" charset="0"/>
              </a:rPr>
              <a:t> Unit 11. Getting stared + Listen and Read.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1012" name="Picture 4" descr="29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1014" name="WordArt 6" descr="Narrow vertical"/>
          <p:cNvSpPr>
            <a:spLocks noChangeArrowheads="1" noChangeShapeType="1" noTextEdit="1"/>
          </p:cNvSpPr>
          <p:nvPr/>
        </p:nvSpPr>
        <p:spPr bwMode="auto">
          <a:xfrm rot="-1191696">
            <a:off x="3733800" y="2286000"/>
            <a:ext cx="5105400" cy="20812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GOODBYE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1219200" y="304800"/>
            <a:ext cx="67818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   UNIT 10: RECYCLING</a:t>
            </a:r>
          </a:p>
          <a:p>
            <a:pPr algn="ctr">
              <a:spcBef>
                <a:spcPct val="50000"/>
              </a:spcBef>
            </a:pPr>
            <a:r>
              <a:rPr lang="en-US" sz="4000" b="1" dirty="0" smtClean="0">
                <a:solidFill>
                  <a:srgbClr val="DE222F"/>
                </a:solidFill>
                <a:latin typeface="Times New Roman" pitchFamily="18" charset="0"/>
              </a:rPr>
              <a:t>Language </a:t>
            </a:r>
            <a:r>
              <a:rPr lang="en-US" sz="4000" b="1" dirty="0">
                <a:solidFill>
                  <a:srgbClr val="DE222F"/>
                </a:solidFill>
                <a:latin typeface="Times New Roman" pitchFamily="18" charset="0"/>
              </a:rPr>
              <a:t>focus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85900" y="2362200"/>
            <a:ext cx="6248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b="1" dirty="0" smtClean="0"/>
              <a:t>Passive forms</a:t>
            </a:r>
          </a:p>
          <a:p>
            <a:r>
              <a:rPr lang="en-US" sz="3200" b="1" dirty="0"/>
              <a:t>	</a:t>
            </a:r>
            <a:r>
              <a:rPr lang="en-US" sz="3200" b="1" i="1" dirty="0" smtClean="0">
                <a:solidFill>
                  <a:srgbClr val="0070C0"/>
                </a:solidFill>
              </a:rPr>
              <a:t>+ in present simple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	</a:t>
            </a:r>
            <a:r>
              <a:rPr lang="en-US" sz="3200" b="1" i="1" dirty="0" smtClean="0">
                <a:solidFill>
                  <a:srgbClr val="0070C0"/>
                </a:solidFill>
              </a:rPr>
              <a:t>+ in future simple</a:t>
            </a:r>
          </a:p>
          <a:p>
            <a:endParaRPr lang="en-US" sz="3200" b="1" dirty="0" smtClean="0"/>
          </a:p>
          <a:p>
            <a:pPr marL="457200" indent="-457200">
              <a:buFont typeface="Arial" charset="0"/>
              <a:buChar char="•"/>
            </a:pPr>
            <a:r>
              <a:rPr lang="en-US" sz="3200" b="1" dirty="0" smtClean="0"/>
              <a:t>Adjectives followed by </a:t>
            </a:r>
          </a:p>
          <a:p>
            <a:r>
              <a:rPr lang="en-US" sz="3200" b="1" dirty="0"/>
              <a:t>	</a:t>
            </a:r>
            <a:r>
              <a:rPr lang="en-US" sz="3200" b="1" i="1" dirty="0" smtClean="0">
                <a:solidFill>
                  <a:srgbClr val="0070C0"/>
                </a:solidFill>
              </a:rPr>
              <a:t>+ an infinitive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	</a:t>
            </a:r>
            <a:r>
              <a:rPr lang="en-US" sz="3200" b="1" i="1" dirty="0" smtClean="0">
                <a:solidFill>
                  <a:srgbClr val="0070C0"/>
                </a:solidFill>
              </a:rPr>
              <a:t>+ a noun clause</a:t>
            </a:r>
            <a:endParaRPr lang="en-US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57200"/>
            <a:ext cx="9144000" cy="1470025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Passive forms</a:t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57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eats an apple.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43345" y="1524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 apple is eaten by </a:t>
            </a:r>
            <a:r>
              <a:rPr lang="en-US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08709" y="298305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Ex2: </a:t>
            </a:r>
            <a:r>
              <a:rPr lang="en-US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buys an apple.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77981" y="4485121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 apple is bought by </a:t>
            </a:r>
            <a:r>
              <a:rPr lang="en-US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35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Ex1: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eats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apple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43345" y="152399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apple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eaten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by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1676401" y="1295400"/>
            <a:ext cx="2653144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240972" y="1295400"/>
            <a:ext cx="3016828" cy="762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100" y="1274618"/>
            <a:ext cx="571500" cy="78278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2"/>
          <p:cNvSpPr txBox="1">
            <a:spLocks/>
          </p:cNvSpPr>
          <p:nvPr/>
        </p:nvSpPr>
        <p:spPr>
          <a:xfrm>
            <a:off x="228600" y="2994024"/>
            <a:ext cx="85066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Ex2: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and Minh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buy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two apples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itle 2"/>
          <p:cNvSpPr txBox="1">
            <a:spLocks/>
          </p:cNvSpPr>
          <p:nvPr/>
        </p:nvSpPr>
        <p:spPr>
          <a:xfrm>
            <a:off x="0" y="4485121"/>
            <a:ext cx="906779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Two apples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bought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by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and Minh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973531" y="4083049"/>
            <a:ext cx="3884469" cy="869951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4481945" y="4072658"/>
            <a:ext cx="204355" cy="88034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371600" y="4051876"/>
            <a:ext cx="4436917" cy="9011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500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7772400" cy="1470025"/>
          </a:xfrm>
        </p:spPr>
        <p:txBody>
          <a:bodyPr/>
          <a:lstStyle/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Ex1: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eats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apple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43345" y="152399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apple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dirty="0" smtClean="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eaten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by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1676401" y="1295400"/>
            <a:ext cx="2653144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240972" y="1295400"/>
            <a:ext cx="3016828" cy="762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6100" y="1274618"/>
            <a:ext cx="571500" cy="78278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2"/>
          <p:cNvSpPr txBox="1">
            <a:spLocks/>
          </p:cNvSpPr>
          <p:nvPr/>
        </p:nvSpPr>
        <p:spPr>
          <a:xfrm>
            <a:off x="228600" y="2994024"/>
            <a:ext cx="85066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S    +     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+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800224" y="4051876"/>
            <a:ext cx="6415521" cy="151072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53742" y="4072658"/>
            <a:ext cx="1608858" cy="156614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524000" y="4051876"/>
            <a:ext cx="4648202" cy="15107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"/>
          <p:cNvSpPr txBox="1">
            <a:spLocks/>
          </p:cNvSpPr>
          <p:nvPr/>
        </p:nvSpPr>
        <p:spPr>
          <a:xfrm>
            <a:off x="0" y="5125604"/>
            <a:ext cx="890847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is/am/are +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8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6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2"/>
          <p:cNvSpPr txBox="1">
            <a:spLocks/>
          </p:cNvSpPr>
          <p:nvPr/>
        </p:nvSpPr>
        <p:spPr>
          <a:xfrm>
            <a:off x="228600" y="134069"/>
            <a:ext cx="8506691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S    +      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+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800224" y="1191921"/>
            <a:ext cx="6415521" cy="151072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53742" y="1212703"/>
            <a:ext cx="1608858" cy="156614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1524000" y="1191921"/>
            <a:ext cx="4648202" cy="15107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"/>
          <p:cNvSpPr txBox="1">
            <a:spLocks/>
          </p:cNvSpPr>
          <p:nvPr/>
        </p:nvSpPr>
        <p:spPr>
          <a:xfrm>
            <a:off x="0" y="2265649"/>
            <a:ext cx="890847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+ 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is/am/are +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/3)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O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3886201"/>
            <a:ext cx="8610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Ex: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drinks coffee.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871" y="5105400"/>
            <a:ext cx="8610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Coffee is drunk by </a:t>
            </a:r>
            <a:r>
              <a:rPr lang="en-US" sz="4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70020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2 - &amp;quot;Review&amp;quot;&quot;/&gt;&lt;property id=&quot;20307&quot; value=&quot;356&quot;/&gt;&lt;/object&gt;&lt;object type=&quot;3&quot; unique_id=&quot;10004&quot;&gt;&lt;property id=&quot;20148&quot; value=&quot;5&quot;/&gt;&lt;property id=&quot;20300&quot; value=&quot;Slide 3 - &amp;quot;Review&amp;quot;&quot;/&gt;&lt;property id=&quot;20307&quot; value=&quot;357&quot;/&gt;&lt;/object&gt;&lt;object type=&quot;3&quot; unique_id=&quot;10005&quot;&gt;&lt;property id=&quot;20148&quot; value=&quot;5&quot;/&gt;&lt;property id=&quot;20300&quot; value=&quot;Slide 4&quot;/&gt;&lt;property id=&quot;20307&quot; value=&quot;327&quot;/&gt;&lt;/object&gt;&lt;object type=&quot;3&quot; unique_id=&quot;10006&quot;&gt;&lt;property id=&quot;20148&quot; value=&quot;5&quot;/&gt;&lt;property id=&quot;20300&quot; value=&quot;Slide 5 - &amp;quot;Passive forms ( Câu bị động)&amp;quot;&quot;/&gt;&lt;property id=&quot;20307&quot; value=&quot;363&quot;/&gt;&lt;/object&gt;&lt;object type=&quot;3&quot; unique_id=&quot;10007&quot;&gt;&lt;property id=&quot;20148&quot; value=&quot;5&quot;/&gt;&lt;property id=&quot;20300&quot; value=&quot;Slide 6 - &amp;quot;Ex1: Hoa eats an apple.&amp;quot;&quot;/&gt;&lt;property id=&quot;20307&quot; value=&quot;364&quot;/&gt;&lt;/object&gt;&lt;object type=&quot;3&quot; unique_id=&quot;10008&quot;&gt;&lt;property id=&quot;20148&quot; value=&quot;5&quot;/&gt;&lt;property id=&quot;20300&quot; value=&quot;Slide 7 - &amp;quot;Ex1: Hoa eats an apple.&amp;quot;&quot;/&gt;&lt;property id=&quot;20307&quot; value=&quot;365&quot;/&gt;&lt;/object&gt;&lt;object type=&quot;3&quot; unique_id=&quot;10009&quot;&gt;&lt;property id=&quot;20148&quot; value=&quot;5&quot;/&gt;&lt;property id=&quot;20300&quot; value=&quot;Slide 8 - &amp;quot;Ex1: Hoa eats an apple.&amp;quot;&quot;/&gt;&lt;property id=&quot;20307&quot; value=&quot;366&quot;/&gt;&lt;/object&gt;&lt;object type=&quot;3&quot; unique_id=&quot;10010&quot;&gt;&lt;property id=&quot;20148&quot; value=&quot;5&quot;/&gt;&lt;property id=&quot;20300&quot; value=&quot;Slide 9&quot;/&gt;&lt;property id=&quot;20307&quot; value=&quot;367&quot;/&gt;&lt;/object&gt;&lt;object type=&quot;3&quot; unique_id=&quot;10011&quot;&gt;&lt;property id=&quot;20148&quot; value=&quot;5&quot;/&gt;&lt;property id=&quot;20300&quot; value=&quot;Slide 10&quot;/&gt;&lt;property id=&quot;20307&quot; value=&quot;368&quot;/&gt;&lt;/object&gt;&lt;object type=&quot;3&quot; unique_id=&quot;10012&quot;&gt;&lt;property id=&quot;20148&quot; value=&quot;5&quot;/&gt;&lt;property id=&quot;20300&quot; value=&quot;Slide 11&quot;/&gt;&lt;property id=&quot;20307&quot; value=&quot;369&quot;/&gt;&lt;/object&gt;&lt;object type=&quot;3&quot; unique_id=&quot;10013&quot;&gt;&lt;property id=&quot;20148&quot; value=&quot;5&quot;/&gt;&lt;property id=&quot;20300&quot; value=&quot;Slide 12&quot;/&gt;&lt;property id=&quot;20307&quot; value=&quot;372&quot;/&gt;&lt;/object&gt;&lt;object type=&quot;3&quot; unique_id=&quot;10014&quot;&gt;&lt;property id=&quot;20148&quot; value=&quot;5&quot;/&gt;&lt;property id=&quot;20300&quot; value=&quot;Slide 13&quot;/&gt;&lt;property id=&quot;20307&quot; value=&quot;374&quot;/&gt;&lt;/object&gt;&lt;object type=&quot;3&quot; unique_id=&quot;10015&quot;&gt;&lt;property id=&quot;20148&quot; value=&quot;5&quot;/&gt;&lt;property id=&quot;20300&quot; value=&quot;Slide 14&quot;/&gt;&lt;property id=&quot;20307&quot; value=&quot;376&quot;/&gt;&lt;/object&gt;&lt;object type=&quot;3&quot; unique_id=&quot;10016&quot;&gt;&lt;property id=&quot;20148&quot; value=&quot;5&quot;/&gt;&lt;property id=&quot;20300&quot; value=&quot;Slide 15&quot;/&gt;&lt;property id=&quot;20307&quot; value=&quot;370&quot;/&gt;&lt;/object&gt;&lt;object type=&quot;3&quot; unique_id=&quot;10017&quot;&gt;&lt;property id=&quot;20148&quot; value=&quot;5&quot;/&gt;&lt;property id=&quot;20300&quot; value=&quot;Slide 16&quot;/&gt;&lt;property id=&quot;20307&quot; value=&quot;358&quot;/&gt;&lt;/object&gt;&lt;object type=&quot;3&quot; unique_id=&quot;10018&quot;&gt;&lt;property id=&quot;20148&quot; value=&quot;5&quot;/&gt;&lt;property id=&quot;20300&quot; value=&quot;Slide 17&quot;/&gt;&lt;property id=&quot;20307&quot; value=&quot;336&quot;/&gt;&lt;/object&gt;&lt;object type=&quot;3&quot; unique_id=&quot;10019&quot;&gt;&lt;property id=&quot;20148&quot; value=&quot;5&quot;/&gt;&lt;property id=&quot;20300&quot; value=&quot;Slide 18&quot;/&gt;&lt;property id=&quot;20307&quot; value=&quot;373&quot;/&gt;&lt;/object&gt;&lt;object type=&quot;3&quot; unique_id=&quot;10020&quot;&gt;&lt;property id=&quot;20148&quot; value=&quot;5&quot;/&gt;&lt;property id=&quot;20300&quot; value=&quot;Slide 19&quot;/&gt;&lt;property id=&quot;20307&quot; value=&quot;359&quot;/&gt;&lt;/object&gt;&lt;object type=&quot;3&quot; unique_id=&quot;10021&quot;&gt;&lt;property id=&quot;20148&quot; value=&quot;5&quot;/&gt;&lt;property id=&quot;20300&quot; value=&quot;Slide 20&quot;/&gt;&lt;property id=&quot;20307&quot; value=&quot;378&quot;/&gt;&lt;/object&gt;&lt;object type=&quot;3&quot; unique_id=&quot;10022&quot;&gt;&lt;property id=&quot;20148&quot; value=&quot;5&quot;/&gt;&lt;property id=&quot;20300&quot; value=&quot;Slide 21&quot;/&gt;&lt;property id=&quot;20307&quot; value=&quot;379&quot;/&gt;&lt;/object&gt;&lt;object type=&quot;3&quot; unique_id=&quot;10023&quot;&gt;&lt;property id=&quot;20148&quot; value=&quot;5&quot;/&gt;&lt;property id=&quot;20300&quot; value=&quot;Slide 22&quot;/&gt;&lt;property id=&quot;20307&quot; value=&quot;380&quot;/&gt;&lt;/object&gt;&lt;object type=&quot;3&quot; unique_id=&quot;10024&quot;&gt;&lt;property id=&quot;20148&quot; value=&quot;5&quot;/&gt;&lt;property id=&quot;20300&quot; value=&quot;Slide 23&quot;/&gt;&lt;property id=&quot;20307&quot; value=&quot;381&quot;/&gt;&lt;/object&gt;&lt;object type=&quot;3&quot; unique_id=&quot;10025&quot;&gt;&lt;property id=&quot;20148&quot; value=&quot;5&quot;/&gt;&lt;property id=&quot;20300&quot; value=&quot;Slide 24&quot;/&gt;&lt;property id=&quot;20307&quot; value=&quot;382&quot;/&gt;&lt;/object&gt;&lt;object type=&quot;3&quot; unique_id=&quot;10026&quot;&gt;&lt;property id=&quot;20148&quot; value=&quot;5&quot;/&gt;&lt;property id=&quot;20300&quot; value=&quot;Slide 25&quot;/&gt;&lt;property id=&quot;20307&quot; value=&quot;360&quot;/&gt;&lt;/object&gt;&lt;object type=&quot;3&quot; unique_id=&quot;10027&quot;&gt;&lt;property id=&quot;20148&quot; value=&quot;5&quot;/&gt;&lt;property id=&quot;20300&quot; value=&quot;Slide 26&quot;/&gt;&lt;property id=&quot;20307&quot; value=&quot;383&quot;/&gt;&lt;/object&gt;&lt;object type=&quot;3&quot; unique_id=&quot;10028&quot;&gt;&lt;property id=&quot;20148&quot; value=&quot;5&quot;/&gt;&lt;property id=&quot;20300&quot; value=&quot;Slide 27&quot;/&gt;&lt;property id=&quot;20307&quot; value=&quot;344&quot;/&gt;&lt;/object&gt;&lt;object type=&quot;3&quot; unique_id=&quot;10029&quot;&gt;&lt;property id=&quot;20148&quot; value=&quot;5&quot;/&gt;&lt;property id=&quot;20300&quot; value=&quot;Slide 28&quot;/&gt;&lt;property id=&quot;20307&quot; value=&quot;345&quot;/&gt;&lt;/object&gt;&lt;object type=&quot;3&quot; unique_id=&quot;10030&quot;&gt;&lt;property id=&quot;20148&quot; value=&quot;5&quot;/&gt;&lt;property id=&quot;20300&quot; value=&quot;Slide 29&quot;/&gt;&lt;property id=&quot;20307&quot; value=&quot;346&quot;/&gt;&lt;/object&gt;&lt;object type=&quot;3&quot; unique_id=&quot;10031&quot;&gt;&lt;property id=&quot;20148&quot; value=&quot;5&quot;/&gt;&lt;property id=&quot;20300&quot; value=&quot;Slide 30&quot;/&gt;&lt;property id=&quot;20307&quot; value=&quot;349&quot;/&gt;&lt;/object&gt;&lt;object type=&quot;3&quot; unique_id=&quot;10032&quot;&gt;&lt;property id=&quot;20148&quot; value=&quot;5&quot;/&gt;&lt;property id=&quot;20300&quot; value=&quot;Slide 31&quot;/&gt;&lt;property id=&quot;20307&quot; value=&quot;351&quot;/&gt;&lt;/object&gt;&lt;object type=&quot;3&quot; unique_id=&quot;10033&quot;&gt;&lt;property id=&quot;20148&quot; value=&quot;5&quot;/&gt;&lt;property id=&quot;20300&quot; value=&quot;Slide 32 - &amp;quot;CONSOLIDATION&amp;quot;&quot;/&gt;&lt;property id=&quot;20307&quot; value=&quot;341&quot;/&gt;&lt;/object&gt;&lt;object type=&quot;3&quot; unique_id=&quot;10034&quot;&gt;&lt;property id=&quot;20148&quot; value=&quot;5&quot;/&gt;&lt;property id=&quot;20300&quot; value=&quot;Slide 33 - &amp;quot;Rewrite sentences&amp;quot;&quot;/&gt;&lt;property id=&quot;20307&quot; value=&quot;342&quot;/&gt;&lt;/object&gt;&lt;object type=&quot;3&quot; unique_id=&quot;10035&quot;&gt;&lt;property id=&quot;20148&quot; value=&quot;5&quot;/&gt;&lt;property id=&quot;20300&quot; value=&quot;Slide 34&quot;/&gt;&lt;property id=&quot;20307&quot; value=&quot;354&quot;/&gt;&lt;/object&gt;&lt;object type=&quot;3&quot; unique_id=&quot;10036&quot;&gt;&lt;property id=&quot;20148&quot; value=&quot;5&quot;/&gt;&lt;property id=&quot;20300&quot; value=&quot;Slide 35&quot;/&gt;&lt;property id=&quot;20307&quot; value=&quot;324&quot;/&gt;&lt;/object&gt;&lt;object type=&quot;3&quot; unique_id=&quot;10963&quot;&gt;&lt;property id=&quot;20148&quot; value=&quot;5&quot;/&gt;&lt;property id=&quot;20300&quot; value=&quot;Slide 1&quot;/&gt;&lt;property id=&quot;20307&quot; value=&quot;384&quot;/&gt;&lt;/object&gt;&lt;/object&gt;&lt;object type=&quot;8&quot; unique_id=&quot;1007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Apex">
  <a:themeElements>
    <a:clrScheme name="1_Apex 1">
      <a:dk1>
        <a:srgbClr val="69676D"/>
      </a:dk1>
      <a:lt1>
        <a:srgbClr val="FFFFFF"/>
      </a:lt1>
      <a:dk2>
        <a:srgbClr val="000000"/>
      </a:dk2>
      <a:lt2>
        <a:srgbClr val="C9C2D1"/>
      </a:lt2>
      <a:accent1>
        <a:srgbClr val="CEB966"/>
      </a:accent1>
      <a:accent2>
        <a:srgbClr val="9CB084"/>
      </a:accent2>
      <a:accent3>
        <a:srgbClr val="AAAAAA"/>
      </a:accent3>
      <a:accent4>
        <a:srgbClr val="DADADA"/>
      </a:accent4>
      <a:accent5>
        <a:srgbClr val="E3D9B8"/>
      </a:accent5>
      <a:accent6>
        <a:srgbClr val="8D9F77"/>
      </a:accent6>
      <a:hlink>
        <a:srgbClr val="410082"/>
      </a:hlink>
      <a:folHlink>
        <a:srgbClr val="932968"/>
      </a:folHlink>
    </a:clrScheme>
    <a:fontScheme name="1_Apex">
      <a:majorFont>
        <a:latin typeface="Lucida Sans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1_Apex 1">
        <a:dk1>
          <a:srgbClr val="69676D"/>
        </a:dk1>
        <a:lt1>
          <a:srgbClr val="FFFFFF"/>
        </a:lt1>
        <a:dk2>
          <a:srgbClr val="000000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AAAAAA"/>
        </a:accent3>
        <a:accent4>
          <a:srgbClr val="DADADA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1386</TotalTime>
  <Words>1602</Words>
  <Application>Microsoft Office PowerPoint</Application>
  <PresentationFormat>On-screen Show (4:3)</PresentationFormat>
  <Paragraphs>318</Paragraphs>
  <Slides>35</Slides>
  <Notes>1</Notes>
  <HiddenSlides>0</HiddenSlides>
  <MMClips>7</MMClips>
  <ScaleCrop>false</ScaleCrop>
  <HeadingPairs>
    <vt:vector size="6" baseType="variant"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  <vt:variant>
        <vt:lpstr>Custom Shows</vt:lpstr>
      </vt:variant>
      <vt:variant>
        <vt:i4>1</vt:i4>
      </vt:variant>
    </vt:vector>
  </HeadingPairs>
  <TitlesOfParts>
    <vt:vector size="40" baseType="lpstr">
      <vt:lpstr>1_Apex</vt:lpstr>
      <vt:lpstr>Default Design</vt:lpstr>
      <vt:lpstr>1_Office Theme</vt:lpstr>
      <vt:lpstr>1_Default Design</vt:lpstr>
      <vt:lpstr>Slide 1</vt:lpstr>
      <vt:lpstr>Review</vt:lpstr>
      <vt:lpstr>Review</vt:lpstr>
      <vt:lpstr>Slide 4</vt:lpstr>
      <vt:lpstr>Passive forms ( Câu bị động)</vt:lpstr>
      <vt:lpstr>Ex1: Hoa eats an apple.</vt:lpstr>
      <vt:lpstr>Ex1: Hoa eats an apple.</vt:lpstr>
      <vt:lpstr>Ex1: Hoa eats an apple.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CONSOLIDATION</vt:lpstr>
      <vt:lpstr>Rewrite sentences</vt:lpstr>
      <vt:lpstr>Slide 34</vt:lpstr>
      <vt:lpstr>Slide 35</vt:lpstr>
      <vt:lpstr>Custom Show 1</vt:lpstr>
    </vt:vector>
  </TitlesOfParts>
  <Company>TRUNG ANH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10 LF</dc:title>
  <dc:creator>thuy trang</dc:creator>
  <cp:lastModifiedBy>Welcome</cp:lastModifiedBy>
  <cp:revision>445</cp:revision>
  <dcterms:created xsi:type="dcterms:W3CDTF">2009-11-19T01:25:47Z</dcterms:created>
  <dcterms:modified xsi:type="dcterms:W3CDTF">2021-02-03T02:14:43Z</dcterms:modified>
</cp:coreProperties>
</file>