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custDataLst>
    <p:tags r:id="rId12"/>
  </p:custData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9900CC"/>
    <a:srgbClr val="4B0546"/>
    <a:srgbClr val="074C04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1A190-A8E3-4AE2-84C4-2C1480D5104E}" type="datetimeFigureOut">
              <a:rPr lang="vi-VN" smtClean="0"/>
              <a:pPr/>
              <a:t>01/03/2021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CCA54-BEAB-4096-BC46-A12F60499E94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1A190-A8E3-4AE2-84C4-2C1480D5104E}" type="datetimeFigureOut">
              <a:rPr lang="vi-VN" smtClean="0"/>
              <a:pPr/>
              <a:t>01/03/2021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CCA54-BEAB-4096-BC46-A12F60499E94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1A190-A8E3-4AE2-84C4-2C1480D5104E}" type="datetimeFigureOut">
              <a:rPr lang="vi-VN" smtClean="0"/>
              <a:pPr/>
              <a:t>01/03/2021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CCA54-BEAB-4096-BC46-A12F60499E94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1A190-A8E3-4AE2-84C4-2C1480D5104E}" type="datetimeFigureOut">
              <a:rPr lang="vi-VN" smtClean="0"/>
              <a:pPr/>
              <a:t>01/03/2021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CCA54-BEAB-4096-BC46-A12F60499E94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1A190-A8E3-4AE2-84C4-2C1480D5104E}" type="datetimeFigureOut">
              <a:rPr lang="vi-VN" smtClean="0"/>
              <a:pPr/>
              <a:t>01/03/2021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CCA54-BEAB-4096-BC46-A12F60499E94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1A190-A8E3-4AE2-84C4-2C1480D5104E}" type="datetimeFigureOut">
              <a:rPr lang="vi-VN" smtClean="0"/>
              <a:pPr/>
              <a:t>01/03/2021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CCA54-BEAB-4096-BC46-A12F60499E94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1A190-A8E3-4AE2-84C4-2C1480D5104E}" type="datetimeFigureOut">
              <a:rPr lang="vi-VN" smtClean="0"/>
              <a:pPr/>
              <a:t>01/03/2021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CCA54-BEAB-4096-BC46-A12F60499E94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1A190-A8E3-4AE2-84C4-2C1480D5104E}" type="datetimeFigureOut">
              <a:rPr lang="vi-VN" smtClean="0"/>
              <a:pPr/>
              <a:t>01/03/2021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CCA54-BEAB-4096-BC46-A12F60499E94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1A190-A8E3-4AE2-84C4-2C1480D5104E}" type="datetimeFigureOut">
              <a:rPr lang="vi-VN" smtClean="0"/>
              <a:pPr/>
              <a:t>01/03/2021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CCA54-BEAB-4096-BC46-A12F60499E94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1A190-A8E3-4AE2-84C4-2C1480D5104E}" type="datetimeFigureOut">
              <a:rPr lang="vi-VN" smtClean="0"/>
              <a:pPr/>
              <a:t>01/03/2021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CCA54-BEAB-4096-BC46-A12F60499E94}" type="slidenum">
              <a:rPr lang="vi-VN" smtClean="0"/>
              <a:pPr/>
              <a:t>‹#›</a:t>
            </a:fld>
            <a:endParaRPr lang="vi-VN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1A190-A8E3-4AE2-84C4-2C1480D5104E}" type="datetimeFigureOut">
              <a:rPr lang="vi-VN" smtClean="0"/>
              <a:pPr/>
              <a:t>01/03/2021</a:t>
            </a:fld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8CCA54-BEAB-4096-BC46-A12F60499E94}" type="slidenum">
              <a:rPr lang="vi-VN" smtClean="0"/>
              <a:pPr/>
              <a:t>‹#›</a:t>
            </a:fld>
            <a:endParaRPr lang="vi-VN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vi-V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1A8CCA54-BEAB-4096-BC46-A12F60499E94}" type="slidenum">
              <a:rPr lang="vi-VN" smtClean="0"/>
              <a:pPr/>
              <a:t>‹#›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FD1A190-A8E3-4AE2-84C4-2C1480D5104E}" type="datetimeFigureOut">
              <a:rPr lang="vi-VN" smtClean="0"/>
              <a:pPr/>
              <a:t>01/03/2021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b="0" i="0" u="none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NULL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microsoft.com/office/2007/relationships/media" Target="../media/media1.wma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10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NULL" TargetMode="External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microsoft.com/office/2007/relationships/media" Target="../media/media2.wma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3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4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NULL" TargetMode="Externa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microsoft.com/office/2007/relationships/media" Target="../media/media5.wma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6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7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8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NULL" TargetMode="External"/><Relationship Id="rId1" Type="http://schemas.openxmlformats.org/officeDocument/2006/relationships/tags" Target="../tags/tag5.xml"/><Relationship Id="rId5" Type="http://schemas.openxmlformats.org/officeDocument/2006/relationships/image" Target="../media/image3.png"/><Relationship Id="rId4" Type="http://schemas.microsoft.com/office/2007/relationships/media" Target="../media/media9.wm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J02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10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1560" y="1988840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74C04"/>
                </a:solidFill>
              </a:rPr>
              <a:t>UNIT 11: TRAVELING AROUND VIET NAM</a:t>
            </a:r>
            <a:endParaRPr lang="vi-VN" sz="4000" dirty="0">
              <a:solidFill>
                <a:srgbClr val="074C0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3728" y="2996952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</a:rPr>
              <a:t>Lesson 2: SPEAK</a:t>
            </a:r>
            <a:endParaRPr lang="vi-VN" sz="3600" dirty="0">
              <a:solidFill>
                <a:srgbClr val="C00000"/>
              </a:solidFill>
            </a:endParaRPr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517231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11381">
        <p:circle/>
      </p:transition>
    </mc:Choice>
    <mc:Fallback>
      <p:transition spd="slow" advTm="11381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548680"/>
            <a:ext cx="69847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dirty="0" smtClean="0">
                <a:solidFill>
                  <a:srgbClr val="FF0000"/>
                </a:solidFill>
                <a:sym typeface="Wingdings"/>
              </a:rPr>
              <a:t></a:t>
            </a:r>
            <a:r>
              <a:rPr lang="en-US" sz="3600" u="sng" dirty="0" smtClean="0">
                <a:solidFill>
                  <a:srgbClr val="FF0000"/>
                </a:solidFill>
                <a:sym typeface="Wingdings"/>
              </a:rPr>
              <a:t>Homework: </a:t>
            </a:r>
          </a:p>
          <a:p>
            <a:r>
              <a:rPr lang="en-US" sz="3600" dirty="0" smtClean="0"/>
              <a:t>-  </a:t>
            </a:r>
            <a:r>
              <a:rPr lang="en-US" sz="3600" dirty="0"/>
              <a:t>Learn the request and reply by heart.</a:t>
            </a:r>
            <a:endParaRPr lang="vi-VN" sz="3600" dirty="0"/>
          </a:p>
          <a:p>
            <a:r>
              <a:rPr lang="en-US" sz="3600" dirty="0"/>
              <a:t>- Practice the dialogues again at home.</a:t>
            </a:r>
            <a:endParaRPr lang="vi-VN" sz="3600" dirty="0"/>
          </a:p>
          <a:p>
            <a:r>
              <a:rPr lang="en-US" sz="3600" dirty="0"/>
              <a:t>- Prepare Unit 11 (</a:t>
            </a:r>
            <a:r>
              <a:rPr lang="en-US" sz="3600" dirty="0" err="1"/>
              <a:t>cont</a:t>
            </a:r>
            <a:r>
              <a:rPr lang="en-US" sz="3600" dirty="0"/>
              <a:t>): Lesson 3: </a:t>
            </a:r>
            <a:r>
              <a:rPr lang="en-US" sz="3600" dirty="0" smtClean="0"/>
              <a:t>Read</a:t>
            </a:r>
            <a:endParaRPr lang="vi-VN" sz="3600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9320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5642">
        <p:circle/>
      </p:transition>
    </mc:Choice>
    <mc:Fallback>
      <p:transition spd="slow" advTm="35642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96427" y="404664"/>
            <a:ext cx="6480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ym typeface="Wingdings"/>
              </a:rPr>
              <a:t></a:t>
            </a:r>
            <a:r>
              <a:rPr lang="en-US" sz="3600" dirty="0" smtClean="0"/>
              <a:t>Supply the </a:t>
            </a:r>
            <a:r>
              <a:rPr lang="en-US" sz="3600" dirty="0" err="1" smtClean="0"/>
              <a:t>corect</a:t>
            </a:r>
            <a:r>
              <a:rPr lang="en-US" sz="3600" dirty="0" smtClean="0"/>
              <a:t> form  or tenses of the verbs in brackets:</a:t>
            </a:r>
            <a:endParaRPr lang="vi-VN" sz="3600" dirty="0"/>
          </a:p>
        </p:txBody>
      </p:sp>
      <p:sp>
        <p:nvSpPr>
          <p:cNvPr id="8" name="Rectangle 7"/>
          <p:cNvSpPr/>
          <p:nvPr/>
        </p:nvSpPr>
        <p:spPr>
          <a:xfrm>
            <a:off x="396427" y="1772816"/>
            <a:ext cx="748794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lphaLcPeriod"/>
            </a:pPr>
            <a:r>
              <a:rPr lang="en-US" sz="3200" dirty="0" smtClean="0"/>
              <a:t>Do  you mind (write) the lesson for me?</a:t>
            </a:r>
          </a:p>
          <a:p>
            <a:endParaRPr lang="en-US" sz="3200" dirty="0" smtClean="0"/>
          </a:p>
          <a:p>
            <a:r>
              <a:rPr lang="en-US" sz="3200" dirty="0" smtClean="0"/>
              <a:t>b/  </a:t>
            </a:r>
            <a:r>
              <a:rPr lang="en-US" sz="3200" dirty="0" err="1" smtClean="0"/>
              <a:t>Lan</a:t>
            </a:r>
            <a:r>
              <a:rPr lang="en-US" sz="3200" dirty="0" smtClean="0"/>
              <a:t> (go) to the museum last week?</a:t>
            </a:r>
          </a:p>
          <a:p>
            <a:endParaRPr lang="en-US" sz="3200" dirty="0" smtClean="0"/>
          </a:p>
          <a:p>
            <a:r>
              <a:rPr lang="en-US" sz="3200" dirty="0" smtClean="0"/>
              <a:t>c/ They ( play) baseball at the Ground Town now?</a:t>
            </a:r>
          </a:p>
          <a:p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2987824" y="2276872"/>
            <a:ext cx="17286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writing</a:t>
            </a:r>
            <a:endParaRPr lang="vi-VN" sz="32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3140968"/>
            <a:ext cx="23047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Did … go</a:t>
            </a:r>
            <a:endParaRPr lang="vi-VN" sz="3200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9592" y="4869160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Are ……… playing</a:t>
            </a:r>
            <a:endParaRPr lang="vi-VN" sz="3200" dirty="0">
              <a:solidFill>
                <a:srgbClr val="C00000"/>
              </a:solidFill>
            </a:endParaRPr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534864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49112">
        <p:circle/>
      </p:transition>
    </mc:Choice>
    <mc:Fallback>
      <p:transition spd="slow" advTm="49112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332656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dirty="0" smtClean="0">
                <a:solidFill>
                  <a:srgbClr val="074C04"/>
                </a:solidFill>
                <a:sym typeface="Wingdings"/>
              </a:rPr>
              <a:t></a:t>
            </a:r>
            <a:r>
              <a:rPr lang="en-US" sz="3200" u="sng" dirty="0" smtClean="0">
                <a:solidFill>
                  <a:srgbClr val="074C04"/>
                </a:solidFill>
                <a:sym typeface="Wingdings"/>
              </a:rPr>
              <a:t>Grammar</a:t>
            </a:r>
            <a:r>
              <a:rPr lang="en-US" sz="3200" dirty="0" smtClean="0">
                <a:solidFill>
                  <a:srgbClr val="FF33CC"/>
                </a:solidFill>
                <a:sym typeface="Wingdings"/>
              </a:rPr>
              <a:t>:</a:t>
            </a:r>
            <a:endParaRPr lang="vi-VN" sz="3200" dirty="0">
              <a:solidFill>
                <a:srgbClr val="FF33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1268760"/>
            <a:ext cx="71287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Do you mind/ Would you mind + V-</a:t>
            </a:r>
            <a:r>
              <a:rPr lang="en-US" sz="3200" dirty="0" err="1">
                <a:solidFill>
                  <a:srgbClr val="FF0000"/>
                </a:solidFill>
              </a:rPr>
              <a:t>ing</a:t>
            </a:r>
            <a:r>
              <a:rPr lang="en-US" sz="3200" dirty="0">
                <a:solidFill>
                  <a:srgbClr val="FF0000"/>
                </a:solidFill>
              </a:rPr>
              <a:t>?</a:t>
            </a:r>
            <a:endParaRPr lang="vi-VN" sz="3200" dirty="0">
              <a:solidFill>
                <a:srgbClr val="FF0000"/>
              </a:solidFill>
            </a:endParaRPr>
          </a:p>
          <a:p>
            <a:endParaRPr lang="en-US" sz="3200" dirty="0" smtClean="0">
              <a:solidFill>
                <a:srgbClr val="FF0000"/>
              </a:solidFill>
            </a:endParaRPr>
          </a:p>
          <a:p>
            <a:r>
              <a:rPr lang="en-US" sz="3200" dirty="0" smtClean="0">
                <a:solidFill>
                  <a:srgbClr val="FF0000"/>
                </a:solidFill>
              </a:rPr>
              <a:t>Would </a:t>
            </a:r>
            <a:r>
              <a:rPr lang="en-US" sz="3200" dirty="0">
                <a:solidFill>
                  <a:srgbClr val="FF0000"/>
                </a:solidFill>
              </a:rPr>
              <a:t>you mind if + S + V2/ </a:t>
            </a:r>
            <a:r>
              <a:rPr lang="en-US" sz="3200" dirty="0" err="1">
                <a:solidFill>
                  <a:srgbClr val="FF0000"/>
                </a:solidFill>
              </a:rPr>
              <a:t>ed</a:t>
            </a:r>
            <a:r>
              <a:rPr lang="en-US" sz="3200" dirty="0">
                <a:solidFill>
                  <a:srgbClr val="FF0000"/>
                </a:solidFill>
              </a:rPr>
              <a:t> + O?</a:t>
            </a:r>
            <a:endParaRPr lang="vi-VN" sz="3200" dirty="0">
              <a:solidFill>
                <a:srgbClr val="FF0000"/>
              </a:solidFill>
            </a:endParaRPr>
          </a:p>
          <a:p>
            <a:endParaRPr lang="en-US" sz="3200" dirty="0" smtClean="0">
              <a:solidFill>
                <a:srgbClr val="FF0000"/>
              </a:solidFill>
            </a:endParaRPr>
          </a:p>
          <a:p>
            <a:r>
              <a:rPr lang="en-US" sz="3200" dirty="0" smtClean="0">
                <a:solidFill>
                  <a:srgbClr val="FF0000"/>
                </a:solidFill>
              </a:rPr>
              <a:t>Do </a:t>
            </a:r>
            <a:r>
              <a:rPr lang="en-US" sz="3200" dirty="0">
                <a:solidFill>
                  <a:srgbClr val="FF0000"/>
                </a:solidFill>
              </a:rPr>
              <a:t>you mind if + S + V (s/</a:t>
            </a:r>
            <a:r>
              <a:rPr lang="en-US" sz="3200" dirty="0" err="1">
                <a:solidFill>
                  <a:srgbClr val="FF0000"/>
                </a:solidFill>
              </a:rPr>
              <a:t>es</a:t>
            </a:r>
            <a:r>
              <a:rPr lang="en-US" sz="3200" dirty="0">
                <a:solidFill>
                  <a:srgbClr val="FF0000"/>
                </a:solidFill>
              </a:rPr>
              <a:t>) + O?</a:t>
            </a:r>
            <a:endParaRPr lang="vi-VN" sz="3200" dirty="0">
              <a:solidFill>
                <a:srgbClr val="FF0000"/>
              </a:solidFill>
            </a:endParaRPr>
          </a:p>
          <a:p>
            <a:endParaRPr lang="vi-VN" sz="3200" dirty="0">
              <a:solidFill>
                <a:srgbClr val="FF0000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5097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18708">
        <p:circle/>
      </p:transition>
    </mc:Choice>
    <mc:Fallback>
      <p:transition spd="slow" advTm="18708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99236665"/>
              </p:ext>
            </p:extLst>
          </p:nvPr>
        </p:nvGraphicFramePr>
        <p:xfrm>
          <a:off x="611560" y="1003573"/>
          <a:ext cx="7560840" cy="496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2520280"/>
                <a:gridCol w="2520280"/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rgbClr val="9900CC"/>
                          </a:solidFill>
                        </a:rPr>
                        <a:t>Request</a:t>
                      </a:r>
                      <a:endParaRPr lang="vi-VN" sz="3200" b="1" dirty="0">
                        <a:solidFill>
                          <a:srgbClr val="9900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rgbClr val="9900CC"/>
                          </a:solidFill>
                        </a:rPr>
                        <a:t>Reply</a:t>
                      </a:r>
                      <a:endParaRPr lang="vi-VN" sz="3200" dirty="0">
                        <a:solidFill>
                          <a:srgbClr val="9900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vi-VN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 smtClean="0">
                          <a:sym typeface="Wingdings 2"/>
                        </a:rPr>
                        <a:t></a:t>
                      </a:r>
                      <a:endParaRPr lang="vi-VN" sz="3600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        </a:t>
                      </a:r>
                      <a:r>
                        <a:rPr lang="vi-VN" sz="3600" dirty="0" smtClean="0"/>
                        <a:t>×</a:t>
                      </a:r>
                      <a:endParaRPr lang="vi-VN" sz="3600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US" sz="2400" dirty="0" smtClean="0">
                          <a:solidFill>
                            <a:srgbClr val="4B0546"/>
                          </a:solidFill>
                        </a:rPr>
                        <a:t>Do you mind </a:t>
                      </a:r>
                      <a:r>
                        <a:rPr lang="en-US" sz="2400" u="sng" dirty="0" smtClean="0">
                          <a:solidFill>
                            <a:srgbClr val="FF0000"/>
                          </a:solidFill>
                        </a:rPr>
                        <a:t>closing </a:t>
                      </a:r>
                      <a:r>
                        <a:rPr lang="en-US" sz="2400" dirty="0" smtClean="0"/>
                        <a:t>the door?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2400" dirty="0" smtClean="0"/>
                        <a:t>Would</a:t>
                      </a:r>
                      <a:r>
                        <a:rPr lang="en-US" sz="2400" baseline="0" dirty="0" smtClean="0"/>
                        <a:t> you mind </a:t>
                      </a:r>
                      <a:r>
                        <a:rPr lang="en-US" sz="2400" u="sng" baseline="0" dirty="0" smtClean="0">
                          <a:solidFill>
                            <a:srgbClr val="FF0000"/>
                          </a:solidFill>
                        </a:rPr>
                        <a:t>opening</a:t>
                      </a:r>
                      <a:r>
                        <a:rPr lang="en-US" sz="2400" baseline="0" dirty="0" smtClean="0"/>
                        <a:t> the window?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2400" baseline="0" dirty="0" smtClean="0"/>
                        <a:t>Do you mind if I </a:t>
                      </a:r>
                      <a:r>
                        <a:rPr lang="en-US" sz="2400" u="sng" baseline="0" dirty="0" smtClean="0">
                          <a:solidFill>
                            <a:srgbClr val="FF0000"/>
                          </a:solidFill>
                        </a:rPr>
                        <a:t>take</a:t>
                      </a:r>
                      <a:r>
                        <a:rPr lang="en-US" sz="2400" baseline="0" dirty="0" smtClean="0"/>
                        <a:t> a photo?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2400" baseline="0" dirty="0" smtClean="0"/>
                        <a:t>Would you mind if I </a:t>
                      </a:r>
                      <a:r>
                        <a:rPr lang="en-US" sz="2400" u="sng" baseline="0" dirty="0" smtClean="0">
                          <a:solidFill>
                            <a:srgbClr val="FF0000"/>
                          </a:solidFill>
                        </a:rPr>
                        <a:t>took</a:t>
                      </a:r>
                      <a:r>
                        <a:rPr lang="en-US" sz="2400" baseline="0" dirty="0" smtClean="0"/>
                        <a:t> a photo</a:t>
                      </a:r>
                      <a:endParaRPr lang="vi-VN" sz="2400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+ No, I don’t mind.</a:t>
                      </a:r>
                    </a:p>
                    <a:p>
                      <a:r>
                        <a:rPr lang="en-US" sz="2400" dirty="0" smtClean="0"/>
                        <a:t>+</a:t>
                      </a:r>
                      <a:r>
                        <a:rPr lang="en-US" sz="2400" baseline="0" dirty="0" smtClean="0"/>
                        <a:t> No, of course not.</a:t>
                      </a:r>
                    </a:p>
                    <a:p>
                      <a:r>
                        <a:rPr lang="en-US" sz="2400" baseline="0" dirty="0" smtClean="0"/>
                        <a:t>+ Not at all.</a:t>
                      </a:r>
                    </a:p>
                    <a:p>
                      <a:r>
                        <a:rPr lang="en-US" sz="2400" baseline="0" dirty="0" smtClean="0"/>
                        <a:t>+ Please do.</a:t>
                      </a:r>
                    </a:p>
                    <a:p>
                      <a:r>
                        <a:rPr lang="en-US" sz="2400" baseline="0" dirty="0" smtClean="0"/>
                        <a:t>+ Please go ahead.</a:t>
                      </a:r>
                      <a:endParaRPr lang="vi-VN" sz="2400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+ I’m sorry, I can’t.</a:t>
                      </a:r>
                    </a:p>
                    <a:p>
                      <a:r>
                        <a:rPr lang="en-US" sz="2400" dirty="0" smtClean="0"/>
                        <a:t>+ I’m sorry, that is not possible.</a:t>
                      </a:r>
                    </a:p>
                    <a:p>
                      <a:r>
                        <a:rPr lang="en-US" sz="2400" dirty="0" smtClean="0"/>
                        <a:t>+ I’d prefer</a:t>
                      </a:r>
                      <a:r>
                        <a:rPr lang="en-US" sz="2400" baseline="0" dirty="0" smtClean="0"/>
                        <a:t> you didn’t.</a:t>
                      </a:r>
                    </a:p>
                    <a:p>
                      <a:r>
                        <a:rPr lang="en-US" sz="2400" baseline="0" dirty="0" smtClean="0"/>
                        <a:t>+ I’d rather you didn’t.</a:t>
                      </a:r>
                      <a:endParaRPr lang="vi-VN" sz="2400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55576" y="332656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  <a:sym typeface="Wingdings"/>
              </a:rPr>
              <a:t></a:t>
            </a:r>
            <a:r>
              <a:rPr lang="en-US" sz="3600" u="sng" dirty="0" smtClean="0">
                <a:solidFill>
                  <a:srgbClr val="C00000"/>
                </a:solidFill>
              </a:rPr>
              <a:t>Use “mind” in request</a:t>
            </a:r>
            <a:endParaRPr lang="vi-VN" sz="3600" u="sng" dirty="0">
              <a:solidFill>
                <a:srgbClr val="C00000"/>
              </a:solidFill>
            </a:endParaRPr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67696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73417">
        <p:circle/>
      </p:transition>
    </mc:Choice>
    <mc:Fallback>
      <p:transition spd="slow" advTm="73417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4">
            <a:lum bright="-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9000"/>
            <a:ext cx="817240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val Callout 7"/>
          <p:cNvSpPr/>
          <p:nvPr/>
        </p:nvSpPr>
        <p:spPr>
          <a:xfrm>
            <a:off x="1763688" y="836712"/>
            <a:ext cx="3168352" cy="2232248"/>
          </a:xfrm>
          <a:prstGeom prst="wedgeEllipseCallout">
            <a:avLst>
              <a:gd name="adj1" fmla="val -29385"/>
              <a:gd name="adj2" fmla="val 773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Do you mind if I ask you a question? 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4932040" y="819467"/>
            <a:ext cx="2664296" cy="2088232"/>
          </a:xfrm>
          <a:prstGeom prst="wedgeEllipseCallout">
            <a:avLst>
              <a:gd name="adj1" fmla="val 4322"/>
              <a:gd name="adj2" fmla="val 934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9900CC"/>
                </a:solidFill>
              </a:rPr>
              <a:t>No, of course not</a:t>
            </a:r>
            <a:endParaRPr lang="vi-VN" sz="2800" dirty="0">
              <a:solidFill>
                <a:srgbClr val="9900CC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647834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17423">
        <p:circle/>
      </p:transition>
    </mc:Choice>
    <mc:Fallback>
      <p:transition spd="slow" advTm="17423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332656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9900CC"/>
                </a:solidFill>
                <a:sym typeface="Wingdings"/>
              </a:rPr>
              <a:t></a:t>
            </a:r>
            <a:r>
              <a:rPr lang="en-US" sz="2800" dirty="0" smtClean="0">
                <a:solidFill>
                  <a:srgbClr val="9900CC"/>
                </a:solidFill>
              </a:rPr>
              <a:t>Work with a partner. One of you is  student A and the other is student  B. Look at the information about your role and use it to make requests and suggestions</a:t>
            </a:r>
            <a:endParaRPr lang="vi-VN" sz="2800" dirty="0">
              <a:solidFill>
                <a:srgbClr val="9900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4537" y="2314778"/>
            <a:ext cx="6768752" cy="353943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</a:rPr>
              <a:t>Student A : You are  a tourist on vacation in Ho Chi Minh city. You want to visit the places: a market, the zoo, a museum, and a restaurant for lunch. Ask the tourist information officer to suggest where you could go. Use the expressions in the box to help you.</a:t>
            </a:r>
            <a:endParaRPr lang="vi-VN" sz="3200" dirty="0">
              <a:solidFill>
                <a:srgbClr val="FFC000"/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1691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62951">
        <p:circle/>
      </p:transition>
    </mc:Choice>
    <mc:Fallback>
      <p:transition spd="slow" advTm="62951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8204" y="404664"/>
            <a:ext cx="6552728" cy="304698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33CC"/>
                </a:solidFill>
              </a:rPr>
              <a:t>Student   B: You are a tourist information officer at </a:t>
            </a:r>
            <a:r>
              <a:rPr lang="en-US" sz="3200" dirty="0" err="1" smtClean="0">
                <a:solidFill>
                  <a:srgbClr val="FF33CC"/>
                </a:solidFill>
              </a:rPr>
              <a:t>Sai</a:t>
            </a:r>
            <a:r>
              <a:rPr lang="en-US" sz="3200" dirty="0" smtClean="0">
                <a:solidFill>
                  <a:srgbClr val="FF33CC"/>
                </a:solidFill>
              </a:rPr>
              <a:t> </a:t>
            </a:r>
            <a:r>
              <a:rPr lang="en-US" sz="3200" dirty="0" err="1" smtClean="0">
                <a:solidFill>
                  <a:srgbClr val="FF33CC"/>
                </a:solidFill>
              </a:rPr>
              <a:t>Gon</a:t>
            </a:r>
            <a:r>
              <a:rPr lang="en-US" sz="3200" dirty="0" smtClean="0">
                <a:solidFill>
                  <a:srgbClr val="FF33CC"/>
                </a:solidFill>
              </a:rPr>
              <a:t> tourist . A tourist is going to ask you for help. You should make suggestion about which places to visit. The following information will help you</a:t>
            </a:r>
            <a:endParaRPr lang="vi-VN" sz="3200" dirty="0">
              <a:solidFill>
                <a:srgbClr val="FF33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3717032"/>
            <a:ext cx="66247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dirty="0" smtClean="0">
                <a:solidFill>
                  <a:srgbClr val="FF0000"/>
                </a:solidFill>
                <a:sym typeface="Wingdings"/>
              </a:rPr>
              <a:t></a:t>
            </a:r>
            <a:r>
              <a:rPr lang="vi-VN" dirty="0" smtClean="0">
                <a:sym typeface="Wingdings"/>
              </a:rPr>
              <a:t> </a:t>
            </a:r>
            <a:r>
              <a:rPr lang="vi-VN" sz="3200" dirty="0" smtClean="0">
                <a:solidFill>
                  <a:srgbClr val="FF0000"/>
                </a:solidFill>
                <a:sym typeface="Wingdings"/>
              </a:rPr>
              <a:t>You read the useful expressions and the information in the box on page 101 in English 8 textbook</a:t>
            </a:r>
            <a:endParaRPr lang="vi-VN" sz="3200" dirty="0">
              <a:solidFill>
                <a:srgbClr val="FF0000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473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47872">
        <p:circle/>
      </p:transition>
    </mc:Choice>
    <mc:Fallback>
      <p:transition spd="slow" advTm="47872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404664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dirty="0" smtClean="0">
                <a:sym typeface="Wingdings"/>
              </a:rPr>
              <a:t> </a:t>
            </a:r>
            <a:r>
              <a:rPr lang="vi-VN" sz="3600" u="sng" dirty="0" smtClean="0">
                <a:sym typeface="Wingdings"/>
              </a:rPr>
              <a:t>Model conversation</a:t>
            </a:r>
            <a:r>
              <a:rPr lang="vi-VN" sz="3600" dirty="0" smtClean="0">
                <a:sym typeface="Wingdings"/>
              </a:rPr>
              <a:t>: </a:t>
            </a:r>
            <a:endParaRPr lang="vi-VN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1124744"/>
            <a:ext cx="770485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The dialogues between you and the tourist information officer</a:t>
            </a:r>
            <a:endParaRPr lang="vi-VN" sz="2800" dirty="0"/>
          </a:p>
          <a:p>
            <a:r>
              <a:rPr lang="en-US" sz="2800" dirty="0"/>
              <a:t>A: Would you mind if I asked you a question?</a:t>
            </a:r>
            <a:endParaRPr lang="vi-VN" sz="2800" dirty="0"/>
          </a:p>
          <a:p>
            <a:r>
              <a:rPr lang="en-US" sz="2800" dirty="0"/>
              <a:t>B: </a:t>
            </a:r>
            <a:r>
              <a:rPr lang="en-US" sz="2800" dirty="0" smtClean="0"/>
              <a:t>No, </a:t>
            </a:r>
            <a:r>
              <a:rPr lang="en-US" sz="2800" dirty="0"/>
              <a:t>I don’t mind</a:t>
            </a:r>
            <a:endParaRPr lang="vi-VN" sz="2800" dirty="0"/>
          </a:p>
          <a:p>
            <a:r>
              <a:rPr lang="en-US" sz="2800" dirty="0"/>
              <a:t>A: I want to visit a market. Could you </a:t>
            </a:r>
            <a:r>
              <a:rPr lang="en-US" sz="2800" dirty="0" smtClean="0"/>
              <a:t>suggest </a:t>
            </a:r>
            <a:r>
              <a:rPr lang="en-US" sz="2800" dirty="0"/>
              <a:t>one?</a:t>
            </a:r>
            <a:endParaRPr lang="vi-VN" sz="2800" dirty="0"/>
          </a:p>
          <a:p>
            <a:r>
              <a:rPr lang="en-US" sz="2800" dirty="0"/>
              <a:t>B: How about going to the Ben </a:t>
            </a:r>
            <a:r>
              <a:rPr lang="en-US" sz="2800" dirty="0" err="1"/>
              <a:t>Thanh</a:t>
            </a:r>
            <a:r>
              <a:rPr lang="en-US" sz="2800" dirty="0"/>
              <a:t> market?</a:t>
            </a:r>
            <a:endParaRPr lang="vi-VN" sz="2800" dirty="0"/>
          </a:p>
          <a:p>
            <a:r>
              <a:rPr lang="en-US" sz="2800" dirty="0"/>
              <a:t>A: No, I don’t want to go there. Is there anything else?</a:t>
            </a:r>
            <a:endParaRPr lang="vi-VN" sz="2800" dirty="0"/>
          </a:p>
          <a:p>
            <a:r>
              <a:rPr lang="en-US" sz="2800" dirty="0"/>
              <a:t>B:Why don’t you go to stamps and coins market?</a:t>
            </a:r>
            <a:endParaRPr lang="vi-VN" sz="2800" dirty="0"/>
          </a:p>
          <a:p>
            <a:r>
              <a:rPr lang="en-US" sz="2800" dirty="0"/>
              <a:t>A:That sounds interesting.</a:t>
            </a:r>
            <a:endParaRPr lang="vi-VN" sz="2800" dirty="0"/>
          </a:p>
          <a:p>
            <a:endParaRPr lang="vi-VN" sz="2800" dirty="0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4577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29776">
        <p:circle/>
      </p:transition>
    </mc:Choice>
    <mc:Fallback>
      <p:transition spd="slow" advTm="29776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836712"/>
            <a:ext cx="676875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ym typeface="Wingdings"/>
              </a:rPr>
              <a:t></a:t>
            </a:r>
            <a:r>
              <a:rPr lang="en-US" sz="3200" b="1" u="sng" dirty="0"/>
              <a:t>Ordering the sentences</a:t>
            </a:r>
            <a:r>
              <a:rPr lang="en-US" sz="3200" b="1" dirty="0"/>
              <a:t>:</a:t>
            </a:r>
            <a:endParaRPr lang="vi-VN" sz="3200" dirty="0"/>
          </a:p>
          <a:p>
            <a:r>
              <a:rPr lang="en-US" sz="3200" dirty="0"/>
              <a:t>a/ </a:t>
            </a:r>
            <a:r>
              <a:rPr lang="en-US" sz="3200" dirty="0" err="1"/>
              <a:t>Mi</a:t>
            </a:r>
            <a:r>
              <a:rPr lang="en-US" sz="3200" dirty="0"/>
              <a:t> /  would like/ a museum/ /visit/ </a:t>
            </a:r>
            <a:r>
              <a:rPr lang="en-US" sz="3200" dirty="0" smtClean="0"/>
              <a:t>to.</a:t>
            </a:r>
          </a:p>
          <a:p>
            <a:endParaRPr lang="vi-VN" sz="3200" dirty="0"/>
          </a:p>
          <a:p>
            <a:r>
              <a:rPr lang="en-US" sz="3200" dirty="0" smtClean="0"/>
              <a:t>b</a:t>
            </a:r>
            <a:r>
              <a:rPr lang="en-US" sz="3200" dirty="0"/>
              <a:t>/ mind/ they/ playing / Do/ soccer/ ?</a:t>
            </a:r>
            <a:endParaRPr lang="vi-VN" sz="3200" dirty="0"/>
          </a:p>
          <a:p>
            <a:endParaRPr lang="en-US" sz="3200" dirty="0" smtClean="0"/>
          </a:p>
          <a:p>
            <a:r>
              <a:rPr lang="en-US" sz="3200" dirty="0" smtClean="0"/>
              <a:t>c</a:t>
            </a:r>
            <a:r>
              <a:rPr lang="en-US" sz="3200" dirty="0"/>
              <a:t>/ of/ No/ course/not</a:t>
            </a:r>
            <a:endParaRPr lang="vi-VN" sz="3200" dirty="0"/>
          </a:p>
          <a:p>
            <a:endParaRPr lang="vi-VN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1403648" y="2267873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</a:rPr>
              <a:t>Mi</a:t>
            </a:r>
            <a:r>
              <a:rPr lang="en-US" sz="3200" dirty="0" smtClean="0">
                <a:solidFill>
                  <a:srgbClr val="FF0000"/>
                </a:solidFill>
              </a:rPr>
              <a:t> would like to visit a museum</a:t>
            </a:r>
            <a:r>
              <a:rPr lang="en-US" sz="3200" dirty="0" smtClean="0"/>
              <a:t>.</a:t>
            </a:r>
            <a:endParaRPr lang="vi-VN" sz="32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187624" y="3284984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Do they mind playing soccer?</a:t>
            </a:r>
            <a:endParaRPr lang="vi-VN" sz="3200" dirty="0" smtClean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3608" y="4437698"/>
            <a:ext cx="31683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No, of course not.</a:t>
            </a:r>
            <a:endParaRPr lang="vi-VN" sz="3200" dirty="0" smtClean="0">
              <a:solidFill>
                <a:srgbClr val="FF0000"/>
              </a:solidFill>
            </a:endParaRPr>
          </a:p>
          <a:p>
            <a:endParaRPr lang="vi-VN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4115020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25453">
        <p:circle/>
      </p:transition>
    </mc:Choice>
    <mc:Fallback>
      <p:transition spd="slow" advTm="25453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4" grpId="0"/>
      <p:bldP spid="6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7&quot;/&gt;&lt;/object&gt;&lt;object type=&quot;3&quot; unique_id=&quot;10004&quot;&gt;&lt;property id=&quot;20148&quot; value=&quot;5&quot;/&gt;&lt;property id=&quot;20300&quot; value=&quot;Slide 2&quot;/&gt;&lt;property id=&quot;20307&quot; value=&quot;258&quot;/&gt;&lt;/object&gt;&lt;object type=&quot;3&quot; unique_id=&quot;10005&quot;&gt;&lt;property id=&quot;20148&quot; value=&quot;5&quot;/&gt;&lt;property id=&quot;20300&quot; value=&quot;Slide 3&quot;/&gt;&lt;property id=&quot;20307&quot; value=&quot;259&quot;/&gt;&lt;/object&gt;&lt;object type=&quot;3&quot; unique_id=&quot;10006&quot;&gt;&lt;property id=&quot;20148&quot; value=&quot;5&quot;/&gt;&lt;property id=&quot;20300&quot; value=&quot;Slide 4&quot;/&gt;&lt;property id=&quot;20307&quot; value=&quot;260&quot;/&gt;&lt;/object&gt;&lt;object type=&quot;3&quot; unique_id=&quot;10007&quot;&gt;&lt;property id=&quot;20148&quot; value=&quot;5&quot;/&gt;&lt;property id=&quot;20300&quot; value=&quot;Slide 5&quot;/&gt;&lt;property id=&quot;20307&quot; value=&quot;261&quot;/&gt;&lt;/object&gt;&lt;object type=&quot;3&quot; unique_id=&quot;10008&quot;&gt;&lt;property id=&quot;20148&quot; value=&quot;5&quot;/&gt;&lt;property id=&quot;20300&quot; value=&quot;Slide 6&quot;/&gt;&lt;property id=&quot;20307&quot; value=&quot;262&quot;/&gt;&lt;/object&gt;&lt;object type=&quot;3&quot; unique_id=&quot;10009&quot;&gt;&lt;property id=&quot;20148&quot; value=&quot;5&quot;/&gt;&lt;property id=&quot;20300&quot; value=&quot;Slide 7&quot;/&gt;&lt;property id=&quot;20307&quot; value=&quot;263&quot;/&gt;&lt;/object&gt;&lt;object type=&quot;3&quot; unique_id=&quot;10010&quot;&gt;&lt;property id=&quot;20148&quot; value=&quot;5&quot;/&gt;&lt;property id=&quot;20300&quot; value=&quot;Slide 8&quot;/&gt;&lt;property id=&quot;20307&quot; value=&quot;264&quot;/&gt;&lt;/object&gt;&lt;object type=&quot;3&quot; unique_id=&quot;10011&quot;&gt;&lt;property id=&quot;20148&quot; value=&quot;5&quot;/&gt;&lt;property id=&quot;20300&quot; value=&quot;Slide 9&quot;/&gt;&lt;property id=&quot;20307&quot; value=&quot;265&quot;/&gt;&lt;/object&gt;&lt;object type=&quot;3&quot; unique_id=&quot;10012&quot;&gt;&lt;property id=&quot;20148&quot; value=&quot;5&quot;/&gt;&lt;property id=&quot;20300&quot; value=&quot;Slide 10&quot;/&gt;&lt;property id=&quot;20307&quot; value=&quot;266&quot;/&gt;&lt;/object&gt;&lt;/object&gt;&lt;object type=&quot;8&quot; unique_id=&quot;10024&quot;&gt;&lt;/object&gt;&lt;/object&gt;&lt;/database&gt;"/>
  <p:tag name="MMPROD_NEXTUNIQUEID" val="10009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6|5.9|13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3|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5.4|2.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193</TotalTime>
  <Words>551</Words>
  <Application>Microsoft Office PowerPoint</Application>
  <PresentationFormat>On-screen Show (4:3)</PresentationFormat>
  <Paragraphs>63</Paragraphs>
  <Slides>10</Slides>
  <Notes>0</Notes>
  <HiddenSlides>0</HiddenSlides>
  <MMClips>10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Adjacency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Welcome</cp:lastModifiedBy>
  <cp:revision>58</cp:revision>
  <dcterms:created xsi:type="dcterms:W3CDTF">2020-04-22T22:14:09Z</dcterms:created>
  <dcterms:modified xsi:type="dcterms:W3CDTF">2021-03-01T01:29:48Z</dcterms:modified>
</cp:coreProperties>
</file>