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  <p:sldMasterId id="2147483720" r:id="rId5"/>
  </p:sldMasterIdLst>
  <p:sldIdLst>
    <p:sldId id="263" r:id="rId6"/>
    <p:sldId id="262" r:id="rId7"/>
    <p:sldId id="261" r:id="rId8"/>
    <p:sldId id="264" r:id="rId9"/>
    <p:sldId id="265" r:id="rId10"/>
    <p:sldId id="267" r:id="rId11"/>
    <p:sldId id="266" r:id="rId12"/>
    <p:sldId id="269" r:id="rId13"/>
    <p:sldId id="275" r:id="rId14"/>
    <p:sldId id="273" r:id="rId15"/>
    <p:sldId id="271" r:id="rId16"/>
    <p:sldId id="272" r:id="rId17"/>
    <p:sldId id="277" r:id="rId18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5635"/>
    <a:srgbClr val="F20E2F"/>
    <a:srgbClr val="D85876"/>
    <a:srgbClr val="36CA4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659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207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3054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2791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6999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2037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6613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2704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00811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1487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5991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6654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952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6550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32372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92756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6941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02385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15625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59827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22144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8610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68343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04838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35051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65313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60544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7130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80614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52915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5014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25353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6089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87671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37131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693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20528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6931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2638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40CA2-7BE7-4DEF-9A50-C774E366A88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5065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ED41F-A194-4684-A912-D482B653C9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88245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51750-4126-45C0-8012-093E677C699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40760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C3234-6C37-4016-BD1A-4E545391F13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80271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AC409-221B-4394-83E9-2C41C5C86C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751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58828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BF31D-B123-42BA-8AAB-0FED2444075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44936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0F4E0-F0F7-468F-8958-0AA21308FC5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02126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CD444-D7CD-4A0C-8419-5B6514AD10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19621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84CB0-4B58-43C7-B653-95C0E7916AE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97541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EBC946-346C-4AE5-8EDB-43E14B067B0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77220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203DA-B131-49A7-A9FF-8533B431180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406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2713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1664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4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010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4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8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985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296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49806-D983-438A-A509-F67D5EA8D1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F2D58-7022-4278-ADD1-265AF6B8B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5350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D6B70-0236-4D1A-889A-332E1AF370C5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23/04/2020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99BF6-3C3F-466C-A144-A1546ADACF7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0207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1F945990-5576-4416-865D-EDBABEA4F835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715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3.png"/><Relationship Id="rId10" Type="http://schemas.openxmlformats.org/officeDocument/2006/relationships/image" Target="../media/image16.jpeg"/><Relationship Id="rId4" Type="http://schemas.openxmlformats.org/officeDocument/2006/relationships/image" Target="../media/image11.jpe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9.xml"/><Relationship Id="rId4" Type="http://schemas.openxmlformats.org/officeDocument/2006/relationships/image" Target="../media/image21.png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57200"/>
            <a:ext cx="5638800" cy="1371600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12 : A vacation abroad</a:t>
            </a:r>
            <a:br>
              <a:rPr lang="en-US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981210"/>
            <a:ext cx="9144000" cy="1200329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.VnAristote" pitchFamily="34" charset="0"/>
                <a:cs typeface="Times New Roman" pitchFamily="18" charset="0"/>
              </a:rPr>
              <a:t>Lesson </a:t>
            </a:r>
            <a:r>
              <a:rPr lang="en-US" sz="36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.VnAristote" pitchFamily="34" charset="0"/>
                <a:cs typeface="Times New Roman" pitchFamily="18" charset="0"/>
              </a:rPr>
              <a:t>1:  </a:t>
            </a:r>
            <a:r>
              <a:rPr lang="en-US" sz="36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GETTING STARTED - LISTEN AND </a:t>
            </a:r>
            <a:r>
              <a:rPr lang="en-US" sz="36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Read.</a:t>
            </a:r>
          </a:p>
        </p:txBody>
      </p:sp>
    </p:spTree>
    <p:extLst>
      <p:ext uri="{BB962C8B-B14F-4D97-AF65-F5344CB8AC3E}">
        <p14:creationId xmlns="" xmlns:p14="http://schemas.microsoft.com/office/powerpoint/2010/main" val="263699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31837"/>
            <a:ext cx="7886700" cy="1325563"/>
          </a:xfrm>
          <a:solidFill>
            <a:srgbClr val="D85876"/>
          </a:solidFill>
        </p:spPr>
        <p:txBody>
          <a:bodyPr/>
          <a:lstStyle/>
          <a:p>
            <a:pPr algn="ctr"/>
            <a:r>
              <a:rPr lang="en-US" dirty="0" smtClean="0">
                <a:latin typeface="VNI-Goudy" pitchFamily="2" charset="0"/>
              </a:rPr>
              <a:t>b. Will Mr. Thanh have dinner with the Smiths? Why (not)?</a:t>
            </a:r>
            <a:endParaRPr lang="en-US" dirty="0">
              <a:latin typeface="VNI-Goudy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654425"/>
            <a:ext cx="7886700" cy="1069975"/>
          </a:xfrm>
          <a:solidFill>
            <a:srgbClr val="FB5635"/>
          </a:solidFill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VNI-Goudy" pitchFamily="2" charset="0"/>
              </a:rPr>
              <a:t>No, he won’t. Because he will have a  business meeting.</a:t>
            </a:r>
            <a:endParaRPr lang="en-US" dirty="0">
              <a:latin typeface="VNI-Goudy" pitchFamily="2" charset="0"/>
            </a:endParaRPr>
          </a:p>
        </p:txBody>
      </p:sp>
      <p:sp>
        <p:nvSpPr>
          <p:cNvPr id="5" name="Sun 4">
            <a:hlinkClick r:id="rId3" action="ppaction://hlinksldjump"/>
          </p:cNvPr>
          <p:cNvSpPr/>
          <p:nvPr/>
        </p:nvSpPr>
        <p:spPr>
          <a:xfrm>
            <a:off x="4565073" y="5410200"/>
            <a:ext cx="838200" cy="685800"/>
          </a:xfrm>
          <a:prstGeom prst="sun">
            <a:avLst/>
          </a:prstGeom>
          <a:solidFill>
            <a:srgbClr val="FB56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oon 5">
            <a:hlinkClick r:id="rId4" action="ppaction://hlinksldjump"/>
          </p:cNvPr>
          <p:cNvSpPr/>
          <p:nvPr/>
        </p:nvSpPr>
        <p:spPr>
          <a:xfrm>
            <a:off x="3657600" y="5410200"/>
            <a:ext cx="609600" cy="685800"/>
          </a:xfrm>
          <a:prstGeom prst="mo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143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71600"/>
            <a:ext cx="7886700" cy="1325563"/>
          </a:xfrm>
          <a:solidFill>
            <a:srgbClr val="D85876"/>
          </a:solidFill>
        </p:spPr>
        <p:txBody>
          <a:bodyPr/>
          <a:lstStyle/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c. How will Mrs. Quyen go to Mrs. Smith’s house?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550" y="3429000"/>
            <a:ext cx="7886700" cy="1524000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>
              <a:latin typeface="Aharoni" pitchFamily="2" charset="-79"/>
              <a:cs typeface="Aharoni" pitchFamily="2" charset="-79"/>
            </a:endParaRPr>
          </a:p>
          <a:p>
            <a:pPr marL="0" indent="0" algn="ctr">
              <a:buNone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Mrs. Smith will pick her up at the hotel.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Sun 4">
            <a:hlinkClick r:id="rId3" action="ppaction://hlinksldjump"/>
          </p:cNvPr>
          <p:cNvSpPr/>
          <p:nvPr/>
        </p:nvSpPr>
        <p:spPr>
          <a:xfrm>
            <a:off x="4565073" y="5410200"/>
            <a:ext cx="838200" cy="685800"/>
          </a:xfrm>
          <a:prstGeom prst="sun">
            <a:avLst/>
          </a:prstGeom>
          <a:solidFill>
            <a:srgbClr val="FB56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oon 5">
            <a:hlinkClick r:id="rId4" action="ppaction://hlinksldjump"/>
          </p:cNvPr>
          <p:cNvSpPr/>
          <p:nvPr/>
        </p:nvSpPr>
        <p:spPr>
          <a:xfrm>
            <a:off x="3657600" y="5410200"/>
            <a:ext cx="609600" cy="685800"/>
          </a:xfrm>
          <a:prstGeom prst="mo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4621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7886700" cy="1943229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Arial Rounded MT Bold" pitchFamily="34" charset="0"/>
              </a:rPr>
              <a:t>d. How long will Mrs. Quyen be in San Francisco?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657600"/>
            <a:ext cx="7886700" cy="129857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en-US" dirty="0" smtClean="0">
              <a:latin typeface="Arial Rounded MT Bold" pitchFamily="34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Arial Rounded MT Bold" pitchFamily="34" charset="0"/>
              </a:rPr>
              <a:t>She will be in San Francisco for 3 nights.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5" name="Sun 4">
            <a:hlinkClick r:id="rId3" action="ppaction://hlinksldjump"/>
          </p:cNvPr>
          <p:cNvSpPr/>
          <p:nvPr/>
        </p:nvSpPr>
        <p:spPr>
          <a:xfrm>
            <a:off x="4565073" y="5410200"/>
            <a:ext cx="838200" cy="685800"/>
          </a:xfrm>
          <a:prstGeom prst="sun">
            <a:avLst/>
          </a:prstGeom>
          <a:solidFill>
            <a:srgbClr val="FB56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oon 5">
            <a:hlinkClick r:id="rId4" action="ppaction://hlinksldjump"/>
          </p:cNvPr>
          <p:cNvSpPr/>
          <p:nvPr/>
        </p:nvSpPr>
        <p:spPr>
          <a:xfrm>
            <a:off x="3657600" y="5410200"/>
            <a:ext cx="609600" cy="685800"/>
          </a:xfrm>
          <a:prstGeom prst="mo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804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463925" y="265112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073525" y="265112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683125" y="265112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299075" y="26670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819400" y="33782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E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3457575" y="33782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4032250" y="336232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G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683125" y="336232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299075" y="33782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I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5867400" y="33782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J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2208213" y="4005263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K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2819400" y="4005263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L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3402013" y="40132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M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4032250" y="40132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N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4627563" y="4010025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5278438" y="401002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P</a:t>
            </a: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6400800" y="401002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R</a:t>
            </a: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2789238" y="474027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T</a:t>
            </a: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3436938" y="475297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U</a:t>
            </a: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4011613" y="47371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V</a:t>
            </a: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4586288" y="4737100"/>
            <a:ext cx="60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W</a:t>
            </a:r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5272088" y="47371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X</a:t>
            </a: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5867400" y="47371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Y</a:t>
            </a: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6477000" y="4752975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Z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5797550" y="4010025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Q</a:t>
            </a:r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914400" y="5700713"/>
            <a:ext cx="7543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smtClean="0">
                <a:solidFill>
                  <a:srgbClr val="252571"/>
                </a:solidFill>
                <a:latin typeface="Times New Roman" pitchFamily="18" charset="0"/>
              </a:rPr>
              <a:t>____    ____    ____    ____    ____</a:t>
            </a: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2195513" y="4735513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1515FF"/>
                </a:solidFill>
                <a:latin typeface="Times New Roman" pitchFamily="18" charset="0"/>
              </a:rPr>
              <a:t>S</a:t>
            </a:r>
          </a:p>
        </p:txBody>
      </p:sp>
      <p:grpSp>
        <p:nvGrpSpPr>
          <p:cNvPr id="4125" name="Group 29"/>
          <p:cNvGrpSpPr>
            <a:grpSpLocks/>
          </p:cNvGrpSpPr>
          <p:nvPr/>
        </p:nvGrpSpPr>
        <p:grpSpPr bwMode="auto">
          <a:xfrm>
            <a:off x="457200" y="1371600"/>
            <a:ext cx="8382000" cy="4343400"/>
            <a:chOff x="0" y="0"/>
            <a:chExt cx="4596" cy="1703"/>
          </a:xfrm>
        </p:grpSpPr>
        <p:sp>
          <p:nvSpPr>
            <p:cNvPr id="4126" name="Line 30"/>
            <p:cNvSpPr>
              <a:spLocks noChangeShapeType="1"/>
            </p:cNvSpPr>
            <p:nvPr/>
          </p:nvSpPr>
          <p:spPr bwMode="auto">
            <a:xfrm flipH="1">
              <a:off x="2117" y="0"/>
              <a:ext cx="30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27" name="Line 31"/>
            <p:cNvSpPr>
              <a:spLocks noChangeShapeType="1"/>
            </p:cNvSpPr>
            <p:nvPr/>
          </p:nvSpPr>
          <p:spPr bwMode="auto">
            <a:xfrm flipH="1">
              <a:off x="1814" y="200"/>
              <a:ext cx="303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28" name="Line 32"/>
            <p:cNvSpPr>
              <a:spLocks noChangeShapeType="1"/>
            </p:cNvSpPr>
            <p:nvPr/>
          </p:nvSpPr>
          <p:spPr bwMode="auto">
            <a:xfrm flipH="1" flipV="1">
              <a:off x="2117" y="0"/>
              <a:ext cx="0" cy="2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29" name="Line 33"/>
            <p:cNvSpPr>
              <a:spLocks noChangeShapeType="1"/>
            </p:cNvSpPr>
            <p:nvPr/>
          </p:nvSpPr>
          <p:spPr bwMode="auto">
            <a:xfrm flipH="1" flipV="1">
              <a:off x="1814" y="200"/>
              <a:ext cx="0" cy="22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0" name="Line 34"/>
            <p:cNvSpPr>
              <a:spLocks noChangeShapeType="1"/>
            </p:cNvSpPr>
            <p:nvPr/>
          </p:nvSpPr>
          <p:spPr bwMode="auto">
            <a:xfrm flipH="1">
              <a:off x="1512" y="426"/>
              <a:ext cx="30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1" name="Line 35"/>
            <p:cNvSpPr>
              <a:spLocks noChangeShapeType="1"/>
            </p:cNvSpPr>
            <p:nvPr/>
          </p:nvSpPr>
          <p:spPr bwMode="auto">
            <a:xfrm flipH="1" flipV="1">
              <a:off x="1512" y="426"/>
              <a:ext cx="0" cy="2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2" name="Line 36"/>
            <p:cNvSpPr>
              <a:spLocks noChangeShapeType="1"/>
            </p:cNvSpPr>
            <p:nvPr/>
          </p:nvSpPr>
          <p:spPr bwMode="auto">
            <a:xfrm flipH="1">
              <a:off x="1210" y="626"/>
              <a:ext cx="30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3" name="Line 37"/>
            <p:cNvSpPr>
              <a:spLocks noChangeShapeType="1"/>
            </p:cNvSpPr>
            <p:nvPr/>
          </p:nvSpPr>
          <p:spPr bwMode="auto">
            <a:xfrm flipH="1" flipV="1">
              <a:off x="1210" y="626"/>
              <a:ext cx="0" cy="20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4" name="Line 38"/>
            <p:cNvSpPr>
              <a:spLocks noChangeShapeType="1"/>
            </p:cNvSpPr>
            <p:nvPr/>
          </p:nvSpPr>
          <p:spPr bwMode="auto">
            <a:xfrm flipH="1">
              <a:off x="907" y="827"/>
              <a:ext cx="303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5" name="Line 39"/>
            <p:cNvSpPr>
              <a:spLocks noChangeShapeType="1"/>
            </p:cNvSpPr>
            <p:nvPr/>
          </p:nvSpPr>
          <p:spPr bwMode="auto">
            <a:xfrm flipH="1" flipV="1">
              <a:off x="907" y="827"/>
              <a:ext cx="0" cy="2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6" name="Line 40"/>
            <p:cNvSpPr>
              <a:spLocks noChangeShapeType="1"/>
            </p:cNvSpPr>
            <p:nvPr/>
          </p:nvSpPr>
          <p:spPr bwMode="auto">
            <a:xfrm flipH="1">
              <a:off x="605" y="1027"/>
              <a:ext cx="30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7" name="Line 41"/>
            <p:cNvSpPr>
              <a:spLocks noChangeShapeType="1"/>
            </p:cNvSpPr>
            <p:nvPr/>
          </p:nvSpPr>
          <p:spPr bwMode="auto">
            <a:xfrm flipH="1" flipV="1">
              <a:off x="605" y="1027"/>
              <a:ext cx="0" cy="20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8" name="Line 42"/>
            <p:cNvSpPr>
              <a:spLocks noChangeShapeType="1"/>
            </p:cNvSpPr>
            <p:nvPr/>
          </p:nvSpPr>
          <p:spPr bwMode="auto">
            <a:xfrm flipH="1">
              <a:off x="302" y="1228"/>
              <a:ext cx="303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39" name="Line 43"/>
            <p:cNvSpPr>
              <a:spLocks noChangeShapeType="1"/>
            </p:cNvSpPr>
            <p:nvPr/>
          </p:nvSpPr>
          <p:spPr bwMode="auto">
            <a:xfrm flipH="1" flipV="1">
              <a:off x="302" y="1228"/>
              <a:ext cx="0" cy="17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0" name="Line 44"/>
            <p:cNvSpPr>
              <a:spLocks noChangeShapeType="1"/>
            </p:cNvSpPr>
            <p:nvPr/>
          </p:nvSpPr>
          <p:spPr bwMode="auto">
            <a:xfrm flipH="1">
              <a:off x="0" y="1403"/>
              <a:ext cx="30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1" name="Line 45"/>
            <p:cNvSpPr>
              <a:spLocks noChangeShapeType="1"/>
            </p:cNvSpPr>
            <p:nvPr/>
          </p:nvSpPr>
          <p:spPr bwMode="auto">
            <a:xfrm flipH="1" flipV="1">
              <a:off x="0" y="1403"/>
              <a:ext cx="0" cy="27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2" name="Line 46"/>
            <p:cNvSpPr>
              <a:spLocks noChangeShapeType="1"/>
            </p:cNvSpPr>
            <p:nvPr/>
          </p:nvSpPr>
          <p:spPr bwMode="auto">
            <a:xfrm flipH="1" flipV="1">
              <a:off x="2412" y="3"/>
              <a:ext cx="0" cy="2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3" name="Line 47"/>
            <p:cNvSpPr>
              <a:spLocks noChangeShapeType="1"/>
            </p:cNvSpPr>
            <p:nvPr/>
          </p:nvSpPr>
          <p:spPr bwMode="auto">
            <a:xfrm flipH="1">
              <a:off x="2421" y="203"/>
              <a:ext cx="303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4" name="Line 48"/>
            <p:cNvSpPr>
              <a:spLocks noChangeShapeType="1"/>
            </p:cNvSpPr>
            <p:nvPr/>
          </p:nvSpPr>
          <p:spPr bwMode="auto">
            <a:xfrm flipH="1" flipV="1">
              <a:off x="2724" y="212"/>
              <a:ext cx="0" cy="22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5" name="Line 49"/>
            <p:cNvSpPr>
              <a:spLocks noChangeShapeType="1"/>
            </p:cNvSpPr>
            <p:nvPr/>
          </p:nvSpPr>
          <p:spPr bwMode="auto">
            <a:xfrm flipH="1">
              <a:off x="2734" y="438"/>
              <a:ext cx="30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6" name="Line 50"/>
            <p:cNvSpPr>
              <a:spLocks noChangeShapeType="1"/>
            </p:cNvSpPr>
            <p:nvPr/>
          </p:nvSpPr>
          <p:spPr bwMode="auto">
            <a:xfrm flipH="1" flipV="1">
              <a:off x="3048" y="431"/>
              <a:ext cx="0" cy="2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7" name="Line 51"/>
            <p:cNvSpPr>
              <a:spLocks noChangeShapeType="1"/>
            </p:cNvSpPr>
            <p:nvPr/>
          </p:nvSpPr>
          <p:spPr bwMode="auto">
            <a:xfrm flipH="1">
              <a:off x="3048" y="623"/>
              <a:ext cx="30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8" name="Line 52"/>
            <p:cNvSpPr>
              <a:spLocks noChangeShapeType="1"/>
            </p:cNvSpPr>
            <p:nvPr/>
          </p:nvSpPr>
          <p:spPr bwMode="auto">
            <a:xfrm flipH="1" flipV="1">
              <a:off x="3348" y="623"/>
              <a:ext cx="0" cy="20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9" name="Line 53"/>
            <p:cNvSpPr>
              <a:spLocks noChangeShapeType="1"/>
            </p:cNvSpPr>
            <p:nvPr/>
          </p:nvSpPr>
          <p:spPr bwMode="auto">
            <a:xfrm flipH="1">
              <a:off x="3348" y="827"/>
              <a:ext cx="303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0" name="Line 54"/>
            <p:cNvSpPr>
              <a:spLocks noChangeShapeType="1"/>
            </p:cNvSpPr>
            <p:nvPr/>
          </p:nvSpPr>
          <p:spPr bwMode="auto">
            <a:xfrm flipH="1" flipV="1">
              <a:off x="3648" y="831"/>
              <a:ext cx="0" cy="2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1" name="Line 55"/>
            <p:cNvSpPr>
              <a:spLocks noChangeShapeType="1"/>
            </p:cNvSpPr>
            <p:nvPr/>
          </p:nvSpPr>
          <p:spPr bwMode="auto">
            <a:xfrm flipH="1">
              <a:off x="3658" y="1031"/>
              <a:ext cx="30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2" name="Line 56"/>
            <p:cNvSpPr>
              <a:spLocks noChangeShapeType="1"/>
            </p:cNvSpPr>
            <p:nvPr/>
          </p:nvSpPr>
          <p:spPr bwMode="auto">
            <a:xfrm flipH="1" flipV="1">
              <a:off x="3960" y="1034"/>
              <a:ext cx="0" cy="20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3" name="Line 57"/>
            <p:cNvSpPr>
              <a:spLocks noChangeShapeType="1"/>
            </p:cNvSpPr>
            <p:nvPr/>
          </p:nvSpPr>
          <p:spPr bwMode="auto">
            <a:xfrm flipH="1">
              <a:off x="3969" y="1247"/>
              <a:ext cx="303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4" name="Line 58"/>
            <p:cNvSpPr>
              <a:spLocks noChangeShapeType="1"/>
            </p:cNvSpPr>
            <p:nvPr/>
          </p:nvSpPr>
          <p:spPr bwMode="auto">
            <a:xfrm flipH="1" flipV="1">
              <a:off x="4272" y="1247"/>
              <a:ext cx="0" cy="17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5" name="Line 59"/>
            <p:cNvSpPr>
              <a:spLocks noChangeShapeType="1"/>
            </p:cNvSpPr>
            <p:nvPr/>
          </p:nvSpPr>
          <p:spPr bwMode="auto">
            <a:xfrm flipH="1">
              <a:off x="4282" y="1427"/>
              <a:ext cx="30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6" name="Line 60"/>
            <p:cNvSpPr>
              <a:spLocks noChangeShapeType="1"/>
            </p:cNvSpPr>
            <p:nvPr/>
          </p:nvSpPr>
          <p:spPr bwMode="auto">
            <a:xfrm flipH="1" flipV="1">
              <a:off x="4596" y="1427"/>
              <a:ext cx="0" cy="27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4157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170238"/>
            <a:ext cx="7810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8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00" y="3228975"/>
            <a:ext cx="7524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59" name="Text Box 63"/>
          <p:cNvSpPr txBox="1">
            <a:spLocks noChangeArrowheads="1"/>
          </p:cNvSpPr>
          <p:nvPr/>
        </p:nvSpPr>
        <p:spPr bwMode="auto">
          <a:xfrm>
            <a:off x="1731963" y="56388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4160" name="Text Box 65"/>
          <p:cNvSpPr txBox="1">
            <a:spLocks noChangeArrowheads="1"/>
          </p:cNvSpPr>
          <p:nvPr/>
        </p:nvSpPr>
        <p:spPr bwMode="auto">
          <a:xfrm>
            <a:off x="3068638" y="56388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FF0000"/>
                </a:solidFill>
                <a:latin typeface="Times New Roman" pitchFamily="18" charset="0"/>
              </a:rPr>
              <a:t>T</a:t>
            </a:r>
          </a:p>
        </p:txBody>
      </p:sp>
      <p:sp>
        <p:nvSpPr>
          <p:cNvPr id="4161" name="Text Box 66"/>
          <p:cNvSpPr txBox="1">
            <a:spLocks noChangeArrowheads="1"/>
          </p:cNvSpPr>
          <p:nvPr/>
        </p:nvSpPr>
        <p:spPr bwMode="auto">
          <a:xfrm>
            <a:off x="4398963" y="56388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4162" name="Text Box 67"/>
          <p:cNvSpPr txBox="1">
            <a:spLocks noChangeArrowheads="1"/>
          </p:cNvSpPr>
          <p:nvPr/>
        </p:nvSpPr>
        <p:spPr bwMode="auto">
          <a:xfrm>
            <a:off x="5791200" y="56388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FF0000"/>
                </a:solidFill>
                <a:latin typeface="Times New Roman" pitchFamily="18" charset="0"/>
              </a:rPr>
              <a:t>R</a:t>
            </a:r>
          </a:p>
        </p:txBody>
      </p:sp>
      <p:sp>
        <p:nvSpPr>
          <p:cNvPr id="4163" name="Text Box 68"/>
          <p:cNvSpPr txBox="1">
            <a:spLocks noChangeArrowheads="1"/>
          </p:cNvSpPr>
          <p:nvPr/>
        </p:nvSpPr>
        <p:spPr bwMode="auto">
          <a:xfrm>
            <a:off x="7162800" y="5638800"/>
            <a:ext cx="45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FF0000"/>
                </a:solidFill>
                <a:latin typeface="Times New Roman" pitchFamily="18" charset="0"/>
              </a:rPr>
              <a:t>Y</a:t>
            </a:r>
          </a:p>
        </p:txBody>
      </p:sp>
    </p:spTree>
    <p:extLst>
      <p:ext uri="{BB962C8B-B14F-4D97-AF65-F5344CB8AC3E}">
        <p14:creationId xmlns="" xmlns:p14="http://schemas.microsoft.com/office/powerpoint/2010/main" val="24285998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 nodeType="clickPar">
                      <p:stCondLst>
                        <p:cond delay="0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 nodeType="clickPar">
                      <p:stCondLst>
                        <p:cond delay="0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 nodeType="clickPar">
                      <p:stCondLst>
                        <p:cond delay="0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5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9.70649E-8 L -0.02691 0.2459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00" y="123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3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7" dur="500"/>
                                        <p:tgtEl>
                                          <p:spTgt spid="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2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2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 nodeType="clickPar">
                      <p:stCondLst>
                        <p:cond delay="0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8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4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 nodeType="clickPar">
                      <p:stCondLst>
                        <p:cond delay="0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9.70649E-8 L -0.06667 0.2459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00" y="1230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6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1969E-6 L -0.0401 0.12918 " pathEditMode="relative" rAng="0" ptsTypes="AA">
                                      <p:cBhvr>
                                        <p:cTn id="138" dur="1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00" y="64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0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1000"/>
                                        <p:tgtEl>
                                          <p:spTgt spid="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4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 nodeType="clickPar">
                      <p:stCondLst>
                        <p:cond delay="0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8.75896E-7 L 0.0283 0.13959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00" y="70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5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4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 nodeType="clickPar">
                      <p:stCondLst>
                        <p:cond delay="0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3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4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 nodeType="clickPar">
                      <p:stCondLst>
                        <p:cond delay="0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9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7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 nodeType="clickPar">
                      <p:stCondLst>
                        <p:cond delay="0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5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8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 nodeType="clickPar">
                      <p:stCondLst>
                        <p:cond delay="0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1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9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4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 nodeType="clickPar">
                      <p:stCondLst>
                        <p:cond delay="0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0899E-6 L 0.13333 0.14005 " pathEditMode="relative" rAng="0" ptsTypes="AA">
                                      <p:cBhvr>
                                        <p:cTn id="187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00" y="700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9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0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 nodeType="clickPar">
                      <p:stCondLst>
                        <p:cond delay="0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1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1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4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 nodeType="clickPar">
                      <p:stCondLst>
                        <p:cond delay="0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6602E-6 L 0.0573 -0.05132 " pathEditMode="relative" rAng="0" ptsTypes="AA">
                                      <p:cBhvr>
                                        <p:cTn id="207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9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3 -0.05132 L 0.11563 -0.12899 " pathEditMode="relative" rAng="0" ptsTypes="AA">
                                      <p:cBhvr>
                                        <p:cTn id="211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900" y="-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563 -0.12899 L 0.1823 -0.20666 " pathEditMode="relative" rAng="0" ptsTypes="AA">
                                      <p:cBhvr>
                                        <p:cTn id="215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300" y="-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23 -0.20666 L 0.24896 -0.27324 " pathEditMode="relative" rAng="0" ptsTypes="AA">
                                      <p:cBhvr>
                                        <p:cTn id="219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300" y="-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 nodeType="clickPar">
                      <p:stCondLst>
                        <p:cond delay="indefinite"/>
                      </p:stCondLst>
                      <p:childTnLst>
                        <p:par>
                          <p:cTn id="2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896 -0.27324 L 0.29896 -0.35091 " pathEditMode="relative" rAng="0" ptsTypes="AA">
                                      <p:cBhvr>
                                        <p:cTn id="223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500" y="-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 nodeType="clickPar">
                      <p:stCondLst>
                        <p:cond delay="indefinite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896 -0.3509 L 0.35729 -0.43967 " pathEditMode="relative" rAng="0" ptsTypes="AA">
                                      <p:cBhvr>
                                        <p:cTn id="227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900" y="-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896 -0.41748 L 0.4323 -0.49515 " pathEditMode="relative" rAng="0" ptsTypes="AA">
                                      <p:cBhvr>
                                        <p:cTn id="231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200" y="-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57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4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 nodeType="clickPar">
                      <p:stCondLst>
                        <p:cond delay="0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5201 L -0.05139 -0.06311 " pathEditMode="relative" rAng="0" ptsTypes="AA">
                                      <p:cBhvr>
                                        <p:cTn id="236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00" y="-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06 -0.02982 L -0.10139 -0.15187 " pathEditMode="relative" rAng="0" ptsTypes="AA">
                                      <p:cBhvr>
                                        <p:cTn id="240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00" y="-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 nodeType="clickPar">
                      <p:stCondLst>
                        <p:cond delay="indefinite"/>
                      </p:stCondLst>
                      <p:childTnLst>
                        <p:par>
                          <p:cTn id="2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306 -0.12968 L -0.15973 -0.21845 " pathEditMode="relative" rAng="0" ptsTypes="AA">
                                      <p:cBhvr>
                                        <p:cTn id="244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00" y="-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972 -0.21844 L -0.21806 -0.30721 " pathEditMode="relative" rAng="0" ptsTypes="AA">
                                      <p:cBhvr>
                                        <p:cTn id="248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00" y="-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973 -0.29612 L -0.29306 -0.37379 " pathEditMode="relative" rAng="0" ptsTypes="AA">
                                      <p:cBhvr>
                                        <p:cTn id="252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100" y="-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 nodeType="clickPar">
                      <p:stCondLst>
                        <p:cond delay="indefinite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306 -0.37379 L -0.35972 -0.46256 " pathEditMode="relative" rAng="0" ptsTypes="AA">
                                      <p:cBhvr>
                                        <p:cTn id="256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00" y="-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 nodeType="clickPar">
                      <p:stCondLst>
                        <p:cond delay="indefinite"/>
                      </p:stCondLst>
                      <p:childTnLst>
                        <p:par>
                          <p:cTn id="2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973 -0.46255 L -0.42639 -0.51803 " pathEditMode="relative" rAng="0" ptsTypes="AA">
                                      <p:cBhvr>
                                        <p:cTn id="260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00" y="-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58"/>
                  </p:tgtEl>
                </p:cond>
              </p:nextCondLst>
            </p:seq>
          </p:childTnLst>
        </p:cTn>
      </p:par>
    </p:tnLst>
    <p:bldLst>
      <p:bldP spid="4098" grpId="0" autoUpdateAnimBg="0"/>
      <p:bldP spid="4099" grpId="0" autoUpdateAnimBg="0"/>
      <p:bldP spid="4100" grpId="0" autoUpdateAnimBg="0"/>
      <p:bldP spid="4101" grpId="0" autoUpdateAnimBg="0"/>
      <p:bldP spid="4102" grpId="0" autoUpdateAnimBg="0"/>
      <p:bldP spid="4103" grpId="0" autoUpdateAnimBg="0"/>
      <p:bldP spid="4104" grpId="0" autoUpdateAnimBg="0"/>
      <p:bldP spid="4105" grpId="0" autoUpdateAnimBg="0"/>
      <p:bldP spid="4106" grpId="0" autoUpdateAnimBg="0"/>
      <p:bldP spid="4107" grpId="0" autoUpdateAnimBg="0"/>
      <p:bldP spid="4108" grpId="0" autoUpdateAnimBg="0"/>
      <p:bldP spid="4109" grpId="0" autoUpdateAnimBg="0"/>
      <p:bldP spid="4110" grpId="0" autoUpdateAnimBg="0"/>
      <p:bldP spid="4111" grpId="0" autoUpdateAnimBg="0"/>
      <p:bldP spid="4112" grpId="0" autoUpdateAnimBg="0"/>
      <p:bldP spid="4112" grpId="1" autoUpdateAnimBg="0"/>
      <p:bldP spid="4113" grpId="0" autoUpdateAnimBg="0"/>
      <p:bldP spid="4114" grpId="0" autoUpdateAnimBg="0"/>
      <p:bldP spid="4114" grpId="1" autoUpdateAnimBg="0"/>
      <p:bldP spid="4115" grpId="0" autoUpdateAnimBg="0"/>
      <p:bldP spid="4115" grpId="1" autoUpdateAnimBg="0"/>
      <p:bldP spid="4116" grpId="0" autoUpdateAnimBg="0"/>
      <p:bldP spid="4117" grpId="0" autoUpdateAnimBg="0"/>
      <p:bldP spid="4118" grpId="0" autoUpdateAnimBg="0"/>
      <p:bldP spid="4119" grpId="0" autoUpdateAnimBg="0"/>
      <p:bldP spid="4120" grpId="0" autoUpdateAnimBg="0"/>
      <p:bldP spid="4120" grpId="1" autoUpdateAnimBg="0"/>
      <p:bldP spid="4121" grpId="0" autoUpdateAnimBg="0"/>
      <p:bldP spid="4122" grpId="0" autoUpdateAnimBg="0"/>
      <p:bldP spid="4124" grpId="0" autoUpdateAnimBg="0"/>
      <p:bldP spid="4124" grpId="1" autoUpdateAnimBg="0"/>
      <p:bldP spid="4159" grpId="0" autoUpdateAnimBg="0"/>
      <p:bldP spid="4160" grpId="0" autoUpdateAnimBg="0"/>
      <p:bldP spid="4161" grpId="0" autoUpdateAnimBg="0"/>
      <p:bldP spid="4162" grpId="0" autoUpdateAnimBg="0"/>
      <p:bldP spid="416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382000" cy="6858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12: A VACATION ABROAD</a:t>
            </a:r>
            <a:endParaRPr lang="en-US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458200" cy="533400"/>
          </a:xfrm>
        </p:spPr>
        <p:txBody>
          <a:bodyPr>
            <a:normAutofit lnSpcReduction="10000"/>
          </a:bodyPr>
          <a:lstStyle/>
          <a:p>
            <a:pPr marL="571500" indent="-571500">
              <a:buAutoNum type="romanUcPeriod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Getting started: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1263525"/>
            <a:ext cx="88556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Match the names of the countries in the box with appropriate pictures / flags.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4800610"/>
            <a:ext cx="2699498" cy="19316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202" y="4762940"/>
            <a:ext cx="2699499" cy="19584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575" y="4774573"/>
            <a:ext cx="2924629" cy="19837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0" y="2667000"/>
            <a:ext cx="2666841" cy="19316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307" y="2688771"/>
            <a:ext cx="2721112" cy="19316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572" y="2721428"/>
            <a:ext cx="2946400" cy="18772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1890" y="1774371"/>
            <a:ext cx="143691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50035" y="1741713"/>
            <a:ext cx="17743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AUSTRALIA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14575" y="1730826"/>
            <a:ext cx="143691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2776" y="2221468"/>
            <a:ext cx="143691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BRITAIN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49875" y="2221468"/>
            <a:ext cx="143691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LAOS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14574" y="2221468"/>
            <a:ext cx="143691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CANADA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1258" y="2667000"/>
            <a:ext cx="377026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endParaRPr lang="en-US" sz="20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4305" y="2688771"/>
            <a:ext cx="391454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0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14571" y="2688771"/>
            <a:ext cx="362600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0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14571" y="4752044"/>
            <a:ext cx="333746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f,</a:t>
            </a:r>
            <a:endParaRPr lang="en-US" sz="20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4305" y="4774573"/>
            <a:ext cx="362600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0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600" y="4774573"/>
            <a:ext cx="391454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0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05671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24202 4.44444E-6 C 0.3507 4.44444E-6 0.4842 -0.03889 0.4842 -0.07014 L 0.4842 -0.14028 " pathEditMode="relative" rAng="0" ptsTypes="FfFF">
                                      <p:cBhvr>
                                        <p:cTn id="1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01" y="-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-0.12934 -0.13241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76" y="-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-0.16667 -0.06574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3" y="-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08907 -2.96296E-6 C 0.12917 -2.96296E-6 0.17865 -0.10208 0.17865 -0.18495 L 0.17865 -0.3699 " pathEditMode="relative" rAng="0" ptsTypes="FfFF">
                                      <p:cBhvr>
                                        <p:cTn id="1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-1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0.23611 -2.96296E-6 C 0.34184 -2.96296E-6 0.47222 -0.10231 0.47222 -0.18495 L 0.47222 -0.3699 " pathEditMode="relative" rAng="0" ptsTypes="FfFF">
                                      <p:cBhvr>
                                        <p:cTn id="1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1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0.07969 -7.40741E-7 C 0.11546 -7.40741E-7 0.1599 -0.12315 0.1599 -0.22268 L 0.1599 -0.44421 " pathEditMode="relative" rAng="0" ptsTypes="FfFF">
                                      <p:cBhvr>
                                        <p:cTn id="1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-2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86" y="228611"/>
            <a:ext cx="8515350" cy="609599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Tell your partner which country you would like to visit and why?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19" t="4519" r="50472" b="44298"/>
          <a:stretch/>
        </p:blipFill>
        <p:spPr>
          <a:xfrm>
            <a:off x="387929" y="941960"/>
            <a:ext cx="1669473" cy="1915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42" r="30245" b="50000"/>
          <a:stretch/>
        </p:blipFill>
        <p:spPr>
          <a:xfrm>
            <a:off x="7010400" y="990601"/>
            <a:ext cx="1524000" cy="19145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09800" y="990600"/>
            <a:ext cx="464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A: Which country do you want to visit?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1962090"/>
            <a:ext cx="464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A: Why?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1504890"/>
            <a:ext cx="32274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B: I’d like to visit Australia.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09807" y="2419290"/>
            <a:ext cx="4777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B: Because Australian people are friendly.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3144170"/>
            <a:ext cx="2304542" cy="1433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147" y="3144170"/>
            <a:ext cx="2298311" cy="14339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684" y="3144170"/>
            <a:ext cx="2278880" cy="14339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8" y="4578126"/>
            <a:ext cx="2278879" cy="1382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459" y="4562816"/>
            <a:ext cx="2278879" cy="1409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144" y="4578116"/>
            <a:ext cx="2304542" cy="1394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TextBox 17"/>
          <p:cNvSpPr txBox="1"/>
          <p:nvPr/>
        </p:nvSpPr>
        <p:spPr>
          <a:xfrm>
            <a:off x="2956527" y="3214817"/>
            <a:ext cx="1844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Sydney Opera House</a:t>
            </a:r>
            <a:endParaRPr lang="en-US" sz="1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56527" y="5410200"/>
            <a:ext cx="1844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Statue of Liberty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330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74623" y="685800"/>
            <a:ext cx="6040583" cy="1143000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12 : A vacation abroad</a:t>
            </a:r>
            <a:b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755622"/>
            <a:ext cx="34772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Gettting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started: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981210"/>
            <a:ext cx="914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4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Lesson </a:t>
            </a:r>
            <a:r>
              <a:rPr lang="en-US" sz="2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sz="2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Getting started - LISTEN AND </a:t>
            </a:r>
            <a:r>
              <a:rPr lang="en-US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3340390"/>
            <a:ext cx="3461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II. Listen and read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Sun 11">
            <a:hlinkClick r:id="rId3" action="ppaction://hlinksldjump"/>
          </p:cNvPr>
          <p:cNvSpPr/>
          <p:nvPr/>
        </p:nvSpPr>
        <p:spPr>
          <a:xfrm>
            <a:off x="7886164" y="5401093"/>
            <a:ext cx="710329" cy="4572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12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869" y="0"/>
            <a:ext cx="5110828" cy="1371600"/>
          </a:xfrm>
        </p:spPr>
        <p:txBody>
          <a:bodyPr>
            <a:noAutofit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II. Listen and read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814456" y="990600"/>
            <a:ext cx="3875853" cy="2971800"/>
            <a:chOff x="6172199" y="2532483"/>
            <a:chExt cx="2352994" cy="220058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2532483"/>
              <a:ext cx="1438593" cy="220058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2199" y="2532483"/>
              <a:ext cx="1143001" cy="2200582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609600" y="2895600"/>
            <a:ext cx="3810000" cy="2828618"/>
            <a:chOff x="685800" y="2641586"/>
            <a:chExt cx="2181963" cy="223868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2641586"/>
              <a:ext cx="1829055" cy="223868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5000" y="2641586"/>
              <a:ext cx="962763" cy="2238688"/>
            </a:xfrm>
            <a:prstGeom prst="rect">
              <a:avLst/>
            </a:prstGeom>
          </p:spPr>
        </p:pic>
      </p:grpSp>
      <p:sp>
        <p:nvSpPr>
          <p:cNvPr id="10" name="Cloud Callout 9"/>
          <p:cNvSpPr/>
          <p:nvPr/>
        </p:nvSpPr>
        <p:spPr>
          <a:xfrm>
            <a:off x="1328787" y="1219200"/>
            <a:ext cx="2819400" cy="1866900"/>
          </a:xfrm>
          <a:prstGeom prst="cloudCallou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Sandra, it’s Quyen. I’m calling from Hanoi.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Cloud Callout 16"/>
          <p:cNvSpPr/>
          <p:nvPr/>
        </p:nvSpPr>
        <p:spPr>
          <a:xfrm rot="12220231">
            <a:off x="5633780" y="3880019"/>
            <a:ext cx="2126863" cy="2144872"/>
          </a:xfrm>
          <a:prstGeom prst="cloudCallou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820694" y="4572005"/>
            <a:ext cx="1684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Hello, Quyen. This is a nice surprise!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0" y="3962400"/>
            <a:ext cx="1242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20E2F"/>
                </a:solidFill>
                <a:latin typeface="Times New Roman" pitchFamily="18" charset="0"/>
                <a:cs typeface="Times New Roman" pitchFamily="18" charset="0"/>
              </a:rPr>
              <a:t>Mrs.Smith</a:t>
            </a:r>
            <a:endParaRPr lang="en-US" b="1" dirty="0">
              <a:solidFill>
                <a:srgbClr val="F20E2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8818" y="5719744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20E2F"/>
                </a:solidFill>
                <a:latin typeface="Times New Roman" pitchFamily="18" charset="0"/>
                <a:cs typeface="Times New Roman" pitchFamily="18" charset="0"/>
              </a:rPr>
              <a:t>Mrs.Quyen</a:t>
            </a:r>
            <a:endParaRPr lang="en-US" b="1" dirty="0">
              <a:solidFill>
                <a:srgbClr val="F20E2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40076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7" grpId="0" animBg="1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6559103" cy="774881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True or false sentences. Correct the false sentences.</a:t>
            </a:r>
            <a:endParaRPr lang="vi-VN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24005169"/>
              </p:ext>
            </p:extLst>
          </p:nvPr>
        </p:nvGraphicFramePr>
        <p:xfrm>
          <a:off x="381001" y="1219200"/>
          <a:ext cx="8230690" cy="5249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83707"/>
                <a:gridCol w="776354"/>
                <a:gridCol w="670629"/>
              </a:tblGrid>
              <a:tr h="1058042">
                <a:tc>
                  <a:txBody>
                    <a:bodyPr/>
                    <a:lstStyle/>
                    <a:p>
                      <a:pPr marL="457200" indent="-457200">
                        <a:buAutoNum type="arabicPeriod"/>
                      </a:pP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Mrs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Quyen is calling Mrs. Smith from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San Francisco.</a:t>
                      </a:r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58042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Mrs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Smith invites Mrs. Quyen and her husband to stay with her while they are in town.</a:t>
                      </a:r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58042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Mrs.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Quyen and her husband will be in the USA for 3 days.</a:t>
                      </a:r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16874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Mrs. Quyen and her husband will come over to </a:t>
                      </a:r>
                    </a:p>
                    <a:p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Mrs. Smith’s place for dinner one night.                                 </a:t>
                      </a:r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58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Mr.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Thanh, Mrs. Quyen’s husband, goes abroad for a business meeting.</a:t>
                      </a:r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10400" y="833735"/>
            <a:ext cx="126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endParaRPr lang="vi-V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34325" y="847849"/>
            <a:ext cx="662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T/F</a:t>
            </a:r>
            <a:endParaRPr lang="vi-V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59146" y="3339547"/>
            <a:ext cx="65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vi-VN" sz="6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2323884"/>
            <a:ext cx="65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vi-VN" sz="6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59145" y="1295400"/>
            <a:ext cx="65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vi-VN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59145" y="5387470"/>
            <a:ext cx="65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vi-VN" sz="6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59146" y="4456450"/>
            <a:ext cx="65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vi-VN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33400" y="2057400"/>
            <a:ext cx="1828800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1671935"/>
            <a:ext cx="11430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20E2F"/>
                </a:solidFill>
                <a:latin typeface="Times New Roman" pitchFamily="18" charset="0"/>
                <a:cs typeface="Times New Roman" pitchFamily="18" charset="0"/>
              </a:rPr>
              <a:t>Hanoi</a:t>
            </a:r>
            <a:endParaRPr lang="en-US" sz="2400" b="1" dirty="0">
              <a:solidFill>
                <a:srgbClr val="F20E2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685800" y="4800600"/>
            <a:ext cx="3962400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20436" y="4124377"/>
            <a:ext cx="3927764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20E2F"/>
                </a:solidFill>
                <a:latin typeface="Times New Roman" pitchFamily="18" charset="0"/>
                <a:cs typeface="Times New Roman" pitchFamily="18" charset="0"/>
              </a:rPr>
              <a:t>Only Mrs. Quyen</a:t>
            </a:r>
            <a:endParaRPr lang="en-US" sz="2400" b="1" dirty="0">
              <a:solidFill>
                <a:srgbClr val="F20E2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Sun 24">
            <a:hlinkClick r:id="rId2" action="ppaction://hlinksldjump"/>
          </p:cNvPr>
          <p:cNvSpPr/>
          <p:nvPr/>
        </p:nvSpPr>
        <p:spPr>
          <a:xfrm>
            <a:off x="7879699" y="254566"/>
            <a:ext cx="812365" cy="609600"/>
          </a:xfrm>
          <a:prstGeom prst="su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6357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5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7391400" y="304800"/>
            <a:ext cx="1524000" cy="2414591"/>
            <a:chOff x="7125800" y="609601"/>
            <a:chExt cx="1616680" cy="230204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6582" y="609601"/>
              <a:ext cx="1595898" cy="190500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7125800" y="2542310"/>
              <a:ext cx="1616680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20E2F"/>
                  </a:solidFill>
                  <a:latin typeface="Times New Roman" pitchFamily="18" charset="0"/>
                  <a:cs typeface="Times New Roman" pitchFamily="18" charset="0"/>
                </a:rPr>
                <a:t>Mrs.Smith</a:t>
              </a:r>
              <a:endParaRPr lang="en-US" b="1" dirty="0">
                <a:solidFill>
                  <a:srgbClr val="F20E2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66804" y="4380581"/>
            <a:ext cx="1610767" cy="2286000"/>
            <a:chOff x="200891" y="4191000"/>
            <a:chExt cx="1663368" cy="2395428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" y="4191000"/>
              <a:ext cx="1635659" cy="2023909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00891" y="6217096"/>
              <a:ext cx="1663368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Mrs. Quyen</a:t>
              </a:r>
              <a:endPara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81000" y="449282"/>
            <a:ext cx="70829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Mrs. Smith: Hello.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Mrs. Quyen: Sandra, it’s Quyen. I’m calling from Hanoi.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Mrs. Smith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Hello Quyen. This is a nice surprise!</a:t>
            </a:r>
          </a:p>
          <a:p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Mrs. Quyen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Thanh and I are coming to San Francisco on Monday.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Mrs. Smith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That’s wonderful ! Would you like to come and stay with us while you are  in town?</a:t>
            </a:r>
          </a:p>
          <a:p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Mrs. Quyen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That’s very kind of you, but we’re coming on a tour. Our accommodation is included in the ticket price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Mrs. Smith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Then you must come over for dinner one night.</a:t>
            </a:r>
          </a:p>
          <a:p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Mrs. Quyen: 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Yes, we’d love to but we’ll only be in town for three nights. We leave on the 28</a:t>
            </a:r>
            <a:r>
              <a:rPr lang="en-US" b="1" baseline="30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 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Mrs. Smith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Are you free on Tuesday evening?</a:t>
            </a:r>
          </a:p>
          <a:p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Mrs. Quyen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No, I’m going out that night, but I’m not busy the following evening.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84829" y="4343400"/>
            <a:ext cx="70829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Mrs. Smith: What about Thanh? Will he come with you?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Mrs. Quyen: No, Unfortunately, he has a business meeting in the evening.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Mrs. Smith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Oh dear. He’s always working. Well, I’ll pick you up at your hotel. Shall we say 7 o’clock?</a:t>
            </a:r>
          </a:p>
          <a:p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Mrs. Quyen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That sounds fine. Thanks, Sandra. See you then.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Mrs. Smith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Bye.</a:t>
            </a:r>
          </a:p>
        </p:txBody>
      </p:sp>
      <p:sp>
        <p:nvSpPr>
          <p:cNvPr id="17" name="Sun 16">
            <a:hlinkClick r:id="rId5" action="ppaction://hlinksldjump"/>
          </p:cNvPr>
          <p:cNvSpPr/>
          <p:nvPr/>
        </p:nvSpPr>
        <p:spPr>
          <a:xfrm>
            <a:off x="7798235" y="3048000"/>
            <a:ext cx="812365" cy="609600"/>
          </a:xfrm>
          <a:prstGeom prst="su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992" y="6123206"/>
            <a:ext cx="749808" cy="614586"/>
          </a:xfrm>
          <a:prstGeom prst="rect">
            <a:avLst/>
          </a:prstGeom>
        </p:spPr>
      </p:pic>
      <p:pic>
        <p:nvPicPr>
          <p:cNvPr id="15" name="Picture 1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971" y="6123206"/>
            <a:ext cx="749808" cy="614586"/>
          </a:xfrm>
          <a:prstGeom prst="rect">
            <a:avLst/>
          </a:prstGeom>
        </p:spPr>
      </p:pic>
      <p:pic>
        <p:nvPicPr>
          <p:cNvPr id="18" name="Picture 1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592" y="6123206"/>
            <a:ext cx="749808" cy="614586"/>
          </a:xfrm>
          <a:prstGeom prst="rect">
            <a:avLst/>
          </a:prstGeom>
        </p:spPr>
      </p:pic>
      <p:pic>
        <p:nvPicPr>
          <p:cNvPr id="19" name="Picture 1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6123206"/>
            <a:ext cx="749808" cy="61458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6934200" y="5562600"/>
            <a:ext cx="17586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977571" y="5791200"/>
            <a:ext cx="114662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665985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74623" y="685800"/>
            <a:ext cx="6040583" cy="1143000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12 : A vacation abroad</a:t>
            </a:r>
            <a:b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755622"/>
            <a:ext cx="3204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Getting started</a:t>
            </a:r>
            <a:endParaRPr lang="en-US" sz="3200" b="1" u="sng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981210"/>
            <a:ext cx="914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4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Lesson </a:t>
            </a:r>
            <a:r>
              <a:rPr lang="en-US" sz="2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sz="2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Getting started - LISTEN AND </a:t>
            </a:r>
            <a:r>
              <a:rPr lang="en-US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3340390"/>
            <a:ext cx="3461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II. Listen and read</a:t>
            </a:r>
            <a:endParaRPr lang="en-US" sz="3200" b="1" u="sng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Sun 11">
            <a:hlinkClick r:id="rId3" action="ppaction://hlinksldjump"/>
          </p:cNvPr>
          <p:cNvSpPr/>
          <p:nvPr/>
        </p:nvSpPr>
        <p:spPr>
          <a:xfrm>
            <a:off x="7886164" y="5401093"/>
            <a:ext cx="710329" cy="4572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925165"/>
            <a:ext cx="2924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b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True or false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3291" y="4509940"/>
            <a:ext cx="45384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2. Complete the schedule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957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886700" cy="243840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a. Where will Mrs. Quyen and her husband stay when they are in San Francisco?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550" y="3581400"/>
            <a:ext cx="7886700" cy="1600201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200" dirty="0" smtClean="0"/>
          </a:p>
          <a:p>
            <a:pPr marL="0" indent="0" algn="ctr">
              <a:buNone/>
            </a:pPr>
            <a:r>
              <a:rPr lang="en-US" sz="3200" dirty="0" smtClean="0"/>
              <a:t>They will stay in a hotel.</a:t>
            </a:r>
            <a:endParaRPr lang="en-US" sz="3200" dirty="0"/>
          </a:p>
        </p:txBody>
      </p:sp>
      <p:sp>
        <p:nvSpPr>
          <p:cNvPr id="4" name="Sun 3">
            <a:hlinkClick r:id="rId3" action="ppaction://hlinksldjump"/>
          </p:cNvPr>
          <p:cNvSpPr/>
          <p:nvPr/>
        </p:nvSpPr>
        <p:spPr>
          <a:xfrm>
            <a:off x="4565073" y="5410200"/>
            <a:ext cx="838200" cy="685800"/>
          </a:xfrm>
          <a:prstGeom prst="sun">
            <a:avLst/>
          </a:prstGeom>
          <a:solidFill>
            <a:srgbClr val="FB56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oon 4">
            <a:hlinkClick r:id="rId4" action="ppaction://hlinksldjump"/>
          </p:cNvPr>
          <p:cNvSpPr/>
          <p:nvPr/>
        </p:nvSpPr>
        <p:spPr>
          <a:xfrm>
            <a:off x="3657600" y="5410200"/>
            <a:ext cx="609600" cy="685800"/>
          </a:xfrm>
          <a:prstGeom prst="mo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609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6&quot;&gt;&lt;property id=&quot;20148&quot; value=&quot;5&quot;/&gt;&lt;property id=&quot;20300&quot; value=&quot;Slide 1 - &amp;quot; Unit 12 : A vacation abroad &amp;quot;&quot;/&gt;&lt;property id=&quot;20307&quot; value=&quot;263&quot;/&gt;&lt;/object&gt;&lt;object type=&quot;3&quot; unique_id=&quot;10007&quot;&gt;&lt;property id=&quot;20148&quot; value=&quot;5&quot;/&gt;&lt;property id=&quot;20300&quot; value=&quot;Slide 2 - &amp;quot; Unit 12: A VACATION ABROAD&amp;quot;&quot;/&gt;&lt;property id=&quot;20307&quot; value=&quot;262&quot;/&gt;&lt;/object&gt;&lt;object type=&quot;3&quot; unique_id=&quot;10008&quot;&gt;&lt;property id=&quot;20148&quot; value=&quot;5&quot;/&gt;&lt;property id=&quot;20300&quot; value=&quot;Slide 3 - &amp;quot;2. Tell your partner which country you would like to visit and why?&amp;quot;&quot;/&gt;&lt;property id=&quot;20307&quot; value=&quot;261&quot;/&gt;&lt;/object&gt;&lt;object type=&quot;3&quot; unique_id=&quot;10009&quot;&gt;&lt;property id=&quot;20148&quot; value=&quot;5&quot;/&gt;&lt;property id=&quot;20300&quot; value=&quot;Slide 4&quot;/&gt;&lt;property id=&quot;20307&quot; value=&quot;264&quot;/&gt;&lt;/object&gt;&lt;object type=&quot;3&quot; unique_id=&quot;10010&quot;&gt;&lt;property id=&quot;20148&quot; value=&quot;5&quot;/&gt;&lt;property id=&quot;20300&quot; value=&quot;Slide 5 - &amp;quot;II. Listen and read&amp;quot;&quot;/&gt;&lt;property id=&quot;20307&quot; value=&quot;265&quot;/&gt;&lt;/object&gt;&lt;object type=&quot;3&quot; unique_id=&quot;10011&quot;&gt;&lt;property id=&quot;20148&quot; value=&quot;5&quot;/&gt;&lt;property id=&quot;20300&quot; value=&quot;Slide 6 - &amp;quot;1. True or false sentences. Correct the false sentences.&amp;quot;&quot;/&gt;&lt;property id=&quot;20307&quot; value=&quot;267&quot;/&gt;&lt;/object&gt;&lt;object type=&quot;3&quot; unique_id=&quot;10012&quot;&gt;&lt;property id=&quot;20148&quot; value=&quot;5&quot;/&gt;&lt;property id=&quot;20300&quot; value=&quot;Slide 7&quot;/&gt;&lt;property id=&quot;20307&quot; value=&quot;266&quot;/&gt;&lt;/object&gt;&lt;object type=&quot;3&quot; unique_id=&quot;10013&quot;&gt;&lt;property id=&quot;20148&quot; value=&quot;5&quot;/&gt;&lt;property id=&quot;20300&quot; value=&quot;Slide 8&quot;/&gt;&lt;property id=&quot;20307&quot; value=&quot;269&quot;/&gt;&lt;/object&gt;&lt;object type=&quot;3&quot; unique_id=&quot;10015&quot;&gt;&lt;property id=&quot;20148&quot; value=&quot;5&quot;/&gt;&lt;property id=&quot;20300&quot; value=&quot;Slide 11 - &amp;quot;c. How will Mrs. Quyen go to Mrs. Smith’s house?&amp;quot;&quot;/&gt;&lt;property id=&quot;20307&quot; value=&quot;271&quot;/&gt;&lt;/object&gt;&lt;object type=&quot;3&quot; unique_id=&quot;10016&quot;&gt;&lt;property id=&quot;20148&quot; value=&quot;5&quot;/&gt;&lt;property id=&quot;20300&quot; value=&quot;Slide 12 - &amp;quot;d. How long will Mrs. Quyen be in San Francisco?&amp;quot;&quot;/&gt;&lt;property id=&quot;20307&quot; value=&quot;272&quot;/&gt;&lt;/object&gt;&lt;object type=&quot;3&quot; unique_id=&quot;10017&quot;&gt;&lt;property id=&quot;20148&quot; value=&quot;5&quot;/&gt;&lt;property id=&quot;20300&quot; value=&quot;Slide 10 - &amp;quot;b. Will Mr. Thanh have dinner with the Smiths? Why (not)?&amp;quot;&quot;/&gt;&lt;property id=&quot;20307&quot; value=&quot;273&quot;/&gt;&lt;/object&gt;&lt;object type=&quot;3&quot; unique_id=&quot;10019&quot;&gt;&lt;property id=&quot;20148&quot; value=&quot;5&quot;/&gt;&lt;property id=&quot;20300&quot; value=&quot;Slide 9 - &amp;quot;a. Where will Mrs. Quyen and her husband stay when they are in San Francisco?&amp;quot;&quot;/&gt;&lt;property id=&quot;20307&quot; value=&quot;275&quot;/&gt;&lt;/object&gt;&lt;object type=&quot;3&quot; unique_id=&quot;10021&quot;&gt;&lt;property id=&quot;20148&quot; value=&quot;5&quot;/&gt;&lt;property id=&quot;20300&quot; value=&quot;Slide 13&quot;/&gt;&lt;property id=&quot;20307&quot; value=&quot;277&quot;/&gt;&lt;/object&gt;&lt;/object&gt;&lt;object type=&quot;8&quot; unique_id=&quot;1004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675</Words>
  <Application>Microsoft Office PowerPoint</Application>
  <PresentationFormat>On-screen Show (4:3)</PresentationFormat>
  <Paragraphs>116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1_Office Theme</vt:lpstr>
      <vt:lpstr>Office Theme</vt:lpstr>
      <vt:lpstr>3_Office Theme</vt:lpstr>
      <vt:lpstr>4_Office Theme</vt:lpstr>
      <vt:lpstr>Default Design</vt:lpstr>
      <vt:lpstr> Unit 12 : A vacation abroad </vt:lpstr>
      <vt:lpstr> Unit 12: A VACATION ABROAD</vt:lpstr>
      <vt:lpstr>2. Tell your partner which country you would like to visit and why?</vt:lpstr>
      <vt:lpstr>Slide 4</vt:lpstr>
      <vt:lpstr>II. Listen and read</vt:lpstr>
      <vt:lpstr>1. True or false sentences. Correct the false sentences.</vt:lpstr>
      <vt:lpstr>Slide 7</vt:lpstr>
      <vt:lpstr>Slide 8</vt:lpstr>
      <vt:lpstr>a. Where will Mrs. Quyen and her husband stay when they are in San Francisco?</vt:lpstr>
      <vt:lpstr>b. Will Mr. Thanh have dinner with the Smiths? Why (not)?</vt:lpstr>
      <vt:lpstr>c. How will Mrs. Quyen go to Mrs. Smith’s house?</vt:lpstr>
      <vt:lpstr>d. How long will Mrs. Quyen be in San Francisco?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our class</dc:title>
  <dc:creator>laptop dell</dc:creator>
  <cp:lastModifiedBy>Welcome</cp:lastModifiedBy>
  <cp:revision>64</cp:revision>
  <dcterms:created xsi:type="dcterms:W3CDTF">2016-11-02T14:34:31Z</dcterms:created>
  <dcterms:modified xsi:type="dcterms:W3CDTF">2020-04-23T02:01:39Z</dcterms:modified>
</cp:coreProperties>
</file>