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75" r:id="rId9"/>
    <p:sldId id="264" r:id="rId10"/>
    <p:sldId id="287" r:id="rId11"/>
    <p:sldId id="289" r:id="rId12"/>
    <p:sldId id="285" r:id="rId13"/>
    <p:sldId id="265" r:id="rId14"/>
    <p:sldId id="276" r:id="rId15"/>
    <p:sldId id="266" r:id="rId16"/>
    <p:sldId id="267" r:id="rId17"/>
    <p:sldId id="274" r:id="rId18"/>
    <p:sldId id="268" r:id="rId19"/>
    <p:sldId id="269" r:id="rId20"/>
    <p:sldId id="270" r:id="rId21"/>
    <p:sldId id="271" r:id="rId22"/>
    <p:sldId id="272" r:id="rId23"/>
    <p:sldId id="280" r:id="rId24"/>
    <p:sldId id="278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F06C50-8420-4F45-B1F0-28C846019359}" type="datetimeFigureOut">
              <a:rPr lang="en-US" smtClean="0"/>
              <a:pPr/>
              <a:t>10/4/2020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6571C9-5634-47D7-A56F-C086FAE225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7534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Ref: http://www.oxfordlearnersdictionaries.com/definition/english/food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12B25-BB50-47D9-B9C4-E36DE95B3C1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862320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Cupboard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/ˈ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kʌbəd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12B25-BB50-47D9-B9C4-E36DE95B3C13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909341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Ref: http://www.oxfordlearnersdictionaries.com/definition/english/food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12B25-BB50-47D9-B9C4-E36DE95B3C1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8190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Ref: http://www.oxfordlearnersdictionaries.com/definition/english/food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12B25-BB50-47D9-B9C4-E36DE95B3C1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80878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Ref: http://www.oxfordlearnersdictionaries.com/definition/english/food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12B25-BB50-47D9-B9C4-E36DE95B3C1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53061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Ref: http://www.oxfordlearnersdictionaries.com/definition/english/food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12B25-BB50-47D9-B9C4-E36DE95B3C1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654130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Cupboard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/ˈ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kʌbəd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12B25-BB50-47D9-B9C4-E36DE95B3C1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021096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Cupboard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/ˈ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kʌbəd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12B25-BB50-47D9-B9C4-E36DE95B3C1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16418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Cupboard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/ˈ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kʌbəd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12B25-BB50-47D9-B9C4-E36DE95B3C13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451294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Cupboard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/ˈ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kʌbəd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12B25-BB50-47D9-B9C4-E36DE95B3C1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63718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65D4-2D6F-4B2D-BC02-9056045B960F}" type="datetimeFigureOut">
              <a:rPr lang="en-US" smtClean="0"/>
              <a:pPr/>
              <a:t>10/4/2020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A131-7AFC-4FB3-872A-44D11BC710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8358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65D4-2D6F-4B2D-BC02-9056045B960F}" type="datetimeFigureOut">
              <a:rPr lang="en-US" smtClean="0"/>
              <a:pPr/>
              <a:t>10/4/2020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A131-7AFC-4FB3-872A-44D11BC710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46565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65D4-2D6F-4B2D-BC02-9056045B960F}" type="datetimeFigureOut">
              <a:rPr lang="en-US" smtClean="0"/>
              <a:pPr/>
              <a:t>10/4/2020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A131-7AFC-4FB3-872A-44D11BC710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9822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65D4-2D6F-4B2D-BC02-9056045B960F}" type="datetimeFigureOut">
              <a:rPr lang="en-US" smtClean="0"/>
              <a:pPr/>
              <a:t>10/4/2020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A131-7AFC-4FB3-872A-44D11BC710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11008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65D4-2D6F-4B2D-BC02-9056045B960F}" type="datetimeFigureOut">
              <a:rPr lang="en-US" smtClean="0"/>
              <a:pPr/>
              <a:t>10/4/2020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A131-7AFC-4FB3-872A-44D11BC710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87153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65D4-2D6F-4B2D-BC02-9056045B960F}" type="datetimeFigureOut">
              <a:rPr lang="en-US" smtClean="0"/>
              <a:pPr/>
              <a:t>10/4/2020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A131-7AFC-4FB3-872A-44D11BC710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04028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65D4-2D6F-4B2D-BC02-9056045B960F}" type="datetimeFigureOut">
              <a:rPr lang="en-US" smtClean="0"/>
              <a:pPr/>
              <a:t>10/4/2020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A131-7AFC-4FB3-872A-44D11BC710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963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65D4-2D6F-4B2D-BC02-9056045B960F}" type="datetimeFigureOut">
              <a:rPr lang="en-US" smtClean="0"/>
              <a:pPr/>
              <a:t>10/4/2020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A131-7AFC-4FB3-872A-44D11BC710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09844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65D4-2D6F-4B2D-BC02-9056045B960F}" type="datetimeFigureOut">
              <a:rPr lang="en-US" smtClean="0"/>
              <a:pPr/>
              <a:t>10/4/2020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A131-7AFC-4FB3-872A-44D11BC710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1563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65D4-2D6F-4B2D-BC02-9056045B960F}" type="datetimeFigureOut">
              <a:rPr lang="en-US" smtClean="0"/>
              <a:pPr/>
              <a:t>10/4/2020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A131-7AFC-4FB3-872A-44D11BC710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10428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65D4-2D6F-4B2D-BC02-9056045B960F}" type="datetimeFigureOut">
              <a:rPr lang="en-US" smtClean="0"/>
              <a:pPr/>
              <a:t>10/4/2020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A131-7AFC-4FB3-872A-44D11BC710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32672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EA65D4-2D6F-4B2D-BC02-9056045B960F}" type="datetimeFigureOut">
              <a:rPr lang="en-US" smtClean="0"/>
              <a:pPr/>
              <a:t>10/4/2020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0A131-7AFC-4FB3-872A-44D11BC710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29701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5.gif"/><Relationship Id="rId3" Type="http://schemas.openxmlformats.org/officeDocument/2006/relationships/image" Target="../media/image1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52" t="-22532" r="12964" b="-1"/>
          <a:stretch/>
        </p:blipFill>
        <p:spPr>
          <a:xfrm>
            <a:off x="914400" y="-1485900"/>
            <a:ext cx="11068050" cy="834087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66800" y="1184910"/>
            <a:ext cx="8237220" cy="4807235"/>
          </a:xfrm>
          <a:ln w="76200" cmpd="thinThick">
            <a:solidFill>
              <a:schemeClr val="accent5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500" u="sng" dirty="0" smtClean="0">
                <a:latin typeface="Arial Black" pitchFamily="34" charset="0"/>
              </a:rPr>
              <a:t>Rules</a:t>
            </a:r>
            <a:r>
              <a:rPr lang="en-US" sz="4500" u="sng" dirty="0">
                <a:latin typeface="Arial Black" pitchFamily="34" charset="0"/>
              </a:rPr>
              <a:t>: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500" dirty="0">
                <a:solidFill>
                  <a:srgbClr val="FF0000"/>
                </a:solidFill>
              </a:rPr>
              <a:t>4</a:t>
            </a:r>
            <a:r>
              <a:rPr lang="en-US" sz="4500" dirty="0"/>
              <a:t> </a:t>
            </a:r>
            <a:r>
              <a:rPr lang="en-US" sz="4500" dirty="0" smtClean="0"/>
              <a:t>teams</a:t>
            </a:r>
            <a:endParaRPr lang="en-US" sz="4500" dirty="0"/>
          </a:p>
          <a:p>
            <a:pPr marL="742950" indent="-742950">
              <a:buFont typeface="+mj-lt"/>
              <a:buAutoNum type="arabicPeriod"/>
            </a:pPr>
            <a:r>
              <a:rPr lang="en-US" sz="4500" dirty="0">
                <a:solidFill>
                  <a:srgbClr val="FF0000"/>
                </a:solidFill>
              </a:rPr>
              <a:t>5</a:t>
            </a:r>
            <a:r>
              <a:rPr lang="en-US" sz="4500" dirty="0"/>
              <a:t> multiple choice questions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500" dirty="0">
                <a:solidFill>
                  <a:srgbClr val="FF0000"/>
                </a:solidFill>
              </a:rPr>
              <a:t>15 seconds </a:t>
            </a:r>
            <a:r>
              <a:rPr lang="en-US" sz="4500" dirty="0" smtClean="0"/>
              <a:t>to </a:t>
            </a:r>
            <a:r>
              <a:rPr lang="en-US" sz="4500" dirty="0"/>
              <a:t>guess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500" dirty="0"/>
              <a:t>Show your </a:t>
            </a:r>
            <a:r>
              <a:rPr lang="en-US" sz="4500" dirty="0" smtClean="0"/>
              <a:t>answers</a:t>
            </a:r>
            <a:endParaRPr lang="en-US" sz="4500" dirty="0"/>
          </a:p>
          <a:p>
            <a:pPr marL="742950" indent="-742950">
              <a:buFont typeface="+mj-lt"/>
              <a:buAutoNum type="arabicPeriod"/>
            </a:pPr>
            <a:r>
              <a:rPr lang="en-US" sz="4500" dirty="0">
                <a:solidFill>
                  <a:srgbClr val="FF0000"/>
                </a:solidFill>
              </a:rPr>
              <a:t>1 </a:t>
            </a:r>
            <a:r>
              <a:rPr lang="en-US" sz="4500" dirty="0" smtClean="0">
                <a:solidFill>
                  <a:srgbClr val="FF0000"/>
                </a:solidFill>
              </a:rPr>
              <a:t>point </a:t>
            </a:r>
            <a:r>
              <a:rPr lang="en-US" sz="4500" dirty="0"/>
              <a:t>for the correct </a:t>
            </a:r>
            <a:r>
              <a:rPr lang="en-US" sz="4500" dirty="0" smtClean="0"/>
              <a:t>answer.</a:t>
            </a:r>
            <a:endParaRPr lang="en-US" sz="4500" dirty="0"/>
          </a:p>
        </p:txBody>
      </p:sp>
      <p:sp>
        <p:nvSpPr>
          <p:cNvPr id="6" name="TextBox 5"/>
          <p:cNvSpPr txBox="1"/>
          <p:nvPr/>
        </p:nvSpPr>
        <p:spPr>
          <a:xfrm>
            <a:off x="3002714" y="119796"/>
            <a:ext cx="58928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100" b="1" dirty="0" smtClean="0">
                <a:solidFill>
                  <a:srgbClr val="FF0000"/>
                </a:solidFill>
                <a:latin typeface=".VnBodoni" pitchFamily="34" charset="0"/>
              </a:rPr>
              <a:t>WARM - UP</a:t>
            </a:r>
            <a:endParaRPr lang="en-US" sz="5100" b="1" dirty="0">
              <a:solidFill>
                <a:srgbClr val="FF0000"/>
              </a:solidFill>
              <a:latin typeface=".VnBodon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1174" y="2684536"/>
            <a:ext cx="2333625" cy="1601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00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416" y="0"/>
            <a:ext cx="110712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0416" y="1060703"/>
            <a:ext cx="4608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/>
              </a:rPr>
              <a:t> 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sym typeface="Wingdings"/>
              </a:rPr>
              <a:t>s</a:t>
            </a:r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afety precaution (n):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3840" y="1767839"/>
            <a:ext cx="4608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/>
              </a:rPr>
              <a:t> chemical</a:t>
            </a:r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(n):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0416" y="2499359"/>
            <a:ext cx="4608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/>
              </a:rPr>
              <a:t> drug</a:t>
            </a:r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(n):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0416" y="3193862"/>
            <a:ext cx="3340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/>
              </a:rPr>
              <a:t> match </a:t>
            </a:r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(n):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0416" y="3938015"/>
            <a:ext cx="2877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/>
              </a:rPr>
              <a:t> destroy</a:t>
            </a:r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(v):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0416" y="4693919"/>
            <a:ext cx="4608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/>
              </a:rPr>
              <a:t> injure</a:t>
            </a:r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(v):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0416" y="5376230"/>
            <a:ext cx="398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/>
              </a:rPr>
              <a:t> electrical socket</a:t>
            </a:r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(n):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0416" y="6021965"/>
            <a:ext cx="4608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/>
              </a:rPr>
              <a:t> bead</a:t>
            </a:r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(n):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WordArt 19"/>
          <p:cNvSpPr>
            <a:spLocks noChangeArrowheads="1" noChangeShapeType="1" noTextEdit="1"/>
          </p:cNvSpPr>
          <p:nvPr/>
        </p:nvSpPr>
        <p:spPr bwMode="auto">
          <a:xfrm>
            <a:off x="585216" y="621792"/>
            <a:ext cx="4267200" cy="304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I. VOCABULARY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657344" y="1060704"/>
            <a:ext cx="3877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002060"/>
                </a:solidFill>
              </a:rPr>
              <a:t>c</a:t>
            </a:r>
            <a:r>
              <a:rPr lang="en-US" sz="3200" dirty="0" err="1" smtClean="0">
                <a:solidFill>
                  <a:srgbClr val="002060"/>
                </a:solidFill>
              </a:rPr>
              <a:t>ảnh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báo</a:t>
            </a:r>
            <a:r>
              <a:rPr lang="en-US" sz="3200" dirty="0" smtClean="0">
                <a:solidFill>
                  <a:srgbClr val="002060"/>
                </a:solidFill>
              </a:rPr>
              <a:t> an </a:t>
            </a:r>
            <a:r>
              <a:rPr lang="en-US" sz="3200" dirty="0" err="1" smtClean="0">
                <a:solidFill>
                  <a:srgbClr val="002060"/>
                </a:solidFill>
              </a:rPr>
              <a:t>toàn</a:t>
            </a:r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57344" y="2492082"/>
            <a:ext cx="3877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002060"/>
                </a:solidFill>
              </a:rPr>
              <a:t>t</a:t>
            </a:r>
            <a:r>
              <a:rPr lang="en-US" sz="3200" dirty="0" err="1" smtClean="0">
                <a:solidFill>
                  <a:srgbClr val="002060"/>
                </a:solidFill>
              </a:rPr>
              <a:t>huốc</a:t>
            </a:r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57344" y="1746892"/>
            <a:ext cx="3877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002060"/>
                </a:solidFill>
              </a:rPr>
              <a:t>h</a:t>
            </a:r>
            <a:r>
              <a:rPr lang="en-US" sz="3200" dirty="0" err="1" smtClean="0">
                <a:solidFill>
                  <a:srgbClr val="002060"/>
                </a:solidFill>
              </a:rPr>
              <a:t>óa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chất</a:t>
            </a:r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20768" y="3193862"/>
            <a:ext cx="3877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002060"/>
                </a:solidFill>
              </a:rPr>
              <a:t>q</a:t>
            </a:r>
            <a:r>
              <a:rPr lang="en-US" sz="3200" dirty="0" err="1" smtClean="0">
                <a:solidFill>
                  <a:srgbClr val="002060"/>
                </a:solidFill>
              </a:rPr>
              <a:t>ue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diêm</a:t>
            </a:r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57344" y="3973708"/>
            <a:ext cx="3877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002060"/>
                </a:solidFill>
              </a:rPr>
              <a:t>p</a:t>
            </a:r>
            <a:r>
              <a:rPr lang="en-US" sz="3200" dirty="0" err="1" smtClean="0">
                <a:solidFill>
                  <a:srgbClr val="002060"/>
                </a:solidFill>
              </a:rPr>
              <a:t>há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hủy</a:t>
            </a:r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5152" y="4718456"/>
            <a:ext cx="3877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002060"/>
                </a:solidFill>
              </a:rPr>
              <a:t>g</a:t>
            </a:r>
            <a:r>
              <a:rPr lang="en-US" sz="3200" dirty="0" err="1" smtClean="0">
                <a:solidFill>
                  <a:srgbClr val="002060"/>
                </a:solidFill>
              </a:rPr>
              <a:t>ây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thương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tích</a:t>
            </a:r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57344" y="5412517"/>
            <a:ext cx="3877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2060"/>
                </a:solidFill>
              </a:rPr>
              <a:t>ổ </a:t>
            </a:r>
            <a:r>
              <a:rPr lang="en-US" sz="3200" dirty="0" err="1" smtClean="0">
                <a:solidFill>
                  <a:srgbClr val="002060"/>
                </a:solidFill>
              </a:rPr>
              <a:t>điện</a:t>
            </a:r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57344" y="6009485"/>
            <a:ext cx="3877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002060"/>
                </a:solidFill>
              </a:rPr>
              <a:t>h</a:t>
            </a:r>
            <a:r>
              <a:rPr lang="en-US" sz="3200" dirty="0" err="1" smtClean="0">
                <a:solidFill>
                  <a:srgbClr val="002060"/>
                </a:solidFill>
              </a:rPr>
              <a:t>ạt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tròn</a:t>
            </a:r>
            <a:r>
              <a:rPr lang="en-US" sz="3200" dirty="0" smtClean="0">
                <a:solidFill>
                  <a:srgbClr val="002060"/>
                </a:solidFill>
              </a:rPr>
              <a:t>, </a:t>
            </a:r>
            <a:r>
              <a:rPr lang="en-US" sz="3200" dirty="0" err="1" smtClean="0">
                <a:solidFill>
                  <a:srgbClr val="002060"/>
                </a:solidFill>
              </a:rPr>
              <a:t>nhỏ</a:t>
            </a:r>
            <a:endParaRPr 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6556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0537"/>
            <a:ext cx="2987040" cy="17611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3382" y="2349787"/>
            <a:ext cx="2855071" cy="17368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82667" y="4597754"/>
            <a:ext cx="2670048" cy="17941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70" y="4546954"/>
            <a:ext cx="2821931" cy="18078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75" y="2261637"/>
            <a:ext cx="2687859" cy="1676158"/>
          </a:xfrm>
          <a:prstGeom prst="rect">
            <a:avLst/>
          </a:prstGeom>
        </p:spPr>
      </p:pic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435710" y="304800"/>
            <a:ext cx="2879490" cy="631769"/>
          </a:xfrm>
        </p:spPr>
        <p:txBody>
          <a:bodyPr>
            <a:noAutofit/>
          </a:bodyPr>
          <a:lstStyle/>
          <a:p>
            <a:pPr eaLnBrk="1" hangingPunct="1"/>
            <a:r>
              <a:rPr lang="en-US" sz="4100" b="1" u="sng" dirty="0" smtClean="0">
                <a:solidFill>
                  <a:srgbClr val="FF33CC"/>
                </a:solidFill>
                <a:latin typeface=".VnTime" pitchFamily="34" charset="0"/>
              </a:rPr>
              <a:t>Matching</a:t>
            </a:r>
          </a:p>
        </p:txBody>
      </p:sp>
      <p:sp>
        <p:nvSpPr>
          <p:cNvPr id="151563" name="Rectangle 11"/>
          <p:cNvSpPr>
            <a:spLocks noChangeArrowheads="1"/>
          </p:cNvSpPr>
          <p:nvPr/>
        </p:nvSpPr>
        <p:spPr bwMode="auto">
          <a:xfrm>
            <a:off x="4329337" y="1295400"/>
            <a:ext cx="2842445" cy="72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100" b="1" dirty="0">
                <a:latin typeface="VNTime" pitchFamily="2" charset="0"/>
              </a:rPr>
              <a:t>A</a:t>
            </a:r>
            <a:r>
              <a:rPr lang="en-US" sz="4100" b="1" dirty="0" smtClean="0">
                <a:latin typeface="VNTime" pitchFamily="2" charset="0"/>
              </a:rPr>
              <a:t>- matches </a:t>
            </a:r>
            <a:endParaRPr lang="en-US" sz="4100" b="1" dirty="0">
              <a:latin typeface="VNTime" pitchFamily="2" charset="0"/>
            </a:endParaRPr>
          </a:p>
        </p:txBody>
      </p:sp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4370092" y="2057400"/>
            <a:ext cx="5490188" cy="72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4100" b="1" dirty="0">
                <a:latin typeface="VNTime" pitchFamily="2" charset="0"/>
              </a:rPr>
              <a:t>B</a:t>
            </a:r>
            <a:r>
              <a:rPr lang="en-US" sz="4100" b="1" dirty="0" smtClean="0">
                <a:latin typeface="VNTime" pitchFamily="2" charset="0"/>
              </a:rPr>
              <a:t>- electrical socket</a:t>
            </a:r>
            <a:endParaRPr lang="en-US" sz="4100" b="1" dirty="0">
              <a:latin typeface="VNTime" pitchFamily="2" charset="0"/>
            </a:endParaRPr>
          </a:p>
        </p:txBody>
      </p:sp>
      <p:sp>
        <p:nvSpPr>
          <p:cNvPr id="151565" name="Rectangle 13"/>
          <p:cNvSpPr>
            <a:spLocks noChangeArrowheads="1"/>
          </p:cNvSpPr>
          <p:nvPr/>
        </p:nvSpPr>
        <p:spPr bwMode="auto">
          <a:xfrm>
            <a:off x="4402314" y="2819400"/>
            <a:ext cx="4604525" cy="72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4100" b="1" dirty="0">
                <a:latin typeface="VNTime" pitchFamily="2" charset="0"/>
              </a:rPr>
              <a:t>C</a:t>
            </a:r>
            <a:r>
              <a:rPr lang="en-US" sz="4100" b="1" dirty="0" smtClean="0">
                <a:latin typeface="VNTime" pitchFamily="2" charset="0"/>
              </a:rPr>
              <a:t>- chemicals </a:t>
            </a:r>
            <a:endParaRPr lang="en-US" sz="4100" b="1" dirty="0">
              <a:latin typeface="VNTime" pitchFamily="2" charset="0"/>
            </a:endParaRPr>
          </a:p>
        </p:txBody>
      </p:sp>
      <p:sp>
        <p:nvSpPr>
          <p:cNvPr id="151566" name="Rectangle 14"/>
          <p:cNvSpPr>
            <a:spLocks noChangeArrowheads="1"/>
          </p:cNvSpPr>
          <p:nvPr/>
        </p:nvSpPr>
        <p:spPr bwMode="auto">
          <a:xfrm>
            <a:off x="4379606" y="3645408"/>
            <a:ext cx="2536272" cy="72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100" b="1" dirty="0">
                <a:latin typeface="VNTime" pitchFamily="2" charset="0"/>
              </a:rPr>
              <a:t>D</a:t>
            </a:r>
            <a:r>
              <a:rPr lang="en-US" sz="4100" b="1" dirty="0" smtClean="0">
                <a:latin typeface="VNTime" pitchFamily="2" charset="0"/>
              </a:rPr>
              <a:t>- destroy</a:t>
            </a:r>
            <a:endParaRPr lang="en-US" sz="4100" b="1" dirty="0">
              <a:latin typeface="VNTime" pitchFamily="2" charset="0"/>
            </a:endParaRPr>
          </a:p>
        </p:txBody>
      </p:sp>
      <p:sp>
        <p:nvSpPr>
          <p:cNvPr id="151567" name="Rectangle 15"/>
          <p:cNvSpPr>
            <a:spLocks noChangeArrowheads="1"/>
          </p:cNvSpPr>
          <p:nvPr/>
        </p:nvSpPr>
        <p:spPr bwMode="auto">
          <a:xfrm>
            <a:off x="4435711" y="4546954"/>
            <a:ext cx="2127505" cy="72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100" b="1" dirty="0">
                <a:latin typeface="VNTime" pitchFamily="2" charset="0"/>
              </a:rPr>
              <a:t>E</a:t>
            </a:r>
            <a:r>
              <a:rPr lang="en-US" sz="4100" b="1" dirty="0" smtClean="0">
                <a:latin typeface="VNTime" pitchFamily="2" charset="0"/>
              </a:rPr>
              <a:t>- beads</a:t>
            </a:r>
            <a:endParaRPr lang="en-US" sz="4100" b="1" dirty="0">
              <a:latin typeface="VNTime" pitchFamily="2" charset="0"/>
            </a:endParaRPr>
          </a:p>
        </p:txBody>
      </p:sp>
      <p:sp>
        <p:nvSpPr>
          <p:cNvPr id="151568" name="Rectangle 16"/>
          <p:cNvSpPr>
            <a:spLocks noChangeArrowheads="1"/>
          </p:cNvSpPr>
          <p:nvPr/>
        </p:nvSpPr>
        <p:spPr bwMode="auto">
          <a:xfrm>
            <a:off x="4487659" y="5397787"/>
            <a:ext cx="2097049" cy="72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100" b="1" dirty="0">
                <a:latin typeface="VNTime" pitchFamily="2" charset="0"/>
              </a:rPr>
              <a:t>F</a:t>
            </a:r>
            <a:r>
              <a:rPr lang="en-US" sz="4100" b="1" dirty="0" smtClean="0">
                <a:latin typeface="VNTime" pitchFamily="2" charset="0"/>
              </a:rPr>
              <a:t>- drugs</a:t>
            </a:r>
            <a:endParaRPr lang="en-US" sz="4100" b="1" dirty="0">
              <a:latin typeface="VNTime" pitchFamily="2" charset="0"/>
            </a:endParaRPr>
          </a:p>
        </p:txBody>
      </p:sp>
      <p:sp>
        <p:nvSpPr>
          <p:cNvPr id="14351" name="Text Box 17"/>
          <p:cNvSpPr txBox="1">
            <a:spLocks noChangeArrowheads="1"/>
          </p:cNvSpPr>
          <p:nvPr/>
        </p:nvSpPr>
        <p:spPr bwMode="auto">
          <a:xfrm>
            <a:off x="274320" y="1539239"/>
            <a:ext cx="685800" cy="72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100" b="1" dirty="0">
                <a:solidFill>
                  <a:srgbClr val="FF33CC"/>
                </a:solidFill>
              </a:rPr>
              <a:t>1</a:t>
            </a:r>
            <a:endParaRPr lang="en-US" sz="4100" dirty="0">
              <a:solidFill>
                <a:srgbClr val="FF33CC"/>
              </a:solidFill>
            </a:endParaRPr>
          </a:p>
        </p:txBody>
      </p:sp>
      <p:sp>
        <p:nvSpPr>
          <p:cNvPr id="14352" name="Text Box 19"/>
          <p:cNvSpPr txBox="1">
            <a:spLocks noChangeArrowheads="1"/>
          </p:cNvSpPr>
          <p:nvPr/>
        </p:nvSpPr>
        <p:spPr bwMode="auto">
          <a:xfrm>
            <a:off x="182880" y="3794760"/>
            <a:ext cx="406400" cy="72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100" b="1" dirty="0">
                <a:solidFill>
                  <a:srgbClr val="FF33CC"/>
                </a:solidFill>
              </a:rPr>
              <a:t>2</a:t>
            </a:r>
            <a:endParaRPr lang="en-US" sz="4100" dirty="0">
              <a:solidFill>
                <a:srgbClr val="FF33CC"/>
              </a:solidFill>
            </a:endParaRPr>
          </a:p>
        </p:txBody>
      </p:sp>
      <p:sp>
        <p:nvSpPr>
          <p:cNvPr id="14353" name="Text Box 20"/>
          <p:cNvSpPr txBox="1">
            <a:spLocks noChangeArrowheads="1"/>
          </p:cNvSpPr>
          <p:nvPr/>
        </p:nvSpPr>
        <p:spPr bwMode="auto">
          <a:xfrm>
            <a:off x="200930" y="6053982"/>
            <a:ext cx="406400" cy="72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100" b="1" dirty="0">
                <a:solidFill>
                  <a:srgbClr val="FF33CC"/>
                </a:solidFill>
              </a:rPr>
              <a:t>3</a:t>
            </a:r>
            <a:endParaRPr lang="en-US" sz="4100" dirty="0">
              <a:solidFill>
                <a:srgbClr val="FF33CC"/>
              </a:solidFill>
            </a:endParaRPr>
          </a:p>
        </p:txBody>
      </p:sp>
      <p:sp>
        <p:nvSpPr>
          <p:cNvPr id="14354" name="Text Box 21"/>
          <p:cNvSpPr txBox="1">
            <a:spLocks noChangeArrowheads="1"/>
          </p:cNvSpPr>
          <p:nvPr/>
        </p:nvSpPr>
        <p:spPr bwMode="auto">
          <a:xfrm>
            <a:off x="11277600" y="1645920"/>
            <a:ext cx="406400" cy="72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100" b="1" dirty="0">
                <a:solidFill>
                  <a:srgbClr val="FF33CC"/>
                </a:solidFill>
              </a:rPr>
              <a:t>4</a:t>
            </a:r>
            <a:endParaRPr lang="en-US" sz="4100" dirty="0">
              <a:solidFill>
                <a:srgbClr val="FF33CC"/>
              </a:solidFill>
            </a:endParaRPr>
          </a:p>
        </p:txBody>
      </p:sp>
      <p:sp>
        <p:nvSpPr>
          <p:cNvPr id="14355" name="Text Box 22"/>
          <p:cNvSpPr txBox="1">
            <a:spLocks noChangeArrowheads="1"/>
          </p:cNvSpPr>
          <p:nvPr/>
        </p:nvSpPr>
        <p:spPr bwMode="auto">
          <a:xfrm>
            <a:off x="11277600" y="6080444"/>
            <a:ext cx="406400" cy="72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100" b="1" dirty="0" smtClean="0">
                <a:solidFill>
                  <a:srgbClr val="FF33CC"/>
                </a:solidFill>
              </a:rPr>
              <a:t>6</a:t>
            </a:r>
            <a:endParaRPr lang="en-US" sz="4100" dirty="0"/>
          </a:p>
        </p:txBody>
      </p:sp>
      <p:sp>
        <p:nvSpPr>
          <p:cNvPr id="14356" name="Text Box 23"/>
          <p:cNvSpPr txBox="1">
            <a:spLocks noChangeArrowheads="1"/>
          </p:cNvSpPr>
          <p:nvPr/>
        </p:nvSpPr>
        <p:spPr bwMode="auto">
          <a:xfrm>
            <a:off x="11480800" y="3962400"/>
            <a:ext cx="406400" cy="72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Impac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pact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100" b="1">
                <a:solidFill>
                  <a:srgbClr val="FF33CC"/>
                </a:solidFill>
              </a:rPr>
              <a:t>5</a:t>
            </a:r>
            <a:endParaRPr lang="en-US" sz="4100">
              <a:solidFill>
                <a:srgbClr val="FF33CC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286"/>
          <a:stretch/>
        </p:blipFill>
        <p:spPr>
          <a:xfrm>
            <a:off x="9243382" y="120537"/>
            <a:ext cx="2948618" cy="163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451584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5.20231E-7 L -0.30117 -0.543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15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65" y="-27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795 -0.03444 L -0.32288 0.2549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53" y="144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06 -0.04253 L -0.29165 0.3344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15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35" y="188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5023E-6 4.50763E-6 L 0.32509 -0.1881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15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55" y="-94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15607E-7 L 0.40521 -0.0806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60" y="-4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2 0.00278 L 0.35385 0.7198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53" y="358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63" grpId="0"/>
      <p:bldP spid="151564" grpId="0"/>
      <p:bldP spid="151565" grpId="0"/>
      <p:bldP spid="151566" grpId="0"/>
      <p:bldP spid="151567" grpId="0"/>
      <p:bldP spid="15156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10833" r="10833"/>
          <a:stretch/>
        </p:blipFill>
        <p:spPr bwMode="auto">
          <a:xfrm>
            <a:off x="822960" y="0"/>
            <a:ext cx="104698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64202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11198" y="1463313"/>
            <a:ext cx="8345713" cy="4962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/>
              <a:t>a) It is safe to </a:t>
            </a:r>
            <a:r>
              <a:rPr lang="en-US" sz="3200" dirty="0" smtClean="0"/>
              <a:t>leave medicine </a:t>
            </a:r>
            <a:r>
              <a:rPr lang="en-US" sz="3200" dirty="0"/>
              <a:t>around the </a:t>
            </a:r>
            <a:r>
              <a:rPr lang="en-US" sz="3200" dirty="0" smtClean="0"/>
              <a:t>house.  </a:t>
            </a:r>
            <a:endParaRPr lang="en-US" sz="3200" dirty="0"/>
          </a:p>
          <a:p>
            <a:pPr marL="0" indent="0">
              <a:buNone/>
            </a:pPr>
            <a:r>
              <a:rPr lang="en-US" sz="3200" dirty="0"/>
              <a:t>b) Drugs can look like candy. </a:t>
            </a:r>
          </a:p>
          <a:p>
            <a:pPr marL="0" indent="0">
              <a:buNone/>
            </a:pPr>
            <a:r>
              <a:rPr lang="en-US" sz="3200" dirty="0"/>
              <a:t>c) A kitchen is </a:t>
            </a:r>
            <a:r>
              <a:rPr lang="en-US" sz="3200" dirty="0" smtClean="0"/>
              <a:t>a  suitable     place </a:t>
            </a:r>
            <a:r>
              <a:rPr lang="en-US" sz="3200" dirty="0"/>
              <a:t>to play. </a:t>
            </a:r>
          </a:p>
          <a:p>
            <a:pPr marL="0" indent="0">
              <a:buNone/>
            </a:pPr>
            <a:r>
              <a:rPr lang="en-US" sz="3200" dirty="0" smtClean="0"/>
              <a:t>d</a:t>
            </a:r>
            <a:r>
              <a:rPr lang="en-US" sz="3200" dirty="0"/>
              <a:t>) Playing with one match cannot start a fire. </a:t>
            </a:r>
          </a:p>
          <a:p>
            <a:pPr marL="0" indent="0">
              <a:buNone/>
            </a:pPr>
            <a:r>
              <a:rPr lang="en-US" sz="3200" dirty="0"/>
              <a:t>e) Putting a knife into an electrical socket is dangerous.</a:t>
            </a:r>
          </a:p>
          <a:p>
            <a:pPr marL="0" indent="0">
              <a:buNone/>
            </a:pPr>
            <a:r>
              <a:rPr lang="en-US" sz="3200" dirty="0"/>
              <a:t>f) Young children do not understand that many household objects are dangerous. 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85216" y="509834"/>
            <a:ext cx="11009376" cy="609599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indent="-274320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en-US" sz="3200" b="1" i="1" dirty="0" smtClean="0">
                <a:solidFill>
                  <a:srgbClr val="FF0000"/>
                </a:solidFill>
              </a:rPr>
              <a:t>II. True </a:t>
            </a:r>
            <a:r>
              <a:rPr lang="en-US" sz="3200" b="1" i="1" dirty="0">
                <a:solidFill>
                  <a:srgbClr val="FF0000"/>
                </a:solidFill>
              </a:rPr>
              <a:t>or false? </a:t>
            </a:r>
            <a:r>
              <a:rPr lang="en-US" sz="3200" b="1" i="1" dirty="0" smtClean="0">
                <a:solidFill>
                  <a:srgbClr val="FF0000"/>
                </a:solidFill>
              </a:rPr>
              <a:t>Check (v) the boxes. Correct the false </a:t>
            </a:r>
            <a:r>
              <a:rPr lang="en-US" sz="3200" b="1" i="1" dirty="0">
                <a:solidFill>
                  <a:srgbClr val="FF0000"/>
                </a:solidFill>
              </a:rPr>
              <a:t>sentences.</a:t>
            </a:r>
          </a:p>
        </p:txBody>
      </p:sp>
      <p:sp>
        <p:nvSpPr>
          <p:cNvPr id="7" name="Rectangle 6"/>
          <p:cNvSpPr/>
          <p:nvPr/>
        </p:nvSpPr>
        <p:spPr>
          <a:xfrm>
            <a:off x="9231084" y="1056836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accent4"/>
                </a:solidFill>
              </a:rPr>
              <a:t>T</a:t>
            </a:r>
          </a:p>
        </p:txBody>
      </p:sp>
      <p:sp>
        <p:nvSpPr>
          <p:cNvPr id="8" name="Rectangle 7"/>
          <p:cNvSpPr/>
          <p:nvPr/>
        </p:nvSpPr>
        <p:spPr>
          <a:xfrm>
            <a:off x="9916884" y="1056836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accent4"/>
                </a:solidFill>
              </a:rPr>
              <a:t>F</a:t>
            </a:r>
          </a:p>
        </p:txBody>
      </p:sp>
      <p:sp>
        <p:nvSpPr>
          <p:cNvPr id="9" name="Rectangle 8"/>
          <p:cNvSpPr/>
          <p:nvPr/>
        </p:nvSpPr>
        <p:spPr>
          <a:xfrm>
            <a:off x="9234548" y="1600199"/>
            <a:ext cx="4572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10" name="Rectangle 9"/>
          <p:cNvSpPr/>
          <p:nvPr/>
        </p:nvSpPr>
        <p:spPr>
          <a:xfrm>
            <a:off x="9920348" y="1600199"/>
            <a:ext cx="4572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ym typeface="Wingdings"/>
              </a:rPr>
              <a:t></a:t>
            </a:r>
            <a:endParaRPr lang="en-US" sz="3200" dirty="0"/>
          </a:p>
        </p:txBody>
      </p:sp>
      <p:sp>
        <p:nvSpPr>
          <p:cNvPr id="11" name="Rectangle 10"/>
          <p:cNvSpPr/>
          <p:nvPr/>
        </p:nvSpPr>
        <p:spPr>
          <a:xfrm>
            <a:off x="9248402" y="2108201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ym typeface="Wingdings"/>
              </a:rPr>
              <a:t></a:t>
            </a:r>
            <a:endParaRPr lang="en-US" sz="3200" dirty="0"/>
          </a:p>
        </p:txBody>
      </p:sp>
      <p:sp>
        <p:nvSpPr>
          <p:cNvPr id="12" name="Rectangle 11"/>
          <p:cNvSpPr/>
          <p:nvPr/>
        </p:nvSpPr>
        <p:spPr>
          <a:xfrm>
            <a:off x="9934202" y="2108201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13" name="Rectangle 12"/>
          <p:cNvSpPr/>
          <p:nvPr/>
        </p:nvSpPr>
        <p:spPr>
          <a:xfrm>
            <a:off x="9251619" y="2734415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14" name="Rectangle 13"/>
          <p:cNvSpPr/>
          <p:nvPr/>
        </p:nvSpPr>
        <p:spPr>
          <a:xfrm>
            <a:off x="9937419" y="2734415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ym typeface="Wingdings"/>
              </a:rPr>
              <a:t></a:t>
            </a:r>
            <a:endParaRPr lang="en-US" sz="3200" dirty="0"/>
          </a:p>
        </p:txBody>
      </p:sp>
      <p:sp>
        <p:nvSpPr>
          <p:cNvPr id="15" name="Rectangle 14"/>
          <p:cNvSpPr/>
          <p:nvPr/>
        </p:nvSpPr>
        <p:spPr>
          <a:xfrm>
            <a:off x="9229725" y="3357607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16" name="Rectangle 15"/>
          <p:cNvSpPr/>
          <p:nvPr/>
        </p:nvSpPr>
        <p:spPr>
          <a:xfrm>
            <a:off x="9915525" y="3357607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ym typeface="Wingdings"/>
              </a:rPr>
              <a:t></a:t>
            </a:r>
            <a:endParaRPr lang="en-US" sz="3200" dirty="0"/>
          </a:p>
        </p:txBody>
      </p:sp>
      <p:sp>
        <p:nvSpPr>
          <p:cNvPr id="17" name="Rectangle 16"/>
          <p:cNvSpPr/>
          <p:nvPr/>
        </p:nvSpPr>
        <p:spPr>
          <a:xfrm>
            <a:off x="9228859" y="4054025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ym typeface="Wingdings"/>
              </a:rPr>
              <a:t></a:t>
            </a:r>
            <a:endParaRPr lang="en-US" sz="3200" dirty="0"/>
          </a:p>
        </p:txBody>
      </p:sp>
      <p:sp>
        <p:nvSpPr>
          <p:cNvPr id="18" name="Rectangle 17"/>
          <p:cNvSpPr/>
          <p:nvPr/>
        </p:nvSpPr>
        <p:spPr>
          <a:xfrm>
            <a:off x="9914659" y="4054025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19" name="Rectangle 18"/>
          <p:cNvSpPr/>
          <p:nvPr/>
        </p:nvSpPr>
        <p:spPr>
          <a:xfrm>
            <a:off x="9249228" y="4857302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ym typeface="Wingdings"/>
              </a:rPr>
              <a:t></a:t>
            </a:r>
            <a:endParaRPr lang="en-US" sz="3200" dirty="0"/>
          </a:p>
        </p:txBody>
      </p:sp>
      <p:sp>
        <p:nvSpPr>
          <p:cNvPr id="20" name="Rectangle 19"/>
          <p:cNvSpPr/>
          <p:nvPr/>
        </p:nvSpPr>
        <p:spPr>
          <a:xfrm>
            <a:off x="9935028" y="4857302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23" name="Rectangle 22"/>
          <p:cNvSpPr/>
          <p:nvPr/>
        </p:nvSpPr>
        <p:spPr>
          <a:xfrm>
            <a:off x="9234548" y="1600199"/>
            <a:ext cx="4572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24" name="Rectangle 23"/>
          <p:cNvSpPr/>
          <p:nvPr/>
        </p:nvSpPr>
        <p:spPr>
          <a:xfrm>
            <a:off x="9920348" y="1600199"/>
            <a:ext cx="4572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25" name="Rectangle 24"/>
          <p:cNvSpPr/>
          <p:nvPr/>
        </p:nvSpPr>
        <p:spPr>
          <a:xfrm>
            <a:off x="9248402" y="2108201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26" name="Rectangle 25"/>
          <p:cNvSpPr/>
          <p:nvPr/>
        </p:nvSpPr>
        <p:spPr>
          <a:xfrm>
            <a:off x="9934202" y="2108201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27" name="Rectangle 26"/>
          <p:cNvSpPr/>
          <p:nvPr/>
        </p:nvSpPr>
        <p:spPr>
          <a:xfrm>
            <a:off x="9251619" y="2734415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28" name="Rectangle 27"/>
          <p:cNvSpPr/>
          <p:nvPr/>
        </p:nvSpPr>
        <p:spPr>
          <a:xfrm>
            <a:off x="9937419" y="2734415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29" name="Rectangle 28"/>
          <p:cNvSpPr/>
          <p:nvPr/>
        </p:nvSpPr>
        <p:spPr>
          <a:xfrm>
            <a:off x="9229725" y="3357607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30" name="Rectangle 29"/>
          <p:cNvSpPr/>
          <p:nvPr/>
        </p:nvSpPr>
        <p:spPr>
          <a:xfrm>
            <a:off x="9915525" y="3357607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31" name="Rectangle 30"/>
          <p:cNvSpPr/>
          <p:nvPr/>
        </p:nvSpPr>
        <p:spPr>
          <a:xfrm>
            <a:off x="9228859" y="4054025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32" name="Rectangle 31"/>
          <p:cNvSpPr/>
          <p:nvPr/>
        </p:nvSpPr>
        <p:spPr>
          <a:xfrm>
            <a:off x="9914659" y="4054025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33" name="Rectangle 32"/>
          <p:cNvSpPr/>
          <p:nvPr/>
        </p:nvSpPr>
        <p:spPr>
          <a:xfrm>
            <a:off x="9249228" y="4857302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34" name="Rectangle 33"/>
          <p:cNvSpPr/>
          <p:nvPr/>
        </p:nvSpPr>
        <p:spPr>
          <a:xfrm>
            <a:off x="9935028" y="4857302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37" name="Rectangle 36"/>
          <p:cNvSpPr/>
          <p:nvPr/>
        </p:nvSpPr>
        <p:spPr>
          <a:xfrm>
            <a:off x="3474620" y="2654585"/>
            <a:ext cx="179384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742214" y="3205207"/>
            <a:ext cx="658586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ln>
                <a:solidFill>
                  <a:sysClr val="windowText" lastClr="000000"/>
                </a:solidFill>
              </a:ln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371542" y="156116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3094506" y="1494969"/>
            <a:ext cx="896922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endParaRPr lang="en-US" sz="2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616348" y="1520802"/>
            <a:ext cx="3455081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locked cupboards</a:t>
            </a:r>
            <a:endParaRPr lang="en-US" sz="2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810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396240" y="1119433"/>
            <a:ext cx="11262360" cy="558616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3200" b="1" dirty="0"/>
              <a:t>a. Why must we put all chemicals and drugs in locked cupboards?</a:t>
            </a:r>
          </a:p>
          <a:p>
            <a:pPr>
              <a:buNone/>
            </a:pPr>
            <a:endParaRPr lang="en-US" sz="3200" b="1" dirty="0" smtClean="0"/>
          </a:p>
          <a:p>
            <a:pPr>
              <a:buNone/>
            </a:pPr>
            <a:r>
              <a:rPr lang="en-US" sz="3200" b="1" dirty="0" smtClean="0"/>
              <a:t>b</a:t>
            </a:r>
            <a:r>
              <a:rPr lang="en-US" sz="3200" b="1" dirty="0"/>
              <a:t>. Why mustn’t we let children play in the kitchen? </a:t>
            </a:r>
          </a:p>
          <a:p>
            <a:pPr>
              <a:buNone/>
            </a:pPr>
            <a:endParaRPr lang="en-US" sz="3200" b="1" dirty="0" smtClean="0"/>
          </a:p>
          <a:p>
            <a:pPr>
              <a:buNone/>
            </a:pPr>
            <a:r>
              <a:rPr lang="en-US" sz="3200" b="1" dirty="0" smtClean="0"/>
              <a:t>c</a:t>
            </a:r>
            <a:r>
              <a:rPr lang="en-US" sz="3200" b="1" dirty="0"/>
              <a:t>. Why mustn’t children play with matches? </a:t>
            </a:r>
          </a:p>
          <a:p>
            <a:pPr marL="0" indent="0">
              <a:buNone/>
            </a:pPr>
            <a:endParaRPr lang="en-US" sz="3200" b="1" dirty="0" smtClean="0"/>
          </a:p>
          <a:p>
            <a:pPr marL="0" indent="0">
              <a:buNone/>
            </a:pPr>
            <a:r>
              <a:rPr lang="en-US" sz="3200" b="1" dirty="0" smtClean="0"/>
              <a:t>d. Why must we cover electrical sockets?</a:t>
            </a:r>
          </a:p>
          <a:p>
            <a:pPr marL="0" indent="0">
              <a:buNone/>
            </a:pPr>
            <a:endParaRPr lang="en-US" sz="3200" b="1" dirty="0" smtClean="0"/>
          </a:p>
          <a:p>
            <a:pPr marL="0" indent="0">
              <a:buNone/>
            </a:pPr>
            <a:r>
              <a:rPr lang="en-US" sz="3200" b="1" dirty="0" smtClean="0"/>
              <a:t>e. Why do we have to put all dangerous objects out of children’s reach?</a:t>
            </a:r>
            <a:endParaRPr lang="en-US" sz="3200" b="1" dirty="0"/>
          </a:p>
          <a:p>
            <a:pPr>
              <a:buNone/>
            </a:pPr>
            <a:endParaRPr lang="en-US" sz="3200" b="1" dirty="0"/>
          </a:p>
          <a:p>
            <a:pPr>
              <a:buNone/>
            </a:pPr>
            <a:endParaRPr lang="en-US" sz="3200" b="1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117600" y="479354"/>
            <a:ext cx="8411606" cy="609599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indent="-274320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en-US" sz="3700" b="1" i="1" dirty="0" smtClean="0">
                <a:solidFill>
                  <a:srgbClr val="FF0000"/>
                </a:solidFill>
              </a:rPr>
              <a:t>III. Ask and answer.</a:t>
            </a:r>
            <a:endParaRPr lang="en-US" sz="37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969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645523"/>
            <a:ext cx="10871200" cy="588917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/>
              <a:t>  a</a:t>
            </a:r>
            <a:r>
              <a:rPr lang="en-US" sz="3600" b="1" dirty="0"/>
              <a:t>. Why must we put all chemicals and drugs in locked cupboards?</a:t>
            </a:r>
          </a:p>
          <a:p>
            <a:endParaRPr lang="en-US" sz="3600" b="1" dirty="0"/>
          </a:p>
          <a:p>
            <a:pPr>
              <a:buNone/>
            </a:pP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b</a:t>
            </a:r>
            <a:r>
              <a:rPr lang="en-US" sz="3600" b="1" dirty="0"/>
              <a:t>. Why mustn’t we let children play in the kitchen? </a:t>
            </a:r>
          </a:p>
          <a:p>
            <a:endParaRPr lang="en-US" sz="3600" b="1" dirty="0"/>
          </a:p>
          <a:p>
            <a:pPr>
              <a:buNone/>
            </a:pPr>
            <a:endParaRPr lang="en-US" sz="3600" b="1" dirty="0" smtClean="0"/>
          </a:p>
          <a:p>
            <a:pPr>
              <a:buNone/>
            </a:pPr>
            <a:r>
              <a:rPr lang="en-US" sz="3600" b="1" dirty="0" smtClean="0"/>
              <a:t>   c</a:t>
            </a:r>
            <a:r>
              <a:rPr lang="en-US" sz="3600" b="1" dirty="0"/>
              <a:t>. Why mustn’t children play with matches? </a:t>
            </a:r>
          </a:p>
          <a:p>
            <a:endParaRPr lang="en-US" sz="3600" b="1" dirty="0"/>
          </a:p>
          <a:p>
            <a:pPr>
              <a:buNone/>
            </a:pPr>
            <a:endParaRPr lang="en-US" sz="3600" b="1" dirty="0"/>
          </a:p>
          <a:p>
            <a:pPr>
              <a:buNone/>
            </a:pPr>
            <a:endParaRPr lang="en-US" sz="3600" b="1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562100" y="1696355"/>
            <a:ext cx="9802586" cy="640445"/>
          </a:xfrm>
          <a:prstGeom prst="rect">
            <a:avLst/>
          </a:prstGeom>
        </p:spPr>
        <p:txBody>
          <a:bodyPr/>
          <a:lstStyle/>
          <a:p>
            <a:pPr marL="274320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3600" b="1" dirty="0" smtClean="0">
                <a:solidFill>
                  <a:srgbClr val="FF0000"/>
                </a:solidFill>
              </a:rPr>
              <a:t>Because </a:t>
            </a:r>
            <a:r>
              <a:rPr lang="en-US" sz="3600" b="1" dirty="0">
                <a:solidFill>
                  <a:srgbClr val="FF0000"/>
                </a:solidFill>
              </a:rPr>
              <a:t>children often try to eat and drink </a:t>
            </a:r>
            <a:r>
              <a:rPr lang="en-US" sz="3600" b="1" dirty="0" smtClean="0">
                <a:solidFill>
                  <a:srgbClr val="FF0000"/>
                </a:solidFill>
              </a:rPr>
              <a:t>them.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972458" y="3483429"/>
            <a:ext cx="10784114" cy="1012371"/>
          </a:xfrm>
          <a:prstGeom prst="rect">
            <a:avLst/>
          </a:prstGeom>
        </p:spPr>
        <p:txBody>
          <a:bodyPr/>
          <a:lstStyle/>
          <a:p>
            <a:pPr marL="274320" indent="-274320">
              <a:spcBef>
                <a:spcPts val="600"/>
              </a:spcBef>
              <a:buClr>
                <a:schemeClr val="accent1"/>
              </a:buClr>
              <a:buSzPct val="70000"/>
            </a:pPr>
            <a:endParaRPr lang="en-US" sz="3600" b="1" dirty="0" smtClean="0">
              <a:solidFill>
                <a:srgbClr val="FF0000"/>
              </a:solidFill>
            </a:endParaRPr>
          </a:p>
          <a:p>
            <a:pPr marL="274320" indent="-274320">
              <a:spcBef>
                <a:spcPts val="600"/>
              </a:spcBef>
              <a:buClr>
                <a:schemeClr val="accent1"/>
              </a:buClr>
              <a:buSzPct val="70000"/>
            </a:pPr>
            <a:endParaRPr lang="en-US" sz="3600" b="1" dirty="0" smtClean="0">
              <a:solidFill>
                <a:srgbClr val="FF0000"/>
              </a:solidFill>
            </a:endParaRPr>
          </a:p>
          <a:p>
            <a:pPr marL="274320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</a:rPr>
              <a:t>       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219201" y="5312224"/>
            <a:ext cx="10784115" cy="838200"/>
          </a:xfrm>
          <a:prstGeom prst="rect">
            <a:avLst/>
          </a:prstGeom>
        </p:spPr>
        <p:txBody>
          <a:bodyPr/>
          <a:lstStyle/>
          <a:p>
            <a:pPr marL="274320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4000" b="1" dirty="0" smtClean="0">
                <a:solidFill>
                  <a:srgbClr val="FF0000"/>
                </a:solidFill>
              </a:rPr>
              <a:t>   Because matches </a:t>
            </a:r>
            <a:r>
              <a:rPr lang="en-US" sz="4000" b="1" dirty="0">
                <a:solidFill>
                  <a:srgbClr val="FF0000"/>
                </a:solidFill>
              </a:rPr>
              <a:t>can cause a </a:t>
            </a:r>
            <a:r>
              <a:rPr lang="en-US" sz="4000" b="1" dirty="0" smtClean="0">
                <a:solidFill>
                  <a:srgbClr val="FF0000"/>
                </a:solidFill>
              </a:rPr>
              <a:t>fire.</a:t>
            </a:r>
            <a:endParaRPr lang="en-US" sz="4000" b="1" i="1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10103" y="3635671"/>
            <a:ext cx="92216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320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4000" b="1" dirty="0">
                <a:solidFill>
                  <a:srgbClr val="FF0000"/>
                </a:solidFill>
              </a:rPr>
              <a:t>Because the kitchen is a dangerous </a:t>
            </a:r>
            <a:r>
              <a:rPr lang="en-US" sz="4000" b="1" dirty="0" smtClean="0">
                <a:solidFill>
                  <a:srgbClr val="FF0000"/>
                </a:solidFill>
              </a:rPr>
              <a:t>place.</a:t>
            </a:r>
            <a:r>
              <a:rPr lang="en-US" sz="4000" b="1" dirty="0">
                <a:solidFill>
                  <a:srgbClr val="FF0000"/>
                </a:solidFill>
              </a:rPr>
              <a:t> </a:t>
            </a:r>
            <a:endParaRPr lang="en-US" sz="4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5543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914402" y="674915"/>
            <a:ext cx="10638967" cy="5562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100" b="1" dirty="0"/>
              <a:t>d. Why must we cover electrical sockets?</a:t>
            </a:r>
          </a:p>
          <a:p>
            <a:endParaRPr lang="en-US" sz="4100" b="1" dirty="0"/>
          </a:p>
          <a:p>
            <a:pPr>
              <a:buNone/>
            </a:pPr>
            <a:endParaRPr lang="en-US" sz="4100" b="1" dirty="0"/>
          </a:p>
          <a:p>
            <a:pPr>
              <a:buNone/>
            </a:pPr>
            <a:endParaRPr lang="en-US" sz="4100" b="1" dirty="0"/>
          </a:p>
          <a:p>
            <a:pPr>
              <a:buNone/>
            </a:pPr>
            <a:r>
              <a:rPr lang="en-US" sz="4100" b="1" dirty="0" smtClean="0"/>
              <a:t>e</a:t>
            </a:r>
            <a:r>
              <a:rPr lang="en-US" sz="4100" b="1" dirty="0"/>
              <a:t>. Why do we have to put all dangerous objects out of children’s reach?</a:t>
            </a:r>
          </a:p>
          <a:p>
            <a:endParaRPr lang="en-US" sz="4100" b="1" dirty="0"/>
          </a:p>
          <a:p>
            <a:pPr>
              <a:buNone/>
            </a:pPr>
            <a:endParaRPr lang="en-US" sz="4100" b="1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943429" y="1632857"/>
            <a:ext cx="10609941" cy="1371600"/>
          </a:xfrm>
          <a:prstGeom prst="rect">
            <a:avLst/>
          </a:prstGeom>
        </p:spPr>
        <p:txBody>
          <a:bodyPr/>
          <a:lstStyle/>
          <a:p>
            <a:pPr marL="274320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4000" b="1" dirty="0" smtClean="0">
                <a:solidFill>
                  <a:srgbClr val="FF0000"/>
                </a:solidFill>
              </a:rPr>
              <a:t>	Because </a:t>
            </a:r>
            <a:r>
              <a:rPr lang="en-US" sz="4000" b="1" dirty="0">
                <a:solidFill>
                  <a:srgbClr val="FF0000"/>
                </a:solidFill>
              </a:rPr>
              <a:t>children </a:t>
            </a:r>
            <a:r>
              <a:rPr lang="en-US" sz="4000" b="1" dirty="0" smtClean="0">
                <a:solidFill>
                  <a:srgbClr val="FF0000"/>
                </a:solidFill>
              </a:rPr>
              <a:t>can put something into </a:t>
            </a:r>
            <a:r>
              <a:rPr lang="en-US" sz="4000" b="1" dirty="0">
                <a:solidFill>
                  <a:srgbClr val="FF0000"/>
                </a:solidFill>
              </a:rPr>
              <a:t>electrical </a:t>
            </a:r>
            <a:r>
              <a:rPr lang="en-US" sz="4000" b="1" dirty="0" smtClean="0">
                <a:solidFill>
                  <a:srgbClr val="FF0000"/>
                </a:solidFill>
              </a:rPr>
              <a:t>sockets. Electricity can kill.</a:t>
            </a:r>
            <a:endParaRPr lang="en-US" sz="4000" b="1" i="1" dirty="0">
              <a:solidFill>
                <a:srgbClr val="FF0000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948142" y="4838700"/>
            <a:ext cx="10009418" cy="1271814"/>
          </a:xfrm>
          <a:prstGeom prst="rect">
            <a:avLst/>
          </a:prstGeom>
        </p:spPr>
        <p:txBody>
          <a:bodyPr/>
          <a:lstStyle/>
          <a:p>
            <a:pPr marL="274320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4000" b="1" dirty="0" smtClean="0">
                <a:solidFill>
                  <a:srgbClr val="FF0000"/>
                </a:solidFill>
              </a:rPr>
              <a:t>	Because they can </a:t>
            </a:r>
            <a:r>
              <a:rPr lang="en-US" sz="4000" b="1" dirty="0">
                <a:solidFill>
                  <a:srgbClr val="FF0000"/>
                </a:solidFill>
              </a:rPr>
              <a:t>injure or kill </a:t>
            </a:r>
            <a:r>
              <a:rPr lang="en-US" sz="4000" b="1" dirty="0" smtClean="0">
                <a:solidFill>
                  <a:srgbClr val="FF0000"/>
                </a:solidFill>
              </a:rPr>
              <a:t>children. </a:t>
            </a:r>
            <a:endParaRPr lang="en-US" sz="4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254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716280" y="1151223"/>
            <a:ext cx="11168924" cy="5421823"/>
            <a:chOff x="1592946" y="1254280"/>
            <a:chExt cx="9344361" cy="5114437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93242" y="1688247"/>
              <a:ext cx="3101364" cy="161404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86155" y="1574877"/>
              <a:ext cx="2823788" cy="1547712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164114" y="4588751"/>
              <a:ext cx="2143125" cy="1643237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209025" y="4452022"/>
              <a:ext cx="2728282" cy="1916695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592946" y="1254280"/>
              <a:ext cx="1905000" cy="1868309"/>
            </a:xfrm>
            <a:prstGeom prst="rect">
              <a:avLst/>
            </a:prstGeom>
          </p:spPr>
        </p:pic>
        <p:cxnSp>
          <p:nvCxnSpPr>
            <p:cNvPr id="9" name="Straight Connector 8"/>
            <p:cNvCxnSpPr/>
            <p:nvPr/>
          </p:nvCxnSpPr>
          <p:spPr>
            <a:xfrm>
              <a:off x="4923504" y="1613842"/>
              <a:ext cx="1366347" cy="1688447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4923504" y="1613842"/>
              <a:ext cx="1308290" cy="1678178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570976" y="1613842"/>
              <a:ext cx="1255776" cy="1576153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8466178" y="1655663"/>
              <a:ext cx="1470302" cy="1466925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itle 1"/>
          <p:cNvSpPr txBox="1">
            <a:spLocks/>
          </p:cNvSpPr>
          <p:nvPr/>
        </p:nvSpPr>
        <p:spPr>
          <a:xfrm>
            <a:off x="259080" y="504073"/>
            <a:ext cx="11626124" cy="624980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MAKE THE SENTENCES WITH “MUST/ MUST NOT”</a:t>
            </a:r>
            <a:endParaRPr lang="en-US" sz="3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88096" y="3188037"/>
            <a:ext cx="260985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p</a:t>
            </a:r>
            <a:r>
              <a:rPr lang="en-US" sz="2600" b="1" dirty="0" smtClean="0"/>
              <a:t>ut/ chemicals/ drugs / locked cupboards.</a:t>
            </a:r>
            <a:endParaRPr lang="en-US" sz="26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3352800" y="3418114"/>
            <a:ext cx="443335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l</a:t>
            </a:r>
            <a:r>
              <a:rPr lang="en-US" sz="2600" b="1" dirty="0" smtClean="0"/>
              <a:t>et/ children/play/</a:t>
            </a:r>
          </a:p>
          <a:p>
            <a:r>
              <a:rPr lang="en-US" sz="2600" b="1" dirty="0" smtClean="0"/>
              <a:t>Kitchen/ because/ dangerous.</a:t>
            </a:r>
            <a:endParaRPr lang="en-US" sz="26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7786155" y="3373860"/>
            <a:ext cx="429916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l</a:t>
            </a:r>
            <a:r>
              <a:rPr lang="en-US" sz="2600" b="1" dirty="0" smtClean="0"/>
              <a:t>et/ children/play/ matches / because/ fire/ injure.</a:t>
            </a:r>
            <a:endParaRPr lang="en-US" sz="26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65236" y="4981623"/>
            <a:ext cx="258652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c</a:t>
            </a:r>
            <a:r>
              <a:rPr lang="en-US" sz="2600" b="1" dirty="0" smtClean="0"/>
              <a:t>over/ electrical socket/ because/ electricity / kill.</a:t>
            </a:r>
            <a:endParaRPr lang="en-US" sz="26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5812653" y="4987415"/>
            <a:ext cx="283045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p</a:t>
            </a:r>
            <a:r>
              <a:rPr lang="en-US" sz="2600" b="1" dirty="0" smtClean="0"/>
              <a:t>ut/ dangerous/ objects/ children’s reach.</a:t>
            </a:r>
            <a:endParaRPr lang="en-US" sz="2600" b="1" dirty="0"/>
          </a:p>
        </p:txBody>
      </p:sp>
    </p:spTree>
    <p:extLst>
      <p:ext uri="{BB962C8B-B14F-4D97-AF65-F5344CB8AC3E}">
        <p14:creationId xmlns:p14="http://schemas.microsoft.com/office/powerpoint/2010/main" xmlns="" val="1422018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388" y="0"/>
            <a:ext cx="110712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303020" y="596635"/>
            <a:ext cx="9273540" cy="624980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500" b="1" dirty="0" smtClean="0">
                <a:solidFill>
                  <a:srgbClr val="FF0000"/>
                </a:solidFill>
              </a:rPr>
              <a:t>Make the sentence with “must/ must not”</a:t>
            </a:r>
            <a:endParaRPr lang="en-US" sz="3500" b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00200" y="1438214"/>
            <a:ext cx="2823026" cy="28230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981200" y="4426955"/>
            <a:ext cx="8305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 smtClean="0"/>
              <a:t>We </a:t>
            </a:r>
            <a:r>
              <a:rPr lang="en-US" sz="4500" b="1" dirty="0">
                <a:solidFill>
                  <a:srgbClr val="FF0000"/>
                </a:solidFill>
              </a:rPr>
              <a:t>must</a:t>
            </a:r>
            <a:r>
              <a:rPr lang="en-US" sz="4500" b="1" dirty="0"/>
              <a:t> put all </a:t>
            </a:r>
            <a:r>
              <a:rPr lang="en-US" sz="4500" b="1" dirty="0">
                <a:solidFill>
                  <a:srgbClr val="FF0000"/>
                </a:solidFill>
              </a:rPr>
              <a:t>chemicals</a:t>
            </a:r>
            <a:r>
              <a:rPr lang="en-US" sz="4500" b="1" dirty="0"/>
              <a:t> and </a:t>
            </a:r>
            <a:r>
              <a:rPr lang="en-US" sz="4500" b="1" dirty="0">
                <a:solidFill>
                  <a:srgbClr val="FF0000"/>
                </a:solidFill>
              </a:rPr>
              <a:t>drugs</a:t>
            </a:r>
            <a:r>
              <a:rPr lang="en-US" sz="4500" b="1" dirty="0"/>
              <a:t> in locked cupboard.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87240" y="1729617"/>
            <a:ext cx="6629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/>
              <a:t>p</a:t>
            </a:r>
            <a:r>
              <a:rPr lang="en-US" sz="4500" b="1" dirty="0" smtClean="0"/>
              <a:t>ut/ chemicals/ drugs / locked cupboards.</a:t>
            </a:r>
            <a:endParaRPr lang="en-US" sz="4500" b="1" dirty="0"/>
          </a:p>
        </p:txBody>
      </p:sp>
    </p:spTree>
    <p:extLst>
      <p:ext uri="{BB962C8B-B14F-4D97-AF65-F5344CB8AC3E}">
        <p14:creationId xmlns:p14="http://schemas.microsoft.com/office/powerpoint/2010/main" xmlns="" val="414079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388" y="0"/>
            <a:ext cx="110712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8938" y="1506575"/>
            <a:ext cx="3830782" cy="24325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943100" y="4238116"/>
            <a:ext cx="8305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We </a:t>
            </a:r>
            <a:r>
              <a:rPr lang="en-US" sz="4400" b="1" dirty="0" smtClean="0">
                <a:solidFill>
                  <a:srgbClr val="FF0000"/>
                </a:solidFill>
              </a:rPr>
              <a:t>must </a:t>
            </a:r>
            <a:r>
              <a:rPr lang="en-US" sz="4400" b="1" dirty="0">
                <a:solidFill>
                  <a:srgbClr val="FF0000"/>
                </a:solidFill>
              </a:rPr>
              <a:t>not </a:t>
            </a:r>
            <a:r>
              <a:rPr lang="en-US" sz="4400" b="1" dirty="0"/>
              <a:t>let children play in the </a:t>
            </a:r>
            <a:r>
              <a:rPr lang="en-US" sz="4400" b="1" dirty="0" smtClean="0"/>
              <a:t>kitchen because it’s </a:t>
            </a:r>
            <a:r>
              <a:rPr lang="en-US" sz="4400" b="1" dirty="0"/>
              <a:t>very dangerous.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2322286" y="1506575"/>
            <a:ext cx="1948843" cy="2393844"/>
          </a:xfrm>
          <a:prstGeom prst="line">
            <a:avLst/>
          </a:prstGeom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2646830" y="1611086"/>
            <a:ext cx="1624299" cy="2289333"/>
          </a:xfrm>
          <a:prstGeom prst="line">
            <a:avLst/>
          </a:prstGeom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/>
          <p:cNvSpPr txBox="1">
            <a:spLocks/>
          </p:cNvSpPr>
          <p:nvPr/>
        </p:nvSpPr>
        <p:spPr>
          <a:xfrm>
            <a:off x="990600" y="596635"/>
            <a:ext cx="9768840" cy="624980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500" b="1" dirty="0" smtClean="0">
                <a:solidFill>
                  <a:srgbClr val="FF0000"/>
                </a:solidFill>
              </a:rPr>
              <a:t>Make the sentence with “must/ must not”</a:t>
            </a:r>
            <a:endParaRPr lang="en-US" sz="35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29350" y="1330721"/>
            <a:ext cx="5962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/>
              <a:t>l</a:t>
            </a:r>
            <a:r>
              <a:rPr lang="en-US" sz="4800" b="1" dirty="0" smtClean="0"/>
              <a:t>et/ children/play/</a:t>
            </a:r>
          </a:p>
          <a:p>
            <a:r>
              <a:rPr lang="en-US" sz="4800" b="1" dirty="0"/>
              <a:t>k</a:t>
            </a:r>
            <a:r>
              <a:rPr lang="en-US" sz="4800" b="1" dirty="0" smtClean="0"/>
              <a:t>itchen/ because/ dangerous.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xmlns="" val="426411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52" t="-22532" r="12964" b="-1"/>
          <a:stretch/>
        </p:blipFill>
        <p:spPr>
          <a:xfrm>
            <a:off x="914400" y="-1520202"/>
            <a:ext cx="11068050" cy="839955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43200" y="152401"/>
            <a:ext cx="66294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1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</a:t>
            </a:r>
            <a:r>
              <a:rPr lang="en-US" sz="51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sz="51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35379" y="1013193"/>
            <a:ext cx="981673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</a:t>
            </a:r>
            <a:r>
              <a:rPr lang="en-US" sz="4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</a:t>
            </a:r>
            <a:r>
              <a:rPr lang="en-US" sz="4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popular </a:t>
            </a:r>
            <a:r>
              <a:rPr lang="en-US" sz="45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Chinese food</a:t>
            </a:r>
            <a:r>
              <a:rPr lang="en-US" sz="4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What is </a:t>
            </a:r>
            <a:r>
              <a:rPr lang="en-US" sz="4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it?</a:t>
            </a:r>
            <a:endParaRPr lang="en-US" sz="4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72290" y="1869679"/>
            <a:ext cx="3214761" cy="30221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750" y="2505983"/>
            <a:ext cx="3153140" cy="23918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1836168" y="5198216"/>
            <a:ext cx="867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.VnCooper" pitchFamily="34" charset="0"/>
              </a:rPr>
              <a:t>A</a:t>
            </a:r>
            <a:endParaRPr lang="en-US" sz="3200" b="1" dirty="0">
              <a:solidFill>
                <a:srgbClr val="FF0000"/>
              </a:solidFill>
              <a:latin typeface=".VnCooper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24351" y="5198215"/>
            <a:ext cx="867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.VnCooper" pitchFamily="34" charset="0"/>
              </a:rPr>
              <a:t>B</a:t>
            </a:r>
          </a:p>
        </p:txBody>
      </p:sp>
      <p:sp>
        <p:nvSpPr>
          <p:cNvPr id="3" name="Oval 2"/>
          <p:cNvSpPr/>
          <p:nvPr/>
        </p:nvSpPr>
        <p:spPr>
          <a:xfrm>
            <a:off x="9163811" y="5227440"/>
            <a:ext cx="956206" cy="57637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361779" y="5206619"/>
            <a:ext cx="867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.VnCooper" pitchFamily="34" charset="0"/>
              </a:rPr>
              <a:t>C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5773" y="5782990"/>
            <a:ext cx="1828800" cy="109636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28790" y="2505983"/>
            <a:ext cx="3626247" cy="24157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8449051" y="5803810"/>
            <a:ext cx="24237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/>
              <a:t>Fried rice</a:t>
            </a:r>
            <a:endParaRPr lang="en-US" sz="4400" b="1" i="1" dirty="0"/>
          </a:p>
        </p:txBody>
      </p:sp>
    </p:spTree>
    <p:extLst>
      <p:ext uri="{BB962C8B-B14F-4D97-AF65-F5344CB8AC3E}">
        <p14:creationId xmlns:p14="http://schemas.microsoft.com/office/powerpoint/2010/main" xmlns="" val="160404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9" grpId="0"/>
      <p:bldP spid="3" grpId="0" animBg="1"/>
      <p:bldP spid="10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388" y="0"/>
            <a:ext cx="110712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36928" y="4194573"/>
            <a:ext cx="104631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 smtClean="0"/>
              <a:t>We </a:t>
            </a:r>
            <a:r>
              <a:rPr lang="en-US" sz="4500" b="1" dirty="0" smtClean="0">
                <a:solidFill>
                  <a:srgbClr val="FF0000"/>
                </a:solidFill>
              </a:rPr>
              <a:t>must </a:t>
            </a:r>
            <a:r>
              <a:rPr lang="en-US" sz="4500" b="1" dirty="0">
                <a:solidFill>
                  <a:srgbClr val="FF0000"/>
                </a:solidFill>
              </a:rPr>
              <a:t>not</a:t>
            </a:r>
            <a:r>
              <a:rPr lang="en-US" sz="4500" b="1" dirty="0"/>
              <a:t> let children play </a:t>
            </a:r>
            <a:r>
              <a:rPr lang="en-US" sz="4500" b="1" dirty="0" smtClean="0"/>
              <a:t>with </a:t>
            </a:r>
            <a:r>
              <a:rPr lang="en-US" sz="4500" b="1" dirty="0" smtClean="0">
                <a:solidFill>
                  <a:srgbClr val="FF0000"/>
                </a:solidFill>
              </a:rPr>
              <a:t>matches</a:t>
            </a:r>
            <a:r>
              <a:rPr lang="en-US" sz="4500" b="1" dirty="0" smtClean="0"/>
              <a:t> because fire</a:t>
            </a:r>
            <a:r>
              <a:rPr lang="en-US" sz="4500" b="1" dirty="0" smtClean="0">
                <a:solidFill>
                  <a:srgbClr val="FF0000"/>
                </a:solidFill>
              </a:rPr>
              <a:t> </a:t>
            </a:r>
            <a:r>
              <a:rPr lang="en-US" sz="4500" b="1" dirty="0"/>
              <a:t>can </a:t>
            </a:r>
            <a:r>
              <a:rPr lang="en-US" sz="4500" b="1" dirty="0">
                <a:solidFill>
                  <a:srgbClr val="FF0000"/>
                </a:solidFill>
              </a:rPr>
              <a:t>injure</a:t>
            </a:r>
            <a:r>
              <a:rPr lang="en-US" sz="4500" b="1" dirty="0"/>
              <a:t> children.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6930" y="1328439"/>
            <a:ext cx="3798950" cy="25838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16" name="Straight Connector 15"/>
          <p:cNvCxnSpPr/>
          <p:nvPr/>
        </p:nvCxnSpPr>
        <p:spPr>
          <a:xfrm flipH="1">
            <a:off x="2205891" y="1435119"/>
            <a:ext cx="1548967" cy="2425681"/>
          </a:xfrm>
          <a:prstGeom prst="line">
            <a:avLst/>
          </a:prstGeom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235200" y="1435119"/>
            <a:ext cx="1822788" cy="2450756"/>
          </a:xfrm>
          <a:prstGeom prst="line">
            <a:avLst/>
          </a:prstGeom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 txBox="1">
            <a:spLocks/>
          </p:cNvSpPr>
          <p:nvPr/>
        </p:nvSpPr>
        <p:spPr>
          <a:xfrm>
            <a:off x="1455420" y="520435"/>
            <a:ext cx="9166860" cy="624980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500" b="1" dirty="0" smtClean="0">
                <a:solidFill>
                  <a:srgbClr val="FF0000"/>
                </a:solidFill>
              </a:rPr>
              <a:t>Make the sentence with “must/ must not”</a:t>
            </a:r>
            <a:endParaRPr lang="en-US" sz="35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34000" y="1605041"/>
            <a:ext cx="6096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/>
              <a:t>l</a:t>
            </a:r>
            <a:r>
              <a:rPr lang="en-US" sz="4500" b="1" dirty="0" smtClean="0"/>
              <a:t>et/ children/play/</a:t>
            </a:r>
          </a:p>
          <a:p>
            <a:r>
              <a:rPr lang="en-US" sz="4500" b="1" dirty="0" smtClean="0"/>
              <a:t>matches/ because/ fire/ injure/ children.</a:t>
            </a:r>
            <a:endParaRPr lang="en-US" sz="4500" b="1" dirty="0"/>
          </a:p>
        </p:txBody>
      </p:sp>
    </p:spTree>
    <p:extLst>
      <p:ext uri="{BB962C8B-B14F-4D97-AF65-F5344CB8AC3E}">
        <p14:creationId xmlns:p14="http://schemas.microsoft.com/office/powerpoint/2010/main" xmlns="" val="159228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388" y="0"/>
            <a:ext cx="110712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85898" y="4705213"/>
            <a:ext cx="953262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We </a:t>
            </a:r>
            <a:r>
              <a:rPr lang="en-US" sz="4400" b="1" dirty="0" smtClean="0">
                <a:solidFill>
                  <a:srgbClr val="FF0000"/>
                </a:solidFill>
              </a:rPr>
              <a:t>must </a:t>
            </a:r>
            <a:r>
              <a:rPr lang="en-US" sz="4400" b="1" dirty="0"/>
              <a:t>cover</a:t>
            </a:r>
            <a:r>
              <a:rPr lang="en-US" sz="4400" b="1" dirty="0">
                <a:solidFill>
                  <a:srgbClr val="FF0000"/>
                </a:solidFill>
              </a:rPr>
              <a:t> electrical </a:t>
            </a:r>
            <a:r>
              <a:rPr lang="en-US" sz="4400" b="1" dirty="0" smtClean="0">
                <a:solidFill>
                  <a:srgbClr val="FF0000"/>
                </a:solidFill>
              </a:rPr>
              <a:t>sockets </a:t>
            </a:r>
            <a:r>
              <a:rPr lang="en-US" sz="4400" b="1" dirty="0" smtClean="0"/>
              <a:t>because </a:t>
            </a:r>
            <a:r>
              <a:rPr lang="en-US" sz="4400" b="1" dirty="0"/>
              <a:t>e</a:t>
            </a:r>
            <a:r>
              <a:rPr lang="en-US" sz="4400" b="1" dirty="0" smtClean="0"/>
              <a:t>lectricity </a:t>
            </a:r>
            <a:r>
              <a:rPr lang="en-US" sz="4400" b="1" dirty="0"/>
              <a:t>can kill.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5899" y="1330720"/>
            <a:ext cx="3286999" cy="3286999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1249680" y="489955"/>
            <a:ext cx="9227820" cy="624980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500" b="1" dirty="0" smtClean="0">
                <a:solidFill>
                  <a:srgbClr val="FF0000"/>
                </a:solidFill>
              </a:rPr>
              <a:t>Make the sentence with “must/ must not”</a:t>
            </a:r>
            <a:endParaRPr lang="en-US" sz="35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00601" y="1879361"/>
            <a:ext cx="66938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/>
              <a:t>c</a:t>
            </a:r>
            <a:r>
              <a:rPr lang="en-US" sz="4500" b="1" dirty="0" smtClean="0"/>
              <a:t>over/ electrical sockets/ because/ electricity / kill.</a:t>
            </a:r>
            <a:endParaRPr lang="en-US" sz="4500" b="1" dirty="0"/>
          </a:p>
        </p:txBody>
      </p:sp>
    </p:spTree>
    <p:extLst>
      <p:ext uri="{BB962C8B-B14F-4D97-AF65-F5344CB8AC3E}">
        <p14:creationId xmlns:p14="http://schemas.microsoft.com/office/powerpoint/2010/main" xmlns="" val="111080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388" y="0"/>
            <a:ext cx="110712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74965" y="4665562"/>
            <a:ext cx="974063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500" b="1" dirty="0" smtClean="0"/>
              <a:t>We </a:t>
            </a:r>
            <a:r>
              <a:rPr lang="en-US" sz="4500" b="1" dirty="0" smtClean="0">
                <a:solidFill>
                  <a:srgbClr val="FF0000"/>
                </a:solidFill>
              </a:rPr>
              <a:t>must</a:t>
            </a:r>
            <a:r>
              <a:rPr lang="en-US" sz="4500" b="1" dirty="0" smtClean="0"/>
              <a:t> </a:t>
            </a:r>
            <a:r>
              <a:rPr lang="en-US" sz="4500" b="1" dirty="0"/>
              <a:t>put dangerous objects out </a:t>
            </a:r>
            <a:r>
              <a:rPr lang="en-US" sz="4500" b="1" dirty="0" smtClean="0"/>
              <a:t>of </a:t>
            </a:r>
            <a:r>
              <a:rPr lang="en-US" sz="4500" b="1" dirty="0"/>
              <a:t>children’s reach.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8954" y="1544011"/>
            <a:ext cx="4066886" cy="2768909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1303020" y="718555"/>
            <a:ext cx="9380220" cy="624980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500" b="1" dirty="0" smtClean="0">
                <a:solidFill>
                  <a:srgbClr val="FF0000"/>
                </a:solidFill>
              </a:rPr>
              <a:t>Make the sentence with “must/ must not”</a:t>
            </a:r>
            <a:endParaRPr lang="en-US" sz="35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15840" y="1940321"/>
            <a:ext cx="6979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/>
              <a:t>p</a:t>
            </a:r>
            <a:r>
              <a:rPr lang="en-US" sz="4800" b="1" dirty="0" smtClean="0"/>
              <a:t>ut/ dangerous/ objects/ children’s reach.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xmlns="" val="295596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83920" y="420914"/>
            <a:ext cx="9798594" cy="5955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.VnBlack" pitchFamily="34" charset="0"/>
              </a:rPr>
              <a:t>		</a:t>
            </a:r>
            <a:r>
              <a:rPr lang="en-US" sz="3200" dirty="0" smtClean="0">
                <a:solidFill>
                  <a:srgbClr val="FF0000"/>
                </a:solidFill>
                <a:latin typeface=".VnBlack" pitchFamily="34" charset="0"/>
              </a:rPr>
              <a:t>Unit 3: AT HOME</a:t>
            </a:r>
            <a:endParaRPr lang="en-US" dirty="0" smtClean="0">
              <a:solidFill>
                <a:srgbClr val="FF0000"/>
              </a:solidFill>
              <a:latin typeface=".VnBlack" pitchFamily="34" charset="0"/>
            </a:endParaRPr>
          </a:p>
          <a:p>
            <a:r>
              <a:rPr lang="en-US" dirty="0" smtClean="0">
                <a:solidFill>
                  <a:srgbClr val="0070C0"/>
                </a:solidFill>
                <a:latin typeface=".VnBodoni" pitchFamily="34" charset="0"/>
              </a:rPr>
              <a:t>		</a:t>
            </a:r>
            <a:r>
              <a:rPr lang="en-US" sz="2800" dirty="0" smtClean="0">
                <a:solidFill>
                  <a:srgbClr val="0070C0"/>
                </a:solidFill>
                <a:latin typeface=".VnBodoni" pitchFamily="34" charset="0"/>
              </a:rPr>
              <a:t>   </a:t>
            </a:r>
            <a:r>
              <a:rPr lang="en-US" sz="2800" dirty="0" smtClean="0">
                <a:solidFill>
                  <a:schemeClr val="accent2"/>
                </a:solidFill>
                <a:latin typeface=".VnBodoni" pitchFamily="34" charset="0"/>
              </a:rPr>
              <a:t>Lesson 4: READ</a:t>
            </a:r>
            <a:endParaRPr lang="en-US" dirty="0" smtClean="0">
              <a:solidFill>
                <a:schemeClr val="accent2"/>
              </a:solidFill>
              <a:latin typeface=".VnBodoni" pitchFamily="34" charset="0"/>
            </a:endParaRPr>
          </a:p>
          <a:p>
            <a:pPr marL="400050" indent="-400050">
              <a:spcBef>
                <a:spcPts val="600"/>
              </a:spcBef>
              <a:spcAft>
                <a:spcPts val="600"/>
              </a:spcAft>
              <a:buAutoNum type="romanUcPeriod"/>
            </a:pPr>
            <a:r>
              <a:rPr lang="en-US" sz="3200" b="1" dirty="0" smtClean="0">
                <a:solidFill>
                  <a:srgbClr val="002060"/>
                </a:solidFill>
              </a:rPr>
              <a:t>Vocabulary</a:t>
            </a:r>
          </a:p>
          <a:p>
            <a:pPr marL="400050" indent="-400050">
              <a:spcBef>
                <a:spcPts val="600"/>
              </a:spcBef>
              <a:spcAft>
                <a:spcPts val="600"/>
              </a:spcAft>
              <a:buAutoNum type="romanUcPeriod"/>
            </a:pPr>
            <a:r>
              <a:rPr lang="en-US" sz="3200" b="1" dirty="0" smtClean="0">
                <a:solidFill>
                  <a:srgbClr val="002060"/>
                </a:solidFill>
              </a:rPr>
              <a:t>Answer: True/ False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200" b="1" dirty="0" smtClean="0">
                <a:solidFill>
                  <a:srgbClr val="002060"/>
                </a:solidFill>
              </a:rPr>
              <a:t>III. Ask and answer the questions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200" b="1" dirty="0" smtClean="0">
                <a:solidFill>
                  <a:srgbClr val="002060"/>
                </a:solidFill>
              </a:rPr>
              <a:t>IV. Homework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3200" dirty="0" smtClean="0">
                <a:solidFill>
                  <a:srgbClr val="FF0000"/>
                </a:solidFill>
              </a:rPr>
              <a:t>Learn by heart all new words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3200" dirty="0" smtClean="0">
                <a:solidFill>
                  <a:srgbClr val="FF0000"/>
                </a:solidFill>
              </a:rPr>
              <a:t>Write into your notebook 3 things you must do and 3 things you mustn’t do in the classroom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3200" dirty="0" smtClean="0">
                <a:solidFill>
                  <a:srgbClr val="FF0000"/>
                </a:solidFill>
              </a:rPr>
              <a:t>Prepare: Write</a:t>
            </a:r>
          </a:p>
        </p:txBody>
      </p:sp>
      <p:pic>
        <p:nvPicPr>
          <p:cNvPr id="4" name="Picture 17" descr="flower[1][1][1][1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98" y="-54429"/>
            <a:ext cx="11869057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8" descr="flower[1][1][1][1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6172200"/>
            <a:ext cx="11602357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9" descr="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6200" y="609600"/>
            <a:ext cx="6858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0" descr="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59457" y="609600"/>
            <a:ext cx="6858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21996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nha gia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8" name="WordArt 4"/>
          <p:cNvSpPr>
            <a:spLocks noChangeArrowheads="1" noChangeShapeType="1" noTextEdit="1"/>
          </p:cNvSpPr>
          <p:nvPr/>
        </p:nvSpPr>
        <p:spPr bwMode="auto">
          <a:xfrm>
            <a:off x="2206171" y="1219200"/>
            <a:ext cx="8142516" cy="38862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Thank you for your </a:t>
            </a:r>
            <a:r>
              <a:rPr lang="en-US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listening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7710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52" t="1" r="12964" b="-1"/>
          <a:stretch/>
        </p:blipFill>
        <p:spPr>
          <a:xfrm>
            <a:off x="914400" y="0"/>
            <a:ext cx="11068050" cy="6854972"/>
          </a:xfrm>
          <a:prstGeom prst="rect">
            <a:avLst/>
          </a:prstGeom>
        </p:spPr>
      </p:pic>
      <p:sp>
        <p:nvSpPr>
          <p:cNvPr id="24" name="Oval 23"/>
          <p:cNvSpPr/>
          <p:nvPr/>
        </p:nvSpPr>
        <p:spPr>
          <a:xfrm>
            <a:off x="1216347" y="1431668"/>
            <a:ext cx="956206" cy="57637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43200" y="1"/>
            <a:ext cx="6629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769353"/>
            <a:ext cx="1063876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do you need to cook Chinese fried rice?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2036" y="3471635"/>
            <a:ext cx="1233488" cy="9239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50241" y="2262582"/>
            <a:ext cx="1253982" cy="90723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4450" y="3632607"/>
            <a:ext cx="1662074" cy="8310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4450" y="2154943"/>
            <a:ext cx="1302564" cy="130256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28639" y="3182967"/>
            <a:ext cx="1344940" cy="10074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25498" y="3129687"/>
            <a:ext cx="1751893" cy="87594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clrChange>
              <a:clrFrom>
                <a:srgbClr val="EEE3E7"/>
              </a:clrFrom>
              <a:clrTo>
                <a:srgbClr val="EEE3E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16793" y="1853051"/>
            <a:ext cx="1378762" cy="101565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475"/>
          <a:stretch/>
        </p:blipFill>
        <p:spPr>
          <a:xfrm>
            <a:off x="8989403" y="1833401"/>
            <a:ext cx="1600900" cy="961456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1451429" y="1828800"/>
            <a:ext cx="3193624" cy="286449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180026" y="1506767"/>
            <a:ext cx="3618754" cy="284281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8004" y="4199658"/>
            <a:ext cx="1335298" cy="101836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>
            <a:clrChange>
              <a:clrFrom>
                <a:srgbClr val="FAFFFB"/>
              </a:clrFrom>
              <a:clrTo>
                <a:srgbClr val="FAF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66380" y="4337557"/>
            <a:ext cx="1183332" cy="87503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80333" y="5344497"/>
            <a:ext cx="1538367" cy="967595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>
          <a:xfrm>
            <a:off x="4457337" y="3784914"/>
            <a:ext cx="3253069" cy="267526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1402468" y="1423261"/>
            <a:ext cx="867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.VnCooper" pitchFamily="34" charset="0"/>
              </a:rPr>
              <a:t>A</a:t>
            </a:r>
            <a:endParaRPr lang="en-US" sz="3200" b="1" dirty="0">
              <a:solidFill>
                <a:srgbClr val="FF0000"/>
              </a:solidFill>
              <a:latin typeface=".VnCooper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918272" y="2012273"/>
            <a:ext cx="867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.VnCooper" pitchFamily="34" charset="0"/>
              </a:rPr>
              <a:t>B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742146" y="5671330"/>
            <a:ext cx="867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.VnCooper" pitchFamily="34" charset="0"/>
              </a:rPr>
              <a:t>C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24360" y="4926624"/>
            <a:ext cx="1828800" cy="137160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942027" y="4682331"/>
            <a:ext cx="346219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3200" b="1" i="1" dirty="0" smtClean="0"/>
              <a:t>Green peppers</a:t>
            </a:r>
          </a:p>
          <a:p>
            <a:pPr marL="457200" indent="-457200">
              <a:buFontTx/>
              <a:buChar char="-"/>
            </a:pPr>
            <a:r>
              <a:rPr lang="en-US" sz="3200" b="1" i="1" dirty="0" smtClean="0"/>
              <a:t>Meat</a:t>
            </a:r>
          </a:p>
          <a:p>
            <a:pPr marL="457200" indent="-457200">
              <a:buFontTx/>
              <a:buChar char="-"/>
            </a:pPr>
            <a:r>
              <a:rPr lang="en-US" sz="3200" b="1" i="1" dirty="0" smtClean="0"/>
              <a:t>Peas</a:t>
            </a:r>
          </a:p>
          <a:p>
            <a:pPr marL="457200" indent="-457200">
              <a:buFontTx/>
              <a:buChar char="-"/>
            </a:pPr>
            <a:r>
              <a:rPr lang="en-US" sz="3200" b="1" i="1" dirty="0" smtClean="0"/>
              <a:t>garlic</a:t>
            </a:r>
            <a:endParaRPr lang="en-US" sz="3200" b="1" i="1" dirty="0"/>
          </a:p>
        </p:txBody>
      </p:sp>
    </p:spTree>
    <p:extLst>
      <p:ext uri="{BB962C8B-B14F-4D97-AF65-F5344CB8AC3E}">
        <p14:creationId xmlns:p14="http://schemas.microsoft.com/office/powerpoint/2010/main" xmlns="" val="298881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5" grpId="0"/>
      <p:bldP spid="15" grpId="0" animBg="1"/>
      <p:bldP spid="16" grpId="0" animBg="1"/>
      <p:bldP spid="17" grpId="0" animBg="1"/>
      <p:bldP spid="21" grpId="0"/>
      <p:bldP spid="22" grpId="0"/>
      <p:bldP spid="23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52" t="1" r="12964" b="-1"/>
          <a:stretch/>
        </p:blipFill>
        <p:spPr>
          <a:xfrm>
            <a:off x="914400" y="0"/>
            <a:ext cx="11068050" cy="6854972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5579797" y="5198215"/>
            <a:ext cx="956206" cy="57637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43200" y="60961"/>
            <a:ext cx="6629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38300" y="891274"/>
            <a:ext cx="883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do we need to fry rice?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4012" y="1820302"/>
            <a:ext cx="2878004" cy="3666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5912" y="1985302"/>
            <a:ext cx="2612727" cy="32479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89" r="21811"/>
          <a:stretch/>
        </p:blipFill>
        <p:spPr>
          <a:xfrm>
            <a:off x="5056500" y="1820302"/>
            <a:ext cx="2161894" cy="337791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43200" y="5198215"/>
            <a:ext cx="867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.VnCooper" pitchFamily="34" charset="0"/>
              </a:rPr>
              <a:t>A</a:t>
            </a:r>
            <a:endParaRPr lang="en-US" sz="3200" b="1" dirty="0">
              <a:solidFill>
                <a:srgbClr val="FF0000"/>
              </a:solidFill>
              <a:latin typeface=".VnCooper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40465" y="5198215"/>
            <a:ext cx="867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.VnCooper" pitchFamily="34" charset="0"/>
              </a:rPr>
              <a:t>B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939052" y="5079999"/>
            <a:ext cx="867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.VnCooper" pitchFamily="34" charset="0"/>
              </a:rPr>
              <a:t>C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58350" y="5372386"/>
            <a:ext cx="1828800" cy="13716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596383" y="5849530"/>
            <a:ext cx="313682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i="1" dirty="0" smtClean="0"/>
              <a:t>Cooking oil</a:t>
            </a:r>
            <a:endParaRPr lang="en-US" sz="4500" b="1" i="1" dirty="0"/>
          </a:p>
        </p:txBody>
      </p:sp>
    </p:spTree>
    <p:extLst>
      <p:ext uri="{BB962C8B-B14F-4D97-AF65-F5344CB8AC3E}">
        <p14:creationId xmlns:p14="http://schemas.microsoft.com/office/powerpoint/2010/main" xmlns="" val="136452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/>
      <p:bldP spid="7" grpId="0"/>
      <p:bldP spid="8" grpId="0"/>
      <p:bldP spid="10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388" y="0"/>
            <a:ext cx="110712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Oval 12"/>
          <p:cNvSpPr/>
          <p:nvPr/>
        </p:nvSpPr>
        <p:spPr>
          <a:xfrm>
            <a:off x="8759167" y="4793723"/>
            <a:ext cx="956206" cy="57637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682240" y="30481"/>
            <a:ext cx="6629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38300" y="952234"/>
            <a:ext cx="8839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</a:t>
            </a:r>
            <a:r>
              <a:rPr lang="en-US" sz="4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used </a:t>
            </a:r>
            <a:r>
              <a:rPr lang="en-US" sz="4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fry rice?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4523" y="2103121"/>
            <a:ext cx="3596215" cy="29913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7293"/>
          <a:stretch/>
        </p:blipFill>
        <p:spPr>
          <a:xfrm>
            <a:off x="7730736" y="1852463"/>
            <a:ext cx="3701404" cy="294966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79840" y="4721963"/>
            <a:ext cx="867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.VnCooper" pitchFamily="34" charset="0"/>
              </a:rPr>
              <a:t>A</a:t>
            </a:r>
            <a:endParaRPr lang="en-US" sz="3200" b="1" dirty="0">
              <a:solidFill>
                <a:srgbClr val="FF0000"/>
              </a:solidFill>
              <a:latin typeface=".VnCooper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90805" y="4732539"/>
            <a:ext cx="867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.VnCooper" pitchFamily="34" charset="0"/>
              </a:rPr>
              <a:t>B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5388" y="5317314"/>
            <a:ext cx="1828800" cy="1371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943740" y="4802126"/>
            <a:ext cx="867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.VnCooper" pitchFamily="34" charset="0"/>
              </a:rPr>
              <a:t>C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31871" y="1957580"/>
            <a:ext cx="329196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100" b="1" i="1" dirty="0" smtClean="0"/>
              <a:t>A frying pan</a:t>
            </a:r>
            <a:endParaRPr lang="en-US" sz="4100" b="1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6760" y="2100250"/>
            <a:ext cx="2736669" cy="256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2049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/>
      <p:bldP spid="7" grpId="0"/>
      <p:bldP spid="8" grpId="0"/>
      <p:bldP spid="10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52" t="1" r="12964" b="-1"/>
          <a:stretch/>
        </p:blipFill>
        <p:spPr>
          <a:xfrm>
            <a:off x="914400" y="0"/>
            <a:ext cx="11068050" cy="68549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43200" y="1"/>
            <a:ext cx="6629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38300" y="719439"/>
            <a:ext cx="8839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Where are the children?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29691" y="4724400"/>
            <a:ext cx="5219700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UcPeriod"/>
            </a:pPr>
            <a:r>
              <a:rPr lang="en-US" sz="4100" b="1" dirty="0" smtClean="0"/>
              <a:t> In </a:t>
            </a:r>
            <a:r>
              <a:rPr lang="en-US" sz="4100" b="1" dirty="0"/>
              <a:t>the living room</a:t>
            </a:r>
          </a:p>
          <a:p>
            <a:pPr marL="342900" indent="-342900">
              <a:buAutoNum type="alphaUcPeriod"/>
            </a:pPr>
            <a:r>
              <a:rPr lang="en-US" sz="4100" b="1" dirty="0" smtClean="0"/>
              <a:t> In </a:t>
            </a:r>
            <a:r>
              <a:rPr lang="en-US" sz="4100" b="1" dirty="0"/>
              <a:t>the kitchen</a:t>
            </a:r>
          </a:p>
          <a:p>
            <a:pPr marL="342900" indent="-342900">
              <a:buAutoNum type="alphaUcPeriod"/>
            </a:pPr>
            <a:r>
              <a:rPr lang="en-US" sz="4100" b="1" dirty="0" smtClean="0"/>
              <a:t> In </a:t>
            </a:r>
            <a:r>
              <a:rPr lang="en-US" sz="4100" b="1" dirty="0"/>
              <a:t>the yard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7400" y="1549839"/>
            <a:ext cx="4286250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77400" y="5008096"/>
            <a:ext cx="1828800" cy="13716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1712608" y="5405711"/>
            <a:ext cx="956206" cy="57637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B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161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54" t="22850" r="12521"/>
          <a:stretch/>
        </p:blipFill>
        <p:spPr>
          <a:xfrm>
            <a:off x="0" y="-228601"/>
            <a:ext cx="12192000" cy="70866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23089" y="704650"/>
            <a:ext cx="3810000" cy="22230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110"/>
          <a:stretch/>
        </p:blipFill>
        <p:spPr>
          <a:xfrm>
            <a:off x="7767092" y="704650"/>
            <a:ext cx="3735734" cy="45307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99150" y="3141088"/>
            <a:ext cx="3830782" cy="21111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676540" y="-141706"/>
            <a:ext cx="1078974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/>
              <a:t>Children playing in the kitchen is</a:t>
            </a:r>
            <a:r>
              <a:rPr lang="en-US" sz="4500" b="1" dirty="0" smtClean="0"/>
              <a:t>_______.</a:t>
            </a:r>
            <a:endParaRPr lang="en-US" sz="45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175761" y="5352552"/>
            <a:ext cx="2957176" cy="144655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Safe </a:t>
            </a:r>
            <a:br>
              <a:rPr lang="en-US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good)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36613" y="5326896"/>
            <a:ext cx="3845788" cy="144655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Dangerous </a:t>
            </a:r>
            <a:b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bad)</a:t>
            </a:r>
          </a:p>
        </p:txBody>
      </p:sp>
    </p:spTree>
    <p:extLst>
      <p:ext uri="{BB962C8B-B14F-4D97-AF65-F5344CB8AC3E}">
        <p14:creationId xmlns:p14="http://schemas.microsoft.com/office/powerpoint/2010/main" xmlns="" val="913738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54" t="22850" r="12521"/>
          <a:stretch/>
        </p:blipFill>
        <p:spPr>
          <a:xfrm>
            <a:off x="0" y="-228601"/>
            <a:ext cx="12192000" cy="7086601"/>
          </a:xfrm>
          <a:prstGeom prst="rect">
            <a:avLst/>
          </a:prstGeom>
        </p:spPr>
      </p:pic>
      <p:sp>
        <p:nvSpPr>
          <p:cNvPr id="14338" name="WordArt 8"/>
          <p:cNvSpPr>
            <a:spLocks noChangeArrowheads="1" noChangeShapeType="1" noTextEdit="1"/>
          </p:cNvSpPr>
          <p:nvPr/>
        </p:nvSpPr>
        <p:spPr bwMode="auto">
          <a:xfrm>
            <a:off x="3840479" y="2621008"/>
            <a:ext cx="5821681" cy="18443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 dirty="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smtClean="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READ</a:t>
            </a:r>
            <a:endParaRPr lang="en-US" sz="5400" kern="10" dirty="0"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4339" name="WordArt 9"/>
          <p:cNvSpPr>
            <a:spLocks noChangeArrowheads="1" noChangeShapeType="1" noTextEdit="1"/>
          </p:cNvSpPr>
          <p:nvPr/>
        </p:nvSpPr>
        <p:spPr bwMode="auto">
          <a:xfrm>
            <a:off x="1402080" y="670265"/>
            <a:ext cx="2995749" cy="118901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SlantUp">
              <a:avLst>
                <a:gd name="adj" fmla="val 28648"/>
              </a:avLst>
            </a:prstTxWarp>
          </a:bodyPr>
          <a:lstStyle/>
          <a:p>
            <a:pPr algn="ctr"/>
            <a:r>
              <a:rPr lang="en-US" sz="4400" b="1" kern="10" dirty="0">
                <a:solidFill>
                  <a:srgbClr val="7030A0"/>
                </a:solidFill>
                <a:latin typeface=".VnTime"/>
              </a:rPr>
              <a:t>Unit </a:t>
            </a:r>
            <a:r>
              <a:rPr lang="en-US" sz="4400" b="1" kern="10" dirty="0" smtClean="0">
                <a:solidFill>
                  <a:srgbClr val="7030A0"/>
                </a:solidFill>
                <a:latin typeface=".VnTime"/>
              </a:rPr>
              <a:t>3: </a:t>
            </a:r>
            <a:endParaRPr lang="en-US" sz="4400" b="1" kern="10" dirty="0">
              <a:solidFill>
                <a:srgbClr val="7030A0"/>
              </a:solidFill>
              <a:latin typeface=".VnTime"/>
            </a:endParaRPr>
          </a:p>
        </p:txBody>
      </p:sp>
      <p:sp>
        <p:nvSpPr>
          <p:cNvPr id="14340" name="WordArt 10"/>
          <p:cNvSpPr>
            <a:spLocks noChangeArrowheads="1" noChangeShapeType="1" noTextEdit="1"/>
          </p:cNvSpPr>
          <p:nvPr/>
        </p:nvSpPr>
        <p:spPr bwMode="auto">
          <a:xfrm>
            <a:off x="4949370" y="152036"/>
            <a:ext cx="5688150" cy="170724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000" kern="10" dirty="0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chemeClr val="accent5">
                    <a:lumMod val="50000"/>
                  </a:schemeClr>
                </a:solidFill>
                <a:latin typeface=".VnClarendonH"/>
              </a:rPr>
              <a:t>AT HOME</a:t>
            </a:r>
            <a:endParaRPr lang="en-US" sz="1000" kern="10" dirty="0">
              <a:ln w="9525">
                <a:solidFill>
                  <a:srgbClr val="FF00FF"/>
                </a:solidFill>
                <a:round/>
                <a:headEnd/>
                <a:tailEnd/>
              </a:ln>
              <a:solidFill>
                <a:schemeClr val="accent5">
                  <a:lumMod val="50000"/>
                </a:schemeClr>
              </a:solidFill>
              <a:latin typeface=".VnClarendonH"/>
            </a:endParaRPr>
          </a:p>
        </p:txBody>
      </p:sp>
      <p:pic>
        <p:nvPicPr>
          <p:cNvPr id="14341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8742" y="4731655"/>
            <a:ext cx="3512457" cy="1592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5670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2785424" y="1712685"/>
            <a:ext cx="1219200" cy="5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10833" r="10833"/>
          <a:stretch/>
        </p:blipFill>
        <p:spPr bwMode="auto">
          <a:xfrm>
            <a:off x="670560" y="0"/>
            <a:ext cx="10744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Connector 3"/>
          <p:cNvCxnSpPr/>
          <p:nvPr/>
        </p:nvCxnSpPr>
        <p:spPr>
          <a:xfrm>
            <a:off x="3048000" y="1447800"/>
            <a:ext cx="35814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578106" y="2028372"/>
            <a:ext cx="1577439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8247744" y="2024743"/>
            <a:ext cx="983343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023424" y="4143828"/>
            <a:ext cx="13716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341918" y="4143828"/>
            <a:ext cx="1495796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9920515" y="4143828"/>
            <a:ext cx="1153885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938157" y="5196115"/>
            <a:ext cx="2841501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524173" y="6589485"/>
            <a:ext cx="907473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/>
          <p:nvPr/>
        </p:nvSpPr>
        <p:spPr>
          <a:xfrm>
            <a:off x="2901472" y="1681841"/>
            <a:ext cx="1078544" cy="407491"/>
          </a:xfrm>
          <a:prstGeom prst="ellipse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709224" y="2733401"/>
            <a:ext cx="1938976" cy="407491"/>
          </a:xfrm>
          <a:prstGeom prst="ellipse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670314" y="3400806"/>
            <a:ext cx="1938976" cy="448240"/>
          </a:xfrm>
          <a:prstGeom prst="ellipse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0328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4&quot;&gt;&lt;property id=&quot;20148&quot; value=&quot;5&quot;/&gt;&lt;property id=&quot;20300&quot; value=&quot;Slide 1&quot;/&gt;&lt;property id=&quot;20307&quot; value=&quot;257&quot;/&gt;&lt;/object&gt;&lt;object type=&quot;3&quot; unique_id=&quot;10005&quot;&gt;&lt;property id=&quot;20148&quot; value=&quot;5&quot;/&gt;&lt;property id=&quot;20300&quot; value=&quot;Slide 2&quot;/&gt;&lt;property id=&quot;20307&quot; value=&quot;258&quot;/&gt;&lt;/object&gt;&lt;object type=&quot;3&quot; unique_id=&quot;10006&quot;&gt;&lt;property id=&quot;20148&quot; value=&quot;5&quot;/&gt;&lt;property id=&quot;20300&quot; value=&quot;Slide 3&quot;/&gt;&lt;property id=&quot;20307&quot; value=&quot;259&quot;/&gt;&lt;/object&gt;&lt;object type=&quot;3&quot; unique_id=&quot;10007&quot;&gt;&lt;property id=&quot;20148&quot; value=&quot;5&quot;/&gt;&lt;property id=&quot;20300&quot; value=&quot;Slide 4&quot;/&gt;&lt;property id=&quot;20307&quot; value=&quot;260&quot;/&gt;&lt;/object&gt;&lt;object type=&quot;3&quot; unique_id=&quot;10008&quot;&gt;&lt;property id=&quot;20148&quot; value=&quot;5&quot;/&gt;&lt;property id=&quot;20300&quot; value=&quot;Slide 5&quot;/&gt;&lt;property id=&quot;20307&quot; value=&quot;261&quot;/&gt;&lt;/object&gt;&lt;object type=&quot;3&quot; unique_id=&quot;10009&quot;&gt;&lt;property id=&quot;20148&quot; value=&quot;5&quot;/&gt;&lt;property id=&quot;20300&quot; value=&quot;Slide 6&quot;/&gt;&lt;property id=&quot;20307&quot; value=&quot;262&quot;/&gt;&lt;/object&gt;&lt;object type=&quot;3&quot; unique_id=&quot;10010&quot;&gt;&lt;property id=&quot;20148&quot; value=&quot;5&quot;/&gt;&lt;property id=&quot;20300&quot; value=&quot;Slide 7&quot;/&gt;&lt;property id=&quot;20307&quot; value=&quot;263&quot;/&gt;&lt;/object&gt;&lt;object type=&quot;3&quot; unique_id=&quot;10011&quot;&gt;&lt;property id=&quot;20148&quot; value=&quot;5&quot;/&gt;&lt;property id=&quot;20300&quot; value=&quot;Slide 8&quot;/&gt;&lt;property id=&quot;20307&quot; value=&quot;275&quot;/&gt;&lt;/object&gt;&lt;object type=&quot;3&quot; unique_id=&quot;10012&quot;&gt;&lt;property id=&quot;20148&quot; value=&quot;5&quot;/&gt;&lt;property id=&quot;20300&quot; value=&quot;Slide 9&quot;/&gt;&lt;property id=&quot;20307&quot; value=&quot;264&quot;/&gt;&lt;/object&gt;&lt;object type=&quot;3&quot; unique_id=&quot;10013&quot;&gt;&lt;property id=&quot;20148&quot; value=&quot;5&quot;/&gt;&lt;property id=&quot;20300&quot; value=&quot;Slide 10&quot;/&gt;&lt;property id=&quot;20307&quot; value=&quot;287&quot;/&gt;&lt;/object&gt;&lt;object type=&quot;3&quot; unique_id=&quot;10014&quot;&gt;&lt;property id=&quot;20148&quot; value=&quot;5&quot;/&gt;&lt;property id=&quot;20300&quot; value=&quot;Slide 11 - &amp;quot;Matching&amp;quot;&quot;/&gt;&lt;property id=&quot;20307&quot; value=&quot;289&quot;/&gt;&lt;/object&gt;&lt;object type=&quot;3&quot; unique_id=&quot;10015&quot;&gt;&lt;property id=&quot;20148&quot; value=&quot;5&quot;/&gt;&lt;property id=&quot;20300&quot; value=&quot;Slide 12&quot;/&gt;&lt;property id=&quot;20307&quot; value=&quot;285&quot;/&gt;&lt;/object&gt;&lt;object type=&quot;3&quot; unique_id=&quot;10016&quot;&gt;&lt;property id=&quot;20148&quot; value=&quot;5&quot;/&gt;&lt;property id=&quot;20300&quot; value=&quot;Slide 13&quot;/&gt;&lt;property id=&quot;20307&quot; value=&quot;265&quot;/&gt;&lt;/object&gt;&lt;object type=&quot;3&quot; unique_id=&quot;10017&quot;&gt;&lt;property id=&quot;20148&quot; value=&quot;5&quot;/&gt;&lt;property id=&quot;20300&quot; value=&quot;Slide 14&quot;/&gt;&lt;property id=&quot;20307&quot; value=&quot;276&quot;/&gt;&lt;/object&gt;&lt;object type=&quot;3&quot; unique_id=&quot;10018&quot;&gt;&lt;property id=&quot;20148&quot; value=&quot;5&quot;/&gt;&lt;property id=&quot;20300&quot; value=&quot;Slide 15&quot;/&gt;&lt;property id=&quot;20307&quot; value=&quot;266&quot;/&gt;&lt;/object&gt;&lt;object type=&quot;3&quot; unique_id=&quot;10019&quot;&gt;&lt;property id=&quot;20148&quot; value=&quot;5&quot;/&gt;&lt;property id=&quot;20300&quot; value=&quot;Slide 16&quot;/&gt;&lt;property id=&quot;20307&quot; value=&quot;267&quot;/&gt;&lt;/object&gt;&lt;object type=&quot;3&quot; unique_id=&quot;10020&quot;&gt;&lt;property id=&quot;20148&quot; value=&quot;5&quot;/&gt;&lt;property id=&quot;20300&quot; value=&quot;Slide 17&quot;/&gt;&lt;property id=&quot;20307&quot; value=&quot;274&quot;/&gt;&lt;/object&gt;&lt;object type=&quot;3&quot; unique_id=&quot;10021&quot;&gt;&lt;property id=&quot;20148&quot; value=&quot;5&quot;/&gt;&lt;property id=&quot;20300&quot; value=&quot;Slide 18&quot;/&gt;&lt;property id=&quot;20307&quot; value=&quot;268&quot;/&gt;&lt;/object&gt;&lt;object type=&quot;3&quot; unique_id=&quot;10022&quot;&gt;&lt;property id=&quot;20148&quot; value=&quot;5&quot;/&gt;&lt;property id=&quot;20300&quot; value=&quot;Slide 19&quot;/&gt;&lt;property id=&quot;20307&quot; value=&quot;269&quot;/&gt;&lt;/object&gt;&lt;object type=&quot;3&quot; unique_id=&quot;10023&quot;&gt;&lt;property id=&quot;20148&quot; value=&quot;5&quot;/&gt;&lt;property id=&quot;20300&quot; value=&quot;Slide 20&quot;/&gt;&lt;property id=&quot;20307&quot; value=&quot;270&quot;/&gt;&lt;/object&gt;&lt;object type=&quot;3&quot; unique_id=&quot;10024&quot;&gt;&lt;property id=&quot;20148&quot; value=&quot;5&quot;/&gt;&lt;property id=&quot;20300&quot; value=&quot;Slide 21&quot;/&gt;&lt;property id=&quot;20307&quot; value=&quot;271&quot;/&gt;&lt;/object&gt;&lt;object type=&quot;3&quot; unique_id=&quot;10025&quot;&gt;&lt;property id=&quot;20148&quot; value=&quot;5&quot;/&gt;&lt;property id=&quot;20300&quot; value=&quot;Slide 22&quot;/&gt;&lt;property id=&quot;20307&quot; value=&quot;272&quot;/&gt;&lt;/object&gt;&lt;object type=&quot;3&quot; unique_id=&quot;10026&quot;&gt;&lt;property id=&quot;20148&quot; value=&quot;5&quot;/&gt;&lt;property id=&quot;20300&quot; value=&quot;Slide 23&quot;/&gt;&lt;property id=&quot;20307&quot; value=&quot;280&quot;/&gt;&lt;/object&gt;&lt;object type=&quot;3&quot; unique_id=&quot;10027&quot;&gt;&lt;property id=&quot;20148&quot; value=&quot;5&quot;/&gt;&lt;property id=&quot;20300&quot; value=&quot;Slide 24&quot;/&gt;&lt;property id=&quot;20307&quot; value=&quot;278&quot;/&gt;&lt;/object&gt;&lt;/object&gt;&lt;object type=&quot;8&quot; unique_id=&quot;10054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1237</TotalTime>
  <Words>734</Words>
  <Application>Microsoft Office PowerPoint</Application>
  <PresentationFormat>Custom</PresentationFormat>
  <Paragraphs>178</Paragraphs>
  <Slides>24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Matching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Company>Microsoft.Com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MyPC</dc:creator>
  <cp:lastModifiedBy>Welcome</cp:lastModifiedBy>
  <cp:revision>98</cp:revision>
  <dcterms:created xsi:type="dcterms:W3CDTF">2017-10-02T04:19:13Z</dcterms:created>
  <dcterms:modified xsi:type="dcterms:W3CDTF">2020-10-04T15:12:08Z</dcterms:modified>
</cp:coreProperties>
</file>