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wma" ContentType="audio/x-ms-wma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media/media25.WAV" ContentType="audio/x-wav"/>
  <Override PartName="/ppt/media/media33.WAV" ContentType="audio/x-wav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media/media22.WAV" ContentType="audio/x-wav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9" r:id="rId2"/>
    <p:sldId id="275" r:id="rId3"/>
    <p:sldId id="284" r:id="rId4"/>
    <p:sldId id="291" r:id="rId5"/>
    <p:sldId id="292" r:id="rId6"/>
    <p:sldId id="293" r:id="rId7"/>
    <p:sldId id="294" r:id="rId8"/>
    <p:sldId id="295" r:id="rId9"/>
    <p:sldId id="296" r:id="rId10"/>
    <p:sldId id="297" r:id="rId11"/>
    <p:sldId id="298" r:id="rId12"/>
    <p:sldId id="299" r:id="rId13"/>
    <p:sldId id="302" r:id="rId14"/>
    <p:sldId id="303" r:id="rId15"/>
    <p:sldId id="308" r:id="rId16"/>
    <p:sldId id="307" r:id="rId17"/>
    <p:sldId id="304" r:id="rId18"/>
    <p:sldId id="305" r:id="rId19"/>
    <p:sldId id="306" r:id="rId20"/>
    <p:sldId id="261" r:id="rId21"/>
    <p:sldId id="262" r:id="rId22"/>
    <p:sldId id="263" r:id="rId23"/>
    <p:sldId id="264" r:id="rId24"/>
    <p:sldId id="265" r:id="rId25"/>
    <p:sldId id="266" r:id="rId26"/>
    <p:sldId id="267" r:id="rId27"/>
    <p:sldId id="268" r:id="rId28"/>
    <p:sldId id="270" r:id="rId29"/>
    <p:sldId id="309" r:id="rId30"/>
    <p:sldId id="271" r:id="rId31"/>
  </p:sldIdLst>
  <p:sldSz cx="9144000" cy="6858000" type="screen4x3"/>
  <p:notesSz cx="6858000" cy="9144000"/>
  <p:custDataLst>
    <p:tags r:id="rId3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9527" autoAdjust="0"/>
    <p:restoredTop sz="94660"/>
  </p:normalViewPr>
  <p:slideViewPr>
    <p:cSldViewPr>
      <p:cViewPr varScale="1">
        <p:scale>
          <a:sx n="68" d="100"/>
          <a:sy n="68" d="100"/>
        </p:scale>
        <p:origin x="-169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DDE5C2-2DAF-47B2-97A4-9669C95B82D9}" type="datetimeFigureOut">
              <a:rPr lang="en-US" smtClean="0"/>
              <a:pPr/>
              <a:t>2/21/2021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0B8258-EADD-4144-8C65-35A42124C94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110416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2AC04-13C0-495D-AFE0-8359F6B22145}" type="datetimeFigureOut">
              <a:rPr lang="en-US" smtClean="0"/>
              <a:pPr/>
              <a:t>2/21/2021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24EF0-1CFE-4B56-B47B-C81C1A7F535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004170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2AC04-13C0-495D-AFE0-8359F6B22145}" type="datetimeFigureOut">
              <a:rPr lang="en-US" smtClean="0"/>
              <a:pPr/>
              <a:t>2/21/2021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24EF0-1CFE-4B56-B47B-C81C1A7F535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979777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2AC04-13C0-495D-AFE0-8359F6B22145}" type="datetimeFigureOut">
              <a:rPr lang="en-US" smtClean="0"/>
              <a:pPr/>
              <a:t>2/21/2021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24EF0-1CFE-4B56-B47B-C81C1A7F535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75308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2AC04-13C0-495D-AFE0-8359F6B22145}" type="datetimeFigureOut">
              <a:rPr lang="en-US" smtClean="0"/>
              <a:pPr/>
              <a:t>2/21/2021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24EF0-1CFE-4B56-B47B-C81C1A7F535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152161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2AC04-13C0-495D-AFE0-8359F6B22145}" type="datetimeFigureOut">
              <a:rPr lang="en-US" smtClean="0"/>
              <a:pPr/>
              <a:t>2/21/2021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24EF0-1CFE-4B56-B47B-C81C1A7F535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06436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2AC04-13C0-495D-AFE0-8359F6B22145}" type="datetimeFigureOut">
              <a:rPr lang="en-US" smtClean="0"/>
              <a:pPr/>
              <a:t>2/21/2021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24EF0-1CFE-4B56-B47B-C81C1A7F535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411500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2AC04-13C0-495D-AFE0-8359F6B22145}" type="datetimeFigureOut">
              <a:rPr lang="en-US" smtClean="0"/>
              <a:pPr/>
              <a:t>2/21/2021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24EF0-1CFE-4B56-B47B-C81C1A7F535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0470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2AC04-13C0-495D-AFE0-8359F6B22145}" type="datetimeFigureOut">
              <a:rPr lang="en-US" smtClean="0"/>
              <a:pPr/>
              <a:t>2/21/2021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24EF0-1CFE-4B56-B47B-C81C1A7F535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98012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2AC04-13C0-495D-AFE0-8359F6B22145}" type="datetimeFigureOut">
              <a:rPr lang="en-US" smtClean="0"/>
              <a:pPr/>
              <a:t>2/21/2021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24EF0-1CFE-4B56-B47B-C81C1A7F535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1169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2AC04-13C0-495D-AFE0-8359F6B22145}" type="datetimeFigureOut">
              <a:rPr lang="en-US" smtClean="0"/>
              <a:pPr/>
              <a:t>2/21/2021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24EF0-1CFE-4B56-B47B-C81C1A7F535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998354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2AC04-13C0-495D-AFE0-8359F6B22145}" type="datetimeFigureOut">
              <a:rPr lang="en-US" smtClean="0"/>
              <a:pPr/>
              <a:t>2/21/2021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24EF0-1CFE-4B56-B47B-C81C1A7F535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81762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B2AC04-13C0-495D-AFE0-8359F6B22145}" type="datetimeFigureOut">
              <a:rPr lang="en-US" smtClean="0"/>
              <a:pPr/>
              <a:t>2/21/2021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524EF0-1CFE-4B56-B47B-C81C1A7F535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59408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5" Type="http://schemas.openxmlformats.org/officeDocument/2006/relationships/image" Target="../media/image2.png"/><Relationship Id="rId4" Type="http://schemas.microsoft.com/office/2007/relationships/media" Target="../media/media2.wma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media" Target="../media/media11.wma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media" Target="../media/media12.wma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media" Target="../media/media13.wma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media" Target="../media/media14.wma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media" Target="../media/media15.wma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media" Target="../media/media16.wma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media" Target="../media/media17.wma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media" Target="../media/media18.wma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media" Target="../media/media19.wma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media" Target="../media/media20.wma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../media/media3.wma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NULL" TargetMode="External"/><Relationship Id="rId1" Type="http://schemas.openxmlformats.org/officeDocument/2006/relationships/tags" Target="../tags/tag2.xml"/><Relationship Id="rId5" Type="http://schemas.openxmlformats.org/officeDocument/2006/relationships/image" Target="../media/image2.png"/><Relationship Id="rId4" Type="http://schemas.microsoft.com/office/2007/relationships/media" Target="../media/media21.wma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openxmlformats.org/officeDocument/2006/relationships/image" Target="../media/image6.png"/><Relationship Id="rId11" Type="http://schemas.microsoft.com/office/2007/relationships/media" Target="../media/media23.wma"/><Relationship Id="rId5" Type="http://schemas.openxmlformats.org/officeDocument/2006/relationships/image" Target="../media/image5.png"/><Relationship Id="rId10" Type="http://schemas.openxmlformats.org/officeDocument/2006/relationships/image" Target="../media/image2.png"/><Relationship Id="rId4" Type="http://schemas.openxmlformats.org/officeDocument/2006/relationships/image" Target="../media/image4.png"/><Relationship Id="rId9" Type="http://schemas.microsoft.com/office/2007/relationships/media" Target="../media/media22.WAV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.png"/><Relationship Id="rId2" Type="http://schemas.openxmlformats.org/officeDocument/2006/relationships/video" Target="NULL" TargetMode="External"/><Relationship Id="rId1" Type="http://schemas.openxmlformats.org/officeDocument/2006/relationships/tags" Target="../tags/tag3.xml"/><Relationship Id="rId6" Type="http://schemas.openxmlformats.org/officeDocument/2006/relationships/image" Target="../media/image6.png"/><Relationship Id="rId11" Type="http://schemas.openxmlformats.org/officeDocument/2006/relationships/image" Target="../media/image2.png"/><Relationship Id="rId5" Type="http://schemas.openxmlformats.org/officeDocument/2006/relationships/image" Target="../media/image5.png"/><Relationship Id="rId10" Type="http://schemas.microsoft.com/office/2007/relationships/media" Target="../media/media24.wma"/><Relationship Id="rId4" Type="http://schemas.openxmlformats.org/officeDocument/2006/relationships/image" Target="../media/image3.png"/><Relationship Id="rId9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1.gif"/><Relationship Id="rId2" Type="http://schemas.openxmlformats.org/officeDocument/2006/relationships/video" Target="NULL" TargetMode="External"/><Relationship Id="rId1" Type="http://schemas.openxmlformats.org/officeDocument/2006/relationships/tags" Target="../tags/tag4.xml"/><Relationship Id="rId6" Type="http://schemas.openxmlformats.org/officeDocument/2006/relationships/image" Target="../media/image10.gif"/><Relationship Id="rId5" Type="http://schemas.openxmlformats.org/officeDocument/2006/relationships/image" Target="../media/image9.png"/><Relationship Id="rId10" Type="http://schemas.openxmlformats.org/officeDocument/2006/relationships/image" Target="../media/image2.png"/><Relationship Id="rId4" Type="http://schemas.microsoft.com/office/2007/relationships/media" Target="../media/media25.WAV"/><Relationship Id="rId9" Type="http://schemas.microsoft.com/office/2007/relationships/media" Target="../media/media26.wma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NULL" TargetMode="External"/><Relationship Id="rId1" Type="http://schemas.openxmlformats.org/officeDocument/2006/relationships/tags" Target="../tags/tag5.xml"/><Relationship Id="rId5" Type="http://schemas.openxmlformats.org/officeDocument/2006/relationships/image" Target="../media/image2.png"/><Relationship Id="rId4" Type="http://schemas.microsoft.com/office/2007/relationships/media" Target="../media/media27.wma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NULL" TargetMode="External"/><Relationship Id="rId1" Type="http://schemas.openxmlformats.org/officeDocument/2006/relationships/tags" Target="../tags/tag6.xml"/><Relationship Id="rId6" Type="http://schemas.openxmlformats.org/officeDocument/2006/relationships/image" Target="../media/image2.png"/><Relationship Id="rId5" Type="http://schemas.microsoft.com/office/2007/relationships/media" Target="../media/media28.wma"/><Relationship Id="rId4" Type="http://schemas.openxmlformats.org/officeDocument/2006/relationships/image" Target="../media/image13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7.jpeg"/><Relationship Id="rId2" Type="http://schemas.openxmlformats.org/officeDocument/2006/relationships/video" Target="NULL" TargetMode="External"/><Relationship Id="rId1" Type="http://schemas.openxmlformats.org/officeDocument/2006/relationships/tags" Target="../tags/tag7.xml"/><Relationship Id="rId6" Type="http://schemas.openxmlformats.org/officeDocument/2006/relationships/image" Target="../media/image16.jpeg"/><Relationship Id="rId11" Type="http://schemas.openxmlformats.org/officeDocument/2006/relationships/image" Target="../media/image2.png"/><Relationship Id="rId5" Type="http://schemas.openxmlformats.org/officeDocument/2006/relationships/image" Target="../media/image15.png"/><Relationship Id="rId10" Type="http://schemas.microsoft.com/office/2007/relationships/media" Target="../media/media29.wma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NULL" TargetMode="External"/><Relationship Id="rId1" Type="http://schemas.openxmlformats.org/officeDocument/2006/relationships/tags" Target="../tags/tag8.xml"/><Relationship Id="rId5" Type="http://schemas.openxmlformats.org/officeDocument/2006/relationships/image" Target="../media/image2.png"/><Relationship Id="rId4" Type="http://schemas.microsoft.com/office/2007/relationships/media" Target="../media/media30.wma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media" Target="../media/media31.wma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media" Target="../media/media32.wma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media" Target="../media/media4.wma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2.png"/><Relationship Id="rId5" Type="http://schemas.microsoft.com/office/2007/relationships/media" Target="../media/media33.WAV"/><Relationship Id="rId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media" Target="../media/media5.wma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media" Target="../media/media6.wma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media" Target="../media/media7.wma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media" Target="../media/media8.wma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media" Target="../media/media9.wma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media" Target="../media/media10.wma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755576" y="1522527"/>
            <a:ext cx="7503840" cy="34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4000" b="1" dirty="0">
                <a:solidFill>
                  <a:srgbClr val="DE222F"/>
                </a:solidFill>
                <a:latin typeface="Times New Roman" pitchFamily="18" charset="0"/>
              </a:rPr>
              <a:t>ENGLISH 8   </a:t>
            </a:r>
          </a:p>
          <a:p>
            <a:pPr algn="ctr">
              <a:spcBef>
                <a:spcPct val="50000"/>
              </a:spcBef>
            </a:pPr>
            <a:r>
              <a:rPr lang="en-US" sz="4000" b="1" dirty="0">
                <a:solidFill>
                  <a:srgbClr val="DE222F"/>
                </a:solidFill>
                <a:latin typeface="Times New Roman" pitchFamily="18" charset="0"/>
              </a:rPr>
              <a:t>UNIT 10: RECYCLING</a:t>
            </a:r>
          </a:p>
          <a:p>
            <a:pPr algn="ctr">
              <a:spcBef>
                <a:spcPct val="50000"/>
              </a:spcBef>
            </a:pPr>
            <a:r>
              <a:rPr lang="en-US" sz="4000" b="1" dirty="0">
                <a:solidFill>
                  <a:srgbClr val="002060"/>
                </a:solidFill>
                <a:latin typeface="Times New Roman" pitchFamily="18" charset="0"/>
              </a:rPr>
              <a:t>Lesson 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</a:rPr>
              <a:t>5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</a:rPr>
              <a:t>: </a:t>
            </a:r>
            <a:r>
              <a:rPr lang="en-US" sz="4000" b="1" dirty="0">
                <a:solidFill>
                  <a:srgbClr val="002060"/>
                </a:solidFill>
                <a:latin typeface="Times New Roman" pitchFamily="18" charset="0"/>
              </a:rPr>
              <a:t>Language 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</a:rPr>
              <a:t>focus</a:t>
            </a:r>
          </a:p>
          <a:p>
            <a:pPr algn="ctr">
              <a:spcBef>
                <a:spcPct val="50000"/>
              </a:spcBef>
            </a:pP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</a:rPr>
              <a:t>(P95-96-97)</a:t>
            </a:r>
            <a:endParaRPr lang="en-US" sz="4000" b="1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9991935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19072"/>
    </mc:Choice>
    <mc:Fallback>
      <p:transition spd="slow" advTm="190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  <p:extLst mod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59632" y="2112"/>
            <a:ext cx="7009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I. PASSIVE FORMS: THỂ BỊ ĐỘNG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274380" y="565039"/>
            <a:ext cx="70090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smtClean="0">
                <a:solidFill>
                  <a:srgbClr val="0070C0"/>
                </a:solidFill>
                <a:latin typeface="Times New Roman" pitchFamily="18" charset="0"/>
              </a:rPr>
              <a:t>HOW TO CHANGE FROM ACTIVE INTO PASSIVE?</a:t>
            </a:r>
            <a:endParaRPr lang="en-US" sz="2000" b="1" dirty="0">
              <a:solidFill>
                <a:srgbClr val="0070C0"/>
              </a:solidFill>
              <a:latin typeface="Times New Roman" pitchFamily="18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690963" y="3568712"/>
            <a:ext cx="75198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                                                                      (by Object)</a:t>
            </a:r>
            <a:endParaRPr lang="en-US" sz="2800">
              <a:solidFill>
                <a:srgbClr val="FFFF00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051720" y="1471769"/>
            <a:ext cx="12650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Subject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-21764" y="1412776"/>
            <a:ext cx="11798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</a:rPr>
              <a:t>Active: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-47772" y="3509719"/>
            <a:ext cx="17636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Passive:</a:t>
            </a:r>
            <a:endParaRPr lang="en-US" sz="2800">
              <a:solidFill>
                <a:srgbClr val="FF0000"/>
              </a:solidFill>
            </a:endParaRPr>
          </a:p>
        </p:txBody>
      </p:sp>
      <p:cxnSp>
        <p:nvCxnSpPr>
          <p:cNvPr id="27" name="Straight Arrow Connector 26"/>
          <p:cNvCxnSpPr>
            <a:stCxn id="22" idx="2"/>
          </p:cNvCxnSpPr>
          <p:nvPr/>
        </p:nvCxnSpPr>
        <p:spPr>
          <a:xfrm>
            <a:off x="2684265" y="1994989"/>
            <a:ext cx="5199386" cy="167695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6331246" y="1474706"/>
            <a:ext cx="1148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Object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2123728" y="3587876"/>
            <a:ext cx="12650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Subject</a:t>
            </a:r>
            <a:endParaRPr lang="en-US" sz="2800">
              <a:solidFill>
                <a:srgbClr val="FFFF00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107503" y="2348880"/>
            <a:ext cx="148066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Step 1 </a:t>
            </a:r>
            <a:endParaRPr lang="en-US" sz="3600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4172738" y="1470148"/>
            <a:ext cx="8624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Verb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4211960" y="3568712"/>
            <a:ext cx="17122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be - V3/ed</a:t>
            </a:r>
            <a:endParaRPr lang="en-US" sz="2800">
              <a:solidFill>
                <a:srgbClr val="FFFF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726777" y="928716"/>
            <a:ext cx="3768147" cy="369332"/>
          </a:xfrm>
          <a:prstGeom prst="rect">
            <a:avLst/>
          </a:prstGeom>
          <a:solidFill>
            <a:srgbClr val="92D050"/>
          </a:solidFill>
        </p:spPr>
        <p:txBody>
          <a:bodyPr wrap="none">
            <a:spAutoFit/>
          </a:bodyPr>
          <a:lstStyle/>
          <a:p>
            <a:r>
              <a:rPr lang="en-US" smtClean="0">
                <a:solidFill>
                  <a:srgbClr val="FF0000"/>
                </a:solidFill>
              </a:rPr>
              <a:t>Present Simple tense: thì Hiện tại đơn</a:t>
            </a:r>
            <a:endParaRPr lang="en-US">
              <a:solidFill>
                <a:srgbClr val="FF0000"/>
              </a:solidFill>
            </a:endParaRP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1496888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16"/>
    </mc:Choice>
    <mc:Fallback>
      <p:transition spd="slow" advTm="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59632" y="2112"/>
            <a:ext cx="7009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I. PASSIVE FORMS: THỂ BỊ ĐỘNG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274380" y="565039"/>
            <a:ext cx="70090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smtClean="0">
                <a:solidFill>
                  <a:srgbClr val="0070C0"/>
                </a:solidFill>
                <a:latin typeface="Times New Roman" pitchFamily="18" charset="0"/>
              </a:rPr>
              <a:t>HOW TO CHANGE FROM ACTIVE INTO PASSIVE?</a:t>
            </a:r>
            <a:endParaRPr lang="en-US" sz="2000" b="1" dirty="0">
              <a:solidFill>
                <a:srgbClr val="0070C0"/>
              </a:solidFill>
              <a:latin typeface="Times New Roman" pitchFamily="18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690963" y="3568712"/>
            <a:ext cx="75198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                                                                      (by Object)</a:t>
            </a:r>
            <a:endParaRPr lang="en-US" sz="2800">
              <a:solidFill>
                <a:srgbClr val="FFFF00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051720" y="1471769"/>
            <a:ext cx="12650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Subject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-21764" y="1412776"/>
            <a:ext cx="11798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</a:rPr>
              <a:t>Active: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-47772" y="3509719"/>
            <a:ext cx="17636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Passive:</a:t>
            </a:r>
            <a:endParaRPr lang="en-US" sz="2800">
              <a:solidFill>
                <a:srgbClr val="FF0000"/>
              </a:solidFill>
            </a:endParaRPr>
          </a:p>
        </p:txBody>
      </p:sp>
      <p:cxnSp>
        <p:nvCxnSpPr>
          <p:cNvPr id="27" name="Straight Arrow Connector 26"/>
          <p:cNvCxnSpPr>
            <a:stCxn id="22" idx="2"/>
          </p:cNvCxnSpPr>
          <p:nvPr/>
        </p:nvCxnSpPr>
        <p:spPr>
          <a:xfrm>
            <a:off x="2684265" y="1994989"/>
            <a:ext cx="5199386" cy="167695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6331246" y="1474706"/>
            <a:ext cx="1148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Object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2123728" y="3587876"/>
            <a:ext cx="12650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Subject</a:t>
            </a:r>
            <a:endParaRPr lang="en-US" sz="2800">
              <a:solidFill>
                <a:srgbClr val="FFFF00"/>
              </a:solidFill>
            </a:endParaRPr>
          </a:p>
        </p:txBody>
      </p:sp>
      <p:cxnSp>
        <p:nvCxnSpPr>
          <p:cNvPr id="31" name="Straight Arrow Connector 30"/>
          <p:cNvCxnSpPr/>
          <p:nvPr/>
        </p:nvCxnSpPr>
        <p:spPr>
          <a:xfrm flipH="1">
            <a:off x="2843808" y="1997926"/>
            <a:ext cx="3989466" cy="167402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107503" y="2348880"/>
            <a:ext cx="148066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Step 2 </a:t>
            </a:r>
            <a:endParaRPr lang="en-US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4172738" y="1470148"/>
            <a:ext cx="8624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Verb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4211960" y="3568712"/>
            <a:ext cx="17122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be - V3/ed</a:t>
            </a:r>
            <a:endParaRPr lang="en-US" sz="2800">
              <a:solidFill>
                <a:srgbClr val="FFFF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726777" y="928716"/>
            <a:ext cx="3768147" cy="369332"/>
          </a:xfrm>
          <a:prstGeom prst="rect">
            <a:avLst/>
          </a:prstGeom>
          <a:solidFill>
            <a:srgbClr val="92D050"/>
          </a:solidFill>
        </p:spPr>
        <p:txBody>
          <a:bodyPr wrap="none">
            <a:spAutoFit/>
          </a:bodyPr>
          <a:lstStyle/>
          <a:p>
            <a:r>
              <a:rPr lang="en-US" smtClean="0">
                <a:solidFill>
                  <a:srgbClr val="FF0000"/>
                </a:solidFill>
              </a:rPr>
              <a:t>Present Simple tense: thì Hiện tại đơn</a:t>
            </a:r>
            <a:endParaRPr lang="en-US">
              <a:solidFill>
                <a:srgbClr val="FF0000"/>
              </a:solidFill>
            </a:endParaRP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93239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15030"/>
    </mc:Choice>
    <mc:Fallback>
      <p:transition spd="slow" advTm="150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59632" y="2112"/>
            <a:ext cx="7009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I. PASSIVE FORMS: THỂ BỊ ĐỘNG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274380" y="565039"/>
            <a:ext cx="70090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smtClean="0">
                <a:solidFill>
                  <a:srgbClr val="0070C0"/>
                </a:solidFill>
                <a:latin typeface="Times New Roman" pitchFamily="18" charset="0"/>
              </a:rPr>
              <a:t>HOW TO CHANGE FROM ACTIVE INTO PASSIVE?</a:t>
            </a:r>
            <a:endParaRPr lang="en-US" sz="2000" b="1" dirty="0">
              <a:solidFill>
                <a:srgbClr val="0070C0"/>
              </a:solidFill>
              <a:latin typeface="Times New Roman" pitchFamily="18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690963" y="3568712"/>
            <a:ext cx="75198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                                                                      (by Object)</a:t>
            </a:r>
            <a:endParaRPr lang="en-US" sz="2800">
              <a:solidFill>
                <a:srgbClr val="FFFF00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051720" y="1471769"/>
            <a:ext cx="12650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Subject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-21764" y="1412776"/>
            <a:ext cx="11798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</a:rPr>
              <a:t>Active: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-47772" y="3509719"/>
            <a:ext cx="17636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Passive:</a:t>
            </a:r>
            <a:endParaRPr lang="en-US" sz="2800">
              <a:solidFill>
                <a:srgbClr val="FF0000"/>
              </a:solidFill>
            </a:endParaRPr>
          </a:p>
        </p:txBody>
      </p:sp>
      <p:cxnSp>
        <p:nvCxnSpPr>
          <p:cNvPr id="27" name="Straight Arrow Connector 26"/>
          <p:cNvCxnSpPr>
            <a:stCxn id="22" idx="2"/>
          </p:cNvCxnSpPr>
          <p:nvPr/>
        </p:nvCxnSpPr>
        <p:spPr>
          <a:xfrm>
            <a:off x="2684265" y="1994989"/>
            <a:ext cx="5199386" cy="167695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6331246" y="1474706"/>
            <a:ext cx="1148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Object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2123728" y="3587876"/>
            <a:ext cx="12650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Subject</a:t>
            </a:r>
            <a:endParaRPr lang="en-US" sz="2800">
              <a:solidFill>
                <a:srgbClr val="FFFF00"/>
              </a:solidFill>
            </a:endParaRPr>
          </a:p>
        </p:txBody>
      </p:sp>
      <p:cxnSp>
        <p:nvCxnSpPr>
          <p:cNvPr id="31" name="Straight Arrow Connector 30"/>
          <p:cNvCxnSpPr/>
          <p:nvPr/>
        </p:nvCxnSpPr>
        <p:spPr>
          <a:xfrm flipH="1">
            <a:off x="2843808" y="1997926"/>
            <a:ext cx="3989466" cy="167402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107503" y="2348880"/>
            <a:ext cx="148066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Step 3 </a:t>
            </a:r>
            <a:endParaRPr lang="en-US" sz="3600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4172738" y="1470148"/>
            <a:ext cx="8624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Verb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4211960" y="3568712"/>
            <a:ext cx="17122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be - V3/ed</a:t>
            </a:r>
            <a:endParaRPr lang="en-US" sz="2800">
              <a:solidFill>
                <a:srgbClr val="FFFF00"/>
              </a:solidFill>
            </a:endParaRPr>
          </a:p>
        </p:txBody>
      </p:sp>
      <p:cxnSp>
        <p:nvCxnSpPr>
          <p:cNvPr id="38" name="Straight Arrow Connector 37"/>
          <p:cNvCxnSpPr>
            <a:stCxn id="36" idx="2"/>
          </p:cNvCxnSpPr>
          <p:nvPr/>
        </p:nvCxnSpPr>
        <p:spPr>
          <a:xfrm>
            <a:off x="4603978" y="1993368"/>
            <a:ext cx="327254" cy="167858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2726777" y="928716"/>
            <a:ext cx="3768147" cy="369332"/>
          </a:xfrm>
          <a:prstGeom prst="rect">
            <a:avLst/>
          </a:prstGeom>
          <a:solidFill>
            <a:srgbClr val="92D050"/>
          </a:solidFill>
        </p:spPr>
        <p:txBody>
          <a:bodyPr wrap="none">
            <a:spAutoFit/>
          </a:bodyPr>
          <a:lstStyle/>
          <a:p>
            <a:r>
              <a:rPr lang="en-US" smtClean="0">
                <a:solidFill>
                  <a:srgbClr val="FF0000"/>
                </a:solidFill>
              </a:rPr>
              <a:t>Present Simple tense: thì Hiện tại đơn</a:t>
            </a:r>
            <a:endParaRPr lang="en-US">
              <a:solidFill>
                <a:srgbClr val="FF0000"/>
              </a:solidFill>
            </a:endParaRP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48027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921"/>
    </mc:Choice>
    <mc:Fallback>
      <p:transition spd="slow" advTm="9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59632" y="2112"/>
            <a:ext cx="7009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I. PASSIVE FORMS: THỂ BỊ ĐỘNG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-36512" y="1480479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/>
              <a:t>b. A new house will be bought (by them) next month.</a:t>
            </a:r>
            <a:endParaRPr lang="en-US" sz="2800" dirty="0"/>
          </a:p>
        </p:txBody>
      </p:sp>
      <p:sp>
        <p:nvSpPr>
          <p:cNvPr id="5" name="Rectangle 4"/>
          <p:cNvSpPr/>
          <p:nvPr/>
        </p:nvSpPr>
        <p:spPr>
          <a:xfrm>
            <a:off x="35496" y="751688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7030A0"/>
                </a:solidFill>
              </a:rPr>
              <a:t>They will buy new </a:t>
            </a:r>
            <a:r>
              <a:rPr lang="en-US" sz="2800">
                <a:solidFill>
                  <a:srgbClr val="7030A0"/>
                </a:solidFill>
              </a:rPr>
              <a:t>house </a:t>
            </a:r>
            <a:r>
              <a:rPr lang="en-US" sz="2800" smtClean="0">
                <a:solidFill>
                  <a:srgbClr val="7030A0"/>
                </a:solidFill>
              </a:rPr>
              <a:t>next </a:t>
            </a:r>
            <a:r>
              <a:rPr lang="en-US" sz="2800">
                <a:solidFill>
                  <a:srgbClr val="7030A0"/>
                </a:solidFill>
              </a:rPr>
              <a:t>month.</a:t>
            </a:r>
            <a:endParaRPr lang="en-US" sz="2800" dirty="0">
              <a:solidFill>
                <a:srgbClr val="7030A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525006" y="620688"/>
            <a:ext cx="15164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Active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596336" y="1421487"/>
            <a:ext cx="16674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</a:t>
            </a:r>
            <a:endParaRPr lang="en-US" sz="2800">
              <a:solidFill>
                <a:srgbClr val="FF0000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3896164" y="1202900"/>
            <a:ext cx="0" cy="421595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35496" y="2545740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7030A0"/>
                </a:solidFill>
              </a:rPr>
              <a:t>They will buy a new </a:t>
            </a:r>
            <a:r>
              <a:rPr lang="en-US" sz="2800">
                <a:solidFill>
                  <a:srgbClr val="7030A0"/>
                </a:solidFill>
              </a:rPr>
              <a:t>house </a:t>
            </a:r>
            <a:r>
              <a:rPr lang="en-US" sz="2800" smtClean="0">
                <a:solidFill>
                  <a:srgbClr val="7030A0"/>
                </a:solidFill>
              </a:rPr>
              <a:t>next </a:t>
            </a:r>
            <a:r>
              <a:rPr lang="en-US" sz="2800">
                <a:solidFill>
                  <a:srgbClr val="7030A0"/>
                </a:solidFill>
              </a:rPr>
              <a:t>month.</a:t>
            </a:r>
            <a:endParaRPr lang="en-US" sz="2800" dirty="0">
              <a:solidFill>
                <a:srgbClr val="7030A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716016" y="4221088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(by them)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5496" y="2550390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They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312996" y="5805264"/>
            <a:ext cx="148066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Step 1 </a:t>
            </a:r>
            <a:endParaRPr lang="en-US" sz="3600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784604" y="3068960"/>
            <a:ext cx="4297751" cy="115212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577657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26535"/>
    </mc:Choice>
    <mc:Fallback>
      <p:transition spd="slow" advTm="265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59632" y="2112"/>
            <a:ext cx="7009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I. PASSIVE FORMS: THỂ BỊ ĐỘNG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-36512" y="1480479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/>
              <a:t>b. A new house will be bought (by them) next month.</a:t>
            </a:r>
            <a:endParaRPr lang="en-US" sz="2800" dirty="0"/>
          </a:p>
        </p:txBody>
      </p:sp>
      <p:sp>
        <p:nvSpPr>
          <p:cNvPr id="5" name="Rectangle 4"/>
          <p:cNvSpPr/>
          <p:nvPr/>
        </p:nvSpPr>
        <p:spPr>
          <a:xfrm>
            <a:off x="35496" y="751688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7030A0"/>
                </a:solidFill>
              </a:rPr>
              <a:t>They will buy a new </a:t>
            </a:r>
            <a:r>
              <a:rPr lang="en-US" sz="2800">
                <a:solidFill>
                  <a:srgbClr val="7030A0"/>
                </a:solidFill>
              </a:rPr>
              <a:t>house </a:t>
            </a:r>
            <a:r>
              <a:rPr lang="en-US" sz="2800" smtClean="0">
                <a:solidFill>
                  <a:srgbClr val="7030A0"/>
                </a:solidFill>
              </a:rPr>
              <a:t>next </a:t>
            </a:r>
            <a:r>
              <a:rPr lang="en-US" sz="2800">
                <a:solidFill>
                  <a:srgbClr val="7030A0"/>
                </a:solidFill>
              </a:rPr>
              <a:t>month.</a:t>
            </a:r>
            <a:endParaRPr lang="en-US" sz="2800" dirty="0">
              <a:solidFill>
                <a:srgbClr val="7030A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525006" y="620688"/>
            <a:ext cx="15164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Active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596336" y="1421487"/>
            <a:ext cx="16674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</a:t>
            </a:r>
            <a:endParaRPr lang="en-US" sz="2800">
              <a:solidFill>
                <a:srgbClr val="FF0000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3896164" y="1202900"/>
            <a:ext cx="0" cy="421595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021771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958"/>
    </mc:Choice>
    <mc:Fallback>
      <p:transition spd="slow" advTm="9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59632" y="2112"/>
            <a:ext cx="7009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I. PASSIVE FORMS: THỂ BỊ ĐỘNG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-36512" y="1480479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/>
              <a:t>b. A new house will be bought (by them) next month.</a:t>
            </a:r>
            <a:endParaRPr lang="en-US" sz="2800" dirty="0"/>
          </a:p>
        </p:txBody>
      </p:sp>
      <p:sp>
        <p:nvSpPr>
          <p:cNvPr id="5" name="Rectangle 4"/>
          <p:cNvSpPr/>
          <p:nvPr/>
        </p:nvSpPr>
        <p:spPr>
          <a:xfrm>
            <a:off x="35496" y="751688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7030A0"/>
                </a:solidFill>
              </a:rPr>
              <a:t>They will buy a new </a:t>
            </a:r>
            <a:r>
              <a:rPr lang="en-US" sz="2800">
                <a:solidFill>
                  <a:srgbClr val="7030A0"/>
                </a:solidFill>
              </a:rPr>
              <a:t>house </a:t>
            </a:r>
            <a:r>
              <a:rPr lang="en-US" sz="2800" smtClean="0">
                <a:solidFill>
                  <a:srgbClr val="7030A0"/>
                </a:solidFill>
              </a:rPr>
              <a:t>next </a:t>
            </a:r>
            <a:r>
              <a:rPr lang="en-US" sz="2800">
                <a:solidFill>
                  <a:srgbClr val="7030A0"/>
                </a:solidFill>
              </a:rPr>
              <a:t>month.</a:t>
            </a:r>
            <a:endParaRPr lang="en-US" sz="2800" dirty="0">
              <a:solidFill>
                <a:srgbClr val="7030A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525006" y="620688"/>
            <a:ext cx="15164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Active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596336" y="1421487"/>
            <a:ext cx="16674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</a:t>
            </a:r>
            <a:endParaRPr lang="en-US" sz="2800">
              <a:solidFill>
                <a:srgbClr val="FF0000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3896164" y="1202900"/>
            <a:ext cx="0" cy="421595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35496" y="2545740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7030A0"/>
                </a:solidFill>
              </a:rPr>
              <a:t>They will buy a new </a:t>
            </a:r>
            <a:r>
              <a:rPr lang="en-US" sz="2800">
                <a:solidFill>
                  <a:srgbClr val="7030A0"/>
                </a:solidFill>
              </a:rPr>
              <a:t>house </a:t>
            </a:r>
            <a:r>
              <a:rPr lang="en-US" sz="2800" smtClean="0">
                <a:solidFill>
                  <a:srgbClr val="7030A0"/>
                </a:solidFill>
              </a:rPr>
              <a:t>next </a:t>
            </a:r>
            <a:r>
              <a:rPr lang="en-US" sz="2800">
                <a:solidFill>
                  <a:srgbClr val="7030A0"/>
                </a:solidFill>
              </a:rPr>
              <a:t>month.</a:t>
            </a:r>
            <a:endParaRPr lang="en-US" sz="2800" dirty="0">
              <a:solidFill>
                <a:srgbClr val="7030A0"/>
              </a:solidFill>
            </a:endParaRP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241721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5"/>
    </mc:Choice>
    <mc:Fallback>
      <p:transition spd="slow" advTm="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59632" y="2112"/>
            <a:ext cx="7009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I. PASSIVE FORMS: THỂ BỊ ĐỘNG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-36512" y="1480479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/>
              <a:t>b. A new house will be bought (by them) next month.</a:t>
            </a:r>
            <a:endParaRPr lang="en-US" sz="2800" dirty="0"/>
          </a:p>
        </p:txBody>
      </p:sp>
      <p:sp>
        <p:nvSpPr>
          <p:cNvPr id="5" name="Rectangle 4"/>
          <p:cNvSpPr/>
          <p:nvPr/>
        </p:nvSpPr>
        <p:spPr>
          <a:xfrm>
            <a:off x="35496" y="751688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7030A0"/>
                </a:solidFill>
              </a:rPr>
              <a:t>They will buy a new </a:t>
            </a:r>
            <a:r>
              <a:rPr lang="en-US" sz="2800">
                <a:solidFill>
                  <a:srgbClr val="7030A0"/>
                </a:solidFill>
              </a:rPr>
              <a:t>house </a:t>
            </a:r>
            <a:r>
              <a:rPr lang="en-US" sz="2800" smtClean="0">
                <a:solidFill>
                  <a:srgbClr val="7030A0"/>
                </a:solidFill>
              </a:rPr>
              <a:t>next </a:t>
            </a:r>
            <a:r>
              <a:rPr lang="en-US" sz="2800">
                <a:solidFill>
                  <a:srgbClr val="7030A0"/>
                </a:solidFill>
              </a:rPr>
              <a:t>month.</a:t>
            </a:r>
            <a:endParaRPr lang="en-US" sz="2800" dirty="0">
              <a:solidFill>
                <a:srgbClr val="7030A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525006" y="620688"/>
            <a:ext cx="15164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Active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596336" y="1421487"/>
            <a:ext cx="16674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</a:t>
            </a:r>
            <a:endParaRPr lang="en-US" sz="2800">
              <a:solidFill>
                <a:srgbClr val="FF0000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3896164" y="1202900"/>
            <a:ext cx="0" cy="421595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35496" y="2545740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7030A0"/>
                </a:solidFill>
              </a:rPr>
              <a:t>They will buy a new </a:t>
            </a:r>
            <a:r>
              <a:rPr lang="en-US" sz="2800">
                <a:solidFill>
                  <a:srgbClr val="7030A0"/>
                </a:solidFill>
              </a:rPr>
              <a:t>house </a:t>
            </a:r>
            <a:r>
              <a:rPr lang="en-US" sz="2800" smtClean="0">
                <a:solidFill>
                  <a:srgbClr val="7030A0"/>
                </a:solidFill>
              </a:rPr>
              <a:t>next </a:t>
            </a:r>
            <a:r>
              <a:rPr lang="en-US" sz="2800">
                <a:solidFill>
                  <a:srgbClr val="7030A0"/>
                </a:solidFill>
              </a:rPr>
              <a:t>month.</a:t>
            </a:r>
            <a:endParaRPr lang="en-US" sz="2800" dirty="0">
              <a:solidFill>
                <a:srgbClr val="7030A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716016" y="4221088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(by them)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5496" y="2550390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They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312996" y="5805264"/>
            <a:ext cx="148066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Step 1 </a:t>
            </a:r>
            <a:endParaRPr lang="en-US" sz="3600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784604" y="3068960"/>
            <a:ext cx="4297751" cy="115212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94577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4"/>
    </mc:Choice>
    <mc:Fallback>
      <p:transition spd="slow" advTm="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59632" y="2112"/>
            <a:ext cx="7009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I. PASSIVE FORMS: THỂ BỊ ĐỘNG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-36512" y="1480479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/>
              <a:t>b. A new house will be bought (by them) next month.</a:t>
            </a:r>
            <a:endParaRPr lang="en-US" sz="2800" dirty="0"/>
          </a:p>
        </p:txBody>
      </p:sp>
      <p:sp>
        <p:nvSpPr>
          <p:cNvPr id="5" name="Rectangle 4"/>
          <p:cNvSpPr/>
          <p:nvPr/>
        </p:nvSpPr>
        <p:spPr>
          <a:xfrm>
            <a:off x="35496" y="751688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7030A0"/>
                </a:solidFill>
              </a:rPr>
              <a:t>They will buy a new </a:t>
            </a:r>
            <a:r>
              <a:rPr lang="en-US" sz="2800">
                <a:solidFill>
                  <a:srgbClr val="7030A0"/>
                </a:solidFill>
              </a:rPr>
              <a:t>house </a:t>
            </a:r>
            <a:r>
              <a:rPr lang="en-US" sz="2800" smtClean="0">
                <a:solidFill>
                  <a:srgbClr val="7030A0"/>
                </a:solidFill>
              </a:rPr>
              <a:t>next </a:t>
            </a:r>
            <a:r>
              <a:rPr lang="en-US" sz="2800">
                <a:solidFill>
                  <a:srgbClr val="7030A0"/>
                </a:solidFill>
              </a:rPr>
              <a:t>month.</a:t>
            </a:r>
            <a:endParaRPr lang="en-US" sz="2800" dirty="0">
              <a:solidFill>
                <a:srgbClr val="7030A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525006" y="620688"/>
            <a:ext cx="15164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Active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596336" y="1421487"/>
            <a:ext cx="16674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</a:t>
            </a:r>
            <a:endParaRPr lang="en-US" sz="2800">
              <a:solidFill>
                <a:srgbClr val="FF0000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3896164" y="1202900"/>
            <a:ext cx="0" cy="421595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35496" y="2545740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7030A0"/>
                </a:solidFill>
              </a:rPr>
              <a:t>They will buy </a:t>
            </a:r>
            <a:r>
              <a:rPr lang="en-US" sz="2800" smtClean="0">
                <a:solidFill>
                  <a:srgbClr val="FFFF00"/>
                </a:solidFill>
              </a:rPr>
              <a:t>a new </a:t>
            </a:r>
            <a:r>
              <a:rPr lang="en-US" sz="2800">
                <a:solidFill>
                  <a:srgbClr val="FFFF00"/>
                </a:solidFill>
              </a:rPr>
              <a:t>house </a:t>
            </a:r>
            <a:r>
              <a:rPr lang="en-US" sz="2800" smtClean="0">
                <a:solidFill>
                  <a:srgbClr val="7030A0"/>
                </a:solidFill>
              </a:rPr>
              <a:t>next </a:t>
            </a:r>
            <a:r>
              <a:rPr lang="en-US" sz="2800">
                <a:solidFill>
                  <a:srgbClr val="7030A0"/>
                </a:solidFill>
              </a:rPr>
              <a:t>month.</a:t>
            </a:r>
            <a:endParaRPr lang="en-US" sz="2800" dirty="0">
              <a:solidFill>
                <a:srgbClr val="7030A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716016" y="4221088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(by them)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5496" y="2550390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They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312996" y="5805264"/>
            <a:ext cx="148066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Step 2 </a:t>
            </a:r>
            <a:endParaRPr lang="en-US" sz="3600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784604" y="3068960"/>
            <a:ext cx="4297751" cy="115212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187896" y="4221088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A new house</a:t>
            </a:r>
            <a:endParaRPr lang="en-US" sz="2800" dirty="0">
              <a:solidFill>
                <a:srgbClr val="7030A0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1115616" y="3010904"/>
            <a:ext cx="1803349" cy="132517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064153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14207"/>
    </mc:Choice>
    <mc:Fallback>
      <p:transition spd="slow" advTm="142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59632" y="2112"/>
            <a:ext cx="7009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I. PASSIVE FORMS: THỂ BỊ ĐỘNG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-36512" y="1480479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/>
              <a:t>b. A new house will be bought (by them) next month.</a:t>
            </a:r>
            <a:endParaRPr lang="en-US" sz="2800" dirty="0"/>
          </a:p>
        </p:txBody>
      </p:sp>
      <p:sp>
        <p:nvSpPr>
          <p:cNvPr id="5" name="Rectangle 4"/>
          <p:cNvSpPr/>
          <p:nvPr/>
        </p:nvSpPr>
        <p:spPr>
          <a:xfrm>
            <a:off x="35496" y="751688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7030A0"/>
                </a:solidFill>
              </a:rPr>
              <a:t>They will buy a new </a:t>
            </a:r>
            <a:r>
              <a:rPr lang="en-US" sz="2800">
                <a:solidFill>
                  <a:srgbClr val="7030A0"/>
                </a:solidFill>
              </a:rPr>
              <a:t>house </a:t>
            </a:r>
            <a:r>
              <a:rPr lang="en-US" sz="2800" smtClean="0">
                <a:solidFill>
                  <a:srgbClr val="7030A0"/>
                </a:solidFill>
              </a:rPr>
              <a:t>next </a:t>
            </a:r>
            <a:r>
              <a:rPr lang="en-US" sz="2800">
                <a:solidFill>
                  <a:srgbClr val="7030A0"/>
                </a:solidFill>
              </a:rPr>
              <a:t>month.</a:t>
            </a:r>
            <a:endParaRPr lang="en-US" sz="2800" dirty="0">
              <a:solidFill>
                <a:srgbClr val="7030A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525006" y="620688"/>
            <a:ext cx="15164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Active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596336" y="1421487"/>
            <a:ext cx="16674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</a:t>
            </a:r>
            <a:endParaRPr lang="en-US" sz="2800">
              <a:solidFill>
                <a:srgbClr val="FF0000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3896164" y="1202900"/>
            <a:ext cx="0" cy="421595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35496" y="2545740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7030A0"/>
                </a:solidFill>
              </a:rPr>
              <a:t>They will </a:t>
            </a:r>
            <a:r>
              <a:rPr lang="en-US" sz="2800" b="1" smtClean="0">
                <a:solidFill>
                  <a:srgbClr val="FFFF00"/>
                </a:solidFill>
              </a:rPr>
              <a:t>buy</a:t>
            </a:r>
            <a:r>
              <a:rPr lang="en-US" sz="2800" smtClean="0">
                <a:solidFill>
                  <a:srgbClr val="FFFF00"/>
                </a:solidFill>
              </a:rPr>
              <a:t> a new </a:t>
            </a:r>
            <a:r>
              <a:rPr lang="en-US" sz="2800">
                <a:solidFill>
                  <a:srgbClr val="FFFF00"/>
                </a:solidFill>
              </a:rPr>
              <a:t>house </a:t>
            </a:r>
            <a:r>
              <a:rPr lang="en-US" sz="2800" smtClean="0">
                <a:solidFill>
                  <a:srgbClr val="7030A0"/>
                </a:solidFill>
              </a:rPr>
              <a:t>next </a:t>
            </a:r>
            <a:r>
              <a:rPr lang="en-US" sz="2800">
                <a:solidFill>
                  <a:srgbClr val="7030A0"/>
                </a:solidFill>
              </a:rPr>
              <a:t>month.</a:t>
            </a:r>
            <a:endParaRPr lang="en-US" sz="2800" dirty="0">
              <a:solidFill>
                <a:srgbClr val="7030A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716016" y="4221088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(by them)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5496" y="2550390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They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312996" y="5805264"/>
            <a:ext cx="148066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Step 3 </a:t>
            </a:r>
            <a:endParaRPr lang="en-US" sz="3600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784604" y="3068960"/>
            <a:ext cx="4297751" cy="115212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187896" y="4221088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A new house</a:t>
            </a:r>
            <a:endParaRPr lang="en-US" sz="2800" dirty="0">
              <a:solidFill>
                <a:srgbClr val="7030A0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1115616" y="3010904"/>
            <a:ext cx="1803349" cy="132517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5940152" y="3222954"/>
            <a:ext cx="2288383" cy="646331"/>
          </a:xfrm>
          <a:prstGeom prst="rect">
            <a:avLst/>
          </a:prstGeom>
          <a:solidFill>
            <a:srgbClr val="92D050"/>
          </a:solidFill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FF00"/>
                </a:solidFill>
              </a:rPr>
              <a:t>buy</a:t>
            </a:r>
            <a:r>
              <a:rPr lang="en-US">
                <a:solidFill>
                  <a:srgbClr val="FFFF00"/>
                </a:solidFill>
              </a:rPr>
              <a:t> </a:t>
            </a:r>
            <a:r>
              <a:rPr lang="en-US" smtClean="0">
                <a:solidFill>
                  <a:srgbClr val="FFFF00"/>
                </a:solidFill>
              </a:rPr>
              <a:t> - bought - bought</a:t>
            </a:r>
          </a:p>
          <a:p>
            <a:r>
              <a:rPr lang="en-US" smtClean="0">
                <a:solidFill>
                  <a:srgbClr val="FFFF00"/>
                </a:solidFill>
              </a:rPr>
              <a:t>(Vo)       (V2)         </a:t>
            </a:r>
            <a:r>
              <a:rPr lang="en-US" smtClean="0">
                <a:solidFill>
                  <a:srgbClr val="002060"/>
                </a:solidFill>
              </a:rPr>
              <a:t>(V3)</a:t>
            </a:r>
            <a:endParaRPr lang="en-US">
              <a:solidFill>
                <a:srgbClr val="002060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873398" y="4201924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be bought</a:t>
            </a:r>
            <a:endParaRPr lang="en-US" sz="2800" dirty="0">
              <a:solidFill>
                <a:srgbClr val="FFFF00"/>
              </a:solidFill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1792717" y="3010904"/>
            <a:ext cx="1584175" cy="132517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Audio 17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332027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29998"/>
    </mc:Choice>
    <mc:Fallback>
      <p:transition spd="slow" advTm="299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59632" y="2112"/>
            <a:ext cx="7009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I. PASSIVE FORMS: THỂ BỊ ĐỘNG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-36512" y="1480479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/>
              <a:t>b. A new house will be bought (by them) next month.</a:t>
            </a:r>
            <a:endParaRPr lang="en-US" sz="2800" dirty="0"/>
          </a:p>
        </p:txBody>
      </p:sp>
      <p:sp>
        <p:nvSpPr>
          <p:cNvPr id="5" name="Rectangle 4"/>
          <p:cNvSpPr/>
          <p:nvPr/>
        </p:nvSpPr>
        <p:spPr>
          <a:xfrm>
            <a:off x="35496" y="751688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7030A0"/>
                </a:solidFill>
              </a:rPr>
              <a:t>They will buy a new </a:t>
            </a:r>
            <a:r>
              <a:rPr lang="en-US" sz="2800">
                <a:solidFill>
                  <a:srgbClr val="7030A0"/>
                </a:solidFill>
              </a:rPr>
              <a:t>house </a:t>
            </a:r>
            <a:r>
              <a:rPr lang="en-US" sz="2800" smtClean="0">
                <a:solidFill>
                  <a:srgbClr val="7030A0"/>
                </a:solidFill>
              </a:rPr>
              <a:t>next </a:t>
            </a:r>
            <a:r>
              <a:rPr lang="en-US" sz="2800">
                <a:solidFill>
                  <a:srgbClr val="7030A0"/>
                </a:solidFill>
              </a:rPr>
              <a:t>month.</a:t>
            </a:r>
            <a:endParaRPr lang="en-US" sz="2800" dirty="0">
              <a:solidFill>
                <a:srgbClr val="7030A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525006" y="620688"/>
            <a:ext cx="15164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Active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596336" y="1421487"/>
            <a:ext cx="16674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</a:t>
            </a:r>
            <a:endParaRPr lang="en-US" sz="2800">
              <a:solidFill>
                <a:srgbClr val="FF0000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3896164" y="1202900"/>
            <a:ext cx="0" cy="421595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35496" y="2545740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7030A0"/>
                </a:solidFill>
              </a:rPr>
              <a:t>They will </a:t>
            </a:r>
            <a:r>
              <a:rPr lang="en-US" sz="2800" b="1" smtClean="0">
                <a:solidFill>
                  <a:srgbClr val="FFFF00"/>
                </a:solidFill>
              </a:rPr>
              <a:t>buy</a:t>
            </a:r>
            <a:r>
              <a:rPr lang="en-US" sz="2800" smtClean="0">
                <a:solidFill>
                  <a:srgbClr val="FFFF00"/>
                </a:solidFill>
              </a:rPr>
              <a:t> a new </a:t>
            </a:r>
            <a:r>
              <a:rPr lang="en-US" sz="2800">
                <a:solidFill>
                  <a:srgbClr val="FFFF00"/>
                </a:solidFill>
              </a:rPr>
              <a:t>house </a:t>
            </a:r>
            <a:r>
              <a:rPr lang="en-US" sz="2800" smtClean="0">
                <a:solidFill>
                  <a:srgbClr val="7030A0"/>
                </a:solidFill>
              </a:rPr>
              <a:t>next </a:t>
            </a:r>
            <a:r>
              <a:rPr lang="en-US" sz="2800">
                <a:solidFill>
                  <a:srgbClr val="7030A0"/>
                </a:solidFill>
              </a:rPr>
              <a:t>month.</a:t>
            </a:r>
            <a:endParaRPr lang="en-US" sz="2800" dirty="0">
              <a:solidFill>
                <a:srgbClr val="7030A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716016" y="4221088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(by them)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5496" y="2550390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They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312996" y="5805264"/>
            <a:ext cx="148066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Step 3 </a:t>
            </a:r>
            <a:endParaRPr lang="en-US" sz="3600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784604" y="3068960"/>
            <a:ext cx="4297751" cy="115212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187896" y="4221088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A new house</a:t>
            </a:r>
            <a:endParaRPr lang="en-US" sz="2800" dirty="0">
              <a:solidFill>
                <a:srgbClr val="7030A0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1115616" y="3010904"/>
            <a:ext cx="1803349" cy="132517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5940152" y="3222954"/>
            <a:ext cx="2288383" cy="646331"/>
          </a:xfrm>
          <a:prstGeom prst="rect">
            <a:avLst/>
          </a:prstGeom>
          <a:solidFill>
            <a:srgbClr val="92D050"/>
          </a:solidFill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FF00"/>
                </a:solidFill>
              </a:rPr>
              <a:t>buy</a:t>
            </a:r>
            <a:r>
              <a:rPr lang="en-US">
                <a:solidFill>
                  <a:srgbClr val="FFFF00"/>
                </a:solidFill>
              </a:rPr>
              <a:t> </a:t>
            </a:r>
            <a:r>
              <a:rPr lang="en-US" smtClean="0">
                <a:solidFill>
                  <a:srgbClr val="FFFF00"/>
                </a:solidFill>
              </a:rPr>
              <a:t> - bought - bought</a:t>
            </a:r>
          </a:p>
          <a:p>
            <a:r>
              <a:rPr lang="en-US" smtClean="0">
                <a:solidFill>
                  <a:srgbClr val="FFFF00"/>
                </a:solidFill>
              </a:rPr>
              <a:t>(Vo)       (V2)         </a:t>
            </a:r>
            <a:r>
              <a:rPr lang="en-US" smtClean="0">
                <a:solidFill>
                  <a:srgbClr val="002060"/>
                </a:solidFill>
              </a:rPr>
              <a:t>(V3)</a:t>
            </a:r>
            <a:endParaRPr lang="en-US">
              <a:solidFill>
                <a:srgbClr val="002060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873398" y="4201924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be bought</a:t>
            </a:r>
            <a:endParaRPr lang="en-US" sz="2800" dirty="0">
              <a:solidFill>
                <a:srgbClr val="FFFF00"/>
              </a:solidFill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1792717" y="3010904"/>
            <a:ext cx="1584175" cy="132517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1403648" y="4221088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>
                <a:solidFill>
                  <a:srgbClr val="7030A0"/>
                </a:solidFill>
              </a:rPr>
              <a:t> </a:t>
            </a:r>
            <a:r>
              <a:rPr lang="en-US" sz="2800" smtClean="0">
                <a:solidFill>
                  <a:srgbClr val="7030A0"/>
                </a:solidFill>
              </a:rPr>
              <a:t>         will                                           next </a:t>
            </a:r>
            <a:r>
              <a:rPr lang="en-US" sz="2800">
                <a:solidFill>
                  <a:srgbClr val="7030A0"/>
                </a:solidFill>
              </a:rPr>
              <a:t>month.</a:t>
            </a:r>
            <a:endParaRPr lang="en-US" sz="2800" dirty="0">
              <a:solidFill>
                <a:srgbClr val="7030A0"/>
              </a:solidFill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5994383" y="2046514"/>
            <a:ext cx="2776801" cy="2438400"/>
          </a:xfrm>
          <a:custGeom>
            <a:avLst/>
            <a:gdLst>
              <a:gd name="connsiteX0" fmla="*/ 2220703 w 2776801"/>
              <a:gd name="connsiteY0" fmla="*/ 2438400 h 2438400"/>
              <a:gd name="connsiteX1" fmla="*/ 2380360 w 2776801"/>
              <a:gd name="connsiteY1" fmla="*/ 2409372 h 2438400"/>
              <a:gd name="connsiteX2" fmla="*/ 2423903 w 2776801"/>
              <a:gd name="connsiteY2" fmla="*/ 2365829 h 2438400"/>
              <a:gd name="connsiteX3" fmla="*/ 2467446 w 2776801"/>
              <a:gd name="connsiteY3" fmla="*/ 2336800 h 2438400"/>
              <a:gd name="connsiteX4" fmla="*/ 2598074 w 2776801"/>
              <a:gd name="connsiteY4" fmla="*/ 2220686 h 2438400"/>
              <a:gd name="connsiteX5" fmla="*/ 2641617 w 2776801"/>
              <a:gd name="connsiteY5" fmla="*/ 2133600 h 2438400"/>
              <a:gd name="connsiteX6" fmla="*/ 2670646 w 2776801"/>
              <a:gd name="connsiteY6" fmla="*/ 2046515 h 2438400"/>
              <a:gd name="connsiteX7" fmla="*/ 2714188 w 2776801"/>
              <a:gd name="connsiteY7" fmla="*/ 1915886 h 2438400"/>
              <a:gd name="connsiteX8" fmla="*/ 2743217 w 2776801"/>
              <a:gd name="connsiteY8" fmla="*/ 1828800 h 2438400"/>
              <a:gd name="connsiteX9" fmla="*/ 2757731 w 2776801"/>
              <a:gd name="connsiteY9" fmla="*/ 1785257 h 2438400"/>
              <a:gd name="connsiteX10" fmla="*/ 2757731 w 2776801"/>
              <a:gd name="connsiteY10" fmla="*/ 1219200 h 2438400"/>
              <a:gd name="connsiteX11" fmla="*/ 2699674 w 2776801"/>
              <a:gd name="connsiteY11" fmla="*/ 1088572 h 2438400"/>
              <a:gd name="connsiteX12" fmla="*/ 2656131 w 2776801"/>
              <a:gd name="connsiteY12" fmla="*/ 1059543 h 2438400"/>
              <a:gd name="connsiteX13" fmla="*/ 2612588 w 2776801"/>
              <a:gd name="connsiteY13" fmla="*/ 972457 h 2438400"/>
              <a:gd name="connsiteX14" fmla="*/ 2540017 w 2776801"/>
              <a:gd name="connsiteY14" fmla="*/ 841829 h 2438400"/>
              <a:gd name="connsiteX15" fmla="*/ 2452931 w 2776801"/>
              <a:gd name="connsiteY15" fmla="*/ 769257 h 2438400"/>
              <a:gd name="connsiteX16" fmla="*/ 2351331 w 2776801"/>
              <a:gd name="connsiteY16" fmla="*/ 711200 h 2438400"/>
              <a:gd name="connsiteX17" fmla="*/ 2307788 w 2776801"/>
              <a:gd name="connsiteY17" fmla="*/ 682172 h 2438400"/>
              <a:gd name="connsiteX18" fmla="*/ 2177160 w 2776801"/>
              <a:gd name="connsiteY18" fmla="*/ 638629 h 2438400"/>
              <a:gd name="connsiteX19" fmla="*/ 2046531 w 2776801"/>
              <a:gd name="connsiteY19" fmla="*/ 595086 h 2438400"/>
              <a:gd name="connsiteX20" fmla="*/ 2002988 w 2776801"/>
              <a:gd name="connsiteY20" fmla="*/ 580572 h 2438400"/>
              <a:gd name="connsiteX21" fmla="*/ 1959446 w 2776801"/>
              <a:gd name="connsiteY21" fmla="*/ 566057 h 2438400"/>
              <a:gd name="connsiteX22" fmla="*/ 1886874 w 2776801"/>
              <a:gd name="connsiteY22" fmla="*/ 551543 h 2438400"/>
              <a:gd name="connsiteX23" fmla="*/ 1799788 w 2776801"/>
              <a:gd name="connsiteY23" fmla="*/ 537029 h 2438400"/>
              <a:gd name="connsiteX24" fmla="*/ 1741731 w 2776801"/>
              <a:gd name="connsiteY24" fmla="*/ 522515 h 2438400"/>
              <a:gd name="connsiteX25" fmla="*/ 1698188 w 2776801"/>
              <a:gd name="connsiteY25" fmla="*/ 508000 h 2438400"/>
              <a:gd name="connsiteX26" fmla="*/ 1422417 w 2776801"/>
              <a:gd name="connsiteY26" fmla="*/ 478972 h 2438400"/>
              <a:gd name="connsiteX27" fmla="*/ 1262760 w 2776801"/>
              <a:gd name="connsiteY27" fmla="*/ 449943 h 2438400"/>
              <a:gd name="connsiteX28" fmla="*/ 899903 w 2776801"/>
              <a:gd name="connsiteY28" fmla="*/ 420915 h 2438400"/>
              <a:gd name="connsiteX29" fmla="*/ 841846 w 2776801"/>
              <a:gd name="connsiteY29" fmla="*/ 406400 h 2438400"/>
              <a:gd name="connsiteX30" fmla="*/ 798303 w 2776801"/>
              <a:gd name="connsiteY30" fmla="*/ 391886 h 2438400"/>
              <a:gd name="connsiteX31" fmla="*/ 696703 w 2776801"/>
              <a:gd name="connsiteY31" fmla="*/ 377372 h 2438400"/>
              <a:gd name="connsiteX32" fmla="*/ 566074 w 2776801"/>
              <a:gd name="connsiteY32" fmla="*/ 348343 h 2438400"/>
              <a:gd name="connsiteX33" fmla="*/ 449960 w 2776801"/>
              <a:gd name="connsiteY33" fmla="*/ 319315 h 2438400"/>
              <a:gd name="connsiteX34" fmla="*/ 348360 w 2776801"/>
              <a:gd name="connsiteY34" fmla="*/ 290286 h 2438400"/>
              <a:gd name="connsiteX35" fmla="*/ 304817 w 2776801"/>
              <a:gd name="connsiteY35" fmla="*/ 261257 h 2438400"/>
              <a:gd name="connsiteX36" fmla="*/ 261274 w 2776801"/>
              <a:gd name="connsiteY36" fmla="*/ 246743 h 2438400"/>
              <a:gd name="connsiteX37" fmla="*/ 174188 w 2776801"/>
              <a:gd name="connsiteY37" fmla="*/ 188686 h 2438400"/>
              <a:gd name="connsiteX38" fmla="*/ 145160 w 2776801"/>
              <a:gd name="connsiteY38" fmla="*/ 145143 h 2438400"/>
              <a:gd name="connsiteX39" fmla="*/ 101617 w 2776801"/>
              <a:gd name="connsiteY39" fmla="*/ 130629 h 2438400"/>
              <a:gd name="connsiteX40" fmla="*/ 58074 w 2776801"/>
              <a:gd name="connsiteY40" fmla="*/ 101600 h 2438400"/>
              <a:gd name="connsiteX41" fmla="*/ 17 w 2776801"/>
              <a:gd name="connsiteY41" fmla="*/ 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2776801" h="2438400">
                <a:moveTo>
                  <a:pt x="2220703" y="2438400"/>
                </a:moveTo>
                <a:cubicBezTo>
                  <a:pt x="2225624" y="2437785"/>
                  <a:pt x="2349381" y="2430025"/>
                  <a:pt x="2380360" y="2409372"/>
                </a:cubicBezTo>
                <a:cubicBezTo>
                  <a:pt x="2397439" y="2397986"/>
                  <a:pt x="2408134" y="2378970"/>
                  <a:pt x="2423903" y="2365829"/>
                </a:cubicBezTo>
                <a:cubicBezTo>
                  <a:pt x="2437304" y="2354662"/>
                  <a:pt x="2454408" y="2348389"/>
                  <a:pt x="2467446" y="2336800"/>
                </a:cubicBezTo>
                <a:cubicBezTo>
                  <a:pt x="2616576" y="2204239"/>
                  <a:pt x="2499250" y="2286569"/>
                  <a:pt x="2598074" y="2220686"/>
                </a:cubicBezTo>
                <a:cubicBezTo>
                  <a:pt x="2651001" y="2061900"/>
                  <a:pt x="2566593" y="2302402"/>
                  <a:pt x="2641617" y="2133600"/>
                </a:cubicBezTo>
                <a:cubicBezTo>
                  <a:pt x="2654044" y="2105639"/>
                  <a:pt x="2660970" y="2075543"/>
                  <a:pt x="2670646" y="2046515"/>
                </a:cubicBezTo>
                <a:lnTo>
                  <a:pt x="2714188" y="1915886"/>
                </a:lnTo>
                <a:lnTo>
                  <a:pt x="2743217" y="1828800"/>
                </a:lnTo>
                <a:lnTo>
                  <a:pt x="2757731" y="1785257"/>
                </a:lnTo>
                <a:cubicBezTo>
                  <a:pt x="2779688" y="1543744"/>
                  <a:pt x="2786408" y="1544208"/>
                  <a:pt x="2757731" y="1219200"/>
                </a:cubicBezTo>
                <a:cubicBezTo>
                  <a:pt x="2754949" y="1187673"/>
                  <a:pt x="2727568" y="1116466"/>
                  <a:pt x="2699674" y="1088572"/>
                </a:cubicBezTo>
                <a:cubicBezTo>
                  <a:pt x="2687339" y="1076237"/>
                  <a:pt x="2670645" y="1069219"/>
                  <a:pt x="2656131" y="1059543"/>
                </a:cubicBezTo>
                <a:cubicBezTo>
                  <a:pt x="2619651" y="950100"/>
                  <a:pt x="2668860" y="1084999"/>
                  <a:pt x="2612588" y="972457"/>
                </a:cubicBezTo>
                <a:cubicBezTo>
                  <a:pt x="2586119" y="919519"/>
                  <a:pt x="2608664" y="887594"/>
                  <a:pt x="2540017" y="841829"/>
                </a:cubicBezTo>
                <a:cubicBezTo>
                  <a:pt x="2431901" y="769751"/>
                  <a:pt x="2564694" y="862392"/>
                  <a:pt x="2452931" y="769257"/>
                </a:cubicBezTo>
                <a:cubicBezTo>
                  <a:pt x="2414359" y="737114"/>
                  <a:pt x="2396494" y="737008"/>
                  <a:pt x="2351331" y="711200"/>
                </a:cubicBezTo>
                <a:cubicBezTo>
                  <a:pt x="2336185" y="702545"/>
                  <a:pt x="2323728" y="689257"/>
                  <a:pt x="2307788" y="682172"/>
                </a:cubicBezTo>
                <a:cubicBezTo>
                  <a:pt x="2307774" y="682166"/>
                  <a:pt x="2198938" y="645888"/>
                  <a:pt x="2177160" y="638629"/>
                </a:cubicBezTo>
                <a:lnTo>
                  <a:pt x="2046531" y="595086"/>
                </a:lnTo>
                <a:lnTo>
                  <a:pt x="2002988" y="580572"/>
                </a:lnTo>
                <a:cubicBezTo>
                  <a:pt x="1988474" y="575734"/>
                  <a:pt x="1974448" y="569057"/>
                  <a:pt x="1959446" y="566057"/>
                </a:cubicBezTo>
                <a:lnTo>
                  <a:pt x="1886874" y="551543"/>
                </a:lnTo>
                <a:cubicBezTo>
                  <a:pt x="1857920" y="546279"/>
                  <a:pt x="1828646" y="542800"/>
                  <a:pt x="1799788" y="537029"/>
                </a:cubicBezTo>
                <a:cubicBezTo>
                  <a:pt x="1780227" y="533117"/>
                  <a:pt x="1760911" y="527995"/>
                  <a:pt x="1741731" y="522515"/>
                </a:cubicBezTo>
                <a:cubicBezTo>
                  <a:pt x="1727020" y="518312"/>
                  <a:pt x="1713241" y="510737"/>
                  <a:pt x="1698188" y="508000"/>
                </a:cubicBezTo>
                <a:cubicBezTo>
                  <a:pt x="1634765" y="496468"/>
                  <a:pt x="1476087" y="483851"/>
                  <a:pt x="1422417" y="478972"/>
                </a:cubicBezTo>
                <a:cubicBezTo>
                  <a:pt x="1349111" y="454536"/>
                  <a:pt x="1375594" y="460200"/>
                  <a:pt x="1262760" y="449943"/>
                </a:cubicBezTo>
                <a:cubicBezTo>
                  <a:pt x="1141920" y="438958"/>
                  <a:pt x="899903" y="420915"/>
                  <a:pt x="899903" y="420915"/>
                </a:cubicBezTo>
                <a:cubicBezTo>
                  <a:pt x="880551" y="416077"/>
                  <a:pt x="861026" y="411880"/>
                  <a:pt x="841846" y="406400"/>
                </a:cubicBezTo>
                <a:cubicBezTo>
                  <a:pt x="827135" y="402197"/>
                  <a:pt x="813305" y="394886"/>
                  <a:pt x="798303" y="391886"/>
                </a:cubicBezTo>
                <a:cubicBezTo>
                  <a:pt x="764757" y="385177"/>
                  <a:pt x="730570" y="382210"/>
                  <a:pt x="696703" y="377372"/>
                </a:cubicBezTo>
                <a:cubicBezTo>
                  <a:pt x="603997" y="346469"/>
                  <a:pt x="709115" y="378994"/>
                  <a:pt x="566074" y="348343"/>
                </a:cubicBezTo>
                <a:cubicBezTo>
                  <a:pt x="527064" y="339984"/>
                  <a:pt x="488665" y="328991"/>
                  <a:pt x="449960" y="319315"/>
                </a:cubicBezTo>
                <a:cubicBezTo>
                  <a:pt x="377070" y="301093"/>
                  <a:pt x="410820" y="311105"/>
                  <a:pt x="348360" y="290286"/>
                </a:cubicBezTo>
                <a:cubicBezTo>
                  <a:pt x="333846" y="280610"/>
                  <a:pt x="320419" y="269058"/>
                  <a:pt x="304817" y="261257"/>
                </a:cubicBezTo>
                <a:cubicBezTo>
                  <a:pt x="291133" y="254415"/>
                  <a:pt x="274004" y="255230"/>
                  <a:pt x="261274" y="246743"/>
                </a:cubicBezTo>
                <a:cubicBezTo>
                  <a:pt x="152551" y="174262"/>
                  <a:pt x="277723" y="223197"/>
                  <a:pt x="174188" y="188686"/>
                </a:cubicBezTo>
                <a:cubicBezTo>
                  <a:pt x="164512" y="174172"/>
                  <a:pt x="158781" y="156040"/>
                  <a:pt x="145160" y="145143"/>
                </a:cubicBezTo>
                <a:cubicBezTo>
                  <a:pt x="133213" y="135586"/>
                  <a:pt x="115301" y="137471"/>
                  <a:pt x="101617" y="130629"/>
                </a:cubicBezTo>
                <a:cubicBezTo>
                  <a:pt x="86015" y="122828"/>
                  <a:pt x="72588" y="111276"/>
                  <a:pt x="58074" y="101600"/>
                </a:cubicBezTo>
                <a:cubicBezTo>
                  <a:pt x="-2667" y="10489"/>
                  <a:pt x="17" y="49403"/>
                  <a:pt x="17" y="0"/>
                </a:cubicBezTo>
              </a:path>
            </a:pathLst>
          </a:custGeom>
          <a:ln w="254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Audio 17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1174157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18948"/>
    </mc:Choice>
    <mc:Fallback>
      <p:transition spd="slow" advTm="189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3568" y="692696"/>
            <a:ext cx="70090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800" b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Content:</a:t>
            </a:r>
            <a:endParaRPr lang="en-US" sz="48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259632" y="1844824"/>
            <a:ext cx="7009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smtClean="0">
                <a:solidFill>
                  <a:srgbClr val="7030A0"/>
                </a:solidFill>
                <a:latin typeface="Times New Roman" pitchFamily="18" charset="0"/>
              </a:rPr>
              <a:t>I. PASSIVE FORMS: THỂ BỊ ĐỘNG</a:t>
            </a:r>
            <a:endParaRPr lang="en-US" sz="2400" b="1" dirty="0">
              <a:solidFill>
                <a:srgbClr val="7030A0"/>
              </a:solidFill>
              <a:latin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43608" y="3645024"/>
            <a:ext cx="77403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smtClean="0">
                <a:solidFill>
                  <a:srgbClr val="7030A0"/>
                </a:solidFill>
                <a:latin typeface="Times New Roman" pitchFamily="18" charset="0"/>
              </a:rPr>
              <a:t>II. AJECTIVES FOLLOWED BY - an infinitive </a:t>
            </a:r>
          </a:p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400" b="1" smtClean="0">
                <a:solidFill>
                  <a:srgbClr val="7030A0"/>
                </a:solidFill>
                <a:latin typeface="Times New Roman" pitchFamily="18" charset="0"/>
              </a:rPr>
              <a:t>                                                           - a noun clause</a:t>
            </a:r>
            <a:endParaRPr lang="en-US" sz="2400" b="1" dirty="0">
              <a:solidFill>
                <a:srgbClr val="7030A0"/>
              </a:solidFill>
              <a:latin typeface="Times New Roman" pitchFamily="18" charset="0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1259632" y="1523693"/>
            <a:ext cx="864096" cy="551963"/>
          </a:xfrm>
          <a:prstGeom prst="straightConnector1">
            <a:avLst/>
          </a:prstGeom>
          <a:ln w="25400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1259632" y="1523693"/>
            <a:ext cx="0" cy="2121331"/>
          </a:xfrm>
          <a:prstGeom prst="straightConnector1">
            <a:avLst/>
          </a:prstGeom>
          <a:ln w="25400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692122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15122"/>
    </mc:Choice>
    <mc:Fallback>
      <p:transition spd="slow" advTm="151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600200"/>
            <a:ext cx="9144000" cy="5257800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en-US" sz="2400" b="1" dirty="0" smtClean="0">
              <a:solidFill>
                <a:srgbClr val="0000FF"/>
              </a:solidFill>
              <a:latin typeface=".VnTime" pitchFamily="34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b/ </a:t>
            </a:r>
            <a:r>
              <a:rPr lang="en-US" sz="2400" b="1" dirty="0" smtClean="0">
                <a:solidFill>
                  <a:srgbClr val="00FF00"/>
                </a:solidFill>
                <a:latin typeface=".VnTime" pitchFamily="34" charset="0"/>
              </a:rPr>
              <a:t>(</a:t>
            </a:r>
            <a:r>
              <a:rPr lang="en-US" sz="2400" b="1" u="sng" dirty="0" smtClean="0">
                <a:solidFill>
                  <a:srgbClr val="00FF00"/>
                </a:solidFill>
                <a:latin typeface=".VnTime" pitchFamily="34" charset="0"/>
              </a:rPr>
              <a:t>People</a:t>
            </a:r>
            <a:r>
              <a:rPr lang="en-US" sz="2400" b="1" dirty="0" smtClean="0">
                <a:solidFill>
                  <a:srgbClr val="00FF00"/>
                </a:solidFill>
                <a:latin typeface=".VnTime" pitchFamily="34" charset="0"/>
              </a:rPr>
              <a:t>)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 </a:t>
            </a:r>
            <a:r>
              <a:rPr lang="en-US" sz="2400" b="1" u="sng" dirty="0" smtClean="0">
                <a:solidFill>
                  <a:srgbClr val="FF0000"/>
                </a:solidFill>
                <a:latin typeface=".VnTime" pitchFamily="34" charset="0"/>
              </a:rPr>
              <a:t>wash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 </a:t>
            </a:r>
            <a:r>
              <a:rPr lang="en-US" sz="2400" b="1" u="sng" dirty="0" smtClean="0">
                <a:solidFill>
                  <a:srgbClr val="00B0F0"/>
                </a:solidFill>
                <a:latin typeface=".VnTime" pitchFamily="34" charset="0"/>
              </a:rPr>
              <a:t>the glass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 with a detergent liquid.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2400" b="1" dirty="0" smtClean="0">
              <a:solidFill>
                <a:srgbClr val="0000FF"/>
              </a:solidFill>
              <a:latin typeface=".VnTime" pitchFamily="34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c/ </a:t>
            </a:r>
            <a:r>
              <a:rPr lang="en-US" sz="2400" b="1" dirty="0" smtClean="0">
                <a:solidFill>
                  <a:srgbClr val="00FF00"/>
                </a:solidFill>
                <a:latin typeface=".VnTime" pitchFamily="34" charset="0"/>
              </a:rPr>
              <a:t>(</a:t>
            </a:r>
            <a:r>
              <a:rPr lang="en-US" sz="2400" b="1" u="sng" dirty="0" smtClean="0">
                <a:solidFill>
                  <a:srgbClr val="00FF00"/>
                </a:solidFill>
                <a:latin typeface=".VnTime" pitchFamily="34" charset="0"/>
              </a:rPr>
              <a:t>People</a:t>
            </a:r>
            <a:r>
              <a:rPr lang="en-US" sz="2400" b="1" dirty="0" smtClean="0">
                <a:solidFill>
                  <a:srgbClr val="00FF00"/>
                </a:solidFill>
                <a:latin typeface=".VnTime" pitchFamily="34" charset="0"/>
              </a:rPr>
              <a:t>) </a:t>
            </a:r>
            <a:r>
              <a:rPr lang="en-US" sz="2400" b="1" u="sng" dirty="0" smtClean="0">
                <a:solidFill>
                  <a:srgbClr val="FF0000"/>
                </a:solidFill>
                <a:latin typeface=".VnTime" pitchFamily="34" charset="0"/>
              </a:rPr>
              <a:t>dry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 </a:t>
            </a:r>
            <a:r>
              <a:rPr lang="en-US" sz="2400" b="1" u="sng" dirty="0" smtClean="0">
                <a:solidFill>
                  <a:srgbClr val="00B0F0"/>
                </a:solidFill>
                <a:latin typeface=".VnTime" pitchFamily="34" charset="0"/>
              </a:rPr>
              <a:t>the glass pieces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 completely.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2400" b="1" dirty="0" smtClean="0">
              <a:solidFill>
                <a:srgbClr val="0000FF"/>
              </a:solidFill>
              <a:latin typeface=".VnTime" pitchFamily="34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d/ </a:t>
            </a:r>
            <a:r>
              <a:rPr lang="en-US" sz="2400" b="1" dirty="0" smtClean="0">
                <a:solidFill>
                  <a:srgbClr val="00FF00"/>
                </a:solidFill>
                <a:latin typeface=".VnTime" pitchFamily="34" charset="0"/>
              </a:rPr>
              <a:t>(</a:t>
            </a:r>
            <a:r>
              <a:rPr lang="en-US" sz="2400" b="1" u="sng" dirty="0" smtClean="0">
                <a:solidFill>
                  <a:srgbClr val="00FF00"/>
                </a:solidFill>
                <a:latin typeface=".VnTime" pitchFamily="34" charset="0"/>
              </a:rPr>
              <a:t>People</a:t>
            </a:r>
            <a:r>
              <a:rPr lang="en-US" sz="2400" b="1" dirty="0" smtClean="0">
                <a:solidFill>
                  <a:srgbClr val="00FF00"/>
                </a:solidFill>
                <a:latin typeface=".VnTime" pitchFamily="34" charset="0"/>
              </a:rPr>
              <a:t>) </a:t>
            </a:r>
            <a:r>
              <a:rPr lang="en-US" sz="2400" b="1" u="sng" dirty="0" smtClean="0">
                <a:solidFill>
                  <a:srgbClr val="FF0000"/>
                </a:solidFill>
                <a:latin typeface=".VnTime" pitchFamily="34" charset="0"/>
              </a:rPr>
              <a:t>mix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 </a:t>
            </a:r>
            <a:r>
              <a:rPr lang="en-US" sz="2400" b="1" u="sng" dirty="0" smtClean="0">
                <a:solidFill>
                  <a:srgbClr val="00B0F0"/>
                </a:solidFill>
                <a:latin typeface=".VnTime" pitchFamily="34" charset="0"/>
              </a:rPr>
              <a:t>them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 with certain specific chemicals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2400" b="1" dirty="0" smtClean="0">
              <a:solidFill>
                <a:srgbClr val="0000FF"/>
              </a:solidFill>
              <a:latin typeface=".VnTime" pitchFamily="34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e/ </a:t>
            </a:r>
            <a:r>
              <a:rPr lang="en-US" sz="2400" b="1" dirty="0" smtClean="0">
                <a:solidFill>
                  <a:srgbClr val="00FF00"/>
                </a:solidFill>
                <a:latin typeface=".VnTime" pitchFamily="34" charset="0"/>
              </a:rPr>
              <a:t>(</a:t>
            </a:r>
            <a:r>
              <a:rPr lang="en-US" sz="2400" b="1" u="sng" dirty="0" smtClean="0">
                <a:solidFill>
                  <a:srgbClr val="00FF00"/>
                </a:solidFill>
                <a:latin typeface=".VnTime" pitchFamily="34" charset="0"/>
              </a:rPr>
              <a:t>People</a:t>
            </a:r>
            <a:r>
              <a:rPr lang="en-US" sz="2400" b="1" dirty="0" smtClean="0">
                <a:solidFill>
                  <a:srgbClr val="00FF00"/>
                </a:solidFill>
                <a:latin typeface=".VnTime" pitchFamily="34" charset="0"/>
              </a:rPr>
              <a:t>)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 </a:t>
            </a:r>
            <a:r>
              <a:rPr lang="en-US" sz="2400" b="1" u="sng" dirty="0" smtClean="0">
                <a:solidFill>
                  <a:srgbClr val="FF0000"/>
                </a:solidFill>
                <a:latin typeface=".VnTime" pitchFamily="34" charset="0"/>
              </a:rPr>
              <a:t>mel</a:t>
            </a:r>
            <a:r>
              <a:rPr lang="en-US" sz="2400" b="1" dirty="0" smtClean="0">
                <a:solidFill>
                  <a:srgbClr val="FF0000"/>
                </a:solidFill>
                <a:latin typeface=".VnTime" pitchFamily="34" charset="0"/>
              </a:rPr>
              <a:t>t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 </a:t>
            </a:r>
            <a:r>
              <a:rPr lang="en-US" sz="2400" b="1" u="sng" dirty="0" smtClean="0">
                <a:solidFill>
                  <a:srgbClr val="00B0F0"/>
                </a:solidFill>
                <a:latin typeface=".VnTime" pitchFamily="34" charset="0"/>
              </a:rPr>
              <a:t>the mixture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 until it becomes a liquid.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2400" b="1" dirty="0" smtClean="0">
              <a:solidFill>
                <a:srgbClr val="0000FF"/>
              </a:solidFill>
              <a:latin typeface=".VnTime" pitchFamily="34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f/ </a:t>
            </a:r>
            <a:r>
              <a:rPr lang="en-US" sz="2400" b="1" dirty="0" smtClean="0">
                <a:solidFill>
                  <a:srgbClr val="00FF00"/>
                </a:solidFill>
                <a:latin typeface=".VnTime" pitchFamily="34" charset="0"/>
              </a:rPr>
              <a:t>(</a:t>
            </a:r>
            <a:r>
              <a:rPr lang="en-US" sz="2400" b="1" u="sng" dirty="0" smtClean="0">
                <a:solidFill>
                  <a:srgbClr val="00FF00"/>
                </a:solidFill>
                <a:latin typeface=".VnTime" pitchFamily="34" charset="0"/>
              </a:rPr>
              <a:t>People</a:t>
            </a:r>
            <a:r>
              <a:rPr lang="en-US" sz="2400" b="1" dirty="0" smtClean="0">
                <a:solidFill>
                  <a:srgbClr val="00FF00"/>
                </a:solidFill>
                <a:latin typeface=".VnTime" pitchFamily="34" charset="0"/>
              </a:rPr>
              <a:t>)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 </a:t>
            </a:r>
            <a:r>
              <a:rPr lang="en-US" sz="2400" b="1" u="sng" dirty="0" smtClean="0">
                <a:solidFill>
                  <a:srgbClr val="FF0000"/>
                </a:solidFill>
                <a:latin typeface=".VnTime" pitchFamily="34" charset="0"/>
              </a:rPr>
              <a:t>use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 </a:t>
            </a:r>
            <a:r>
              <a:rPr lang="en-US" sz="2400" b="1" u="sng" dirty="0" smtClean="0">
                <a:solidFill>
                  <a:srgbClr val="00B0F0"/>
                </a:solidFill>
                <a:latin typeface=".VnTime" pitchFamily="34" charset="0"/>
              </a:rPr>
              <a:t>a long pipe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, </a:t>
            </a:r>
            <a:r>
              <a:rPr lang="en-US" sz="2400" b="1" u="sng" dirty="0" smtClean="0">
                <a:solidFill>
                  <a:srgbClr val="FF0000"/>
                </a:solidFill>
                <a:latin typeface=".VnTime" pitchFamily="34" charset="0"/>
              </a:rPr>
              <a:t>dip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 </a:t>
            </a:r>
            <a:r>
              <a:rPr lang="en-US" sz="2400" b="1" u="sng" dirty="0" smtClean="0">
                <a:solidFill>
                  <a:srgbClr val="00B0F0"/>
                </a:solidFill>
                <a:latin typeface=".VnTime" pitchFamily="34" charset="0"/>
              </a:rPr>
              <a:t>it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 into the liquid, then </a:t>
            </a:r>
            <a:r>
              <a:rPr lang="en-US" sz="2400" b="1" u="sng" dirty="0" smtClean="0">
                <a:solidFill>
                  <a:srgbClr val="FF0000"/>
                </a:solidFill>
                <a:latin typeface=".VnTime" pitchFamily="34" charset="0"/>
              </a:rPr>
              <a:t>blow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 </a:t>
            </a:r>
            <a:r>
              <a:rPr lang="en-US" sz="2400" b="1" u="sng" dirty="0" smtClean="0">
                <a:solidFill>
                  <a:srgbClr val="00B0F0"/>
                </a:solidFill>
                <a:latin typeface=".VnTime" pitchFamily="34" charset="0"/>
              </a:rPr>
              <a:t>the liquid 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into intended shapes.</a:t>
            </a:r>
          </a:p>
          <a:p>
            <a:pPr eaLnBrk="1" hangingPunct="1">
              <a:lnSpc>
                <a:spcPct val="80000"/>
              </a:lnSpc>
            </a:pPr>
            <a:endParaRPr lang="en-US" sz="2400" b="1" dirty="0" smtClean="0">
              <a:solidFill>
                <a:srgbClr val="0000FF"/>
              </a:solidFill>
              <a:latin typeface=".VnTime" pitchFamily="34" charset="0"/>
            </a:endParaRPr>
          </a:p>
        </p:txBody>
      </p:sp>
      <p:sp>
        <p:nvSpPr>
          <p:cNvPr id="198661" name="Rectangle 5"/>
          <p:cNvSpPr>
            <a:spLocks noChangeArrowheads="1"/>
          </p:cNvSpPr>
          <p:nvPr/>
        </p:nvSpPr>
        <p:spPr bwMode="auto">
          <a:xfrm>
            <a:off x="304800" y="2209800"/>
            <a:ext cx="86106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1117600" indent="-1117600" eaLnBrk="1" hangingPunct="1"/>
            <a:r>
              <a:rPr lang="en-US" sz="2400" dirty="0">
                <a:solidFill>
                  <a:srgbClr val="333300"/>
                </a:solidFill>
                <a:latin typeface="VNI-Disney" pitchFamily="2" charset="0"/>
              </a:rPr>
              <a:t>=&gt; </a:t>
            </a:r>
            <a:r>
              <a:rPr lang="en-US" sz="2400" u="sng" dirty="0">
                <a:solidFill>
                  <a:srgbClr val="00B0F0"/>
                </a:solidFill>
                <a:latin typeface="VNI-Disney" pitchFamily="2" charset="0"/>
              </a:rPr>
              <a:t>The glass</a:t>
            </a:r>
            <a:r>
              <a:rPr lang="en-US" sz="2400" dirty="0">
                <a:solidFill>
                  <a:srgbClr val="333300"/>
                </a:solidFill>
                <a:latin typeface="VNI-Disney" pitchFamily="2" charset="0"/>
              </a:rPr>
              <a:t> </a:t>
            </a:r>
            <a:r>
              <a:rPr lang="en-US" sz="2400" u="sng" dirty="0">
                <a:solidFill>
                  <a:srgbClr val="FF0000"/>
                </a:solidFill>
                <a:latin typeface="VNI-Disney" pitchFamily="2" charset="0"/>
              </a:rPr>
              <a:t>is washed</a:t>
            </a:r>
            <a:r>
              <a:rPr lang="en-US" sz="2400" dirty="0">
                <a:solidFill>
                  <a:srgbClr val="333300"/>
                </a:solidFill>
                <a:latin typeface="VNI-Disney" pitchFamily="2" charset="0"/>
              </a:rPr>
              <a:t> with a detergent liquid </a:t>
            </a:r>
            <a:r>
              <a:rPr lang="en-US" sz="2400" dirty="0">
                <a:solidFill>
                  <a:srgbClr val="00FF00"/>
                </a:solidFill>
                <a:latin typeface="VNI-Disney" pitchFamily="2" charset="0"/>
              </a:rPr>
              <a:t>(</a:t>
            </a:r>
            <a:r>
              <a:rPr lang="en-US" sz="2400" u="sng" dirty="0">
                <a:solidFill>
                  <a:srgbClr val="00FF00"/>
                </a:solidFill>
                <a:latin typeface="VNI-Disney" pitchFamily="2" charset="0"/>
              </a:rPr>
              <a:t>by people</a:t>
            </a:r>
            <a:r>
              <a:rPr lang="en-US" sz="2400" dirty="0">
                <a:solidFill>
                  <a:srgbClr val="00FF00"/>
                </a:solidFill>
                <a:latin typeface="VNI-Disney" pitchFamily="2" charset="0"/>
              </a:rPr>
              <a:t>)</a:t>
            </a:r>
          </a:p>
        </p:txBody>
      </p:sp>
      <p:sp>
        <p:nvSpPr>
          <p:cNvPr id="198662" name="Rectangle 6"/>
          <p:cNvSpPr>
            <a:spLocks noChangeArrowheads="1"/>
          </p:cNvSpPr>
          <p:nvPr/>
        </p:nvSpPr>
        <p:spPr bwMode="auto">
          <a:xfrm>
            <a:off x="342900" y="2971800"/>
            <a:ext cx="72771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1117600" indent="-1117600" eaLnBrk="1" hangingPunct="1"/>
            <a:r>
              <a:rPr lang="en-US" sz="2400" dirty="0">
                <a:solidFill>
                  <a:srgbClr val="333300"/>
                </a:solidFill>
                <a:latin typeface="VNI-Disney" pitchFamily="2" charset="0"/>
              </a:rPr>
              <a:t>=&gt; </a:t>
            </a:r>
            <a:r>
              <a:rPr lang="en-US" sz="2400" u="sng" dirty="0">
                <a:solidFill>
                  <a:srgbClr val="00B0F0"/>
                </a:solidFill>
                <a:latin typeface="VNI-Disney" pitchFamily="2" charset="0"/>
              </a:rPr>
              <a:t>The glass pieces</a:t>
            </a:r>
            <a:r>
              <a:rPr lang="en-US" sz="2400" dirty="0">
                <a:solidFill>
                  <a:srgbClr val="333300"/>
                </a:solidFill>
                <a:latin typeface="VNI-Disney" pitchFamily="2" charset="0"/>
              </a:rPr>
              <a:t> </a:t>
            </a:r>
            <a:r>
              <a:rPr lang="en-US" sz="2400" u="sng" dirty="0">
                <a:solidFill>
                  <a:srgbClr val="FF0000"/>
                </a:solidFill>
                <a:latin typeface="VNI-Disney" pitchFamily="2" charset="0"/>
              </a:rPr>
              <a:t>are dried</a:t>
            </a:r>
            <a:r>
              <a:rPr lang="en-US" sz="2400" dirty="0">
                <a:solidFill>
                  <a:srgbClr val="333300"/>
                </a:solidFill>
                <a:latin typeface="VNI-Disney" pitchFamily="2" charset="0"/>
              </a:rPr>
              <a:t> </a:t>
            </a:r>
            <a:r>
              <a:rPr lang="en-US" sz="2400" dirty="0">
                <a:solidFill>
                  <a:srgbClr val="00FF00"/>
                </a:solidFill>
                <a:latin typeface="VNI-Disney" pitchFamily="2" charset="0"/>
              </a:rPr>
              <a:t>(</a:t>
            </a:r>
            <a:r>
              <a:rPr lang="en-US" sz="2400" u="sng" dirty="0">
                <a:solidFill>
                  <a:srgbClr val="00FF00"/>
                </a:solidFill>
                <a:latin typeface="VNI-Disney" pitchFamily="2" charset="0"/>
              </a:rPr>
              <a:t>by people</a:t>
            </a:r>
            <a:r>
              <a:rPr lang="en-US" sz="2400" dirty="0">
                <a:solidFill>
                  <a:srgbClr val="00FF00"/>
                </a:solidFill>
                <a:latin typeface="VNI-Disney" pitchFamily="2" charset="0"/>
              </a:rPr>
              <a:t>) </a:t>
            </a:r>
            <a:r>
              <a:rPr lang="en-US" sz="2400" dirty="0">
                <a:solidFill>
                  <a:srgbClr val="333300"/>
                </a:solidFill>
                <a:latin typeface="VNI-Disney" pitchFamily="2" charset="0"/>
              </a:rPr>
              <a:t>completely.</a:t>
            </a:r>
          </a:p>
        </p:txBody>
      </p:sp>
      <p:sp>
        <p:nvSpPr>
          <p:cNvPr id="198663" name="Rectangle 7"/>
          <p:cNvSpPr>
            <a:spLocks noChangeArrowheads="1"/>
          </p:cNvSpPr>
          <p:nvPr/>
        </p:nvSpPr>
        <p:spPr bwMode="auto">
          <a:xfrm>
            <a:off x="419100" y="3733800"/>
            <a:ext cx="88011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1117600" indent="-1117600" eaLnBrk="1" hangingPunct="1"/>
            <a:r>
              <a:rPr lang="en-US" sz="2400" dirty="0">
                <a:solidFill>
                  <a:srgbClr val="333300"/>
                </a:solidFill>
                <a:latin typeface="VNI-Disney" pitchFamily="2" charset="0"/>
              </a:rPr>
              <a:t>=&gt; </a:t>
            </a:r>
            <a:r>
              <a:rPr lang="en-US" sz="2400" u="sng" dirty="0">
                <a:solidFill>
                  <a:srgbClr val="00B0F0"/>
                </a:solidFill>
                <a:latin typeface="VNI-Disney" pitchFamily="2" charset="0"/>
              </a:rPr>
              <a:t>They</a:t>
            </a:r>
            <a:r>
              <a:rPr lang="en-US" sz="2400" dirty="0">
                <a:solidFill>
                  <a:srgbClr val="333300"/>
                </a:solidFill>
                <a:latin typeface="VNI-Disney" pitchFamily="2" charset="0"/>
              </a:rPr>
              <a:t> </a:t>
            </a:r>
            <a:r>
              <a:rPr lang="en-US" sz="2400" u="sng" dirty="0">
                <a:solidFill>
                  <a:srgbClr val="FF0000"/>
                </a:solidFill>
                <a:latin typeface="VNI-Disney" pitchFamily="2" charset="0"/>
              </a:rPr>
              <a:t>are mixed</a:t>
            </a:r>
            <a:r>
              <a:rPr lang="en-US" sz="2400" dirty="0">
                <a:solidFill>
                  <a:srgbClr val="333300"/>
                </a:solidFill>
                <a:latin typeface="VNI-Disney" pitchFamily="2" charset="0"/>
              </a:rPr>
              <a:t> with certain specific chemicals </a:t>
            </a:r>
            <a:r>
              <a:rPr lang="en-US" sz="2400" dirty="0">
                <a:solidFill>
                  <a:srgbClr val="00FF00"/>
                </a:solidFill>
                <a:latin typeface="VNI-Disney" pitchFamily="2" charset="0"/>
              </a:rPr>
              <a:t>(</a:t>
            </a:r>
            <a:r>
              <a:rPr lang="en-US" sz="2400" u="sng" dirty="0">
                <a:solidFill>
                  <a:srgbClr val="00FF00"/>
                </a:solidFill>
                <a:latin typeface="VNI-Disney" pitchFamily="2" charset="0"/>
              </a:rPr>
              <a:t>by people</a:t>
            </a:r>
            <a:r>
              <a:rPr lang="en-US" sz="2400" dirty="0">
                <a:solidFill>
                  <a:srgbClr val="00FF00"/>
                </a:solidFill>
                <a:latin typeface="VNI-Disney" pitchFamily="2" charset="0"/>
              </a:rPr>
              <a:t>)</a:t>
            </a:r>
          </a:p>
        </p:txBody>
      </p:sp>
      <p:sp>
        <p:nvSpPr>
          <p:cNvPr id="198664" name="Rectangle 8"/>
          <p:cNvSpPr>
            <a:spLocks noChangeArrowheads="1"/>
          </p:cNvSpPr>
          <p:nvPr/>
        </p:nvSpPr>
        <p:spPr bwMode="auto">
          <a:xfrm>
            <a:off x="419100" y="4419600"/>
            <a:ext cx="89916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1117600" indent="-1117600" eaLnBrk="1" hangingPunct="1"/>
            <a:r>
              <a:rPr lang="en-US" sz="2400">
                <a:solidFill>
                  <a:srgbClr val="333300"/>
                </a:solidFill>
                <a:latin typeface="VNI-Disney" pitchFamily="2" charset="0"/>
              </a:rPr>
              <a:t>=&gt; </a:t>
            </a:r>
            <a:r>
              <a:rPr lang="en-US" sz="2400" u="sng">
                <a:solidFill>
                  <a:srgbClr val="00B0F0"/>
                </a:solidFill>
                <a:latin typeface="VNI-Disney" pitchFamily="2" charset="0"/>
              </a:rPr>
              <a:t>The mixture</a:t>
            </a:r>
            <a:r>
              <a:rPr lang="en-US" sz="2400">
                <a:solidFill>
                  <a:srgbClr val="333300"/>
                </a:solidFill>
                <a:latin typeface="VNI-Disney" pitchFamily="2" charset="0"/>
              </a:rPr>
              <a:t> </a:t>
            </a:r>
            <a:r>
              <a:rPr lang="en-US" sz="2400" u="sng">
                <a:solidFill>
                  <a:srgbClr val="FF0000"/>
                </a:solidFill>
                <a:latin typeface="VNI-Disney" pitchFamily="2" charset="0"/>
              </a:rPr>
              <a:t>is melted</a:t>
            </a:r>
            <a:r>
              <a:rPr lang="en-US" sz="2400">
                <a:solidFill>
                  <a:srgbClr val="333300"/>
                </a:solidFill>
                <a:latin typeface="VNI-Disney" pitchFamily="2" charset="0"/>
              </a:rPr>
              <a:t> </a:t>
            </a:r>
            <a:r>
              <a:rPr lang="en-US" sz="2400">
                <a:solidFill>
                  <a:srgbClr val="00FF00"/>
                </a:solidFill>
                <a:latin typeface="VNI-Disney" pitchFamily="2" charset="0"/>
              </a:rPr>
              <a:t>(by people) </a:t>
            </a:r>
            <a:r>
              <a:rPr lang="en-US" sz="2400">
                <a:solidFill>
                  <a:srgbClr val="333300"/>
                </a:solidFill>
                <a:latin typeface="VNI-Disney" pitchFamily="2" charset="0"/>
              </a:rPr>
              <a:t>until it becomes a liquid</a:t>
            </a:r>
          </a:p>
        </p:txBody>
      </p:sp>
      <p:sp>
        <p:nvSpPr>
          <p:cNvPr id="7175" name="Rectangle 9"/>
          <p:cNvSpPr>
            <a:spLocks noChangeArrowheads="1"/>
          </p:cNvSpPr>
          <p:nvPr/>
        </p:nvSpPr>
        <p:spPr bwMode="auto">
          <a:xfrm>
            <a:off x="228600" y="762000"/>
            <a:ext cx="89154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1117600" indent="-1117600" eaLnBrk="1" hangingPunct="1"/>
            <a:r>
              <a:rPr lang="en-US" sz="2400">
                <a:solidFill>
                  <a:srgbClr val="333300"/>
                </a:solidFill>
                <a:latin typeface="VNI-Disney" pitchFamily="2" charset="0"/>
              </a:rPr>
              <a:t>, </a:t>
            </a:r>
            <a:br>
              <a:rPr lang="en-US" sz="2400">
                <a:solidFill>
                  <a:srgbClr val="333300"/>
                </a:solidFill>
                <a:latin typeface="VNI-Disney" pitchFamily="2" charset="0"/>
              </a:rPr>
            </a:br>
            <a:endParaRPr lang="en-US" sz="2400">
              <a:solidFill>
                <a:srgbClr val="333300"/>
              </a:solidFill>
              <a:latin typeface="VNI-Disney" pitchFamily="2" charset="0"/>
            </a:endParaRPr>
          </a:p>
        </p:txBody>
      </p:sp>
      <p:sp>
        <p:nvSpPr>
          <p:cNvPr id="7176" name="Text Box 4"/>
          <p:cNvSpPr txBox="1">
            <a:spLocks noChangeArrowheads="1"/>
          </p:cNvSpPr>
          <p:nvPr/>
        </p:nvSpPr>
        <p:spPr bwMode="auto">
          <a:xfrm>
            <a:off x="3200400" y="0"/>
            <a:ext cx="2819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US" sz="2400" b="1">
                <a:solidFill>
                  <a:srgbClr val="00B050"/>
                </a:solidFill>
                <a:latin typeface="Arial" charset="0"/>
              </a:rPr>
              <a:t>Task </a:t>
            </a:r>
            <a:r>
              <a:rPr lang="en-US" sz="2400" b="1" smtClean="0">
                <a:solidFill>
                  <a:srgbClr val="00B050"/>
                </a:solidFill>
                <a:latin typeface="Arial" charset="0"/>
              </a:rPr>
              <a:t>1 _ P95</a:t>
            </a:r>
            <a:endParaRPr lang="en-US" sz="2400" b="1">
              <a:solidFill>
                <a:srgbClr val="00B050"/>
              </a:solidFill>
              <a:latin typeface="Arial" charset="0"/>
            </a:endParaRPr>
          </a:p>
        </p:txBody>
      </p:sp>
      <p:sp>
        <p:nvSpPr>
          <p:cNvPr id="7177" name="Text Box 5"/>
          <p:cNvSpPr txBox="1">
            <a:spLocks noChangeArrowheads="1"/>
          </p:cNvSpPr>
          <p:nvPr/>
        </p:nvSpPr>
        <p:spPr bwMode="auto">
          <a:xfrm>
            <a:off x="227013" y="457200"/>
            <a:ext cx="868838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US" sz="2400" b="1" i="1" dirty="0">
                <a:solidFill>
                  <a:srgbClr val="FF0000"/>
                </a:solidFill>
                <a:latin typeface="Times New Roman" pitchFamily="18" charset="0"/>
              </a:rPr>
              <a:t>* Read a guide on how to recycle glass. Look at the instructions, rewrite them in the passive form.</a:t>
            </a:r>
          </a:p>
        </p:txBody>
      </p:sp>
      <p:sp>
        <p:nvSpPr>
          <p:cNvPr id="198687" name="Rectangle 31"/>
          <p:cNvSpPr>
            <a:spLocks noChangeArrowheads="1"/>
          </p:cNvSpPr>
          <p:nvPr/>
        </p:nvSpPr>
        <p:spPr bwMode="auto">
          <a:xfrm>
            <a:off x="838200" y="5562600"/>
            <a:ext cx="30235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333300"/>
                </a:solidFill>
              </a:rPr>
              <a:t>=&gt; </a:t>
            </a:r>
            <a:r>
              <a:rPr lang="en-US" sz="2400" b="1" u="sng">
                <a:solidFill>
                  <a:srgbClr val="00B0F0"/>
                </a:solidFill>
              </a:rPr>
              <a:t>A long pipe</a:t>
            </a:r>
            <a:r>
              <a:rPr lang="en-US" sz="2400" b="1">
                <a:solidFill>
                  <a:srgbClr val="333300"/>
                </a:solidFill>
              </a:rPr>
              <a:t> </a:t>
            </a:r>
            <a:r>
              <a:rPr lang="en-US" sz="2400" b="1" u="sng">
                <a:solidFill>
                  <a:srgbClr val="FF0000"/>
                </a:solidFill>
              </a:rPr>
              <a:t>is used</a:t>
            </a:r>
            <a:r>
              <a:rPr lang="en-US" sz="2400" b="1">
                <a:solidFill>
                  <a:srgbClr val="333300"/>
                </a:solidFill>
              </a:rPr>
              <a:t>,</a:t>
            </a:r>
          </a:p>
        </p:txBody>
      </p:sp>
      <p:sp>
        <p:nvSpPr>
          <p:cNvPr id="198688" name="Rectangle 32"/>
          <p:cNvSpPr>
            <a:spLocks noChangeArrowheads="1"/>
          </p:cNvSpPr>
          <p:nvPr/>
        </p:nvSpPr>
        <p:spPr bwMode="auto">
          <a:xfrm>
            <a:off x="3697635" y="5569421"/>
            <a:ext cx="35386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 u="sng" dirty="0">
                <a:solidFill>
                  <a:srgbClr val="00B0F0"/>
                </a:solidFill>
              </a:rPr>
              <a:t>it</a:t>
            </a:r>
            <a:r>
              <a:rPr lang="en-US" sz="2400" b="1" dirty="0">
                <a:solidFill>
                  <a:srgbClr val="333300"/>
                </a:solidFill>
              </a:rPr>
              <a:t> </a:t>
            </a:r>
            <a:r>
              <a:rPr lang="en-US" sz="2400" b="1" u="sng" dirty="0">
                <a:solidFill>
                  <a:srgbClr val="FF0000"/>
                </a:solidFill>
              </a:rPr>
              <a:t>is dipped</a:t>
            </a:r>
            <a:r>
              <a:rPr lang="en-US" sz="2400" b="1" dirty="0">
                <a:solidFill>
                  <a:srgbClr val="333300"/>
                </a:solidFill>
              </a:rPr>
              <a:t> into the liquid,</a:t>
            </a:r>
          </a:p>
        </p:txBody>
      </p:sp>
      <p:sp>
        <p:nvSpPr>
          <p:cNvPr id="198689" name="Rectangle 33"/>
          <p:cNvSpPr>
            <a:spLocks noChangeArrowheads="1"/>
          </p:cNvSpPr>
          <p:nvPr/>
        </p:nvSpPr>
        <p:spPr bwMode="auto">
          <a:xfrm>
            <a:off x="1600200" y="6096000"/>
            <a:ext cx="59471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333300"/>
                </a:solidFill>
              </a:rPr>
              <a:t>then </a:t>
            </a:r>
            <a:r>
              <a:rPr lang="en-US" sz="2400" b="1" u="sng">
                <a:solidFill>
                  <a:srgbClr val="00B0F0"/>
                </a:solidFill>
              </a:rPr>
              <a:t>the liquid</a:t>
            </a:r>
            <a:r>
              <a:rPr lang="en-US" sz="2400" b="1">
                <a:solidFill>
                  <a:srgbClr val="333300"/>
                </a:solidFill>
              </a:rPr>
              <a:t> </a:t>
            </a:r>
            <a:r>
              <a:rPr lang="en-US" sz="2400" b="1" u="sng">
                <a:solidFill>
                  <a:srgbClr val="FF0000"/>
                </a:solidFill>
              </a:rPr>
              <a:t>is blown</a:t>
            </a:r>
            <a:r>
              <a:rPr lang="en-US" sz="2400" b="1">
                <a:solidFill>
                  <a:srgbClr val="333300"/>
                </a:solidFill>
              </a:rPr>
              <a:t> into intended shapes</a:t>
            </a: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3966060449"/>
      </p:ext>
    </p:extLst>
  </p:cSld>
  <p:clrMapOvr>
    <a:masterClrMapping/>
  </p:clrMapOvr>
  <p:transition advTm="245753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865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865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865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86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86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86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86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86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86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86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86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86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86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86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86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86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86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86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86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86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98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86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86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98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86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86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98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86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86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98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19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19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500"/>
                                        <p:tgtEl>
                                          <p:spTgt spid="198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198658" grpId="0" build="p" animBg="1"/>
      <p:bldP spid="198661" grpId="0"/>
      <p:bldP spid="198662" grpId="0"/>
      <p:bldP spid="198663" grpId="0"/>
      <p:bldP spid="198664" grpId="0"/>
      <p:bldP spid="198687" grpId="0"/>
      <p:bldP spid="198688" grpId="0"/>
      <p:bldP spid="19868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71600"/>
            <a:ext cx="29718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371600"/>
            <a:ext cx="30480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3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1371600"/>
            <a:ext cx="320040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3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4114800"/>
            <a:ext cx="32766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3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171950"/>
            <a:ext cx="30480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9" name="Text Box 40"/>
          <p:cNvSpPr txBox="1">
            <a:spLocks noChangeArrowheads="1"/>
          </p:cNvSpPr>
          <p:nvPr/>
        </p:nvSpPr>
        <p:spPr bwMode="auto">
          <a:xfrm>
            <a:off x="76200" y="29718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endParaRPr lang="en-US" sz="1800">
              <a:latin typeface="Arial" charset="0"/>
            </a:endParaRPr>
          </a:p>
        </p:txBody>
      </p:sp>
      <p:sp>
        <p:nvSpPr>
          <p:cNvPr id="8200" name="Text Box 48"/>
          <p:cNvSpPr txBox="1">
            <a:spLocks noChangeArrowheads="1"/>
          </p:cNvSpPr>
          <p:nvPr/>
        </p:nvSpPr>
        <p:spPr bwMode="auto">
          <a:xfrm>
            <a:off x="0" y="6207125"/>
            <a:ext cx="609600" cy="650875"/>
          </a:xfrm>
          <a:prstGeom prst="rect">
            <a:avLst/>
          </a:prstGeom>
          <a:solidFill>
            <a:schemeClr val="tx1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/>
            <a:r>
              <a:rPr lang="en-US" sz="3600" b="1">
                <a:solidFill>
                  <a:srgbClr val="FF3300"/>
                </a:solidFill>
                <a:latin typeface="Arial" charset="0"/>
              </a:rPr>
              <a:t>4</a:t>
            </a:r>
          </a:p>
        </p:txBody>
      </p:sp>
      <p:pic>
        <p:nvPicPr>
          <p:cNvPr id="8201" name="Picture 4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14800"/>
            <a:ext cx="30480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2" name="Text Box 21"/>
          <p:cNvSpPr txBox="1">
            <a:spLocks noChangeArrowheads="1"/>
          </p:cNvSpPr>
          <p:nvPr/>
        </p:nvSpPr>
        <p:spPr bwMode="auto">
          <a:xfrm>
            <a:off x="533400" y="271463"/>
            <a:ext cx="83121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en-US" sz="3200">
                <a:solidFill>
                  <a:srgbClr val="FF3300"/>
                </a:solidFill>
                <a:latin typeface="Arial" charset="0"/>
              </a:rPr>
              <a:t>*</a:t>
            </a:r>
            <a:r>
              <a:rPr lang="en-US" sz="3200" u="sng">
                <a:solidFill>
                  <a:srgbClr val="FF3300"/>
                </a:solidFill>
                <a:latin typeface="Arial" charset="0"/>
              </a:rPr>
              <a:t>Put the pictures in the correct </a:t>
            </a:r>
            <a:r>
              <a:rPr lang="en-US" sz="3200" u="sng" smtClean="0">
                <a:solidFill>
                  <a:srgbClr val="FF3300"/>
                </a:solidFill>
                <a:latin typeface="Arial" charset="0"/>
              </a:rPr>
              <a:t>order _P95</a:t>
            </a:r>
            <a:endParaRPr lang="en-US" sz="3200" u="sng">
              <a:solidFill>
                <a:srgbClr val="FF3300"/>
              </a:solidFill>
              <a:latin typeface="Arial" charset="0"/>
            </a:endParaRPr>
          </a:p>
        </p:txBody>
      </p:sp>
      <p:sp>
        <p:nvSpPr>
          <p:cNvPr id="8203" name="Text Box 41"/>
          <p:cNvSpPr txBox="1">
            <a:spLocks noChangeArrowheads="1"/>
          </p:cNvSpPr>
          <p:nvPr/>
        </p:nvSpPr>
        <p:spPr bwMode="auto">
          <a:xfrm>
            <a:off x="0" y="1447800"/>
            <a:ext cx="609600" cy="588963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/>
            <a:r>
              <a:rPr lang="en-US" sz="3200" b="1">
                <a:solidFill>
                  <a:srgbClr val="FF3300"/>
                </a:solidFill>
                <a:latin typeface="Arial" charset="0"/>
              </a:rPr>
              <a:t>1</a:t>
            </a:r>
          </a:p>
        </p:txBody>
      </p:sp>
      <p:pic>
        <p:nvPicPr>
          <p:cNvPr id="8204" name="Picture 4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14800"/>
            <a:ext cx="30480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5" name="Text Box 41"/>
          <p:cNvSpPr txBox="1">
            <a:spLocks noChangeArrowheads="1"/>
          </p:cNvSpPr>
          <p:nvPr/>
        </p:nvSpPr>
        <p:spPr bwMode="auto">
          <a:xfrm>
            <a:off x="3048000" y="1371600"/>
            <a:ext cx="609600" cy="528638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/>
            <a:r>
              <a:rPr lang="en-US" b="1">
                <a:solidFill>
                  <a:srgbClr val="FF3300"/>
                </a:solidFill>
                <a:latin typeface="Arial" charset="0"/>
              </a:rPr>
              <a:t>2</a:t>
            </a:r>
          </a:p>
        </p:txBody>
      </p:sp>
      <p:sp>
        <p:nvSpPr>
          <p:cNvPr id="8206" name="Text Box 41"/>
          <p:cNvSpPr txBox="1">
            <a:spLocks noChangeArrowheads="1"/>
          </p:cNvSpPr>
          <p:nvPr/>
        </p:nvSpPr>
        <p:spPr bwMode="auto">
          <a:xfrm>
            <a:off x="6172200" y="1447800"/>
            <a:ext cx="609600" cy="466725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/>
            <a:r>
              <a:rPr lang="en-US" sz="2400" b="1">
                <a:solidFill>
                  <a:srgbClr val="FF3300"/>
                </a:solidFill>
                <a:latin typeface="Arial" charset="0"/>
              </a:rPr>
              <a:t>3</a:t>
            </a:r>
          </a:p>
        </p:txBody>
      </p:sp>
      <p:sp>
        <p:nvSpPr>
          <p:cNvPr id="8207" name="Text Box 41"/>
          <p:cNvSpPr txBox="1">
            <a:spLocks noChangeArrowheads="1"/>
          </p:cNvSpPr>
          <p:nvPr/>
        </p:nvSpPr>
        <p:spPr bwMode="auto">
          <a:xfrm>
            <a:off x="0" y="4191000"/>
            <a:ext cx="609600" cy="466725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/>
            <a:r>
              <a:rPr lang="en-US" sz="2400" b="1">
                <a:solidFill>
                  <a:srgbClr val="FF3300"/>
                </a:solidFill>
                <a:latin typeface="Arial" charset="0"/>
              </a:rPr>
              <a:t>4</a:t>
            </a:r>
          </a:p>
        </p:txBody>
      </p:sp>
      <p:sp>
        <p:nvSpPr>
          <p:cNvPr id="8208" name="Text Box 41"/>
          <p:cNvSpPr txBox="1">
            <a:spLocks noChangeArrowheads="1"/>
          </p:cNvSpPr>
          <p:nvPr/>
        </p:nvSpPr>
        <p:spPr bwMode="auto">
          <a:xfrm>
            <a:off x="3048000" y="4191000"/>
            <a:ext cx="609600" cy="466725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/>
            <a:r>
              <a:rPr lang="en-US" sz="2400" b="1">
                <a:solidFill>
                  <a:srgbClr val="FF3300"/>
                </a:solidFill>
                <a:latin typeface="Arial" charset="0"/>
              </a:rPr>
              <a:t>5</a:t>
            </a:r>
          </a:p>
        </p:txBody>
      </p:sp>
      <p:sp>
        <p:nvSpPr>
          <p:cNvPr id="8209" name="Text Box 41"/>
          <p:cNvSpPr txBox="1">
            <a:spLocks noChangeArrowheads="1"/>
          </p:cNvSpPr>
          <p:nvPr/>
        </p:nvSpPr>
        <p:spPr bwMode="auto">
          <a:xfrm>
            <a:off x="6096000" y="4191000"/>
            <a:ext cx="609600" cy="466725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/>
            <a:r>
              <a:rPr lang="en-US" sz="2400" b="1">
                <a:solidFill>
                  <a:srgbClr val="FF3300"/>
                </a:solidFill>
                <a:latin typeface="Arial" charset="0"/>
              </a:rPr>
              <a:t>6</a:t>
            </a:r>
          </a:p>
        </p:txBody>
      </p:sp>
      <p:pic>
        <p:nvPicPr>
          <p:cNvPr id="2" name="D0DC3416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9"/>
              </p:ext>
            </p:extLst>
          </p:nvPr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60960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11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169465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6328"/>
    </mc:Choice>
    <mc:Fallback>
      <p:transition spd="slow" advTm="63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228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vide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  <p:extLst>
    <p:ext uri="{E180D4A7-C9FB-4DFB-919C-405C955672EB}">
      <p14:showEvtLst xmlns="" xmlns:p14="http://schemas.microsoft.com/office/powerpoint/2010/main">
        <p14:playEvt time="0" objId="2"/>
        <p14:stopEvt time="3040" objId="2"/>
        <p14:playEvt time="3611" objId="2"/>
        <p14:stopEvt time="6328" objId="2"/>
      </p14:showEvtLst>
    </p:ext>
  </p:extLs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1242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1905000"/>
            <a:ext cx="31242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05000"/>
            <a:ext cx="32004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Text Box 7"/>
          <p:cNvSpPr txBox="1">
            <a:spLocks noChangeArrowheads="1"/>
          </p:cNvSpPr>
          <p:nvPr/>
        </p:nvSpPr>
        <p:spPr bwMode="auto">
          <a:xfrm>
            <a:off x="69850" y="1371600"/>
            <a:ext cx="3873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endParaRPr lang="en-US" sz="1800">
              <a:latin typeface="Arial" charset="0"/>
            </a:endParaRPr>
          </a:p>
        </p:txBody>
      </p:sp>
      <p:pic>
        <p:nvPicPr>
          <p:cNvPr id="16390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905000"/>
            <a:ext cx="29718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3" name="Text Box 9"/>
          <p:cNvSpPr txBox="1">
            <a:spLocks noChangeArrowheads="1"/>
          </p:cNvSpPr>
          <p:nvPr/>
        </p:nvSpPr>
        <p:spPr bwMode="auto">
          <a:xfrm>
            <a:off x="76200" y="29718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endParaRPr lang="en-US" sz="1800">
              <a:latin typeface="Arial" charset="0"/>
            </a:endParaRPr>
          </a:p>
        </p:txBody>
      </p:sp>
      <p:pic>
        <p:nvPicPr>
          <p:cNvPr id="16394" name="Picture 1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0"/>
            <a:ext cx="31242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5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0"/>
            <a:ext cx="29718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6" name="Text Box 41"/>
          <p:cNvSpPr txBox="1">
            <a:spLocks noChangeArrowheads="1"/>
          </p:cNvSpPr>
          <p:nvPr/>
        </p:nvSpPr>
        <p:spPr bwMode="auto">
          <a:xfrm>
            <a:off x="0" y="1219200"/>
            <a:ext cx="609600" cy="588963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/>
            <a:r>
              <a:rPr lang="en-US" sz="3200" b="1">
                <a:solidFill>
                  <a:srgbClr val="FF3300"/>
                </a:solidFill>
                <a:latin typeface="Arial" charset="0"/>
              </a:rPr>
              <a:t>1</a:t>
            </a:r>
          </a:p>
        </p:txBody>
      </p:sp>
      <p:sp>
        <p:nvSpPr>
          <p:cNvPr id="16397" name="Text Box 41"/>
          <p:cNvSpPr txBox="1">
            <a:spLocks noChangeArrowheads="1"/>
          </p:cNvSpPr>
          <p:nvPr/>
        </p:nvSpPr>
        <p:spPr bwMode="auto">
          <a:xfrm>
            <a:off x="3200400" y="3124200"/>
            <a:ext cx="609600" cy="528638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/>
            <a:r>
              <a:rPr lang="en-US" b="1">
                <a:solidFill>
                  <a:srgbClr val="FF3300"/>
                </a:solidFill>
                <a:latin typeface="Arial" charset="0"/>
              </a:rPr>
              <a:t>2</a:t>
            </a:r>
          </a:p>
        </p:txBody>
      </p:sp>
      <p:sp>
        <p:nvSpPr>
          <p:cNvPr id="16398" name="Text Box 41"/>
          <p:cNvSpPr txBox="1">
            <a:spLocks noChangeArrowheads="1"/>
          </p:cNvSpPr>
          <p:nvPr/>
        </p:nvSpPr>
        <p:spPr bwMode="auto">
          <a:xfrm>
            <a:off x="6248400" y="1295400"/>
            <a:ext cx="609600" cy="466725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/>
            <a:r>
              <a:rPr lang="en-US" sz="2400" b="1">
                <a:solidFill>
                  <a:srgbClr val="FF3300"/>
                </a:solidFill>
                <a:latin typeface="Arial" charset="0"/>
              </a:rPr>
              <a:t>3</a:t>
            </a:r>
          </a:p>
        </p:txBody>
      </p:sp>
      <p:sp>
        <p:nvSpPr>
          <p:cNvPr id="16399" name="Text Box 41"/>
          <p:cNvSpPr txBox="1">
            <a:spLocks noChangeArrowheads="1"/>
          </p:cNvSpPr>
          <p:nvPr/>
        </p:nvSpPr>
        <p:spPr bwMode="auto">
          <a:xfrm>
            <a:off x="3276600" y="1295400"/>
            <a:ext cx="609600" cy="466725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/>
            <a:r>
              <a:rPr lang="en-US" sz="2400" b="1">
                <a:solidFill>
                  <a:srgbClr val="FF3300"/>
                </a:solidFill>
                <a:latin typeface="Arial" charset="0"/>
              </a:rPr>
              <a:t>4</a:t>
            </a:r>
          </a:p>
        </p:txBody>
      </p:sp>
      <p:sp>
        <p:nvSpPr>
          <p:cNvPr id="16400" name="Text Box 41"/>
          <p:cNvSpPr txBox="1">
            <a:spLocks noChangeArrowheads="1"/>
          </p:cNvSpPr>
          <p:nvPr/>
        </p:nvSpPr>
        <p:spPr bwMode="auto">
          <a:xfrm>
            <a:off x="152400" y="3048000"/>
            <a:ext cx="609600" cy="466725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/>
            <a:r>
              <a:rPr lang="en-US" sz="2400" b="1">
                <a:solidFill>
                  <a:srgbClr val="FF3300"/>
                </a:solidFill>
                <a:latin typeface="Arial" charset="0"/>
              </a:rPr>
              <a:t>5</a:t>
            </a:r>
          </a:p>
        </p:txBody>
      </p:sp>
      <p:sp>
        <p:nvSpPr>
          <p:cNvPr id="16401" name="Text Box 41"/>
          <p:cNvSpPr txBox="1">
            <a:spLocks noChangeArrowheads="1"/>
          </p:cNvSpPr>
          <p:nvPr/>
        </p:nvSpPr>
        <p:spPr bwMode="auto">
          <a:xfrm>
            <a:off x="6248400" y="3124200"/>
            <a:ext cx="609600" cy="466725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/>
            <a:r>
              <a:rPr lang="en-US" sz="2400" b="1">
                <a:solidFill>
                  <a:srgbClr val="FF3300"/>
                </a:solidFill>
                <a:latin typeface="Arial" charset="0"/>
              </a:rPr>
              <a:t>6</a:t>
            </a:r>
          </a:p>
        </p:txBody>
      </p:sp>
      <p:sp>
        <p:nvSpPr>
          <p:cNvPr id="200720" name="Rectangle 16"/>
          <p:cNvSpPr>
            <a:spLocks noChangeArrowheads="1"/>
          </p:cNvSpPr>
          <p:nvPr/>
        </p:nvSpPr>
        <p:spPr bwMode="auto">
          <a:xfrm>
            <a:off x="152400" y="3657600"/>
            <a:ext cx="7010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1117600" indent="-1117600" eaLnBrk="1" hangingPunct="1"/>
            <a:r>
              <a:rPr lang="en-US" sz="2400">
                <a:solidFill>
                  <a:srgbClr val="0000FF"/>
                </a:solidFill>
                <a:latin typeface="Times New Roman" pitchFamily="18" charset="0"/>
              </a:rPr>
              <a:t> 1 - a. </a:t>
            </a:r>
            <a:r>
              <a:rPr lang="en-US" sz="2400" u="sng">
                <a:solidFill>
                  <a:srgbClr val="0000FF"/>
                </a:solidFill>
                <a:latin typeface="Times New Roman" pitchFamily="18" charset="0"/>
              </a:rPr>
              <a:t>The glass</a:t>
            </a:r>
            <a:r>
              <a:rPr lang="en-US" sz="2400">
                <a:solidFill>
                  <a:srgbClr val="333300"/>
                </a:solidFill>
                <a:latin typeface="Times New Roman" pitchFamily="18" charset="0"/>
              </a:rPr>
              <a:t> </a:t>
            </a:r>
            <a:r>
              <a:rPr lang="en-US" sz="2400" u="sng">
                <a:solidFill>
                  <a:srgbClr val="FF0000"/>
                </a:solidFill>
                <a:latin typeface="Times New Roman" pitchFamily="18" charset="0"/>
              </a:rPr>
              <a:t>is broken</a:t>
            </a:r>
            <a:r>
              <a:rPr lang="en-US" sz="2400">
                <a:solidFill>
                  <a:srgbClr val="333300"/>
                </a:solidFill>
                <a:latin typeface="Times New Roman" pitchFamily="18" charset="0"/>
              </a:rPr>
              <a:t> into small pieces.</a:t>
            </a:r>
          </a:p>
        </p:txBody>
      </p:sp>
      <p:sp>
        <p:nvSpPr>
          <p:cNvPr id="200721" name="Rectangle 17"/>
          <p:cNvSpPr>
            <a:spLocks noChangeArrowheads="1"/>
          </p:cNvSpPr>
          <p:nvPr/>
        </p:nvSpPr>
        <p:spPr bwMode="auto">
          <a:xfrm>
            <a:off x="228600" y="4114800"/>
            <a:ext cx="75438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1117600" indent="-1117600" eaLnBrk="1" hangingPunct="1"/>
            <a:r>
              <a:rPr lang="en-US" sz="2400">
                <a:solidFill>
                  <a:srgbClr val="0000FF"/>
                </a:solidFill>
                <a:latin typeface="Times New Roman" pitchFamily="18" charset="0"/>
              </a:rPr>
              <a:t>4 - b. </a:t>
            </a:r>
            <a:r>
              <a:rPr lang="en-US" sz="2400" u="sng">
                <a:solidFill>
                  <a:srgbClr val="0000FF"/>
                </a:solidFill>
                <a:latin typeface="Times New Roman" pitchFamily="18" charset="0"/>
              </a:rPr>
              <a:t>The glass</a:t>
            </a:r>
            <a:r>
              <a:rPr lang="en-US" sz="2400">
                <a:solidFill>
                  <a:srgbClr val="333300"/>
                </a:solidFill>
                <a:latin typeface="Times New Roman" pitchFamily="18" charset="0"/>
              </a:rPr>
              <a:t> </a:t>
            </a:r>
            <a:r>
              <a:rPr lang="en-US" sz="2400" u="sng">
                <a:solidFill>
                  <a:srgbClr val="FF0000"/>
                </a:solidFill>
                <a:latin typeface="Times New Roman" pitchFamily="18" charset="0"/>
              </a:rPr>
              <a:t>is washed</a:t>
            </a:r>
            <a:r>
              <a:rPr lang="en-US" sz="2400">
                <a:solidFill>
                  <a:srgbClr val="333300"/>
                </a:solidFill>
                <a:latin typeface="Times New Roman" pitchFamily="18" charset="0"/>
              </a:rPr>
              <a:t> with a detergent liquid</a:t>
            </a:r>
          </a:p>
        </p:txBody>
      </p:sp>
      <p:sp>
        <p:nvSpPr>
          <p:cNvPr id="200722" name="Rectangle 18"/>
          <p:cNvSpPr>
            <a:spLocks noChangeArrowheads="1"/>
          </p:cNvSpPr>
          <p:nvPr/>
        </p:nvSpPr>
        <p:spPr bwMode="auto">
          <a:xfrm>
            <a:off x="228600" y="4495800"/>
            <a:ext cx="7620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1117600" indent="-1117600" eaLnBrk="1" hangingPunct="1"/>
            <a:r>
              <a:rPr lang="en-US" sz="2400">
                <a:solidFill>
                  <a:srgbClr val="0000FF"/>
                </a:solidFill>
                <a:latin typeface="Times New Roman" pitchFamily="18" charset="0"/>
              </a:rPr>
              <a:t>3 - c. </a:t>
            </a:r>
            <a:r>
              <a:rPr lang="en-US" sz="2400" u="sng">
                <a:solidFill>
                  <a:srgbClr val="0000FF"/>
                </a:solidFill>
                <a:latin typeface="Times New Roman" pitchFamily="18" charset="0"/>
              </a:rPr>
              <a:t>The glass pieces</a:t>
            </a:r>
            <a:r>
              <a:rPr lang="en-US" sz="2400">
                <a:solidFill>
                  <a:srgbClr val="333300"/>
                </a:solidFill>
                <a:latin typeface="Times New Roman" pitchFamily="18" charset="0"/>
              </a:rPr>
              <a:t> </a:t>
            </a:r>
            <a:r>
              <a:rPr lang="en-US" sz="2400" u="sng">
                <a:solidFill>
                  <a:srgbClr val="FF0000"/>
                </a:solidFill>
                <a:latin typeface="Times New Roman" pitchFamily="18" charset="0"/>
              </a:rPr>
              <a:t>are dried</a:t>
            </a:r>
            <a:r>
              <a:rPr lang="en-US" sz="2400">
                <a:solidFill>
                  <a:srgbClr val="333300"/>
                </a:solidFill>
                <a:latin typeface="Times New Roman" pitchFamily="18" charset="0"/>
              </a:rPr>
              <a:t> completely.</a:t>
            </a:r>
          </a:p>
        </p:txBody>
      </p:sp>
      <p:sp>
        <p:nvSpPr>
          <p:cNvPr id="200723" name="Rectangle 19"/>
          <p:cNvSpPr>
            <a:spLocks noChangeArrowheads="1"/>
          </p:cNvSpPr>
          <p:nvPr/>
        </p:nvSpPr>
        <p:spPr bwMode="auto">
          <a:xfrm>
            <a:off x="228600" y="4876800"/>
            <a:ext cx="82296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1117600" indent="-1117600" eaLnBrk="1" hangingPunct="1"/>
            <a:r>
              <a:rPr lang="en-US" sz="2400">
                <a:solidFill>
                  <a:srgbClr val="0000FF"/>
                </a:solidFill>
                <a:latin typeface="Times New Roman" pitchFamily="18" charset="0"/>
              </a:rPr>
              <a:t>5 - d. </a:t>
            </a:r>
            <a:r>
              <a:rPr lang="en-US" sz="2400" u="sng">
                <a:solidFill>
                  <a:srgbClr val="0000FF"/>
                </a:solidFill>
                <a:latin typeface="Times New Roman" pitchFamily="18" charset="0"/>
              </a:rPr>
              <a:t>They</a:t>
            </a:r>
            <a:r>
              <a:rPr lang="en-US" sz="2400">
                <a:solidFill>
                  <a:srgbClr val="333300"/>
                </a:solidFill>
                <a:latin typeface="Times New Roman" pitchFamily="18" charset="0"/>
              </a:rPr>
              <a:t> </a:t>
            </a:r>
            <a:r>
              <a:rPr lang="en-US" sz="2400" u="sng">
                <a:solidFill>
                  <a:srgbClr val="FF0000"/>
                </a:solidFill>
                <a:latin typeface="Times New Roman" pitchFamily="18" charset="0"/>
              </a:rPr>
              <a:t>are mixed</a:t>
            </a:r>
            <a:r>
              <a:rPr lang="en-US" sz="2400">
                <a:solidFill>
                  <a:srgbClr val="333300"/>
                </a:solidFill>
                <a:latin typeface="Times New Roman" pitchFamily="18" charset="0"/>
              </a:rPr>
              <a:t> with certain specific chemicals</a:t>
            </a:r>
          </a:p>
        </p:txBody>
      </p:sp>
      <p:sp>
        <p:nvSpPr>
          <p:cNvPr id="200724" name="Rectangle 20"/>
          <p:cNvSpPr>
            <a:spLocks noChangeArrowheads="1"/>
          </p:cNvSpPr>
          <p:nvPr/>
        </p:nvSpPr>
        <p:spPr bwMode="auto">
          <a:xfrm>
            <a:off x="228600" y="5257800"/>
            <a:ext cx="8001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1117600" indent="-1117600" eaLnBrk="1" hangingPunct="1"/>
            <a:r>
              <a:rPr lang="en-US" sz="2400">
                <a:solidFill>
                  <a:srgbClr val="0000FF"/>
                </a:solidFill>
                <a:latin typeface="Times New Roman" pitchFamily="18" charset="0"/>
              </a:rPr>
              <a:t>2 – e. </a:t>
            </a:r>
            <a:r>
              <a:rPr lang="en-US" sz="2400" u="sng">
                <a:solidFill>
                  <a:srgbClr val="0000FF"/>
                </a:solidFill>
                <a:latin typeface="Times New Roman" pitchFamily="18" charset="0"/>
              </a:rPr>
              <a:t>The mixture</a:t>
            </a:r>
            <a:r>
              <a:rPr lang="en-US" sz="2400">
                <a:solidFill>
                  <a:srgbClr val="333300"/>
                </a:solidFill>
                <a:latin typeface="Times New Roman" pitchFamily="18" charset="0"/>
              </a:rPr>
              <a:t> </a:t>
            </a:r>
            <a:r>
              <a:rPr lang="en-US" sz="2400" u="sng">
                <a:solidFill>
                  <a:srgbClr val="FF0000"/>
                </a:solidFill>
                <a:latin typeface="Times New Roman" pitchFamily="18" charset="0"/>
              </a:rPr>
              <a:t>is melted</a:t>
            </a:r>
            <a:r>
              <a:rPr lang="en-US" sz="2400">
                <a:solidFill>
                  <a:srgbClr val="333300"/>
                </a:solidFill>
                <a:latin typeface="Times New Roman" pitchFamily="18" charset="0"/>
              </a:rPr>
              <a:t> untill it becomes a liquid</a:t>
            </a:r>
          </a:p>
        </p:txBody>
      </p:sp>
      <p:sp>
        <p:nvSpPr>
          <p:cNvPr id="200726" name="Rectangle 22"/>
          <p:cNvSpPr>
            <a:spLocks noChangeArrowheads="1"/>
          </p:cNvSpPr>
          <p:nvPr/>
        </p:nvSpPr>
        <p:spPr bwMode="auto">
          <a:xfrm>
            <a:off x="228600" y="5715000"/>
            <a:ext cx="82296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Symbol" pitchFamily="18" charset="2"/>
              <a:buNone/>
            </a:pPr>
            <a:r>
              <a:rPr lang="en-US" sz="2400">
                <a:solidFill>
                  <a:srgbClr val="0000FF"/>
                </a:solidFill>
                <a:latin typeface="Times New Roman" pitchFamily="18" charset="0"/>
              </a:rPr>
              <a:t>6 - f.  </a:t>
            </a:r>
            <a:r>
              <a:rPr lang="en-US" sz="2400" u="sng">
                <a:solidFill>
                  <a:srgbClr val="0000FF"/>
                </a:solidFill>
                <a:latin typeface="Times New Roman" pitchFamily="18" charset="0"/>
              </a:rPr>
              <a:t>A long pipe</a:t>
            </a:r>
            <a:r>
              <a:rPr lang="en-US" sz="2400">
                <a:solidFill>
                  <a:srgbClr val="333300"/>
                </a:solidFill>
                <a:latin typeface="Times New Roman" pitchFamily="18" charset="0"/>
              </a:rPr>
              <a:t> </a:t>
            </a:r>
            <a:r>
              <a:rPr lang="en-US" sz="2400" u="sng">
                <a:solidFill>
                  <a:srgbClr val="FF0000"/>
                </a:solidFill>
                <a:latin typeface="Times New Roman" pitchFamily="18" charset="0"/>
              </a:rPr>
              <a:t>is used</a:t>
            </a:r>
            <a:r>
              <a:rPr lang="en-US" sz="2400">
                <a:solidFill>
                  <a:srgbClr val="333300"/>
                </a:solidFill>
                <a:latin typeface="Times New Roman" pitchFamily="18" charset="0"/>
              </a:rPr>
              <a:t>, </a:t>
            </a:r>
            <a:r>
              <a:rPr lang="en-US" sz="2400" u="sng">
                <a:solidFill>
                  <a:srgbClr val="0000FF"/>
                </a:solidFill>
                <a:latin typeface="Times New Roman" pitchFamily="18" charset="0"/>
              </a:rPr>
              <a:t>it</a:t>
            </a:r>
            <a:r>
              <a:rPr lang="en-US" sz="2400">
                <a:solidFill>
                  <a:srgbClr val="333300"/>
                </a:solidFill>
                <a:latin typeface="Times New Roman" pitchFamily="18" charset="0"/>
              </a:rPr>
              <a:t> </a:t>
            </a:r>
            <a:r>
              <a:rPr lang="en-US" sz="2400" u="sng">
                <a:solidFill>
                  <a:srgbClr val="FF0000"/>
                </a:solidFill>
                <a:latin typeface="Times New Roman" pitchFamily="18" charset="0"/>
              </a:rPr>
              <a:t>is dipped</a:t>
            </a:r>
            <a:r>
              <a:rPr lang="en-US" sz="2400">
                <a:solidFill>
                  <a:srgbClr val="333300"/>
                </a:solidFill>
                <a:latin typeface="Times New Roman" pitchFamily="18" charset="0"/>
              </a:rPr>
              <a:t> into the liquid, then </a:t>
            </a:r>
            <a:r>
              <a:rPr lang="en-US" sz="2400" u="sng">
                <a:solidFill>
                  <a:srgbClr val="0000FF"/>
                </a:solidFill>
                <a:latin typeface="Times New Roman" pitchFamily="18" charset="0"/>
              </a:rPr>
              <a:t>the        liquid</a:t>
            </a:r>
            <a:r>
              <a:rPr lang="en-US" sz="2400">
                <a:solidFill>
                  <a:srgbClr val="333300"/>
                </a:solidFill>
                <a:latin typeface="Times New Roman" pitchFamily="18" charset="0"/>
              </a:rPr>
              <a:t> </a:t>
            </a:r>
            <a:r>
              <a:rPr lang="en-US" sz="2400" u="sng">
                <a:solidFill>
                  <a:srgbClr val="FF0000"/>
                </a:solidFill>
                <a:latin typeface="Times New Roman" pitchFamily="18" charset="0"/>
              </a:rPr>
              <a:t>is blown</a:t>
            </a:r>
            <a:r>
              <a:rPr lang="en-US" sz="2400">
                <a:solidFill>
                  <a:srgbClr val="333300"/>
                </a:solidFill>
                <a:latin typeface="Times New Roman" pitchFamily="18" charset="0"/>
              </a:rPr>
              <a:t> into intended shapes</a:t>
            </a: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="" xmlns:p14="http://schemas.microsoft.com/office/powerpoint/2010/main" r:embed="rId10"/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17631781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79359"/>
    </mc:Choice>
    <mc:Fallback>
      <p:transition spd="slow" advTm="793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007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007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00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00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00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0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0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0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0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00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00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0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00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00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0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500"/>
                                        <p:tgtEl>
                                          <p:spTgt spid="20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16396" grpId="0" animBg="1"/>
      <p:bldP spid="16397" grpId="0" animBg="1"/>
      <p:bldP spid="16398" grpId="0" animBg="1"/>
      <p:bldP spid="16399" grpId="0" animBg="1"/>
      <p:bldP spid="16400" grpId="0" animBg="1"/>
      <p:bldP spid="16401" grpId="0" animBg="1"/>
      <p:bldP spid="200720" grpId="0"/>
      <p:bldP spid="200721" grpId="0"/>
      <p:bldP spid="200722" grpId="0"/>
      <p:bldP spid="200723" grpId="0"/>
      <p:bldP spid="200724" grpId="0"/>
      <p:bldP spid="20072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4572000" y="4186238"/>
            <a:ext cx="23622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en-US" sz="2400">
                <a:solidFill>
                  <a:srgbClr val="FF0000"/>
                </a:solidFill>
                <a:latin typeface="Arial" charset="0"/>
              </a:rPr>
              <a:t>will be finished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514600" y="3805238"/>
            <a:ext cx="1524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en-US" sz="2400">
                <a:solidFill>
                  <a:srgbClr val="FF0000"/>
                </a:solidFill>
                <a:latin typeface="Arial" charset="0"/>
              </a:rPr>
              <a:t> be built </a:t>
            </a:r>
          </a:p>
        </p:txBody>
      </p:sp>
      <p:sp>
        <p:nvSpPr>
          <p:cNvPr id="10244" name="Text Box 2"/>
          <p:cNvSpPr txBox="1">
            <a:spLocks noChangeArrowheads="1"/>
          </p:cNvSpPr>
          <p:nvPr/>
        </p:nvSpPr>
        <p:spPr bwMode="auto">
          <a:xfrm>
            <a:off x="2743200" y="-76200"/>
            <a:ext cx="37338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/>
            <a:r>
              <a:rPr lang="en-US" sz="4400" b="1">
                <a:solidFill>
                  <a:srgbClr val="00B050"/>
                </a:solidFill>
                <a:latin typeface="Times New Roman" pitchFamily="18" charset="0"/>
              </a:rPr>
              <a:t>Task </a:t>
            </a:r>
            <a:r>
              <a:rPr lang="en-US" sz="4400" b="1" smtClean="0">
                <a:solidFill>
                  <a:srgbClr val="00B050"/>
                </a:solidFill>
                <a:latin typeface="Times New Roman" pitchFamily="18" charset="0"/>
              </a:rPr>
              <a:t>2 _P96</a:t>
            </a:r>
            <a:endParaRPr lang="en-US" sz="4400" b="1">
              <a:solidFill>
                <a:srgbClr val="00B050"/>
              </a:solidFill>
              <a:latin typeface="Times New Roman" pitchFamily="18" charset="0"/>
            </a:endParaRPr>
          </a:p>
        </p:txBody>
      </p:sp>
      <p:sp>
        <p:nvSpPr>
          <p:cNvPr id="10245" name="Text Box 3"/>
          <p:cNvSpPr txBox="1">
            <a:spLocks noChangeArrowheads="1"/>
          </p:cNvSpPr>
          <p:nvPr/>
        </p:nvSpPr>
        <p:spPr bwMode="auto">
          <a:xfrm>
            <a:off x="227013" y="669925"/>
            <a:ext cx="89169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US" sz="2400" b="1" i="1" dirty="0">
                <a:latin typeface="Times New Roman" pitchFamily="18" charset="0"/>
              </a:rPr>
              <a:t>A famous inventor, Dr. Kim, is going to build a time machine. One of his assistants, </a:t>
            </a:r>
            <a:r>
              <a:rPr lang="en-US" sz="2400" b="1" i="1" dirty="0" err="1">
                <a:latin typeface="Times New Roman" pitchFamily="18" charset="0"/>
              </a:rPr>
              <a:t>Hai</a:t>
            </a:r>
            <a:r>
              <a:rPr lang="en-US" sz="2400" b="1" i="1" dirty="0">
                <a:latin typeface="Times New Roman" pitchFamily="18" charset="0"/>
              </a:rPr>
              <a:t>, is asking him questions about the invention. </a:t>
            </a:r>
          </a:p>
          <a:p>
            <a:r>
              <a:rPr lang="en-US" sz="2400" b="1" i="1" dirty="0">
                <a:solidFill>
                  <a:srgbClr val="CC3300"/>
                </a:solidFill>
                <a:latin typeface="Times New Roman" pitchFamily="18" charset="0"/>
              </a:rPr>
              <a:t>Complete the dialogue. Use the correct form of the verbs in brackets.</a:t>
            </a:r>
          </a:p>
        </p:txBody>
      </p:sp>
      <p:sp>
        <p:nvSpPr>
          <p:cNvPr id="10246" name="Text Box 11"/>
          <p:cNvSpPr txBox="1">
            <a:spLocks noChangeArrowheads="1"/>
          </p:cNvSpPr>
          <p:nvPr/>
        </p:nvSpPr>
        <p:spPr bwMode="auto">
          <a:xfrm>
            <a:off x="0" y="2057400"/>
            <a:ext cx="9144000" cy="415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US" sz="2400" dirty="0" err="1">
                <a:latin typeface="Times New Roman" pitchFamily="18" charset="0"/>
              </a:rPr>
              <a:t>Hai</a:t>
            </a:r>
            <a:r>
              <a:rPr lang="en-US" sz="2400" dirty="0">
                <a:latin typeface="Times New Roman" pitchFamily="18" charset="0"/>
              </a:rPr>
              <a:t>:          When </a:t>
            </a:r>
            <a:r>
              <a:rPr lang="en-US" sz="2400" dirty="0">
                <a:solidFill>
                  <a:srgbClr val="CC3300"/>
                </a:solidFill>
                <a:latin typeface="Times New Roman" pitchFamily="18" charset="0"/>
              </a:rPr>
              <a:t>(0)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u="sng" dirty="0">
                <a:solidFill>
                  <a:srgbClr val="FF3300"/>
                </a:solidFill>
                <a:latin typeface="Times New Roman" pitchFamily="18" charset="0"/>
              </a:rPr>
              <a:t>will</a:t>
            </a:r>
            <a:r>
              <a:rPr lang="en-US" sz="2400" dirty="0">
                <a:latin typeface="Times New Roman" pitchFamily="18" charset="0"/>
              </a:rPr>
              <a:t> the project </a:t>
            </a:r>
            <a:r>
              <a:rPr lang="en-US" sz="2400" u="sng" dirty="0">
                <a:solidFill>
                  <a:srgbClr val="FF3300"/>
                </a:solidFill>
                <a:latin typeface="Times New Roman" pitchFamily="18" charset="0"/>
              </a:rPr>
              <a:t>be started</a:t>
            </a:r>
            <a:r>
              <a:rPr lang="en-US" sz="2400" dirty="0">
                <a:latin typeface="Times New Roman" pitchFamily="18" charset="0"/>
              </a:rPr>
              <a:t>, Doctor ?                </a:t>
            </a:r>
            <a:r>
              <a:rPr lang="en-US" sz="2400" dirty="0">
                <a:solidFill>
                  <a:srgbClr val="FF3300"/>
                </a:solidFill>
                <a:latin typeface="Times New Roman" pitchFamily="18" charset="0"/>
              </a:rPr>
              <a:t>(</a:t>
            </a:r>
            <a:r>
              <a:rPr lang="en-US" sz="2400" b="1" dirty="0">
                <a:solidFill>
                  <a:srgbClr val="FF3300"/>
                </a:solidFill>
                <a:latin typeface="Times New Roman" pitchFamily="18" charset="0"/>
              </a:rPr>
              <a:t>start)</a:t>
            </a:r>
          </a:p>
          <a:p>
            <a:r>
              <a:rPr lang="en-US" sz="2400" dirty="0">
                <a:latin typeface="Times New Roman" pitchFamily="18" charset="0"/>
              </a:rPr>
              <a:t>Dr. Kim:  Very soon.</a:t>
            </a:r>
          </a:p>
          <a:p>
            <a:r>
              <a:rPr lang="en-US" sz="2400" dirty="0" err="1">
                <a:latin typeface="Times New Roman" pitchFamily="18" charset="0"/>
              </a:rPr>
              <a:t>Hai</a:t>
            </a:r>
            <a:r>
              <a:rPr lang="en-US" sz="2400" dirty="0">
                <a:latin typeface="Times New Roman" pitchFamily="18" charset="0"/>
              </a:rPr>
              <a:t> :         Many people want to see the time machine.</a:t>
            </a:r>
          </a:p>
          <a:p>
            <a:r>
              <a:rPr lang="en-US" sz="2400" dirty="0">
                <a:latin typeface="Times New Roman" pitchFamily="18" charset="0"/>
              </a:rPr>
              <a:t>Dr. Kim:  Yes. It </a:t>
            </a:r>
            <a:r>
              <a:rPr lang="en-US" sz="2400" dirty="0">
                <a:solidFill>
                  <a:srgbClr val="CC3300"/>
                </a:solidFill>
                <a:latin typeface="Times New Roman" pitchFamily="18" charset="0"/>
              </a:rPr>
              <a:t>(1)</a:t>
            </a:r>
            <a:r>
              <a:rPr lang="en-US" sz="2400" dirty="0">
                <a:solidFill>
                  <a:schemeClr val="accent1"/>
                </a:solidFill>
                <a:latin typeface="Times New Roman" pitchFamily="18" charset="0"/>
              </a:rPr>
              <a:t>                              </a:t>
            </a:r>
            <a:r>
              <a:rPr lang="en-US" sz="2400" dirty="0">
                <a:latin typeface="Times New Roman" pitchFamily="18" charset="0"/>
              </a:rPr>
              <a:t>to the public when             </a:t>
            </a:r>
            <a:r>
              <a:rPr lang="en-US" sz="2400" b="1" dirty="0">
                <a:solidFill>
                  <a:srgbClr val="FF3300"/>
                </a:solidFill>
                <a:latin typeface="Times New Roman" pitchFamily="18" charset="0"/>
              </a:rPr>
              <a:t>(show)</a:t>
            </a:r>
          </a:p>
          <a:p>
            <a:r>
              <a:rPr lang="en-US" sz="2400" dirty="0">
                <a:latin typeface="Times New Roman" pitchFamily="18" charset="0"/>
              </a:rPr>
              <a:t>                 it is finished.</a:t>
            </a:r>
          </a:p>
          <a:p>
            <a:r>
              <a:rPr lang="en-US" sz="2400" dirty="0" err="1">
                <a:latin typeface="Times New Roman" pitchFamily="18" charset="0"/>
              </a:rPr>
              <a:t>Hai</a:t>
            </a:r>
            <a:r>
              <a:rPr lang="en-US" sz="2400" dirty="0">
                <a:latin typeface="Times New Roman" pitchFamily="18" charset="0"/>
              </a:rPr>
              <a:t> :        </a:t>
            </a:r>
            <a:r>
              <a:rPr lang="en-US" sz="2400" dirty="0">
                <a:solidFill>
                  <a:srgbClr val="CC3300"/>
                </a:solidFill>
                <a:latin typeface="Times New Roman" pitchFamily="18" charset="0"/>
              </a:rPr>
              <a:t>(2)</a:t>
            </a:r>
            <a:r>
              <a:rPr lang="en-US" sz="2400" dirty="0">
                <a:latin typeface="Times New Roman" pitchFamily="18" charset="0"/>
              </a:rPr>
              <a:t>          it </a:t>
            </a:r>
            <a:r>
              <a:rPr lang="en-US" sz="2400" b="1" dirty="0">
                <a:latin typeface="Times New Roman" pitchFamily="18" charset="0"/>
              </a:rPr>
              <a:t>             </a:t>
            </a:r>
            <a:r>
              <a:rPr lang="en-US" sz="2400" dirty="0">
                <a:latin typeface="Times New Roman" pitchFamily="18" charset="0"/>
              </a:rPr>
              <a:t>   by the end of the year, Doctor?      </a:t>
            </a:r>
            <a:r>
              <a:rPr lang="en-US" sz="2400" b="1" dirty="0">
                <a:solidFill>
                  <a:srgbClr val="FF3300"/>
                </a:solidFill>
                <a:latin typeface="Times New Roman" pitchFamily="18" charset="0"/>
              </a:rPr>
              <a:t>(build)</a:t>
            </a:r>
          </a:p>
          <a:p>
            <a:r>
              <a:rPr lang="en-US" sz="2400" dirty="0">
                <a:latin typeface="Times New Roman" pitchFamily="18" charset="0"/>
              </a:rPr>
              <a:t>Dr. Kim:  I’m afraid not, but it </a:t>
            </a:r>
            <a:r>
              <a:rPr lang="en-US" sz="2400" dirty="0">
                <a:solidFill>
                  <a:srgbClr val="CC3300"/>
                </a:solidFill>
                <a:latin typeface="Times New Roman" pitchFamily="18" charset="0"/>
              </a:rPr>
              <a:t>(3)</a:t>
            </a:r>
            <a:r>
              <a:rPr lang="en-US" sz="2400" dirty="0">
                <a:solidFill>
                  <a:schemeClr val="hlink"/>
                </a:solidFill>
                <a:latin typeface="Times New Roman" pitchFamily="18" charset="0"/>
              </a:rPr>
              <a:t>      </a:t>
            </a:r>
            <a:r>
              <a:rPr lang="en-US" sz="2400" b="1" dirty="0">
                <a:solidFill>
                  <a:schemeClr val="hlink"/>
                </a:solidFill>
                <a:latin typeface="Times New Roman" pitchFamily="18" charset="0"/>
              </a:rPr>
              <a:t>                         </a:t>
            </a:r>
            <a:r>
              <a:rPr lang="en-US" sz="2400" dirty="0">
                <a:solidFill>
                  <a:schemeClr val="hlink"/>
                </a:solidFill>
                <a:latin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</a:rPr>
              <a:t>before </a:t>
            </a:r>
            <a:r>
              <a:rPr lang="en-US" sz="2400" dirty="0" err="1">
                <a:latin typeface="Times New Roman" pitchFamily="18" charset="0"/>
              </a:rPr>
              <a:t>Tet</a:t>
            </a:r>
            <a:r>
              <a:rPr lang="en-US" sz="2400" dirty="0">
                <a:latin typeface="Times New Roman" pitchFamily="18" charset="0"/>
              </a:rPr>
              <a:t>. </a:t>
            </a:r>
            <a:r>
              <a:rPr lang="en-US" sz="2400" b="1" dirty="0">
                <a:solidFill>
                  <a:srgbClr val="FF3300"/>
                </a:solidFill>
                <a:latin typeface="Times New Roman" pitchFamily="18" charset="0"/>
              </a:rPr>
              <a:t>(finish)</a:t>
            </a:r>
          </a:p>
          <a:p>
            <a:r>
              <a:rPr lang="en-US" sz="2400" dirty="0" err="1">
                <a:latin typeface="Times New Roman" pitchFamily="18" charset="0"/>
              </a:rPr>
              <a:t>Hai</a:t>
            </a:r>
            <a:r>
              <a:rPr lang="en-US" sz="2400" dirty="0">
                <a:latin typeface="Times New Roman" pitchFamily="18" charset="0"/>
              </a:rPr>
              <a:t> :        </a:t>
            </a:r>
            <a:r>
              <a:rPr lang="en-US" sz="2400" dirty="0">
                <a:solidFill>
                  <a:srgbClr val="CC3300"/>
                </a:solidFill>
                <a:latin typeface="Times New Roman" pitchFamily="18" charset="0"/>
              </a:rPr>
              <a:t>(4)</a:t>
            </a:r>
            <a:r>
              <a:rPr lang="en-US" sz="2400" dirty="0">
                <a:latin typeface="Times New Roman" pitchFamily="18" charset="0"/>
              </a:rPr>
              <a:t>          it                       by you ?                                    </a:t>
            </a:r>
            <a:r>
              <a:rPr lang="en-US" sz="2400" b="1" dirty="0">
                <a:solidFill>
                  <a:srgbClr val="FF3300"/>
                </a:solidFill>
                <a:latin typeface="Times New Roman" pitchFamily="18" charset="0"/>
              </a:rPr>
              <a:t>(make)</a:t>
            </a:r>
          </a:p>
          <a:p>
            <a:r>
              <a:rPr lang="en-US" sz="2400" dirty="0">
                <a:latin typeface="Times New Roman" pitchFamily="18" charset="0"/>
              </a:rPr>
              <a:t>Dr. Kim:  No, I need you to build it . When can you start ?</a:t>
            </a:r>
          </a:p>
          <a:p>
            <a:r>
              <a:rPr lang="en-US" sz="2400" dirty="0" err="1">
                <a:latin typeface="Times New Roman" pitchFamily="18" charset="0"/>
              </a:rPr>
              <a:t>Hai</a:t>
            </a:r>
            <a:r>
              <a:rPr lang="en-US" sz="2400" dirty="0">
                <a:latin typeface="Times New Roman" pitchFamily="18" charset="0"/>
              </a:rPr>
              <a:t>:         Let’s begin tomorrow.</a:t>
            </a:r>
          </a:p>
          <a:p>
            <a:endParaRPr lang="en-US" sz="2400" dirty="0">
              <a:latin typeface="Times New Roman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590800" y="3124200"/>
            <a:ext cx="2438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en-US" sz="2400" b="1">
                <a:solidFill>
                  <a:srgbClr val="FF0000"/>
                </a:solidFill>
                <a:latin typeface="Arial" charset="0"/>
              </a:rPr>
              <a:t> Will be shown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3048000" y="4953000"/>
            <a:ext cx="11430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2781300" y="3533775"/>
            <a:ext cx="19812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676400" y="4189413"/>
            <a:ext cx="533400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4648200" y="4572000"/>
            <a:ext cx="19812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1752600" y="4953000"/>
            <a:ext cx="5334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2743200" y="4191000"/>
            <a:ext cx="8382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1504950" y="3824288"/>
            <a:ext cx="1066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en-US" sz="2400" b="1">
                <a:solidFill>
                  <a:srgbClr val="FF0000"/>
                </a:solidFill>
                <a:latin typeface="Arial" charset="0"/>
              </a:rPr>
              <a:t> Will 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1600200" y="45720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en-US" sz="2400">
                <a:solidFill>
                  <a:srgbClr val="FF0000"/>
                </a:solidFill>
                <a:latin typeface="Arial" charset="0"/>
              </a:rPr>
              <a:t> </a:t>
            </a:r>
            <a:r>
              <a:rPr lang="en-US" sz="2400" b="1">
                <a:solidFill>
                  <a:srgbClr val="FF0000"/>
                </a:solidFill>
                <a:latin typeface="Arial" charset="0"/>
              </a:rPr>
              <a:t>Will</a:t>
            </a:r>
            <a:r>
              <a:rPr lang="en-US" sz="2400">
                <a:solidFill>
                  <a:srgbClr val="FF0000"/>
                </a:solidFill>
                <a:latin typeface="Arial" charset="0"/>
              </a:rPr>
              <a:t> </a:t>
            </a: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2819400" y="4572000"/>
            <a:ext cx="1752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en-US" sz="2400" b="1">
                <a:solidFill>
                  <a:srgbClr val="FF0000"/>
                </a:solidFill>
                <a:latin typeface="Arial" charset="0"/>
              </a:rPr>
              <a:t> be made </a:t>
            </a:r>
          </a:p>
        </p:txBody>
      </p:sp>
      <p:sp>
        <p:nvSpPr>
          <p:cNvPr id="10257" name="Rectangle 17"/>
          <p:cNvSpPr>
            <a:spLocks noChangeArrowheads="1"/>
          </p:cNvSpPr>
          <p:nvPr/>
        </p:nvSpPr>
        <p:spPr bwMode="auto">
          <a:xfrm>
            <a:off x="152400" y="685800"/>
            <a:ext cx="8839200" cy="1295400"/>
          </a:xfrm>
          <a:prstGeom prst="rect">
            <a:avLst/>
          </a:prstGeom>
          <a:noFill/>
          <a:ln w="28575">
            <a:solidFill>
              <a:srgbClr val="008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216082" name="j0213448.wav">
            <a:hlinkClick r:id="" action="ppaction://media"/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0" y="6172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9" name="Picture 19" descr="daisies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5791200"/>
            <a:ext cx="9144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0" name="Picture 20" descr="daisies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5791200"/>
            <a:ext cx="99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1" name="Picture 21" descr="daisies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5791200"/>
            <a:ext cx="99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2" name="Picture 22" descr="daisies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5791200"/>
            <a:ext cx="99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3" name="Picture 23" descr="daisies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5791200"/>
            <a:ext cx="99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4" name="Picture 24" descr="daisies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5791200"/>
            <a:ext cx="99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5" name="Picture 25" descr="daisies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5791200"/>
            <a:ext cx="99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6" name="Picture 26" descr="daisies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5791200"/>
            <a:ext cx="99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7" name="Picture 27" descr="daisies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5791200"/>
            <a:ext cx="99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8" name="Picture 28" descr="17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0" y="5638800"/>
            <a:ext cx="6858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9" name="Picture 29" descr="wasp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8751">
            <a:off x="3505200" y="5638800"/>
            <a:ext cx="8382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0" name="Picture 30" descr="wasp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8751">
            <a:off x="7467600" y="5562600"/>
            <a:ext cx="8382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1" name="Picture 31" descr="17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676400" y="5715000"/>
            <a:ext cx="6858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2" name="Picture 32" descr="17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562600" y="5715000"/>
            <a:ext cx="6858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="" xmlns:p14="http://schemas.microsoft.com/office/powerpoint/2010/main" r:embed="rId9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363769882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129853"/>
    </mc:Choice>
    <mc:Fallback>
      <p:transition spd="slow" advTm="1298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160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 nodeType="clickPar">
                      <p:stCondLst>
                        <p:cond delay="0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4744" fill="hold"/>
                                        <p:tgtEl>
                                          <p:spTgt spid="2160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6082"/>
                  </p:tgtEl>
                </p:cond>
              </p:nextCondLst>
            </p:seq>
            <p:video>
              <p:cMediaNode>
                <p:cTn id="4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6082"/>
                </p:tgtEl>
              </p:cMediaNode>
            </p:video>
            <p:video>
              <p:cMediaNode vol="80000" showWhenStopped="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27" grpId="0"/>
      <p:bldP spid="24" grpId="0"/>
      <p:bldP spid="6" grpId="0"/>
      <p:bldP spid="23" grpId="0"/>
      <p:bldP spid="28" grpId="0"/>
      <p:bldP spid="2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2" name="Text Box 4"/>
          <p:cNvSpPr txBox="1">
            <a:spLocks noChangeArrowheads="1"/>
          </p:cNvSpPr>
          <p:nvPr/>
        </p:nvSpPr>
        <p:spPr bwMode="auto">
          <a:xfrm>
            <a:off x="304800" y="304800"/>
            <a:ext cx="7010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b="1">
                <a:latin typeface="Times New Roman" pitchFamily="18" charset="0"/>
              </a:rPr>
              <a:t>*</a:t>
            </a:r>
            <a:r>
              <a:rPr lang="en-US" sz="3200" b="1" u="sng">
                <a:latin typeface="Times New Roman" pitchFamily="18" charset="0"/>
              </a:rPr>
              <a:t>Adjectives followed by</a:t>
            </a:r>
            <a:r>
              <a:rPr lang="en-US" sz="3200" b="1">
                <a:latin typeface="Times New Roman" pitchFamily="18" charset="0"/>
              </a:rPr>
              <a:t>: </a:t>
            </a:r>
          </a:p>
        </p:txBody>
      </p:sp>
      <p:sp>
        <p:nvSpPr>
          <p:cNvPr id="217093" name="Text Box 5"/>
          <p:cNvSpPr txBox="1">
            <a:spLocks noChangeArrowheads="1"/>
          </p:cNvSpPr>
          <p:nvPr/>
        </p:nvSpPr>
        <p:spPr bwMode="auto">
          <a:xfrm>
            <a:off x="457200" y="914400"/>
            <a:ext cx="72111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solidFill>
                  <a:srgbClr val="0000FF"/>
                </a:solidFill>
                <a:latin typeface="Times New Roman" pitchFamily="18" charset="0"/>
              </a:rPr>
              <a:t>1. </a:t>
            </a:r>
            <a:r>
              <a:rPr lang="en-US" b="1" u="sng">
                <a:solidFill>
                  <a:srgbClr val="0000FF"/>
                </a:solidFill>
                <a:latin typeface="Times New Roman" pitchFamily="18" charset="0"/>
              </a:rPr>
              <a:t>Adjectives followed by an </a:t>
            </a:r>
            <a:r>
              <a:rPr lang="en-US" b="1" u="sng" smtClean="0">
                <a:solidFill>
                  <a:srgbClr val="0000FF"/>
                </a:solidFill>
                <a:latin typeface="Times New Roman" pitchFamily="18" charset="0"/>
              </a:rPr>
              <a:t>Infinitive (Vto).</a:t>
            </a:r>
            <a:endParaRPr lang="en-US" b="1" u="sng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217094" name="Text Box 6"/>
          <p:cNvSpPr txBox="1">
            <a:spLocks noChangeArrowheads="1"/>
          </p:cNvSpPr>
          <p:nvPr/>
        </p:nvSpPr>
        <p:spPr bwMode="auto">
          <a:xfrm>
            <a:off x="533400" y="1981200"/>
            <a:ext cx="6553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>
                <a:latin typeface="Times New Roman" pitchFamily="18" charset="0"/>
              </a:rPr>
              <a:t>It      is      not      difficult      to  remember.</a:t>
            </a:r>
          </a:p>
        </p:txBody>
      </p:sp>
      <p:sp>
        <p:nvSpPr>
          <p:cNvPr id="217096" name="Line 8"/>
          <p:cNvSpPr>
            <a:spLocks noChangeShapeType="1"/>
          </p:cNvSpPr>
          <p:nvPr/>
        </p:nvSpPr>
        <p:spPr bwMode="auto">
          <a:xfrm flipV="1">
            <a:off x="533400" y="2438400"/>
            <a:ext cx="457200" cy="0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097" name="Line 9"/>
          <p:cNvSpPr>
            <a:spLocks noChangeShapeType="1"/>
          </p:cNvSpPr>
          <p:nvPr/>
        </p:nvSpPr>
        <p:spPr bwMode="auto">
          <a:xfrm flipV="1">
            <a:off x="1371600" y="2438400"/>
            <a:ext cx="457200" cy="0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098" name="Line 10"/>
          <p:cNvSpPr>
            <a:spLocks noChangeShapeType="1"/>
          </p:cNvSpPr>
          <p:nvPr/>
        </p:nvSpPr>
        <p:spPr bwMode="auto">
          <a:xfrm flipV="1">
            <a:off x="2133600" y="2438400"/>
            <a:ext cx="457200" cy="0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099" name="Line 11"/>
          <p:cNvSpPr>
            <a:spLocks noChangeShapeType="1"/>
          </p:cNvSpPr>
          <p:nvPr/>
        </p:nvSpPr>
        <p:spPr bwMode="auto">
          <a:xfrm>
            <a:off x="3200400" y="2438400"/>
            <a:ext cx="1143000" cy="0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100" name="Line 12"/>
          <p:cNvSpPr>
            <a:spLocks noChangeShapeType="1"/>
          </p:cNvSpPr>
          <p:nvPr/>
        </p:nvSpPr>
        <p:spPr bwMode="auto">
          <a:xfrm flipV="1">
            <a:off x="4953000" y="2438400"/>
            <a:ext cx="1676400" cy="0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101" name="Text Box 13"/>
          <p:cNvSpPr txBox="1">
            <a:spLocks noChangeArrowheads="1"/>
          </p:cNvSpPr>
          <p:nvPr/>
        </p:nvSpPr>
        <p:spPr bwMode="auto">
          <a:xfrm>
            <a:off x="533400" y="2362200"/>
            <a:ext cx="609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 smtClean="0">
                <a:latin typeface="Times New Roman" pitchFamily="18" charset="0"/>
              </a:rPr>
              <a:t>S</a:t>
            </a:r>
            <a:endParaRPr lang="en-US" b="1">
              <a:latin typeface="Times New Roman" pitchFamily="18" charset="0"/>
            </a:endParaRPr>
          </a:p>
        </p:txBody>
      </p:sp>
      <p:sp>
        <p:nvSpPr>
          <p:cNvPr id="217102" name="Text Box 14"/>
          <p:cNvSpPr txBox="1">
            <a:spLocks noChangeArrowheads="1"/>
          </p:cNvSpPr>
          <p:nvPr/>
        </p:nvSpPr>
        <p:spPr bwMode="auto">
          <a:xfrm>
            <a:off x="533400" y="1447800"/>
            <a:ext cx="8915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u="sng">
                <a:latin typeface="Times New Roman" pitchFamily="18" charset="0"/>
              </a:rPr>
              <a:t>It</a:t>
            </a:r>
            <a:r>
              <a:rPr lang="en-US">
                <a:latin typeface="Times New Roman" pitchFamily="18" charset="0"/>
              </a:rPr>
              <a:t>      </a:t>
            </a:r>
            <a:r>
              <a:rPr lang="en-US" u="sng">
                <a:latin typeface="Times New Roman" pitchFamily="18" charset="0"/>
              </a:rPr>
              <a:t>is</a:t>
            </a:r>
            <a:r>
              <a:rPr lang="en-US">
                <a:latin typeface="Times New Roman" pitchFamily="18" charset="0"/>
              </a:rPr>
              <a:t>                 </a:t>
            </a:r>
            <a:r>
              <a:rPr lang="en-US" u="sng">
                <a:solidFill>
                  <a:srgbClr val="CC3300"/>
                </a:solidFill>
                <a:latin typeface="Times New Roman" pitchFamily="18" charset="0"/>
              </a:rPr>
              <a:t>happy</a:t>
            </a:r>
            <a:r>
              <a:rPr lang="en-US">
                <a:latin typeface="Times New Roman" pitchFamily="18" charset="0"/>
              </a:rPr>
              <a:t>         </a:t>
            </a:r>
            <a:r>
              <a:rPr lang="en-US" u="sng">
                <a:solidFill>
                  <a:srgbClr val="CC3300"/>
                </a:solidFill>
                <a:latin typeface="Times New Roman" pitchFamily="18" charset="0"/>
              </a:rPr>
              <a:t>to hear</a:t>
            </a:r>
            <a:r>
              <a:rPr lang="en-US">
                <a:latin typeface="Times New Roman" pitchFamily="18" charset="0"/>
              </a:rPr>
              <a:t>              about that.</a:t>
            </a:r>
          </a:p>
        </p:txBody>
      </p:sp>
      <p:sp>
        <p:nvSpPr>
          <p:cNvPr id="217103" name="Text Box 15"/>
          <p:cNvSpPr txBox="1">
            <a:spLocks noChangeArrowheads="1"/>
          </p:cNvSpPr>
          <p:nvPr/>
        </p:nvSpPr>
        <p:spPr bwMode="auto">
          <a:xfrm>
            <a:off x="1143000" y="2362200"/>
            <a:ext cx="1905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latin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</a:rPr>
              <a:t>be    (not</a:t>
            </a:r>
            <a:r>
              <a:rPr lang="en-US" b="1">
                <a:latin typeface="Times New Roman" pitchFamily="18" charset="0"/>
              </a:rPr>
              <a:t>)</a:t>
            </a:r>
          </a:p>
        </p:txBody>
      </p:sp>
      <p:sp>
        <p:nvSpPr>
          <p:cNvPr id="217104" name="Text Box 16"/>
          <p:cNvSpPr txBox="1">
            <a:spLocks noChangeArrowheads="1"/>
          </p:cNvSpPr>
          <p:nvPr/>
        </p:nvSpPr>
        <p:spPr bwMode="auto">
          <a:xfrm>
            <a:off x="3124200" y="2362200"/>
            <a:ext cx="1600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latin typeface="Times New Roman" pitchFamily="18" charset="0"/>
              </a:rPr>
              <a:t>  Adj</a:t>
            </a:r>
          </a:p>
        </p:txBody>
      </p:sp>
      <p:sp>
        <p:nvSpPr>
          <p:cNvPr id="217105" name="Text Box 17"/>
          <p:cNvSpPr txBox="1">
            <a:spLocks noChangeArrowheads="1"/>
          </p:cNvSpPr>
          <p:nvPr/>
        </p:nvSpPr>
        <p:spPr bwMode="auto">
          <a:xfrm>
            <a:off x="5029200" y="2376488"/>
            <a:ext cx="3962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latin typeface="Times New Roman" pitchFamily="18" charset="0"/>
              </a:rPr>
              <a:t>  </a:t>
            </a:r>
            <a:r>
              <a:rPr lang="en-US" b="1" smtClean="0">
                <a:latin typeface="Times New Roman" pitchFamily="18" charset="0"/>
              </a:rPr>
              <a:t>Vto</a:t>
            </a:r>
            <a:endParaRPr lang="en-US" b="1">
              <a:latin typeface="Times New Roman" pitchFamily="18" charset="0"/>
            </a:endParaRPr>
          </a:p>
        </p:txBody>
      </p:sp>
      <p:sp>
        <p:nvSpPr>
          <p:cNvPr id="175140" name="Text Box 36"/>
          <p:cNvSpPr txBox="1">
            <a:spLocks noChangeArrowheads="1"/>
          </p:cNvSpPr>
          <p:nvPr/>
        </p:nvSpPr>
        <p:spPr bwMode="auto">
          <a:xfrm>
            <a:off x="304800" y="2971800"/>
            <a:ext cx="8305800" cy="608013"/>
          </a:xfrm>
          <a:prstGeom prst="rect">
            <a:avLst/>
          </a:prstGeom>
          <a:noFill/>
          <a:ln w="2857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b="1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S + be (not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)+ adjective </a:t>
            </a:r>
            <a:r>
              <a:rPr lang="en-US" sz="3200" b="1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+ </a:t>
            </a:r>
            <a:r>
              <a:rPr lang="en-US" sz="3200" b="1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Vto...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1280" name="Text Box 21"/>
          <p:cNvSpPr txBox="1">
            <a:spLocks noChangeArrowheads="1"/>
          </p:cNvSpPr>
          <p:nvPr/>
        </p:nvSpPr>
        <p:spPr bwMode="auto">
          <a:xfrm>
            <a:off x="3870325" y="6027738"/>
            <a:ext cx="49688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endParaRPr lang="en-US"/>
          </a:p>
        </p:txBody>
      </p:sp>
      <p:sp>
        <p:nvSpPr>
          <p:cNvPr id="217110" name="Text Box 22"/>
          <p:cNvSpPr txBox="1">
            <a:spLocks noChangeArrowheads="1"/>
          </p:cNvSpPr>
          <p:nvPr/>
        </p:nvSpPr>
        <p:spPr bwMode="auto">
          <a:xfrm>
            <a:off x="381000" y="3733800"/>
            <a:ext cx="8001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solidFill>
                  <a:srgbClr val="0000FF"/>
                </a:solidFill>
                <a:latin typeface="Times New Roman" pitchFamily="18" charset="0"/>
              </a:rPr>
              <a:t>2. </a:t>
            </a:r>
            <a:r>
              <a:rPr lang="en-US" b="1" u="sng">
                <a:solidFill>
                  <a:srgbClr val="0000FF"/>
                </a:solidFill>
                <a:latin typeface="Times New Roman" pitchFamily="18" charset="0"/>
              </a:rPr>
              <a:t>Adjectives followed by a noun </a:t>
            </a:r>
            <a:r>
              <a:rPr lang="en-US" b="1" u="sng" smtClean="0">
                <a:solidFill>
                  <a:srgbClr val="0000FF"/>
                </a:solidFill>
                <a:latin typeface="Times New Roman" pitchFamily="18" charset="0"/>
              </a:rPr>
              <a:t>clause (S - V....)</a:t>
            </a:r>
            <a:r>
              <a:rPr lang="en-US" b="1" smtClean="0">
                <a:solidFill>
                  <a:srgbClr val="0000FF"/>
                </a:solidFill>
                <a:latin typeface="Times New Roman" pitchFamily="18" charset="0"/>
              </a:rPr>
              <a:t>.</a:t>
            </a:r>
            <a:endParaRPr lang="en-US" b="1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217111" name="Text Box 23"/>
          <p:cNvSpPr txBox="1">
            <a:spLocks noChangeArrowheads="1"/>
          </p:cNvSpPr>
          <p:nvPr/>
        </p:nvSpPr>
        <p:spPr bwMode="auto">
          <a:xfrm>
            <a:off x="609600" y="4191000"/>
            <a:ext cx="7772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 u="sng">
                <a:latin typeface="Times New Roman" pitchFamily="18" charset="0"/>
              </a:rPr>
              <a:t>I</a:t>
            </a:r>
            <a:r>
              <a:rPr lang="en-US" b="1">
                <a:latin typeface="Times New Roman" pitchFamily="18" charset="0"/>
              </a:rPr>
              <a:t> </a:t>
            </a:r>
            <a:r>
              <a:rPr lang="en-US" b="1" u="sng">
                <a:latin typeface="Times New Roman" pitchFamily="18" charset="0"/>
              </a:rPr>
              <a:t>am</a:t>
            </a:r>
            <a:r>
              <a:rPr lang="en-US" b="1">
                <a:latin typeface="Times New Roman" pitchFamily="18" charset="0"/>
              </a:rPr>
              <a:t> </a:t>
            </a:r>
            <a:r>
              <a:rPr lang="en-US" b="1" u="sng">
                <a:latin typeface="Times New Roman" pitchFamily="18" charset="0"/>
              </a:rPr>
              <a:t>afraid</a:t>
            </a:r>
            <a:r>
              <a:rPr lang="en-US" b="1">
                <a:latin typeface="Times New Roman" pitchFamily="18" charset="0"/>
              </a:rPr>
              <a:t> </a:t>
            </a:r>
            <a:r>
              <a:rPr lang="en-US" b="1" u="sng">
                <a:latin typeface="Times New Roman" pitchFamily="18" charset="0"/>
              </a:rPr>
              <a:t>that I can’t come to the party</a:t>
            </a:r>
            <a:r>
              <a:rPr lang="en-US" b="1">
                <a:latin typeface="Times New Roman" pitchFamily="18" charset="0"/>
              </a:rPr>
              <a:t>.</a:t>
            </a:r>
          </a:p>
        </p:txBody>
      </p:sp>
      <p:sp>
        <p:nvSpPr>
          <p:cNvPr id="2" name="Text Box 36"/>
          <p:cNvSpPr txBox="1">
            <a:spLocks noChangeArrowheads="1"/>
          </p:cNvSpPr>
          <p:nvPr/>
        </p:nvSpPr>
        <p:spPr bwMode="auto">
          <a:xfrm>
            <a:off x="381000" y="5791200"/>
            <a:ext cx="8839200" cy="584200"/>
          </a:xfrm>
          <a:prstGeom prst="rect">
            <a:avLst/>
          </a:prstGeom>
          <a:noFill/>
          <a:ln w="2857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S  + be (not)+ adjective + </a:t>
            </a:r>
            <a:r>
              <a:rPr lang="en-US" sz="3200" b="1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(that</a:t>
            </a:r>
            <a:r>
              <a:rPr lang="en-US" sz="3200" b="1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) + a noun clause.</a:t>
            </a:r>
          </a:p>
        </p:txBody>
      </p:sp>
      <p:sp>
        <p:nvSpPr>
          <p:cNvPr id="217113" name="Text Box 25"/>
          <p:cNvSpPr txBox="1">
            <a:spLocks noChangeArrowheads="1"/>
          </p:cNvSpPr>
          <p:nvPr/>
        </p:nvSpPr>
        <p:spPr bwMode="auto">
          <a:xfrm>
            <a:off x="609600" y="4724400"/>
            <a:ext cx="8991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latin typeface="Times New Roman" pitchFamily="18" charset="0"/>
              </a:rPr>
              <a:t>We are delighted that you passed the English exam.</a:t>
            </a:r>
          </a:p>
        </p:txBody>
      </p:sp>
      <p:sp>
        <p:nvSpPr>
          <p:cNvPr id="217114" name="Text Box 26"/>
          <p:cNvSpPr txBox="1">
            <a:spLocks noChangeArrowheads="1"/>
          </p:cNvSpPr>
          <p:nvPr/>
        </p:nvSpPr>
        <p:spPr bwMode="auto">
          <a:xfrm>
            <a:off x="685800" y="5181600"/>
            <a:ext cx="609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latin typeface="Times New Roman" pitchFamily="18" charset="0"/>
              </a:rPr>
              <a:t>S</a:t>
            </a:r>
          </a:p>
        </p:txBody>
      </p:sp>
      <p:sp>
        <p:nvSpPr>
          <p:cNvPr id="217115" name="Line 27"/>
          <p:cNvSpPr>
            <a:spLocks noChangeShapeType="1"/>
          </p:cNvSpPr>
          <p:nvPr/>
        </p:nvSpPr>
        <p:spPr bwMode="auto">
          <a:xfrm flipV="1">
            <a:off x="762000" y="5181600"/>
            <a:ext cx="457200" cy="0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116" name="Text Box 28"/>
          <p:cNvSpPr txBox="1">
            <a:spLocks noChangeArrowheads="1"/>
          </p:cNvSpPr>
          <p:nvPr/>
        </p:nvSpPr>
        <p:spPr bwMode="auto">
          <a:xfrm>
            <a:off x="1219200" y="5181600"/>
            <a:ext cx="914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latin typeface="Times New Roman" pitchFamily="18" charset="0"/>
              </a:rPr>
              <a:t>Be</a:t>
            </a:r>
          </a:p>
        </p:txBody>
      </p:sp>
      <p:sp>
        <p:nvSpPr>
          <p:cNvPr id="217117" name="Line 29"/>
          <p:cNvSpPr>
            <a:spLocks noChangeShapeType="1"/>
          </p:cNvSpPr>
          <p:nvPr/>
        </p:nvSpPr>
        <p:spPr bwMode="auto">
          <a:xfrm flipV="1">
            <a:off x="1295400" y="5181600"/>
            <a:ext cx="457200" cy="0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118" name="Line 30"/>
          <p:cNvSpPr>
            <a:spLocks noChangeShapeType="1"/>
          </p:cNvSpPr>
          <p:nvPr/>
        </p:nvSpPr>
        <p:spPr bwMode="auto">
          <a:xfrm flipV="1">
            <a:off x="1981200" y="5181600"/>
            <a:ext cx="1219200" cy="0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119" name="Text Box 31"/>
          <p:cNvSpPr txBox="1">
            <a:spLocks noChangeArrowheads="1"/>
          </p:cNvSpPr>
          <p:nvPr/>
        </p:nvSpPr>
        <p:spPr bwMode="auto">
          <a:xfrm>
            <a:off x="2133600" y="5195888"/>
            <a:ext cx="1066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latin typeface="Times New Roman" pitchFamily="18" charset="0"/>
              </a:rPr>
              <a:t> Adj</a:t>
            </a:r>
          </a:p>
        </p:txBody>
      </p:sp>
      <p:sp>
        <p:nvSpPr>
          <p:cNvPr id="217120" name="Line 32"/>
          <p:cNvSpPr>
            <a:spLocks noChangeShapeType="1"/>
          </p:cNvSpPr>
          <p:nvPr/>
        </p:nvSpPr>
        <p:spPr bwMode="auto">
          <a:xfrm>
            <a:off x="3494316" y="5181600"/>
            <a:ext cx="5029200" cy="0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121" name="Text Box 33"/>
          <p:cNvSpPr txBox="1">
            <a:spLocks noChangeArrowheads="1"/>
          </p:cNvSpPr>
          <p:nvPr/>
        </p:nvSpPr>
        <p:spPr bwMode="auto">
          <a:xfrm>
            <a:off x="4038600" y="5191125"/>
            <a:ext cx="4800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latin typeface="Times New Roman" pitchFamily="18" charset="0"/>
              </a:rPr>
              <a:t>That + a noun clause</a:t>
            </a: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269243892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244611"/>
    </mc:Choice>
    <mc:Fallback>
      <p:transition spd="slow" advTm="2446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17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17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17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217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7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17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17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17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17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17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217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17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4" dur="500"/>
                                        <p:tgtEl>
                                          <p:spTgt spid="21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21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217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217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217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3" dur="500"/>
                                        <p:tgtEl>
                                          <p:spTgt spid="217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6" dur="500"/>
                                        <p:tgtEl>
                                          <p:spTgt spid="217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500"/>
                                        <p:tgtEl>
                                          <p:spTgt spid="217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4" dur="500"/>
                                        <p:tgtEl>
                                          <p:spTgt spid="217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217092" grpId="0"/>
      <p:bldP spid="217093" grpId="0"/>
      <p:bldP spid="217094" grpId="0"/>
      <p:bldP spid="217096" grpId="0" animBg="1"/>
      <p:bldP spid="217097" grpId="0" animBg="1"/>
      <p:bldP spid="217098" grpId="0" animBg="1"/>
      <p:bldP spid="217099" grpId="0" animBg="1"/>
      <p:bldP spid="217100" grpId="0" animBg="1"/>
      <p:bldP spid="217101" grpId="0"/>
      <p:bldP spid="217103" grpId="0"/>
      <p:bldP spid="217104" grpId="0"/>
      <p:bldP spid="217105" grpId="0"/>
      <p:bldP spid="175140" grpId="0" animBg="1"/>
      <p:bldP spid="217110" grpId="0"/>
      <p:bldP spid="217111" grpId="0"/>
      <p:bldP spid="2" grpId="0" animBg="1"/>
      <p:bldP spid="217113" grpId="0"/>
      <p:bldP spid="217114" grpId="0"/>
      <p:bldP spid="217115" grpId="0" animBg="1"/>
      <p:bldP spid="217116" grpId="0"/>
      <p:bldP spid="217117" grpId="0" animBg="1"/>
      <p:bldP spid="217118" grpId="0" animBg="1"/>
      <p:bldP spid="217119" grpId="0"/>
      <p:bldP spid="217120" grpId="0" animBg="1"/>
      <p:bldP spid="21712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304800" y="736600"/>
            <a:ext cx="8229600" cy="863600"/>
          </a:xfrm>
          <a:prstGeom prst="rect">
            <a:avLst/>
          </a:prstGeom>
          <a:solidFill>
            <a:schemeClr val="bg1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>
                <a:solidFill>
                  <a:srgbClr val="0000CC"/>
                </a:solidFill>
                <a:latin typeface="Arial" charset="0"/>
              </a:rPr>
              <a:t>easy / understand             dangerous / go                 difficult / follow           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0000CC"/>
                </a:solidFill>
                <a:latin typeface="Arial" charset="0"/>
              </a:rPr>
              <a:t>                  hard / believe                          important / wait</a:t>
            </a:r>
          </a:p>
        </p:txBody>
      </p:sp>
      <p:sp>
        <p:nvSpPr>
          <p:cNvPr id="21518" name="Text Box 14"/>
          <p:cNvSpPr txBox="1">
            <a:spLocks noChangeArrowheads="1"/>
          </p:cNvSpPr>
          <p:nvPr/>
        </p:nvSpPr>
        <p:spPr bwMode="auto">
          <a:xfrm>
            <a:off x="-76200" y="9525"/>
            <a:ext cx="9372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en-US" b="1" u="sng">
                <a:solidFill>
                  <a:srgbClr val="FF0000"/>
                </a:solidFill>
                <a:latin typeface="Times New Roman" pitchFamily="18" charset="0"/>
              </a:rPr>
              <a:t>*(3/P.96) Complete the dialogues. Use the words in the box:</a:t>
            </a:r>
          </a:p>
        </p:txBody>
      </p:sp>
      <p:sp>
        <p:nvSpPr>
          <p:cNvPr id="12292" name="Text Box 17"/>
          <p:cNvSpPr txBox="1">
            <a:spLocks noChangeArrowheads="1"/>
          </p:cNvSpPr>
          <p:nvPr/>
        </p:nvSpPr>
        <p:spPr bwMode="auto">
          <a:xfrm>
            <a:off x="593725" y="19415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endParaRPr lang="en-US" sz="1800">
              <a:latin typeface="Arial" charset="0"/>
            </a:endParaRPr>
          </a:p>
        </p:txBody>
      </p:sp>
      <p:sp>
        <p:nvSpPr>
          <p:cNvPr id="12293" name="Text Box 18"/>
          <p:cNvSpPr txBox="1">
            <a:spLocks noChangeArrowheads="1"/>
          </p:cNvSpPr>
          <p:nvPr/>
        </p:nvSpPr>
        <p:spPr bwMode="auto">
          <a:xfrm>
            <a:off x="517525" y="20177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endParaRPr lang="en-US" sz="1800">
              <a:latin typeface="Arial" charset="0"/>
            </a:endParaRPr>
          </a:p>
        </p:txBody>
      </p:sp>
      <p:pic>
        <p:nvPicPr>
          <p:cNvPr id="218129" name="Picture 17" descr="11 00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981200"/>
            <a:ext cx="327660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8130" name="Text Box 18"/>
          <p:cNvSpPr txBox="1">
            <a:spLocks noChangeArrowheads="1"/>
          </p:cNvSpPr>
          <p:nvPr/>
        </p:nvSpPr>
        <p:spPr bwMode="auto">
          <a:xfrm>
            <a:off x="152400" y="2209800"/>
            <a:ext cx="5867400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i="1">
                <a:latin typeface="Times New Roman" pitchFamily="18" charset="0"/>
              </a:rPr>
              <a:t>a) </a:t>
            </a:r>
            <a:r>
              <a:rPr lang="en-US" sz="2400" i="1" u="sng">
                <a:latin typeface="Times New Roman" pitchFamily="18" charset="0"/>
              </a:rPr>
              <a:t>Tourist</a:t>
            </a:r>
            <a:r>
              <a:rPr lang="en-US" sz="2400">
                <a:latin typeface="Times New Roman" pitchFamily="18" charset="0"/>
              </a:rPr>
              <a:t>: Could you show me the way to the post office?</a:t>
            </a:r>
          </a:p>
          <a:p>
            <a:pPr>
              <a:spcBef>
                <a:spcPct val="50000"/>
              </a:spcBef>
            </a:pPr>
            <a:r>
              <a:rPr lang="en-US" sz="2400" i="1" u="sng">
                <a:latin typeface="Times New Roman" pitchFamily="18" charset="0"/>
              </a:rPr>
              <a:t>Lan</a:t>
            </a:r>
            <a:r>
              <a:rPr lang="en-US" sz="2400">
                <a:latin typeface="Times New Roman" pitchFamily="18" charset="0"/>
              </a:rPr>
              <a:t>: Turn right, then left, then right and then left again.</a:t>
            </a:r>
          </a:p>
          <a:p>
            <a:pPr>
              <a:spcBef>
                <a:spcPct val="50000"/>
              </a:spcBef>
            </a:pPr>
            <a:r>
              <a:rPr lang="en-US" sz="2400" i="1" u="sng">
                <a:latin typeface="Times New Roman" pitchFamily="18" charset="0"/>
              </a:rPr>
              <a:t>Tourist</a:t>
            </a:r>
            <a:r>
              <a:rPr lang="en-US" sz="2400">
                <a:latin typeface="Times New Roman" pitchFamily="18" charset="0"/>
              </a:rPr>
              <a:t>: It’s ………………………… your directions. Can you start again, please?</a:t>
            </a:r>
          </a:p>
        </p:txBody>
      </p:sp>
      <p:sp>
        <p:nvSpPr>
          <p:cNvPr id="218131" name="Text Box 19"/>
          <p:cNvSpPr txBox="1">
            <a:spLocks noChangeArrowheads="1"/>
          </p:cNvSpPr>
          <p:nvPr/>
        </p:nvSpPr>
        <p:spPr bwMode="auto">
          <a:xfrm>
            <a:off x="1905000" y="3962400"/>
            <a:ext cx="2743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>
                <a:solidFill>
                  <a:srgbClr val="DE222F"/>
                </a:solidFill>
                <a:latin typeface="Times New Roman" pitchFamily="18" charset="0"/>
              </a:rPr>
              <a:t>difficult to follow</a:t>
            </a: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1874659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52454"/>
    </mc:Choice>
    <mc:Fallback>
      <p:transition spd="slow" advTm="524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218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1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1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21509" grpId="0" animBg="1"/>
      <p:bldP spid="21518" grpId="0"/>
      <p:bldP spid="218130" grpId="0"/>
      <p:bldP spid="21813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4"/>
          <p:cNvSpPr txBox="1">
            <a:spLocks noChangeArrowheads="1"/>
          </p:cNvSpPr>
          <p:nvPr/>
        </p:nvSpPr>
        <p:spPr bwMode="auto">
          <a:xfrm>
            <a:off x="0" y="115888"/>
            <a:ext cx="9144000" cy="722312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>
              <a:lnSpc>
                <a:spcPct val="60000"/>
              </a:lnSpc>
              <a:spcBef>
                <a:spcPct val="50000"/>
              </a:spcBef>
              <a:defRPr/>
            </a:pPr>
            <a:r>
              <a:rPr lang="en-US" sz="2400" b="1" dirty="0" smtClean="0">
                <a:latin typeface="Times New Roman" pitchFamily="18" charset="0"/>
              </a:rPr>
              <a:t>easy/understand               dangerous/go            </a:t>
            </a:r>
            <a:r>
              <a:rPr lang="en-US" sz="2400" b="1" strike="sngStrike" dirty="0" smtClean="0">
                <a:latin typeface="Times New Roman" pitchFamily="18" charset="0"/>
              </a:rPr>
              <a:t>difficult/follow</a:t>
            </a:r>
          </a:p>
          <a:p>
            <a:pPr algn="ctr">
              <a:lnSpc>
                <a:spcPct val="60000"/>
              </a:lnSpc>
              <a:spcBef>
                <a:spcPct val="50000"/>
              </a:spcBef>
              <a:defRPr/>
            </a:pPr>
            <a:r>
              <a:rPr lang="en-US" sz="2400" b="1" dirty="0" smtClean="0">
                <a:latin typeface="Times New Roman" pitchFamily="18" charset="0"/>
              </a:rPr>
              <a:t>hard/believe                             important/wait</a:t>
            </a:r>
          </a:p>
        </p:txBody>
      </p:sp>
      <p:pic>
        <p:nvPicPr>
          <p:cNvPr id="222213" name="Picture 5" descr="Pic 18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877888"/>
            <a:ext cx="2209800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2214" name="Text Box 6"/>
          <p:cNvSpPr txBox="1">
            <a:spLocks noChangeArrowheads="1"/>
          </p:cNvSpPr>
          <p:nvPr/>
        </p:nvSpPr>
        <p:spPr bwMode="auto">
          <a:xfrm>
            <a:off x="609600" y="838200"/>
            <a:ext cx="6172200" cy="795338"/>
          </a:xfrm>
          <a:prstGeom prst="rect">
            <a:avLst/>
          </a:prstGeom>
          <a:noFill/>
          <a:ln w="9525">
            <a:solidFill>
              <a:srgbClr val="FF3399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 i="1" u="sng">
                <a:solidFill>
                  <a:srgbClr val="CC3300"/>
                </a:solidFill>
                <a:latin typeface="Times New Roman" pitchFamily="18" charset="0"/>
              </a:rPr>
              <a:t>Mr. Dao</a:t>
            </a:r>
            <a:r>
              <a:rPr lang="en-US" sz="2400">
                <a:latin typeface="Times New Roman" pitchFamily="18" charset="0"/>
              </a:rPr>
              <a:t>: </a:t>
            </a:r>
            <a:r>
              <a:rPr lang="en-US" sz="2400" b="1">
                <a:latin typeface="Times New Roman" pitchFamily="18" charset="0"/>
              </a:rPr>
              <a:t>Can you do the exercise, Hoa?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 i="1" u="sng">
                <a:solidFill>
                  <a:srgbClr val="333399"/>
                </a:solidFill>
                <a:latin typeface="Times New Roman" pitchFamily="18" charset="0"/>
              </a:rPr>
              <a:t>Hoa</a:t>
            </a:r>
            <a:r>
              <a:rPr lang="en-US" sz="2400">
                <a:latin typeface="Times New Roman" pitchFamily="18" charset="0"/>
              </a:rPr>
              <a:t>: </a:t>
            </a:r>
            <a:r>
              <a:rPr lang="en-US" sz="2400" b="1">
                <a:latin typeface="Times New Roman" pitchFamily="18" charset="0"/>
              </a:rPr>
              <a:t>Yes, Mr. Dao. It’s</a:t>
            </a:r>
            <a:r>
              <a:rPr lang="en-US" sz="2400">
                <a:latin typeface="Times New Roman" pitchFamily="18" charset="0"/>
              </a:rPr>
              <a:t> ………………………..</a:t>
            </a:r>
          </a:p>
        </p:txBody>
      </p:sp>
      <p:sp>
        <p:nvSpPr>
          <p:cNvPr id="222215" name="Text Box 7"/>
          <p:cNvSpPr txBox="1">
            <a:spLocks noChangeArrowheads="1"/>
          </p:cNvSpPr>
          <p:nvPr/>
        </p:nvSpPr>
        <p:spPr bwMode="auto">
          <a:xfrm>
            <a:off x="228600" y="762000"/>
            <a:ext cx="609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solidFill>
                  <a:srgbClr val="0000FF"/>
                </a:solidFill>
                <a:latin typeface="Times New Roman" pitchFamily="18" charset="0"/>
              </a:rPr>
              <a:t>b)</a:t>
            </a:r>
          </a:p>
        </p:txBody>
      </p:sp>
      <p:sp>
        <p:nvSpPr>
          <p:cNvPr id="222216" name="Rectangle 8"/>
          <p:cNvSpPr>
            <a:spLocks noChangeArrowheads="1"/>
          </p:cNvSpPr>
          <p:nvPr/>
        </p:nvSpPr>
        <p:spPr bwMode="auto">
          <a:xfrm>
            <a:off x="8153400" y="838200"/>
            <a:ext cx="501650" cy="519113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DE222F"/>
                </a:solidFill>
                <a:latin typeface="Times New Roman" pitchFamily="18" charset="0"/>
              </a:rPr>
              <a:t>b)</a:t>
            </a:r>
          </a:p>
        </p:txBody>
      </p:sp>
      <p:sp>
        <p:nvSpPr>
          <p:cNvPr id="222217" name="Text Box 9"/>
          <p:cNvSpPr txBox="1">
            <a:spLocks noChangeArrowheads="1"/>
          </p:cNvSpPr>
          <p:nvPr/>
        </p:nvSpPr>
        <p:spPr bwMode="auto">
          <a:xfrm>
            <a:off x="3124200" y="2209800"/>
            <a:ext cx="609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solidFill>
                  <a:srgbClr val="DE222F"/>
                </a:solidFill>
                <a:latin typeface="Times New Roman" pitchFamily="18" charset="0"/>
              </a:rPr>
              <a:t>c)</a:t>
            </a:r>
          </a:p>
        </p:txBody>
      </p:sp>
      <p:sp>
        <p:nvSpPr>
          <p:cNvPr id="222218" name="Text Box 10"/>
          <p:cNvSpPr txBox="1">
            <a:spLocks noChangeArrowheads="1"/>
          </p:cNvSpPr>
          <p:nvPr/>
        </p:nvSpPr>
        <p:spPr bwMode="auto">
          <a:xfrm>
            <a:off x="2362200" y="2819400"/>
            <a:ext cx="6781800" cy="795338"/>
          </a:xfrm>
          <a:prstGeom prst="rect">
            <a:avLst/>
          </a:prstGeom>
          <a:noFill/>
          <a:ln w="9525">
            <a:solidFill>
              <a:srgbClr val="FF3399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 i="1" u="sng">
                <a:solidFill>
                  <a:srgbClr val="CC3300"/>
                </a:solidFill>
                <a:latin typeface="Times New Roman" pitchFamily="18" charset="0"/>
              </a:rPr>
              <a:t>Lan</a:t>
            </a:r>
            <a:r>
              <a:rPr lang="en-US" sz="2400">
                <a:solidFill>
                  <a:srgbClr val="CC3300"/>
                </a:solidFill>
                <a:latin typeface="Times New Roman" pitchFamily="18" charset="0"/>
              </a:rPr>
              <a:t>:</a:t>
            </a:r>
            <a:r>
              <a:rPr lang="en-US" sz="2400">
                <a:latin typeface="Times New Roman" pitchFamily="18" charset="0"/>
              </a:rPr>
              <a:t> </a:t>
            </a:r>
            <a:r>
              <a:rPr lang="en-US" sz="2400" b="1">
                <a:latin typeface="Times New Roman" pitchFamily="18" charset="0"/>
              </a:rPr>
              <a:t>In the future, mankind may live on the moon.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 i="1" u="sng">
                <a:solidFill>
                  <a:srgbClr val="333399"/>
                </a:solidFill>
                <a:latin typeface="Times New Roman" pitchFamily="18" charset="0"/>
              </a:rPr>
              <a:t>Nga</a:t>
            </a:r>
            <a:r>
              <a:rPr lang="en-US" sz="2400">
                <a:solidFill>
                  <a:srgbClr val="333399"/>
                </a:solidFill>
                <a:latin typeface="Times New Roman" pitchFamily="18" charset="0"/>
              </a:rPr>
              <a:t>:</a:t>
            </a:r>
            <a:r>
              <a:rPr lang="en-US" sz="2400">
                <a:latin typeface="Times New Roman" pitchFamily="18" charset="0"/>
              </a:rPr>
              <a:t> </a:t>
            </a:r>
            <a:r>
              <a:rPr lang="en-US" sz="2400" b="1">
                <a:latin typeface="Times New Roman" pitchFamily="18" charset="0"/>
              </a:rPr>
              <a:t>Really? It’s</a:t>
            </a:r>
            <a:r>
              <a:rPr lang="en-US" sz="2400">
                <a:latin typeface="Times New Roman" pitchFamily="18" charset="0"/>
              </a:rPr>
              <a:t> ………………………</a:t>
            </a:r>
          </a:p>
        </p:txBody>
      </p:sp>
      <p:sp>
        <p:nvSpPr>
          <p:cNvPr id="222219" name="Text Box 11"/>
          <p:cNvSpPr txBox="1">
            <a:spLocks noChangeArrowheads="1"/>
          </p:cNvSpPr>
          <p:nvPr/>
        </p:nvSpPr>
        <p:spPr bwMode="auto">
          <a:xfrm>
            <a:off x="0" y="4038600"/>
            <a:ext cx="609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solidFill>
                  <a:srgbClr val="0000FF"/>
                </a:solidFill>
                <a:latin typeface="Times New Roman" pitchFamily="18" charset="0"/>
              </a:rPr>
              <a:t>d)</a:t>
            </a:r>
          </a:p>
        </p:txBody>
      </p:sp>
      <p:sp>
        <p:nvSpPr>
          <p:cNvPr id="222220" name="Text Box 12"/>
          <p:cNvSpPr txBox="1">
            <a:spLocks noChangeArrowheads="1"/>
          </p:cNvSpPr>
          <p:nvPr/>
        </p:nvSpPr>
        <p:spPr bwMode="auto">
          <a:xfrm>
            <a:off x="381000" y="3886200"/>
            <a:ext cx="6019800" cy="1050925"/>
          </a:xfrm>
          <a:prstGeom prst="rect">
            <a:avLst/>
          </a:prstGeom>
          <a:noFill/>
          <a:ln w="9525">
            <a:solidFill>
              <a:srgbClr val="DE222F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 i="1" u="sng">
                <a:solidFill>
                  <a:srgbClr val="CC3300"/>
                </a:solidFill>
                <a:latin typeface="Times New Roman" pitchFamily="18" charset="0"/>
              </a:rPr>
              <a:t>Mrs. Thoa</a:t>
            </a:r>
            <a:r>
              <a:rPr lang="en-US" sz="2400">
                <a:latin typeface="Times New Roman" pitchFamily="18" charset="0"/>
              </a:rPr>
              <a:t>: </a:t>
            </a:r>
            <a:r>
              <a:rPr lang="en-US" sz="2400" b="1">
                <a:latin typeface="Times New Roman" pitchFamily="18" charset="0"/>
              </a:rPr>
              <a:t>Stop, Tuan! It’s ……………....... near the stove.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 i="1" u="sng">
                <a:solidFill>
                  <a:srgbClr val="333399"/>
                </a:solidFill>
                <a:latin typeface="Times New Roman" pitchFamily="18" charset="0"/>
              </a:rPr>
              <a:t>Tuan</a:t>
            </a:r>
            <a:r>
              <a:rPr lang="en-US" sz="2400">
                <a:latin typeface="Times New Roman" pitchFamily="18" charset="0"/>
              </a:rPr>
              <a:t>: </a:t>
            </a:r>
            <a:r>
              <a:rPr lang="en-US" sz="2400" b="1">
                <a:latin typeface="Times New Roman" pitchFamily="18" charset="0"/>
              </a:rPr>
              <a:t>Sorry, Mom.</a:t>
            </a:r>
          </a:p>
        </p:txBody>
      </p:sp>
      <p:sp>
        <p:nvSpPr>
          <p:cNvPr id="222221" name="Text Box 13"/>
          <p:cNvSpPr txBox="1">
            <a:spLocks noChangeArrowheads="1"/>
          </p:cNvSpPr>
          <p:nvPr/>
        </p:nvSpPr>
        <p:spPr bwMode="auto">
          <a:xfrm>
            <a:off x="0" y="5334000"/>
            <a:ext cx="609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solidFill>
                  <a:srgbClr val="0000FF"/>
                </a:solidFill>
                <a:latin typeface="Times New Roman" pitchFamily="18" charset="0"/>
              </a:rPr>
              <a:t>e)</a:t>
            </a:r>
          </a:p>
        </p:txBody>
      </p:sp>
      <p:sp>
        <p:nvSpPr>
          <p:cNvPr id="222222" name="Text Box 14"/>
          <p:cNvSpPr txBox="1">
            <a:spLocks noChangeArrowheads="1"/>
          </p:cNvSpPr>
          <p:nvPr/>
        </p:nvSpPr>
        <p:spPr bwMode="auto">
          <a:xfrm>
            <a:off x="381000" y="5181600"/>
            <a:ext cx="6096000" cy="1050925"/>
          </a:xfrm>
          <a:prstGeom prst="rect">
            <a:avLst/>
          </a:prstGeom>
          <a:noFill/>
          <a:ln w="9525">
            <a:solidFill>
              <a:srgbClr val="DE222F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 b="1" i="1" u="sng">
                <a:solidFill>
                  <a:srgbClr val="CC3300"/>
                </a:solidFill>
                <a:latin typeface="Times New Roman" pitchFamily="18" charset="0"/>
              </a:rPr>
              <a:t>Hoa</a:t>
            </a:r>
            <a:r>
              <a:rPr lang="en-US" sz="2400" b="1">
                <a:solidFill>
                  <a:srgbClr val="CC3300"/>
                </a:solidFill>
                <a:latin typeface="Times New Roman" pitchFamily="18" charset="0"/>
              </a:rPr>
              <a:t>:</a:t>
            </a:r>
            <a:r>
              <a:rPr lang="en-US" sz="2400" b="1">
                <a:latin typeface="Times New Roman" pitchFamily="18" charset="0"/>
              </a:rPr>
              <a:t> Should I stir the mixture, Aunt Thanh</a:t>
            </a:r>
            <a:r>
              <a:rPr lang="en-US" sz="2400">
                <a:latin typeface="Times New Roman" pitchFamily="18" charset="0"/>
              </a:rPr>
              <a:t>?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 i="1" u="sng">
                <a:solidFill>
                  <a:srgbClr val="333399"/>
                </a:solidFill>
                <a:latin typeface="Times New Roman" pitchFamily="18" charset="0"/>
              </a:rPr>
              <a:t>Aunt Thanh</a:t>
            </a:r>
            <a:r>
              <a:rPr lang="en-US" sz="2400">
                <a:latin typeface="Times New Roman" pitchFamily="18" charset="0"/>
              </a:rPr>
              <a:t>: </a:t>
            </a:r>
            <a:r>
              <a:rPr lang="en-US" sz="2400" b="1">
                <a:latin typeface="Times New Roman" pitchFamily="18" charset="0"/>
              </a:rPr>
              <a:t>No. It’s ………………..………              for five minutes.</a:t>
            </a:r>
          </a:p>
        </p:txBody>
      </p:sp>
      <p:pic>
        <p:nvPicPr>
          <p:cNvPr id="222223" name="Picture 1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5334000"/>
            <a:ext cx="11430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2224" name="Picture 1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6825" y="5334000"/>
            <a:ext cx="1343025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2225" name="Rectangle 17"/>
          <p:cNvSpPr>
            <a:spLocks noChangeArrowheads="1"/>
          </p:cNvSpPr>
          <p:nvPr/>
        </p:nvSpPr>
        <p:spPr bwMode="auto">
          <a:xfrm>
            <a:off x="7162800" y="5260975"/>
            <a:ext cx="4206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  <a:latin typeface="Times New Roman" pitchFamily="18" charset="0"/>
              </a:rPr>
              <a:t>e)</a:t>
            </a:r>
          </a:p>
        </p:txBody>
      </p:sp>
      <p:pic>
        <p:nvPicPr>
          <p:cNvPr id="222226" name="Picture 18" descr="14 copy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3886200"/>
            <a:ext cx="1219200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2227" name="Picture 1" descr="DSC00370.JPG"/>
          <p:cNvPicPr>
            <a:picLocks noGrp="1" noChangeAspect="1"/>
          </p:cNvPicPr>
          <p:nvPr isPhoto="1"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3886200"/>
            <a:ext cx="14478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2228" name="Text Box 20"/>
          <p:cNvSpPr txBox="1">
            <a:spLocks noChangeArrowheads="1"/>
          </p:cNvSpPr>
          <p:nvPr/>
        </p:nvSpPr>
        <p:spPr bwMode="auto">
          <a:xfrm>
            <a:off x="7062936" y="3886200"/>
            <a:ext cx="533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solidFill>
                  <a:srgbClr val="DE222F"/>
                </a:solidFill>
                <a:latin typeface="Times New Roman" pitchFamily="18" charset="0"/>
              </a:rPr>
              <a:t>d)</a:t>
            </a:r>
          </a:p>
        </p:txBody>
      </p:sp>
      <p:sp>
        <p:nvSpPr>
          <p:cNvPr id="222229" name="Rectangle 21"/>
          <p:cNvSpPr>
            <a:spLocks noGrp="1" noChangeAspect="1" noChangeArrowheads="1"/>
          </p:cNvSpPr>
          <p:nvPr isPhoto="1"/>
        </p:nvSpPr>
        <p:spPr bwMode="auto">
          <a:xfrm>
            <a:off x="228600" y="1752600"/>
            <a:ext cx="2209800" cy="1973263"/>
          </a:xfrm>
          <a:prstGeom prst="rect">
            <a:avLst/>
          </a:prstGeom>
          <a:blipFill dpi="0" rotWithShape="1">
            <a:blip r:embed="rId9"/>
            <a:srcRect/>
            <a:stretch>
              <a:fillRect r="-3463"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22230" name="Text Box 22"/>
          <p:cNvSpPr txBox="1">
            <a:spLocks noChangeArrowheads="1"/>
          </p:cNvSpPr>
          <p:nvPr/>
        </p:nvSpPr>
        <p:spPr bwMode="auto">
          <a:xfrm>
            <a:off x="3657600" y="1066800"/>
            <a:ext cx="3124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solidFill>
                  <a:srgbClr val="DE222F"/>
                </a:solidFill>
                <a:latin typeface="Times New Roman" pitchFamily="18" charset="0"/>
              </a:rPr>
              <a:t>easy to understand</a:t>
            </a:r>
          </a:p>
        </p:txBody>
      </p:sp>
      <p:sp>
        <p:nvSpPr>
          <p:cNvPr id="222231" name="Text Box 23"/>
          <p:cNvSpPr txBox="1">
            <a:spLocks noChangeArrowheads="1"/>
          </p:cNvSpPr>
          <p:nvPr/>
        </p:nvSpPr>
        <p:spPr bwMode="auto">
          <a:xfrm>
            <a:off x="4724400" y="3048000"/>
            <a:ext cx="2971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solidFill>
                  <a:srgbClr val="DE222F"/>
                </a:solidFill>
                <a:latin typeface="Times New Roman" pitchFamily="18" charset="0"/>
              </a:rPr>
              <a:t>hard to believe</a:t>
            </a:r>
          </a:p>
        </p:txBody>
      </p:sp>
      <p:sp>
        <p:nvSpPr>
          <p:cNvPr id="222232" name="Text Box 24"/>
          <p:cNvSpPr txBox="1">
            <a:spLocks noChangeArrowheads="1"/>
          </p:cNvSpPr>
          <p:nvPr/>
        </p:nvSpPr>
        <p:spPr bwMode="auto">
          <a:xfrm>
            <a:off x="3962400" y="3733800"/>
            <a:ext cx="2514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DE222F"/>
                </a:solidFill>
                <a:latin typeface="Times New Roman" pitchFamily="18" charset="0"/>
              </a:rPr>
              <a:t>dangerous to go</a:t>
            </a:r>
          </a:p>
        </p:txBody>
      </p:sp>
      <p:sp>
        <p:nvSpPr>
          <p:cNvPr id="222233" name="Text Box 25"/>
          <p:cNvSpPr txBox="1">
            <a:spLocks noChangeArrowheads="1"/>
          </p:cNvSpPr>
          <p:nvPr/>
        </p:nvSpPr>
        <p:spPr bwMode="auto">
          <a:xfrm>
            <a:off x="3048000" y="5424488"/>
            <a:ext cx="30480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US" b="1">
                <a:solidFill>
                  <a:srgbClr val="DE222F"/>
                </a:solidFill>
                <a:latin typeface="Times New Roman" pitchFamily="18" charset="0"/>
              </a:rPr>
              <a:t>important to wait</a:t>
            </a:r>
          </a:p>
        </p:txBody>
      </p:sp>
      <p:sp>
        <p:nvSpPr>
          <p:cNvPr id="24" name="Text Box 9"/>
          <p:cNvSpPr txBox="1">
            <a:spLocks noChangeArrowheads="1"/>
          </p:cNvSpPr>
          <p:nvPr/>
        </p:nvSpPr>
        <p:spPr bwMode="auto">
          <a:xfrm>
            <a:off x="203200" y="1939925"/>
            <a:ext cx="609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solidFill>
                  <a:srgbClr val="DE222F"/>
                </a:solidFill>
                <a:latin typeface="Times New Roman" pitchFamily="18" charset="0"/>
              </a:rPr>
              <a:t>c)</a:t>
            </a: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="" xmlns:p14="http://schemas.microsoft.com/office/powerpoint/2010/main" r:embed="rId10"/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12543505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69449"/>
    </mc:Choice>
    <mc:Fallback>
      <p:transition spd="slow" advTm="694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222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222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22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222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22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222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222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222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22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22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22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22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6" dur="2000"/>
                                        <p:tgtEl>
                                          <p:spTgt spid="222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2000"/>
                                        <p:tgtEl>
                                          <p:spTgt spid="222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222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5" dur="2000"/>
                                        <p:tgtEl>
                                          <p:spTgt spid="222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8" dur="2000"/>
                                        <p:tgtEl>
                                          <p:spTgt spid="222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500"/>
                                        <p:tgtEl>
                                          <p:spTgt spid="22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8" dur="500"/>
                                        <p:tgtEl>
                                          <p:spTgt spid="22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22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8" dur="500"/>
                                        <p:tgtEl>
                                          <p:spTgt spid="22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8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222214" grpId="0" animBg="1"/>
      <p:bldP spid="222215" grpId="0"/>
      <p:bldP spid="222216" grpId="0" animBg="1"/>
      <p:bldP spid="222217" grpId="0"/>
      <p:bldP spid="222218" grpId="0" animBg="1"/>
      <p:bldP spid="222219" grpId="0"/>
      <p:bldP spid="222220" grpId="0" animBg="1"/>
      <p:bldP spid="222221" grpId="0"/>
      <p:bldP spid="222222" grpId="0" animBg="1"/>
      <p:bldP spid="222225" grpId="0"/>
      <p:bldP spid="222228" grpId="0"/>
      <p:bldP spid="222230" grpId="0"/>
      <p:bldP spid="222231" grpId="0"/>
      <p:bldP spid="222232" grpId="0"/>
      <p:bldP spid="222233" grpId="0"/>
      <p:bldP spid="2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6"/>
          <p:cNvSpPr txBox="1"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>
              <a:latin typeface="Times New Roman" pitchFamily="18" charset="0"/>
            </a:endParaRPr>
          </a:p>
        </p:txBody>
      </p:sp>
      <p:sp>
        <p:nvSpPr>
          <p:cNvPr id="227335" name="Text Box 7"/>
          <p:cNvSpPr txBox="1">
            <a:spLocks noChangeArrowheads="1"/>
          </p:cNvSpPr>
          <p:nvPr/>
        </p:nvSpPr>
        <p:spPr bwMode="auto">
          <a:xfrm>
            <a:off x="0" y="0"/>
            <a:ext cx="89916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b="1" u="sng">
                <a:latin typeface=".VnTimeH" pitchFamily="34" charset="0"/>
              </a:rPr>
              <a:t>*(4/P.97) </a:t>
            </a:r>
            <a:r>
              <a:rPr lang="en-US" sz="2400" b="1" i="1">
                <a:latin typeface="Times New Roman" pitchFamily="18" charset="0"/>
              </a:rPr>
              <a:t>Complete the letter. Use the correct forms of the verb </a:t>
            </a:r>
            <a:r>
              <a:rPr lang="en-US" sz="2400" b="1" i="1">
                <a:solidFill>
                  <a:srgbClr val="00B050"/>
                </a:solidFill>
                <a:latin typeface="Times New Roman" pitchFamily="18" charset="0"/>
              </a:rPr>
              <a:t>BE</a:t>
            </a:r>
            <a:r>
              <a:rPr lang="en-US" sz="2400" b="1" i="1">
                <a:latin typeface="Times New Roman" pitchFamily="18" charset="0"/>
              </a:rPr>
              <a:t> and the </a:t>
            </a:r>
            <a:r>
              <a:rPr lang="en-US" sz="2400" b="1" i="1">
                <a:solidFill>
                  <a:srgbClr val="00B050"/>
                </a:solidFill>
                <a:latin typeface="Times New Roman" pitchFamily="18" charset="0"/>
              </a:rPr>
              <a:t>ADJECTIVES</a:t>
            </a:r>
            <a:r>
              <a:rPr lang="en-US" sz="2400" b="1" i="1">
                <a:latin typeface="Times New Roman" pitchFamily="18" charset="0"/>
              </a:rPr>
              <a:t> in the box:</a:t>
            </a:r>
          </a:p>
        </p:txBody>
      </p:sp>
      <p:sp>
        <p:nvSpPr>
          <p:cNvPr id="227336" name="Text Box 8"/>
          <p:cNvSpPr txBox="1">
            <a:spLocks noChangeArrowheads="1"/>
          </p:cNvSpPr>
          <p:nvPr/>
        </p:nvSpPr>
        <p:spPr bwMode="auto">
          <a:xfrm>
            <a:off x="381000" y="762000"/>
            <a:ext cx="8763000" cy="4572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FF3399"/>
                </a:solidFill>
                <a:latin typeface="Times New Roman" pitchFamily="18" charset="0"/>
              </a:rPr>
              <a:t>   </a:t>
            </a:r>
            <a:r>
              <a:rPr lang="en-US" sz="2400" b="1">
                <a:solidFill>
                  <a:srgbClr val="FF0000"/>
                </a:solidFill>
                <a:latin typeface="Times New Roman" pitchFamily="18" charset="0"/>
              </a:rPr>
              <a:t>happy      delighted       certain        relieved      sure       afraid</a:t>
            </a:r>
          </a:p>
        </p:txBody>
      </p:sp>
      <p:sp>
        <p:nvSpPr>
          <p:cNvPr id="227337" name="Text Box 9"/>
          <p:cNvSpPr txBox="1">
            <a:spLocks noChangeArrowheads="1"/>
          </p:cNvSpPr>
          <p:nvPr/>
        </p:nvSpPr>
        <p:spPr bwMode="auto">
          <a:xfrm>
            <a:off x="228600" y="1371600"/>
            <a:ext cx="8610600" cy="5149850"/>
          </a:xfrm>
          <a:prstGeom prst="rect">
            <a:avLst/>
          </a:prstGeom>
          <a:noFill/>
          <a:ln w="1905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>
                <a:latin typeface="Times New Roman" pitchFamily="18" charset="0"/>
              </a:rPr>
              <a:t>Dear Nam, 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>
                <a:latin typeface="Times New Roman" pitchFamily="18" charset="0"/>
              </a:rPr>
              <a:t>Your grandfather and I (0) ……………… that you passed your English exam. Congratulations!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>
                <a:latin typeface="Times New Roman" pitchFamily="18" charset="0"/>
              </a:rPr>
              <a:t>Aunt Mai (1) ………………. that you remembered her birthday last week. She told me you gave her a beautiful scarf.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>
                <a:latin typeface="Times New Roman" pitchFamily="18" charset="0"/>
              </a:rPr>
              <a:t>I (2) ……………… that your mother is feeling better. Please give her my love.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>
                <a:latin typeface="Times New Roman" pitchFamily="18" charset="0"/>
              </a:rPr>
              <a:t>We’re looking forward to seeing you in June. However, grandfather (3) ……………… that the day was wrong. (4) …….. you ……… that you’re arriving on Saturday 20</a:t>
            </a:r>
            <a:r>
              <a:rPr lang="en-US" sz="2400" baseline="30000">
                <a:latin typeface="Times New Roman" pitchFamily="18" charset="0"/>
              </a:rPr>
              <a:t>th</a:t>
            </a:r>
            <a:r>
              <a:rPr lang="en-US" sz="2400">
                <a:latin typeface="Times New Roman" pitchFamily="18" charset="0"/>
              </a:rPr>
              <a:t>?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>
                <a:latin typeface="Times New Roman" pitchFamily="18" charset="0"/>
              </a:rPr>
              <a:t>I (5) …………….. that there are no trains from Hanoi on Saturdays?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>
                <a:latin typeface="Times New Roman" pitchFamily="18" charset="0"/>
              </a:rPr>
              <a:t>Write soon and confirm your arrival date and time.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>
                <a:latin typeface="Times New Roman" pitchFamily="18" charset="0"/>
              </a:rPr>
              <a:t>Love,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>
                <a:latin typeface="Times New Roman" pitchFamily="18" charset="0"/>
              </a:rPr>
              <a:t>Grandma</a:t>
            </a:r>
          </a:p>
        </p:txBody>
      </p:sp>
      <p:sp>
        <p:nvSpPr>
          <p:cNvPr id="227338" name="Text Box 10"/>
          <p:cNvSpPr txBox="1">
            <a:spLocks noChangeArrowheads="1"/>
          </p:cNvSpPr>
          <p:nvPr/>
        </p:nvSpPr>
        <p:spPr bwMode="auto">
          <a:xfrm>
            <a:off x="3581400" y="1676400"/>
            <a:ext cx="1981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DE222F"/>
                </a:solidFill>
                <a:latin typeface="Times New Roman" pitchFamily="18" charset="0"/>
              </a:rPr>
              <a:t>are delighted</a:t>
            </a:r>
          </a:p>
        </p:txBody>
      </p:sp>
      <p:sp>
        <p:nvSpPr>
          <p:cNvPr id="227339" name="Text Box 11"/>
          <p:cNvSpPr txBox="1">
            <a:spLocks noChangeArrowheads="1"/>
          </p:cNvSpPr>
          <p:nvPr/>
        </p:nvSpPr>
        <p:spPr bwMode="auto">
          <a:xfrm>
            <a:off x="2133600" y="2362200"/>
            <a:ext cx="1828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DE222F"/>
                </a:solidFill>
                <a:latin typeface="Times New Roman" pitchFamily="18" charset="0"/>
              </a:rPr>
              <a:t>was happy</a:t>
            </a:r>
          </a:p>
        </p:txBody>
      </p:sp>
      <p:sp>
        <p:nvSpPr>
          <p:cNvPr id="227340" name="Text Box 12"/>
          <p:cNvSpPr txBox="1">
            <a:spLocks noChangeArrowheads="1"/>
          </p:cNvSpPr>
          <p:nvPr/>
        </p:nvSpPr>
        <p:spPr bwMode="auto">
          <a:xfrm>
            <a:off x="914400" y="3048000"/>
            <a:ext cx="1752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DE222F"/>
                </a:solidFill>
                <a:latin typeface="Times New Roman" pitchFamily="18" charset="0"/>
              </a:rPr>
              <a:t>am relieved</a:t>
            </a:r>
          </a:p>
        </p:txBody>
      </p:sp>
      <p:sp>
        <p:nvSpPr>
          <p:cNvPr id="227341" name="Text Box 13"/>
          <p:cNvSpPr txBox="1">
            <a:spLocks noChangeArrowheads="1"/>
          </p:cNvSpPr>
          <p:nvPr/>
        </p:nvSpPr>
        <p:spPr bwMode="auto">
          <a:xfrm>
            <a:off x="990600" y="4038600"/>
            <a:ext cx="1828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DE222F"/>
                </a:solidFill>
                <a:latin typeface="Times New Roman" pitchFamily="18" charset="0"/>
              </a:rPr>
              <a:t>is afraid</a:t>
            </a:r>
          </a:p>
        </p:txBody>
      </p:sp>
      <p:sp>
        <p:nvSpPr>
          <p:cNvPr id="227342" name="Text Box 14"/>
          <p:cNvSpPr txBox="1">
            <a:spLocks noChangeArrowheads="1"/>
          </p:cNvSpPr>
          <p:nvPr/>
        </p:nvSpPr>
        <p:spPr bwMode="auto">
          <a:xfrm>
            <a:off x="6096000" y="40386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DE222F"/>
                </a:solidFill>
                <a:latin typeface="Times New Roman" pitchFamily="18" charset="0"/>
              </a:rPr>
              <a:t>Are</a:t>
            </a:r>
          </a:p>
        </p:txBody>
      </p:sp>
      <p:sp>
        <p:nvSpPr>
          <p:cNvPr id="227343" name="Text Box 15"/>
          <p:cNvSpPr txBox="1">
            <a:spLocks noChangeArrowheads="1"/>
          </p:cNvSpPr>
          <p:nvPr/>
        </p:nvSpPr>
        <p:spPr bwMode="auto">
          <a:xfrm>
            <a:off x="7467600" y="4038600"/>
            <a:ext cx="914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DE222F"/>
                </a:solidFill>
                <a:latin typeface="Times New Roman" pitchFamily="18" charset="0"/>
              </a:rPr>
              <a:t>sure</a:t>
            </a:r>
          </a:p>
        </p:txBody>
      </p:sp>
      <p:sp>
        <p:nvSpPr>
          <p:cNvPr id="227344" name="Text Box 16"/>
          <p:cNvSpPr txBox="1">
            <a:spLocks noChangeArrowheads="1"/>
          </p:cNvSpPr>
          <p:nvPr/>
        </p:nvSpPr>
        <p:spPr bwMode="auto">
          <a:xfrm>
            <a:off x="990600" y="4724400"/>
            <a:ext cx="1828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DE222F"/>
                </a:solidFill>
                <a:latin typeface="Times New Roman" pitchFamily="18" charset="0"/>
              </a:rPr>
              <a:t>am certain</a:t>
            </a: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18265413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59194"/>
    </mc:Choice>
    <mc:Fallback>
      <p:transition spd="slow" advTm="591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227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27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227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7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7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7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7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7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7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7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7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227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227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27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27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227335" grpId="0"/>
      <p:bldP spid="227336" grpId="0" animBg="1"/>
      <p:bldP spid="227337" grpId="0" animBg="1"/>
      <p:bldP spid="227338" grpId="0"/>
      <p:bldP spid="227339" grpId="0"/>
      <p:bldP spid="227340" grpId="0"/>
      <p:bldP spid="227341" grpId="0"/>
      <p:bldP spid="227342" grpId="0"/>
      <p:bldP spid="227343" grpId="0"/>
      <p:bldP spid="22734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ChangeArrowheads="1"/>
          </p:cNvSpPr>
          <p:nvPr/>
        </p:nvSpPr>
        <p:spPr bwMode="auto">
          <a:xfrm>
            <a:off x="533400" y="381000"/>
            <a:ext cx="69342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6600" b="1">
                <a:solidFill>
                  <a:srgbClr val="FF0000"/>
                </a:solidFill>
                <a:latin typeface=".TMC-Ong Do" pitchFamily="2" charset="0"/>
              </a:rPr>
              <a:t>HOMEWORK</a:t>
            </a:r>
          </a:p>
        </p:txBody>
      </p:sp>
      <p:sp>
        <p:nvSpPr>
          <p:cNvPr id="16387" name="Rectangle 4"/>
          <p:cNvSpPr>
            <a:spLocks noChangeArrowheads="1"/>
          </p:cNvSpPr>
          <p:nvPr/>
        </p:nvSpPr>
        <p:spPr bwMode="auto">
          <a:xfrm>
            <a:off x="152400" y="1167724"/>
            <a:ext cx="8763000" cy="5537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just">
              <a:spcBef>
                <a:spcPct val="20000"/>
              </a:spcBef>
              <a:buFontTx/>
              <a:buChar char="•"/>
            </a:pPr>
            <a:r>
              <a:rPr lang="en-US" sz="4000">
                <a:latin typeface="Times New Roman" pitchFamily="18" charset="0"/>
              </a:rPr>
              <a:t>Learn by heart the structures </a:t>
            </a:r>
            <a:endParaRPr lang="en-US" sz="4000" smtClean="0">
              <a:latin typeface="Times New Roman" pitchFamily="18" charset="0"/>
            </a:endParaRPr>
          </a:p>
          <a:p>
            <a:pPr algn="just">
              <a:spcBef>
                <a:spcPct val="20000"/>
              </a:spcBef>
            </a:pPr>
            <a:r>
              <a:rPr lang="en-US" sz="4000" smtClean="0">
                <a:latin typeface="Times New Roman" pitchFamily="18" charset="0"/>
              </a:rPr>
              <a:t>(especially “Passive forms”)</a:t>
            </a:r>
            <a:endParaRPr lang="en-US" sz="4000">
              <a:latin typeface="Times New Roman" pitchFamily="18" charset="0"/>
            </a:endParaRPr>
          </a:p>
          <a:p>
            <a:pPr marL="342900" indent="-342900" algn="just" eaLnBrk="1" hangingPunct="1">
              <a:spcBef>
                <a:spcPct val="20000"/>
              </a:spcBef>
              <a:buFontTx/>
              <a:buChar char="•"/>
            </a:pPr>
            <a:r>
              <a:rPr lang="en-US" sz="4000" smtClean="0">
                <a:latin typeface="Times New Roman" pitchFamily="18" charset="0"/>
              </a:rPr>
              <a:t>Prepare </a:t>
            </a:r>
            <a:r>
              <a:rPr lang="en-US" sz="4000">
                <a:latin typeface="Times New Roman" pitchFamily="18" charset="0"/>
              </a:rPr>
              <a:t>for the next lesson </a:t>
            </a:r>
            <a:endParaRPr lang="en-US" sz="4000" smtClean="0">
              <a:latin typeface="Times New Roman" pitchFamily="18" charset="0"/>
            </a:endParaRPr>
          </a:p>
          <a:p>
            <a:pPr algn="just" eaLnBrk="1" hangingPunct="1">
              <a:spcBef>
                <a:spcPct val="20000"/>
              </a:spcBef>
            </a:pPr>
            <a:r>
              <a:rPr lang="en-US" sz="4000" smtClean="0">
                <a:solidFill>
                  <a:srgbClr val="002060"/>
                </a:solidFill>
                <a:latin typeface="Times New Roman" pitchFamily="18" charset="0"/>
              </a:rPr>
              <a:t>(</a:t>
            </a:r>
            <a:r>
              <a:rPr lang="en-US" sz="4000">
                <a:solidFill>
                  <a:srgbClr val="002060"/>
                </a:solidFill>
                <a:latin typeface="Times New Roman" pitchFamily="18" charset="0"/>
              </a:rPr>
              <a:t>Unit 11: Getting started + Listen and </a:t>
            </a:r>
            <a:r>
              <a:rPr lang="en-US" sz="4000" smtClean="0">
                <a:solidFill>
                  <a:srgbClr val="002060"/>
                </a:solidFill>
                <a:latin typeface="Times New Roman" pitchFamily="18" charset="0"/>
              </a:rPr>
              <a:t>Read_P98-99)</a:t>
            </a:r>
          </a:p>
          <a:p>
            <a:pPr marL="342900" indent="-342900" algn="just" eaLnBrk="1" hangingPunct="1">
              <a:spcBef>
                <a:spcPct val="20000"/>
              </a:spcBef>
              <a:buFontTx/>
              <a:buChar char="•"/>
            </a:pPr>
            <a:r>
              <a:rPr lang="en-US" sz="4000" smtClean="0">
                <a:latin typeface="Times New Roman" pitchFamily="18" charset="0"/>
              </a:rPr>
              <a:t>Do the exercise below and send the result to my zalo nick (036 453 2298)</a:t>
            </a:r>
            <a:endParaRPr lang="en-US" sz="4000">
              <a:latin typeface="Times New Roman" pitchFamily="18" charset="0"/>
            </a:endParaRP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40926729"/>
      </p:ext>
    </p:extLst>
  </p:cSld>
  <p:clrMapOvr>
    <a:masterClrMapping/>
  </p:clrMapOvr>
  <p:transition advTm="37512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ChangeArrowheads="1"/>
          </p:cNvSpPr>
          <p:nvPr/>
        </p:nvSpPr>
        <p:spPr bwMode="auto">
          <a:xfrm>
            <a:off x="1475656" y="455712"/>
            <a:ext cx="6934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6600" b="1" smtClean="0">
                <a:solidFill>
                  <a:srgbClr val="FF0000"/>
                </a:solidFill>
                <a:latin typeface=".TMC-Ong Do" pitchFamily="2" charset="0"/>
              </a:rPr>
              <a:t>EXERCISE</a:t>
            </a:r>
            <a:endParaRPr lang="en-US" sz="6600" b="1">
              <a:solidFill>
                <a:srgbClr val="FF0000"/>
              </a:solidFill>
              <a:latin typeface=".TMC-Ong Do" pitchFamily="2" charset="0"/>
            </a:endParaRPr>
          </a:p>
        </p:txBody>
      </p:sp>
      <p:sp>
        <p:nvSpPr>
          <p:cNvPr id="16387" name="Rectangle 4"/>
          <p:cNvSpPr>
            <a:spLocks noChangeArrowheads="1"/>
          </p:cNvSpPr>
          <p:nvPr/>
        </p:nvSpPr>
        <p:spPr bwMode="auto">
          <a:xfrm>
            <a:off x="79830" y="815752"/>
            <a:ext cx="8763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>
              <a:spcBef>
                <a:spcPct val="20000"/>
              </a:spcBef>
            </a:pPr>
            <a:r>
              <a:rPr lang="en-US" sz="2400" b="1" smtClean="0">
                <a:latin typeface="Times New Roman" pitchFamily="18" charset="0"/>
              </a:rPr>
              <a:t>* CHANGE THE SENTENCES INTO PASSIVE FORMS</a:t>
            </a:r>
            <a:endParaRPr lang="en-US" sz="2400" b="1">
              <a:latin typeface="Times New Roman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23528" y="1340768"/>
            <a:ext cx="874689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/>
              <a:t>1) She will make a cake. 	</a:t>
            </a:r>
          </a:p>
          <a:p>
            <a:r>
              <a:rPr lang="en-US" sz="2800"/>
              <a:t>2) He will not open the </a:t>
            </a:r>
            <a:r>
              <a:rPr lang="en-US" sz="2800" smtClean="0"/>
              <a:t>door.</a:t>
            </a:r>
            <a:endParaRPr lang="en-US" sz="2800"/>
          </a:p>
          <a:p>
            <a:r>
              <a:rPr lang="en-US" sz="2800" smtClean="0"/>
              <a:t>3</a:t>
            </a:r>
            <a:r>
              <a:rPr lang="en-US" sz="2800"/>
              <a:t>) They will paint the window.	</a:t>
            </a:r>
            <a:endParaRPr lang="en-US" sz="2800" smtClean="0"/>
          </a:p>
          <a:p>
            <a:r>
              <a:rPr lang="en-US" sz="2800" smtClean="0"/>
              <a:t>4</a:t>
            </a:r>
            <a:r>
              <a:rPr lang="en-US" sz="2800"/>
              <a:t>) I will not cook meals. 	</a:t>
            </a:r>
            <a:endParaRPr lang="en-US" sz="2800" smtClean="0"/>
          </a:p>
          <a:p>
            <a:r>
              <a:rPr lang="en-US" sz="2800" smtClean="0"/>
              <a:t>5) </a:t>
            </a:r>
            <a:r>
              <a:rPr lang="en-US" sz="2800"/>
              <a:t>People speak English in many countries over the world</a:t>
            </a:r>
            <a:r>
              <a:rPr lang="en-US" sz="2800" smtClean="0"/>
              <a:t>.</a:t>
            </a:r>
          </a:p>
          <a:p>
            <a:r>
              <a:rPr lang="en-US" sz="2800"/>
              <a:t>6) </a:t>
            </a:r>
            <a:r>
              <a:rPr lang="en-US" sz="2800" smtClean="0"/>
              <a:t>Students speak </a:t>
            </a:r>
            <a:r>
              <a:rPr lang="en-US" sz="2800"/>
              <a:t>English </a:t>
            </a:r>
            <a:r>
              <a:rPr lang="en-US" sz="2800" smtClean="0"/>
              <a:t>in class.</a:t>
            </a:r>
            <a:endParaRPr lang="en-US" sz="2800"/>
          </a:p>
          <a:p>
            <a:r>
              <a:rPr lang="en-US" sz="2800"/>
              <a:t>7) He </a:t>
            </a:r>
            <a:r>
              <a:rPr lang="en-US" sz="2800" smtClean="0"/>
              <a:t>loves </a:t>
            </a:r>
            <a:r>
              <a:rPr lang="en-US" sz="2800"/>
              <a:t>the London parks</a:t>
            </a:r>
            <a:r>
              <a:rPr lang="en-US" sz="2800" smtClean="0"/>
              <a:t>.</a:t>
            </a:r>
            <a:endParaRPr lang="en-US" sz="2800"/>
          </a:p>
          <a:p>
            <a:r>
              <a:rPr lang="en-US" sz="2800"/>
              <a:t>8) Poeple </a:t>
            </a:r>
            <a:r>
              <a:rPr lang="en-US" sz="2800" smtClean="0"/>
              <a:t>paint the houses at Tet.</a:t>
            </a:r>
            <a:r>
              <a:rPr lang="en-US" sz="2800"/>
              <a:t>	</a:t>
            </a:r>
          </a:p>
          <a:p>
            <a:r>
              <a:rPr lang="en-US" sz="2800"/>
              <a:t>9) Her daughter </a:t>
            </a:r>
            <a:r>
              <a:rPr lang="en-US" sz="2800" smtClean="0"/>
              <a:t>writes </a:t>
            </a:r>
            <a:r>
              <a:rPr lang="en-US" sz="2800"/>
              <a:t>articles.</a:t>
            </a:r>
          </a:p>
          <a:p>
            <a:r>
              <a:rPr lang="en-US" sz="2800" smtClean="0"/>
              <a:t>10) </a:t>
            </a:r>
            <a:r>
              <a:rPr lang="en-US" sz="2800"/>
              <a:t>She </a:t>
            </a:r>
            <a:r>
              <a:rPr lang="en-US" sz="2800" smtClean="0"/>
              <a:t>takes </a:t>
            </a:r>
            <a:r>
              <a:rPr lang="en-US" sz="2800"/>
              <a:t>care </a:t>
            </a:r>
            <a:r>
              <a:rPr lang="en-US" sz="2800" smtClean="0"/>
              <a:t>of a lot of cats.</a:t>
            </a:r>
            <a:endParaRPr lang="en-US" sz="2800"/>
          </a:p>
        </p:txBody>
      </p:sp>
      <p:sp>
        <p:nvSpPr>
          <p:cNvPr id="3" name="Rectangle 2"/>
          <p:cNvSpPr/>
          <p:nvPr/>
        </p:nvSpPr>
        <p:spPr>
          <a:xfrm>
            <a:off x="0" y="6021288"/>
            <a:ext cx="9144000" cy="400110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2000" smtClean="0">
                <a:solidFill>
                  <a:srgbClr val="FFFF00"/>
                </a:solidFill>
                <a:latin typeface="Times New Roman" pitchFamily="18" charset="0"/>
              </a:rPr>
              <a:t>=&gt; Remember to send </a:t>
            </a:r>
            <a:r>
              <a:rPr lang="en-US" sz="2000">
                <a:solidFill>
                  <a:srgbClr val="FFFF00"/>
                </a:solidFill>
                <a:latin typeface="Times New Roman" pitchFamily="18" charset="0"/>
              </a:rPr>
              <a:t>the result to my zalo nick (036 453 2298)</a:t>
            </a: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89195565"/>
      </p:ext>
    </p:extLst>
  </p:cSld>
  <p:clrMapOvr>
    <a:masterClrMapping/>
  </p:clrMapOvr>
  <p:transition advTm="32096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59632" y="2112"/>
            <a:ext cx="7009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I. PASSIVE FORMS: THỂ BỊ ĐỘNG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5496" y="1484784"/>
            <a:ext cx="74973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/>
              <a:t>a. The </a:t>
            </a:r>
            <a:r>
              <a:rPr lang="en-US" sz="2800"/>
              <a:t>glass is broken into small </a:t>
            </a:r>
            <a:r>
              <a:rPr lang="en-US" sz="2800" smtClean="0"/>
              <a:t>pieces (by people)</a:t>
            </a:r>
            <a:endParaRPr lang="en-US" sz="2800"/>
          </a:p>
        </p:txBody>
      </p:sp>
      <p:sp>
        <p:nvSpPr>
          <p:cNvPr id="4" name="Rectangle 3"/>
          <p:cNvSpPr/>
          <p:nvPr/>
        </p:nvSpPr>
        <p:spPr>
          <a:xfrm>
            <a:off x="-36512" y="4653136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/>
              <a:t>b. A new house will be bought (by them) next month.</a:t>
            </a:r>
            <a:endParaRPr lang="en-US" sz="2800" dirty="0"/>
          </a:p>
        </p:txBody>
      </p:sp>
      <p:sp>
        <p:nvSpPr>
          <p:cNvPr id="5" name="Rectangle 4"/>
          <p:cNvSpPr/>
          <p:nvPr/>
        </p:nvSpPr>
        <p:spPr>
          <a:xfrm>
            <a:off x="35496" y="3924345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7030A0"/>
                </a:solidFill>
              </a:rPr>
              <a:t>They will buy a new </a:t>
            </a:r>
            <a:r>
              <a:rPr lang="en-US" sz="2800">
                <a:solidFill>
                  <a:srgbClr val="7030A0"/>
                </a:solidFill>
              </a:rPr>
              <a:t>house </a:t>
            </a:r>
            <a:r>
              <a:rPr lang="en-US" sz="2800" smtClean="0">
                <a:solidFill>
                  <a:srgbClr val="7030A0"/>
                </a:solidFill>
              </a:rPr>
              <a:t>next </a:t>
            </a:r>
            <a:r>
              <a:rPr lang="en-US" sz="2800">
                <a:solidFill>
                  <a:srgbClr val="7030A0"/>
                </a:solidFill>
              </a:rPr>
              <a:t>month.</a:t>
            </a:r>
            <a:endParaRPr lang="en-US" sz="2800" dirty="0">
              <a:solidFill>
                <a:srgbClr val="7030A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836" y="683985"/>
            <a:ext cx="60312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7030A0"/>
                </a:solidFill>
              </a:rPr>
              <a:t>People break the glass into small pieces.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103455" y="683984"/>
            <a:ext cx="15164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Active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524328" y="1484783"/>
            <a:ext cx="16674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525006" y="3793345"/>
            <a:ext cx="15164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Active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596336" y="4594144"/>
            <a:ext cx="16674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</a:t>
            </a:r>
            <a:endParaRPr lang="en-US" sz="2800">
              <a:solidFill>
                <a:srgbClr val="FF0000"/>
              </a:solidFill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4067944" y="1177709"/>
            <a:ext cx="0" cy="421595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3896164" y="4375557"/>
            <a:ext cx="0" cy="421595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Audio 10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2939247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56980"/>
    </mc:Choice>
    <mc:Fallback>
      <p:transition spd="slow" advTm="569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17412" name="Picture 4" descr="29bi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1014" name="WordArt 6" descr="Narrow vertical"/>
          <p:cNvSpPr>
            <a:spLocks noChangeArrowheads="1" noChangeShapeType="1" noTextEdit="1"/>
          </p:cNvSpPr>
          <p:nvPr/>
        </p:nvSpPr>
        <p:spPr bwMode="auto">
          <a:xfrm rot="-1191696">
            <a:off x="3733800" y="2286000"/>
            <a:ext cx="5105400" cy="2081213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GOODBYE</a:t>
            </a:r>
          </a:p>
        </p:txBody>
      </p:sp>
      <p:pic>
        <p:nvPicPr>
          <p:cNvPr id="2" name="3CA63541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60960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6923733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6179"/>
    </mc:Choice>
    <mc:Fallback>
      <p:transition spd="slow" advTm="61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6745"/>
                            </p:stCondLst>
                            <p:childTnLst>
                              <p:par>
                                <p:cTn id="8" presetID="8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3000" fill="hold"/>
                                        <p:tgtEl>
                                          <p:spTgt spid="1710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1710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59632" y="2112"/>
            <a:ext cx="7009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I. PASSIVE FORMS: THỂ BỊ ĐỘNG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5496" y="3337828"/>
            <a:ext cx="74973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/>
              <a:t>a. The </a:t>
            </a:r>
            <a:r>
              <a:rPr lang="en-US" sz="2800"/>
              <a:t>glass is broken into small </a:t>
            </a:r>
            <a:r>
              <a:rPr lang="en-US" sz="2800" smtClean="0"/>
              <a:t>pieces </a:t>
            </a:r>
            <a:r>
              <a:rPr lang="en-US" sz="2800" smtClean="0">
                <a:solidFill>
                  <a:srgbClr val="FFFF00"/>
                </a:solidFill>
              </a:rPr>
              <a:t>(by people)</a:t>
            </a:r>
            <a:endParaRPr lang="en-US" sz="2800">
              <a:solidFill>
                <a:srgbClr val="FFFF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836" y="1240885"/>
            <a:ext cx="60312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People</a:t>
            </a:r>
            <a:r>
              <a:rPr lang="en-US" sz="2800" smtClean="0">
                <a:solidFill>
                  <a:srgbClr val="7030A0"/>
                </a:solidFill>
              </a:rPr>
              <a:t> break the glass into small pieces.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103455" y="1240884"/>
            <a:ext cx="15164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Active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524328" y="3337827"/>
            <a:ext cx="16674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274380" y="565039"/>
            <a:ext cx="70090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smtClean="0">
                <a:solidFill>
                  <a:srgbClr val="0070C0"/>
                </a:solidFill>
                <a:latin typeface="Times New Roman" pitchFamily="18" charset="0"/>
              </a:rPr>
              <a:t>HOW TO CHANGE FROM ACTIVE INTO PASSIVE?</a:t>
            </a:r>
            <a:endParaRPr lang="en-US" sz="2000" b="1" dirty="0">
              <a:solidFill>
                <a:srgbClr val="0070C0"/>
              </a:solidFill>
              <a:latin typeface="Times New Roman" pitchFamily="18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35496" y="1675616"/>
            <a:ext cx="108012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5735412" y="3802055"/>
            <a:ext cx="165618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575556" y="1705112"/>
            <a:ext cx="5652628" cy="173595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1690963" y="6362164"/>
            <a:ext cx="75615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                                                                      (by people)</a:t>
            </a:r>
            <a:endParaRPr lang="en-US" sz="2800">
              <a:solidFill>
                <a:srgbClr val="FFFF00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051720" y="4265221"/>
            <a:ext cx="12650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Subject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-21764" y="4206228"/>
            <a:ext cx="11798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</a:rPr>
              <a:t>Active: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-47772" y="6303171"/>
            <a:ext cx="17636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Passive:</a:t>
            </a:r>
            <a:endParaRPr lang="en-US" sz="2800">
              <a:solidFill>
                <a:srgbClr val="FF0000"/>
              </a:solidFill>
            </a:endParaRPr>
          </a:p>
        </p:txBody>
      </p:sp>
      <p:cxnSp>
        <p:nvCxnSpPr>
          <p:cNvPr id="27" name="Straight Arrow Connector 26"/>
          <p:cNvCxnSpPr>
            <a:stCxn id="22" idx="2"/>
          </p:cNvCxnSpPr>
          <p:nvPr/>
        </p:nvCxnSpPr>
        <p:spPr>
          <a:xfrm>
            <a:off x="2684265" y="4788441"/>
            <a:ext cx="5199386" cy="167695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107504" y="5230941"/>
            <a:ext cx="148066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Step 1 </a:t>
            </a:r>
            <a:endParaRPr lang="en-US" sz="3600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558933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46602"/>
    </mc:Choice>
    <mc:Fallback>
      <p:transition spd="slow" advTm="466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59632" y="2112"/>
            <a:ext cx="7009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I. PASSIVE FORMS: THỂ BỊ ĐỘNG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5496" y="3337828"/>
            <a:ext cx="74973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/>
              <a:t>a. </a:t>
            </a:r>
            <a:r>
              <a:rPr lang="en-US" sz="2800" smtClean="0">
                <a:solidFill>
                  <a:srgbClr val="FFFF00"/>
                </a:solidFill>
              </a:rPr>
              <a:t>The </a:t>
            </a:r>
            <a:r>
              <a:rPr lang="en-US" sz="2800">
                <a:solidFill>
                  <a:srgbClr val="FFFF00"/>
                </a:solidFill>
              </a:rPr>
              <a:t>glass </a:t>
            </a:r>
            <a:r>
              <a:rPr lang="en-US" sz="2800"/>
              <a:t>is broken into small </a:t>
            </a:r>
            <a:r>
              <a:rPr lang="en-US" sz="2800" smtClean="0"/>
              <a:t>pieces </a:t>
            </a:r>
            <a:r>
              <a:rPr lang="en-US" sz="2800" smtClean="0">
                <a:solidFill>
                  <a:srgbClr val="FFFF00"/>
                </a:solidFill>
              </a:rPr>
              <a:t>(by people)</a:t>
            </a:r>
            <a:endParaRPr lang="en-US" sz="2800">
              <a:solidFill>
                <a:srgbClr val="FFFF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836" y="1240885"/>
            <a:ext cx="60312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People</a:t>
            </a:r>
            <a:r>
              <a:rPr lang="en-US" sz="2800" smtClean="0">
                <a:solidFill>
                  <a:srgbClr val="7030A0"/>
                </a:solidFill>
              </a:rPr>
              <a:t> break </a:t>
            </a:r>
            <a:r>
              <a:rPr lang="en-US" sz="2800" smtClean="0">
                <a:solidFill>
                  <a:srgbClr val="FFFF00"/>
                </a:solidFill>
              </a:rPr>
              <a:t>the glass </a:t>
            </a:r>
            <a:r>
              <a:rPr lang="en-US" sz="2800" smtClean="0">
                <a:solidFill>
                  <a:srgbClr val="7030A0"/>
                </a:solidFill>
              </a:rPr>
              <a:t>into small pieces.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103455" y="1240884"/>
            <a:ext cx="15164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Active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524328" y="3337827"/>
            <a:ext cx="16674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274380" y="565039"/>
            <a:ext cx="70090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smtClean="0">
                <a:solidFill>
                  <a:srgbClr val="0070C0"/>
                </a:solidFill>
                <a:latin typeface="Times New Roman" pitchFamily="18" charset="0"/>
              </a:rPr>
              <a:t>HOW TO CHANGE FROM ACTIVE INTO PASSIVE?</a:t>
            </a:r>
            <a:endParaRPr lang="en-US" sz="2000" b="1" dirty="0">
              <a:solidFill>
                <a:srgbClr val="0070C0"/>
              </a:solidFill>
              <a:latin typeface="Times New Roman" pitchFamily="18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50244" y="1675616"/>
            <a:ext cx="108012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5735412" y="3802055"/>
            <a:ext cx="165618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575556" y="1705112"/>
            <a:ext cx="5652628" cy="173595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1690963" y="6362164"/>
            <a:ext cx="75198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                                                                      (by Object)</a:t>
            </a:r>
            <a:endParaRPr lang="en-US" sz="2800">
              <a:solidFill>
                <a:srgbClr val="FFFF00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051720" y="4265221"/>
            <a:ext cx="12650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Subject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-21764" y="4206228"/>
            <a:ext cx="11798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</a:rPr>
              <a:t>Active: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-47772" y="6303171"/>
            <a:ext cx="17636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Passive:</a:t>
            </a:r>
            <a:endParaRPr lang="en-US" sz="2800">
              <a:solidFill>
                <a:srgbClr val="FF0000"/>
              </a:solidFill>
            </a:endParaRPr>
          </a:p>
        </p:txBody>
      </p:sp>
      <p:cxnSp>
        <p:nvCxnSpPr>
          <p:cNvPr id="27" name="Straight Arrow Connector 26"/>
          <p:cNvCxnSpPr>
            <a:stCxn id="22" idx="2"/>
          </p:cNvCxnSpPr>
          <p:nvPr/>
        </p:nvCxnSpPr>
        <p:spPr>
          <a:xfrm>
            <a:off x="2684265" y="4788441"/>
            <a:ext cx="5199386" cy="167695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2048256" y="1686060"/>
            <a:ext cx="126512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12549" y="3772559"/>
            <a:ext cx="126512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H="1">
            <a:off x="1230136" y="1734150"/>
            <a:ext cx="1421187" cy="173595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6331246" y="4268158"/>
            <a:ext cx="1148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Object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2123728" y="6381328"/>
            <a:ext cx="12650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Subject</a:t>
            </a:r>
            <a:endParaRPr lang="en-US" sz="2800">
              <a:solidFill>
                <a:srgbClr val="FFFF00"/>
              </a:solidFill>
            </a:endParaRPr>
          </a:p>
        </p:txBody>
      </p:sp>
      <p:cxnSp>
        <p:nvCxnSpPr>
          <p:cNvPr id="31" name="Straight Arrow Connector 30"/>
          <p:cNvCxnSpPr/>
          <p:nvPr/>
        </p:nvCxnSpPr>
        <p:spPr>
          <a:xfrm flipH="1">
            <a:off x="2843808" y="4791378"/>
            <a:ext cx="3989466" cy="167402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107503" y="5230941"/>
            <a:ext cx="148066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Step 2 </a:t>
            </a:r>
            <a:endParaRPr lang="en-US" sz="3600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2740816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26077"/>
    </mc:Choice>
    <mc:Fallback>
      <p:transition spd="slow" advTm="260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59632" y="2112"/>
            <a:ext cx="7009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I. PASSIVE FORMS: THỂ BỊ ĐỘNG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5496" y="3337828"/>
            <a:ext cx="74973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/>
              <a:t>a. </a:t>
            </a:r>
            <a:r>
              <a:rPr lang="en-US" sz="2800" smtClean="0">
                <a:solidFill>
                  <a:srgbClr val="FFFF00"/>
                </a:solidFill>
              </a:rPr>
              <a:t>The </a:t>
            </a:r>
            <a:r>
              <a:rPr lang="en-US" sz="2800">
                <a:solidFill>
                  <a:srgbClr val="FFFF00"/>
                </a:solidFill>
              </a:rPr>
              <a:t>glass is</a:t>
            </a:r>
            <a:r>
              <a:rPr lang="en-US" sz="2800"/>
              <a:t> </a:t>
            </a:r>
            <a:r>
              <a:rPr lang="en-US" sz="2800">
                <a:solidFill>
                  <a:srgbClr val="FFFF00"/>
                </a:solidFill>
              </a:rPr>
              <a:t>broken</a:t>
            </a:r>
            <a:r>
              <a:rPr lang="en-US" sz="2800"/>
              <a:t> into small </a:t>
            </a:r>
            <a:r>
              <a:rPr lang="en-US" sz="2800" smtClean="0"/>
              <a:t>pieces </a:t>
            </a:r>
            <a:r>
              <a:rPr lang="en-US" sz="2800" smtClean="0">
                <a:solidFill>
                  <a:srgbClr val="FFFF00"/>
                </a:solidFill>
              </a:rPr>
              <a:t>(by people)</a:t>
            </a:r>
            <a:endParaRPr lang="en-US" sz="2800">
              <a:solidFill>
                <a:srgbClr val="FFFF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836" y="1240885"/>
            <a:ext cx="60312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People</a:t>
            </a:r>
            <a:r>
              <a:rPr lang="en-US" sz="2800" smtClean="0">
                <a:solidFill>
                  <a:srgbClr val="7030A0"/>
                </a:solidFill>
              </a:rPr>
              <a:t> </a:t>
            </a:r>
            <a:r>
              <a:rPr lang="en-US" sz="2800" smtClean="0">
                <a:solidFill>
                  <a:srgbClr val="FFFF00"/>
                </a:solidFill>
              </a:rPr>
              <a:t>break</a:t>
            </a:r>
            <a:r>
              <a:rPr lang="en-US" sz="2800" smtClean="0">
                <a:solidFill>
                  <a:srgbClr val="7030A0"/>
                </a:solidFill>
              </a:rPr>
              <a:t> </a:t>
            </a:r>
            <a:r>
              <a:rPr lang="en-US" sz="2800" smtClean="0">
                <a:solidFill>
                  <a:srgbClr val="FFFF00"/>
                </a:solidFill>
              </a:rPr>
              <a:t>the glass </a:t>
            </a:r>
            <a:r>
              <a:rPr lang="en-US" sz="2800" smtClean="0">
                <a:solidFill>
                  <a:srgbClr val="7030A0"/>
                </a:solidFill>
              </a:rPr>
              <a:t>into small pieces.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103455" y="1240884"/>
            <a:ext cx="15164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Active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524328" y="3337827"/>
            <a:ext cx="16674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274380" y="565039"/>
            <a:ext cx="70090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smtClean="0">
                <a:solidFill>
                  <a:srgbClr val="0070C0"/>
                </a:solidFill>
                <a:latin typeface="Times New Roman" pitchFamily="18" charset="0"/>
              </a:rPr>
              <a:t>HOW TO CHANGE FROM ACTIVE INTO PASSIVE?</a:t>
            </a:r>
            <a:endParaRPr lang="en-US" sz="2000" b="1" dirty="0">
              <a:solidFill>
                <a:srgbClr val="0070C0"/>
              </a:solidFill>
              <a:latin typeface="Times New Roman" pitchFamily="18" charset="0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5735412" y="3802055"/>
            <a:ext cx="165618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575556" y="1705112"/>
            <a:ext cx="5652628" cy="173595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1690963" y="6362164"/>
            <a:ext cx="75198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                                                                      (by Object)</a:t>
            </a:r>
            <a:endParaRPr lang="en-US" sz="2800">
              <a:solidFill>
                <a:srgbClr val="FFFF00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051720" y="4265221"/>
            <a:ext cx="12650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Subject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-21764" y="4206228"/>
            <a:ext cx="11798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</a:rPr>
              <a:t>Active: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-47772" y="6303171"/>
            <a:ext cx="17636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Passive:</a:t>
            </a:r>
            <a:endParaRPr lang="en-US" sz="2800">
              <a:solidFill>
                <a:srgbClr val="FF0000"/>
              </a:solidFill>
            </a:endParaRPr>
          </a:p>
        </p:txBody>
      </p:sp>
      <p:cxnSp>
        <p:nvCxnSpPr>
          <p:cNvPr id="27" name="Straight Arrow Connector 26"/>
          <p:cNvCxnSpPr>
            <a:stCxn id="22" idx="2"/>
          </p:cNvCxnSpPr>
          <p:nvPr/>
        </p:nvCxnSpPr>
        <p:spPr>
          <a:xfrm>
            <a:off x="2684265" y="4788441"/>
            <a:ext cx="5199386" cy="167695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2048256" y="1686060"/>
            <a:ext cx="126512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12549" y="3772559"/>
            <a:ext cx="126512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H="1">
            <a:off x="1230136" y="1734150"/>
            <a:ext cx="1421187" cy="173595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6331246" y="4268158"/>
            <a:ext cx="1148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Object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2123728" y="6381328"/>
            <a:ext cx="12650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Subject</a:t>
            </a:r>
            <a:endParaRPr lang="en-US" sz="2800">
              <a:solidFill>
                <a:srgbClr val="FFFF00"/>
              </a:solidFill>
            </a:endParaRPr>
          </a:p>
        </p:txBody>
      </p:sp>
      <p:cxnSp>
        <p:nvCxnSpPr>
          <p:cNvPr id="31" name="Straight Arrow Connector 30"/>
          <p:cNvCxnSpPr/>
          <p:nvPr/>
        </p:nvCxnSpPr>
        <p:spPr>
          <a:xfrm flipH="1">
            <a:off x="2843808" y="4791378"/>
            <a:ext cx="3989466" cy="167402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107503" y="5230941"/>
            <a:ext cx="148066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Step 3 </a:t>
            </a:r>
            <a:endParaRPr lang="en-US" sz="3600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>
            <a:off x="1217120" y="1687792"/>
            <a:ext cx="70533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1907704" y="3772559"/>
            <a:ext cx="126512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1690964" y="1687792"/>
            <a:ext cx="720796" cy="178231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5425362" y="2021939"/>
            <a:ext cx="3107078" cy="830997"/>
          </a:xfrm>
          <a:prstGeom prst="rect">
            <a:avLst/>
          </a:prstGeom>
          <a:solidFill>
            <a:srgbClr val="00B050"/>
          </a:solidFill>
        </p:spPr>
        <p:txBody>
          <a:bodyPr wrap="square">
            <a:spAutoFit/>
          </a:bodyPr>
          <a:lstStyle/>
          <a:p>
            <a:r>
              <a:rPr lang="en-US" sz="2400">
                <a:solidFill>
                  <a:srgbClr val="FFFF00"/>
                </a:solidFill>
              </a:rPr>
              <a:t>break - broke - </a:t>
            </a:r>
            <a:r>
              <a:rPr lang="en-US" sz="2400" smtClean="0">
                <a:solidFill>
                  <a:srgbClr val="FFFF00"/>
                </a:solidFill>
              </a:rPr>
              <a:t>borken</a:t>
            </a:r>
          </a:p>
          <a:p>
            <a:r>
              <a:rPr lang="en-US" sz="2400">
                <a:solidFill>
                  <a:srgbClr val="7030A0"/>
                </a:solidFill>
              </a:rPr>
              <a:t> (Vo) </a:t>
            </a:r>
            <a:r>
              <a:rPr lang="en-US" sz="2400" smtClean="0">
                <a:solidFill>
                  <a:srgbClr val="7030A0"/>
                </a:solidFill>
              </a:rPr>
              <a:t>      (V2)       (V3)</a:t>
            </a:r>
            <a:endParaRPr lang="en-US" sz="2400"/>
          </a:p>
        </p:txBody>
      </p:sp>
      <p:sp>
        <p:nvSpPr>
          <p:cNvPr id="36" name="Rectangle 35"/>
          <p:cNvSpPr/>
          <p:nvPr/>
        </p:nvSpPr>
        <p:spPr>
          <a:xfrm>
            <a:off x="4172738" y="4263600"/>
            <a:ext cx="8624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Verb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4211960" y="6362164"/>
            <a:ext cx="17122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be - V3/ed</a:t>
            </a:r>
            <a:endParaRPr lang="en-US" sz="2800">
              <a:solidFill>
                <a:srgbClr val="FFFF00"/>
              </a:solidFill>
            </a:endParaRPr>
          </a:p>
        </p:txBody>
      </p:sp>
      <p:cxnSp>
        <p:nvCxnSpPr>
          <p:cNvPr id="38" name="Straight Arrow Connector 37"/>
          <p:cNvCxnSpPr>
            <a:stCxn id="36" idx="2"/>
          </p:cNvCxnSpPr>
          <p:nvPr/>
        </p:nvCxnSpPr>
        <p:spPr>
          <a:xfrm>
            <a:off x="4603978" y="4786820"/>
            <a:ext cx="327254" cy="167858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705589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56313"/>
    </mc:Choice>
    <mc:Fallback>
      <p:transition spd="slow" advTm="563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59632" y="2112"/>
            <a:ext cx="7009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I. PASSIVE FORMS: THỂ BỊ ĐỘNG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5496" y="3337828"/>
            <a:ext cx="74973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/>
              <a:t>a. </a:t>
            </a:r>
            <a:r>
              <a:rPr lang="en-US" sz="2800" smtClean="0">
                <a:solidFill>
                  <a:srgbClr val="FFFF00"/>
                </a:solidFill>
              </a:rPr>
              <a:t>The </a:t>
            </a:r>
            <a:r>
              <a:rPr lang="en-US" sz="2800">
                <a:solidFill>
                  <a:srgbClr val="FFFF00"/>
                </a:solidFill>
              </a:rPr>
              <a:t>glass is</a:t>
            </a:r>
            <a:r>
              <a:rPr lang="en-US" sz="2800"/>
              <a:t> </a:t>
            </a:r>
            <a:r>
              <a:rPr lang="en-US" sz="2800">
                <a:solidFill>
                  <a:srgbClr val="FFFF00"/>
                </a:solidFill>
              </a:rPr>
              <a:t>broken</a:t>
            </a:r>
            <a:r>
              <a:rPr lang="en-US" sz="2800"/>
              <a:t> into small </a:t>
            </a:r>
            <a:r>
              <a:rPr lang="en-US" sz="2800" smtClean="0"/>
              <a:t>pieces </a:t>
            </a:r>
            <a:r>
              <a:rPr lang="en-US" sz="2800" smtClean="0">
                <a:solidFill>
                  <a:srgbClr val="FFFF00"/>
                </a:solidFill>
              </a:rPr>
              <a:t>(by people)</a:t>
            </a:r>
            <a:endParaRPr lang="en-US" sz="2800">
              <a:solidFill>
                <a:srgbClr val="FFFF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836" y="1240885"/>
            <a:ext cx="60312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People</a:t>
            </a:r>
            <a:r>
              <a:rPr lang="en-US" sz="2800" smtClean="0">
                <a:solidFill>
                  <a:srgbClr val="7030A0"/>
                </a:solidFill>
              </a:rPr>
              <a:t> </a:t>
            </a:r>
            <a:r>
              <a:rPr lang="en-US" sz="2800" smtClean="0">
                <a:solidFill>
                  <a:srgbClr val="FFFF00"/>
                </a:solidFill>
              </a:rPr>
              <a:t>break</a:t>
            </a:r>
            <a:r>
              <a:rPr lang="en-US" sz="2800" smtClean="0">
                <a:solidFill>
                  <a:srgbClr val="7030A0"/>
                </a:solidFill>
              </a:rPr>
              <a:t> </a:t>
            </a:r>
            <a:r>
              <a:rPr lang="en-US" sz="2800" smtClean="0">
                <a:solidFill>
                  <a:srgbClr val="FFFF00"/>
                </a:solidFill>
              </a:rPr>
              <a:t>the glass </a:t>
            </a:r>
            <a:r>
              <a:rPr lang="en-US" sz="2800" smtClean="0">
                <a:solidFill>
                  <a:srgbClr val="7030A0"/>
                </a:solidFill>
              </a:rPr>
              <a:t>into small pieces.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103455" y="1240884"/>
            <a:ext cx="15164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Active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524328" y="3337827"/>
            <a:ext cx="16674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274380" y="565039"/>
            <a:ext cx="70090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smtClean="0">
                <a:solidFill>
                  <a:srgbClr val="0070C0"/>
                </a:solidFill>
                <a:latin typeface="Times New Roman" pitchFamily="18" charset="0"/>
              </a:rPr>
              <a:t>HOW TO CHANGE FROM ACTIVE INTO PASSIVE?</a:t>
            </a:r>
            <a:endParaRPr lang="en-US" sz="2000" b="1" dirty="0">
              <a:solidFill>
                <a:srgbClr val="0070C0"/>
              </a:solidFill>
              <a:latin typeface="Times New Roman" pitchFamily="18" charset="0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5735412" y="3802055"/>
            <a:ext cx="165618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575556" y="1705112"/>
            <a:ext cx="5652628" cy="173595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1690963" y="6362164"/>
            <a:ext cx="75198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                                                                      (by Object)</a:t>
            </a:r>
            <a:endParaRPr lang="en-US" sz="2800">
              <a:solidFill>
                <a:srgbClr val="FFFF00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051720" y="4265221"/>
            <a:ext cx="12650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Subject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-21764" y="4206228"/>
            <a:ext cx="11798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</a:rPr>
              <a:t>Active: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-47772" y="6303171"/>
            <a:ext cx="17636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Passive:</a:t>
            </a:r>
            <a:endParaRPr lang="en-US" sz="2800">
              <a:solidFill>
                <a:srgbClr val="FF0000"/>
              </a:solidFill>
            </a:endParaRPr>
          </a:p>
        </p:txBody>
      </p:sp>
      <p:cxnSp>
        <p:nvCxnSpPr>
          <p:cNvPr id="27" name="Straight Arrow Connector 26"/>
          <p:cNvCxnSpPr>
            <a:stCxn id="22" idx="2"/>
          </p:cNvCxnSpPr>
          <p:nvPr/>
        </p:nvCxnSpPr>
        <p:spPr>
          <a:xfrm>
            <a:off x="2684265" y="4788441"/>
            <a:ext cx="5199386" cy="167695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2048256" y="1686060"/>
            <a:ext cx="126512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12549" y="3772559"/>
            <a:ext cx="126512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H="1">
            <a:off x="1230136" y="1734150"/>
            <a:ext cx="1421187" cy="173595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6331246" y="4268158"/>
            <a:ext cx="1148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Object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2123728" y="6381328"/>
            <a:ext cx="12650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Subject</a:t>
            </a:r>
            <a:endParaRPr lang="en-US" sz="2800">
              <a:solidFill>
                <a:srgbClr val="FFFF00"/>
              </a:solidFill>
            </a:endParaRPr>
          </a:p>
        </p:txBody>
      </p:sp>
      <p:cxnSp>
        <p:nvCxnSpPr>
          <p:cNvPr id="31" name="Straight Arrow Connector 30"/>
          <p:cNvCxnSpPr/>
          <p:nvPr/>
        </p:nvCxnSpPr>
        <p:spPr>
          <a:xfrm flipH="1">
            <a:off x="2843808" y="4791378"/>
            <a:ext cx="3989466" cy="167402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107503" y="5230941"/>
            <a:ext cx="148066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Step 3 </a:t>
            </a:r>
            <a:endParaRPr lang="en-US" sz="3600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>
            <a:off x="1217120" y="1687792"/>
            <a:ext cx="70533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1907704" y="3772559"/>
            <a:ext cx="126512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1690964" y="1687792"/>
            <a:ext cx="720796" cy="178231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4172738" y="4263600"/>
            <a:ext cx="8624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Verb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4211960" y="6362164"/>
            <a:ext cx="17122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be - V3/ed</a:t>
            </a:r>
            <a:endParaRPr lang="en-US" sz="2800">
              <a:solidFill>
                <a:srgbClr val="FFFF00"/>
              </a:solidFill>
            </a:endParaRPr>
          </a:p>
        </p:txBody>
      </p:sp>
      <p:cxnSp>
        <p:nvCxnSpPr>
          <p:cNvPr id="38" name="Straight Arrow Connector 37"/>
          <p:cNvCxnSpPr>
            <a:stCxn id="36" idx="2"/>
          </p:cNvCxnSpPr>
          <p:nvPr/>
        </p:nvCxnSpPr>
        <p:spPr>
          <a:xfrm>
            <a:off x="4603978" y="4786820"/>
            <a:ext cx="327254" cy="167858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2726777" y="928716"/>
            <a:ext cx="3768147" cy="369332"/>
          </a:xfrm>
          <a:prstGeom prst="rect">
            <a:avLst/>
          </a:prstGeom>
          <a:solidFill>
            <a:srgbClr val="92D050"/>
          </a:solidFill>
        </p:spPr>
        <p:txBody>
          <a:bodyPr wrap="none">
            <a:spAutoFit/>
          </a:bodyPr>
          <a:lstStyle/>
          <a:p>
            <a:r>
              <a:rPr lang="en-US" smtClean="0">
                <a:solidFill>
                  <a:srgbClr val="FF0000"/>
                </a:solidFill>
              </a:rPr>
              <a:t>Present Simple tense: thì Hiện tại đơn</a:t>
            </a:r>
            <a:endParaRPr lang="en-US">
              <a:solidFill>
                <a:srgbClr val="FF0000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1555038" y="1122882"/>
            <a:ext cx="1130006" cy="29112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5735412" y="1988840"/>
            <a:ext cx="1656184" cy="923330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en-US" smtClean="0">
                <a:solidFill>
                  <a:srgbClr val="FF0000"/>
                </a:solidFill>
              </a:rPr>
              <a:t>                   am </a:t>
            </a:r>
          </a:p>
          <a:p>
            <a:r>
              <a:rPr lang="en-US" smtClean="0">
                <a:solidFill>
                  <a:srgbClr val="FF0000"/>
                </a:solidFill>
              </a:rPr>
              <a:t>to be:         is</a:t>
            </a:r>
          </a:p>
          <a:p>
            <a:r>
              <a:rPr lang="en-US" smtClean="0">
                <a:solidFill>
                  <a:srgbClr val="FF0000"/>
                </a:solidFill>
              </a:rPr>
              <a:t>                   are</a:t>
            </a:r>
            <a:endParaRPr lang="en-US">
              <a:solidFill>
                <a:srgbClr val="FF0000"/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6480176" y="2234360"/>
            <a:ext cx="237316" cy="173633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V="1">
            <a:off x="6439445" y="2487865"/>
            <a:ext cx="338350" cy="1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6485398" y="2573088"/>
            <a:ext cx="295483" cy="154884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>
            <a:off x="6228184" y="1298048"/>
            <a:ext cx="103062" cy="69079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855787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17581"/>
    </mc:Choice>
    <mc:Fallback>
      <p:transition spd="slow" advTm="175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59632" y="2112"/>
            <a:ext cx="7009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I. PASSIVE FORMS: THỂ BỊ ĐỘNG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5496" y="3337828"/>
            <a:ext cx="74973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/>
              <a:t>a. </a:t>
            </a:r>
            <a:r>
              <a:rPr lang="en-US" sz="2800" smtClean="0">
                <a:solidFill>
                  <a:srgbClr val="FFFF00"/>
                </a:solidFill>
              </a:rPr>
              <a:t>The </a:t>
            </a:r>
            <a:r>
              <a:rPr lang="en-US" sz="2800">
                <a:solidFill>
                  <a:srgbClr val="FFFF00"/>
                </a:solidFill>
              </a:rPr>
              <a:t>glass is</a:t>
            </a:r>
            <a:r>
              <a:rPr lang="en-US" sz="2800"/>
              <a:t> </a:t>
            </a:r>
            <a:r>
              <a:rPr lang="en-US" sz="2800">
                <a:solidFill>
                  <a:srgbClr val="FFFF00"/>
                </a:solidFill>
              </a:rPr>
              <a:t>broken</a:t>
            </a:r>
            <a:r>
              <a:rPr lang="en-US" sz="2800"/>
              <a:t> into small </a:t>
            </a:r>
            <a:r>
              <a:rPr lang="en-US" sz="2800" smtClean="0"/>
              <a:t>pieces </a:t>
            </a:r>
            <a:r>
              <a:rPr lang="en-US" sz="2800" smtClean="0">
                <a:solidFill>
                  <a:srgbClr val="FFFF00"/>
                </a:solidFill>
              </a:rPr>
              <a:t>(by people)</a:t>
            </a:r>
            <a:endParaRPr lang="en-US" sz="2800">
              <a:solidFill>
                <a:srgbClr val="FFFF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836" y="1240885"/>
            <a:ext cx="60312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People</a:t>
            </a:r>
            <a:r>
              <a:rPr lang="en-US" sz="2800" smtClean="0">
                <a:solidFill>
                  <a:srgbClr val="7030A0"/>
                </a:solidFill>
              </a:rPr>
              <a:t> </a:t>
            </a:r>
            <a:r>
              <a:rPr lang="en-US" sz="2800" smtClean="0">
                <a:solidFill>
                  <a:srgbClr val="FFFF00"/>
                </a:solidFill>
              </a:rPr>
              <a:t>break</a:t>
            </a:r>
            <a:r>
              <a:rPr lang="en-US" sz="2800" smtClean="0">
                <a:solidFill>
                  <a:srgbClr val="7030A0"/>
                </a:solidFill>
              </a:rPr>
              <a:t> </a:t>
            </a:r>
            <a:r>
              <a:rPr lang="en-US" sz="2800" smtClean="0">
                <a:solidFill>
                  <a:srgbClr val="FFFF00"/>
                </a:solidFill>
              </a:rPr>
              <a:t>the glass </a:t>
            </a:r>
            <a:r>
              <a:rPr lang="en-US" sz="2800" smtClean="0">
                <a:solidFill>
                  <a:srgbClr val="7030A0"/>
                </a:solidFill>
              </a:rPr>
              <a:t>into small pieces.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103455" y="1240884"/>
            <a:ext cx="15164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Active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524328" y="3337827"/>
            <a:ext cx="16674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274380" y="565039"/>
            <a:ext cx="70090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smtClean="0">
                <a:solidFill>
                  <a:srgbClr val="0070C0"/>
                </a:solidFill>
                <a:latin typeface="Times New Roman" pitchFamily="18" charset="0"/>
              </a:rPr>
              <a:t>HOW TO CHANGE FROM ACTIVE INTO PASSIVE?</a:t>
            </a:r>
            <a:endParaRPr lang="en-US" sz="2000" b="1" dirty="0">
              <a:solidFill>
                <a:srgbClr val="0070C0"/>
              </a:solidFill>
              <a:latin typeface="Times New Roman" pitchFamily="18" charset="0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5735412" y="3802055"/>
            <a:ext cx="165618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575556" y="1705112"/>
            <a:ext cx="5652628" cy="173595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1690963" y="6362164"/>
            <a:ext cx="75198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                                                                      (by Object)</a:t>
            </a:r>
            <a:endParaRPr lang="en-US" sz="2800">
              <a:solidFill>
                <a:srgbClr val="FFFF00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051720" y="4265221"/>
            <a:ext cx="12650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Subject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-21764" y="4206228"/>
            <a:ext cx="11798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</a:rPr>
              <a:t>Active: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-47772" y="6303171"/>
            <a:ext cx="17636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Passive:</a:t>
            </a:r>
            <a:endParaRPr lang="en-US" sz="2800">
              <a:solidFill>
                <a:srgbClr val="FF0000"/>
              </a:solidFill>
            </a:endParaRPr>
          </a:p>
        </p:txBody>
      </p:sp>
      <p:cxnSp>
        <p:nvCxnSpPr>
          <p:cNvPr id="27" name="Straight Arrow Connector 26"/>
          <p:cNvCxnSpPr>
            <a:stCxn id="22" idx="2"/>
          </p:cNvCxnSpPr>
          <p:nvPr/>
        </p:nvCxnSpPr>
        <p:spPr>
          <a:xfrm>
            <a:off x="2684265" y="4788441"/>
            <a:ext cx="5199386" cy="167695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2048256" y="1686060"/>
            <a:ext cx="126512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12549" y="3772559"/>
            <a:ext cx="126512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H="1">
            <a:off x="1230136" y="1734150"/>
            <a:ext cx="1421187" cy="173595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6331246" y="4268158"/>
            <a:ext cx="1148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Object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2123728" y="6381328"/>
            <a:ext cx="12650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Subject</a:t>
            </a:r>
            <a:endParaRPr lang="en-US" sz="2800">
              <a:solidFill>
                <a:srgbClr val="FFFF00"/>
              </a:solidFill>
            </a:endParaRPr>
          </a:p>
        </p:txBody>
      </p:sp>
      <p:cxnSp>
        <p:nvCxnSpPr>
          <p:cNvPr id="31" name="Straight Arrow Connector 30"/>
          <p:cNvCxnSpPr/>
          <p:nvPr/>
        </p:nvCxnSpPr>
        <p:spPr>
          <a:xfrm flipH="1">
            <a:off x="2843808" y="4791378"/>
            <a:ext cx="3989466" cy="167402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107503" y="5230941"/>
            <a:ext cx="148066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Step 3 </a:t>
            </a:r>
            <a:endParaRPr lang="en-US" sz="3600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>
            <a:off x="1217120" y="1687792"/>
            <a:ext cx="70533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1907704" y="3772559"/>
            <a:ext cx="126512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1690964" y="1687792"/>
            <a:ext cx="720796" cy="178231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4172738" y="4263600"/>
            <a:ext cx="8624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Verb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4211960" y="6362164"/>
            <a:ext cx="17122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be - V3/ed</a:t>
            </a:r>
            <a:endParaRPr lang="en-US" sz="2800">
              <a:solidFill>
                <a:srgbClr val="FFFF00"/>
              </a:solidFill>
            </a:endParaRPr>
          </a:p>
        </p:txBody>
      </p:sp>
      <p:cxnSp>
        <p:nvCxnSpPr>
          <p:cNvPr id="38" name="Straight Arrow Connector 37"/>
          <p:cNvCxnSpPr>
            <a:stCxn id="36" idx="2"/>
          </p:cNvCxnSpPr>
          <p:nvPr/>
        </p:nvCxnSpPr>
        <p:spPr>
          <a:xfrm>
            <a:off x="4603978" y="4786820"/>
            <a:ext cx="327254" cy="167858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2726777" y="928716"/>
            <a:ext cx="3768147" cy="369332"/>
          </a:xfrm>
          <a:prstGeom prst="rect">
            <a:avLst/>
          </a:prstGeom>
          <a:solidFill>
            <a:srgbClr val="92D050"/>
          </a:solidFill>
        </p:spPr>
        <p:txBody>
          <a:bodyPr wrap="none">
            <a:spAutoFit/>
          </a:bodyPr>
          <a:lstStyle/>
          <a:p>
            <a:r>
              <a:rPr lang="en-US" smtClean="0">
                <a:solidFill>
                  <a:srgbClr val="FF0000"/>
                </a:solidFill>
              </a:rPr>
              <a:t>Present Simple tense: thì Hiện tại đơn</a:t>
            </a:r>
            <a:endParaRPr lang="en-US">
              <a:solidFill>
                <a:srgbClr val="FF0000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1555038" y="1122882"/>
            <a:ext cx="1130006" cy="29112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5735412" y="1988840"/>
            <a:ext cx="1656184" cy="923330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en-US" smtClean="0">
                <a:solidFill>
                  <a:srgbClr val="FF0000"/>
                </a:solidFill>
              </a:rPr>
              <a:t>                   am </a:t>
            </a:r>
          </a:p>
          <a:p>
            <a:r>
              <a:rPr lang="en-US" smtClean="0">
                <a:solidFill>
                  <a:srgbClr val="FF0000"/>
                </a:solidFill>
              </a:rPr>
              <a:t>to be:         is</a:t>
            </a:r>
          </a:p>
          <a:p>
            <a:r>
              <a:rPr lang="en-US" smtClean="0">
                <a:solidFill>
                  <a:srgbClr val="FF0000"/>
                </a:solidFill>
              </a:rPr>
              <a:t>                   are</a:t>
            </a:r>
            <a:endParaRPr lang="en-US">
              <a:solidFill>
                <a:srgbClr val="FF0000"/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6480176" y="2234360"/>
            <a:ext cx="237316" cy="173633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V="1">
            <a:off x="6439445" y="2487865"/>
            <a:ext cx="338350" cy="1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6485398" y="2573088"/>
            <a:ext cx="295483" cy="154884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>
            <a:off x="6228184" y="1298048"/>
            <a:ext cx="103062" cy="69079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834040" y="2487866"/>
            <a:ext cx="5943755" cy="953198"/>
          </a:xfrm>
          <a:prstGeom prst="straightConnector1">
            <a:avLst/>
          </a:prstGeom>
          <a:ln w="254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050367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4267"/>
    </mc:Choice>
    <mc:Fallback>
      <p:transition spd="slow" advTm="42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59632" y="2112"/>
            <a:ext cx="7009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I. PASSIVE FORMS: THỂ BỊ ĐỘNG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5496" y="3337828"/>
            <a:ext cx="74973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/>
              <a:t>a. </a:t>
            </a:r>
            <a:r>
              <a:rPr lang="en-US" sz="2800" smtClean="0">
                <a:solidFill>
                  <a:srgbClr val="FFFF00"/>
                </a:solidFill>
              </a:rPr>
              <a:t>The </a:t>
            </a:r>
            <a:r>
              <a:rPr lang="en-US" sz="2800">
                <a:solidFill>
                  <a:srgbClr val="FFFF00"/>
                </a:solidFill>
              </a:rPr>
              <a:t>glass is</a:t>
            </a:r>
            <a:r>
              <a:rPr lang="en-US" sz="2800"/>
              <a:t> </a:t>
            </a:r>
            <a:r>
              <a:rPr lang="en-US" sz="2800">
                <a:solidFill>
                  <a:srgbClr val="FFFF00"/>
                </a:solidFill>
              </a:rPr>
              <a:t>broken</a:t>
            </a:r>
            <a:r>
              <a:rPr lang="en-US" sz="2800"/>
              <a:t> into small </a:t>
            </a:r>
            <a:r>
              <a:rPr lang="en-US" sz="2800" smtClean="0"/>
              <a:t>pieces </a:t>
            </a:r>
            <a:r>
              <a:rPr lang="en-US" sz="2800" smtClean="0">
                <a:solidFill>
                  <a:srgbClr val="FFFF00"/>
                </a:solidFill>
              </a:rPr>
              <a:t>(by people)</a:t>
            </a:r>
            <a:endParaRPr lang="en-US" sz="2800">
              <a:solidFill>
                <a:srgbClr val="FFFF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836" y="1240885"/>
            <a:ext cx="60312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People</a:t>
            </a:r>
            <a:r>
              <a:rPr lang="en-US" sz="2800" smtClean="0">
                <a:solidFill>
                  <a:srgbClr val="7030A0"/>
                </a:solidFill>
              </a:rPr>
              <a:t> </a:t>
            </a:r>
            <a:r>
              <a:rPr lang="en-US" sz="2800" smtClean="0">
                <a:solidFill>
                  <a:srgbClr val="FFFF00"/>
                </a:solidFill>
              </a:rPr>
              <a:t>break</a:t>
            </a:r>
            <a:r>
              <a:rPr lang="en-US" sz="2800" smtClean="0">
                <a:solidFill>
                  <a:srgbClr val="7030A0"/>
                </a:solidFill>
              </a:rPr>
              <a:t> </a:t>
            </a:r>
            <a:r>
              <a:rPr lang="en-US" sz="2800" smtClean="0">
                <a:solidFill>
                  <a:srgbClr val="FFFF00"/>
                </a:solidFill>
              </a:rPr>
              <a:t>the glass </a:t>
            </a:r>
            <a:r>
              <a:rPr lang="en-US" sz="2800" smtClean="0">
                <a:solidFill>
                  <a:srgbClr val="7030A0"/>
                </a:solidFill>
              </a:rPr>
              <a:t>into small pieces.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103455" y="1240884"/>
            <a:ext cx="15164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Active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524328" y="3337827"/>
            <a:ext cx="16674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274380" y="565039"/>
            <a:ext cx="70090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smtClean="0">
                <a:solidFill>
                  <a:srgbClr val="0070C0"/>
                </a:solidFill>
                <a:latin typeface="Times New Roman" pitchFamily="18" charset="0"/>
              </a:rPr>
              <a:t>HOW TO CHANGE FROM ACTIVE INTO PASSIVE?</a:t>
            </a:r>
            <a:endParaRPr lang="en-US" sz="2000" b="1" dirty="0">
              <a:solidFill>
                <a:srgbClr val="0070C0"/>
              </a:solidFill>
              <a:latin typeface="Times New Roman" pitchFamily="18" charset="0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5735412" y="3802055"/>
            <a:ext cx="165618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575556" y="1705112"/>
            <a:ext cx="5652628" cy="173595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1690963" y="6362164"/>
            <a:ext cx="75198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                                                                      (by Object)</a:t>
            </a:r>
            <a:endParaRPr lang="en-US" sz="2800">
              <a:solidFill>
                <a:srgbClr val="FFFF00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051720" y="4265221"/>
            <a:ext cx="12650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Subject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-21764" y="4206228"/>
            <a:ext cx="11798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</a:rPr>
              <a:t>Active:</a:t>
            </a:r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-47772" y="6303171"/>
            <a:ext cx="17636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</a:rPr>
              <a:t>Passive:</a:t>
            </a:r>
            <a:endParaRPr lang="en-US" sz="2800">
              <a:solidFill>
                <a:srgbClr val="FF0000"/>
              </a:solidFill>
            </a:endParaRPr>
          </a:p>
        </p:txBody>
      </p:sp>
      <p:cxnSp>
        <p:nvCxnSpPr>
          <p:cNvPr id="27" name="Straight Arrow Connector 26"/>
          <p:cNvCxnSpPr>
            <a:stCxn id="22" idx="2"/>
          </p:cNvCxnSpPr>
          <p:nvPr/>
        </p:nvCxnSpPr>
        <p:spPr>
          <a:xfrm>
            <a:off x="2684265" y="4788441"/>
            <a:ext cx="5199386" cy="167695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2048256" y="1686060"/>
            <a:ext cx="126512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12549" y="3772559"/>
            <a:ext cx="126512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H="1">
            <a:off x="1230136" y="1734150"/>
            <a:ext cx="1421187" cy="173595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6331246" y="4268158"/>
            <a:ext cx="1148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Object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2123728" y="6381328"/>
            <a:ext cx="12650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Subject</a:t>
            </a:r>
            <a:endParaRPr lang="en-US" sz="2800">
              <a:solidFill>
                <a:srgbClr val="FFFF00"/>
              </a:solidFill>
            </a:endParaRPr>
          </a:p>
        </p:txBody>
      </p:sp>
      <p:cxnSp>
        <p:nvCxnSpPr>
          <p:cNvPr id="31" name="Straight Arrow Connector 30"/>
          <p:cNvCxnSpPr/>
          <p:nvPr/>
        </p:nvCxnSpPr>
        <p:spPr>
          <a:xfrm flipH="1">
            <a:off x="2843808" y="4791378"/>
            <a:ext cx="3989466" cy="167402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107503" y="5230941"/>
            <a:ext cx="148066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Step 3 </a:t>
            </a:r>
            <a:endParaRPr lang="en-US" sz="3600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>
            <a:off x="1217120" y="1687792"/>
            <a:ext cx="70533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1907704" y="3772559"/>
            <a:ext cx="126512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1690964" y="1687792"/>
            <a:ext cx="720796" cy="178231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4172738" y="4263600"/>
            <a:ext cx="8624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Verb</a:t>
            </a:r>
            <a:endParaRPr lang="en-US" sz="2800">
              <a:solidFill>
                <a:srgbClr val="7030A0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4211960" y="6362164"/>
            <a:ext cx="17122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solidFill>
                  <a:srgbClr val="FFFF00"/>
                </a:solidFill>
              </a:rPr>
              <a:t>be - V3/ed</a:t>
            </a:r>
            <a:endParaRPr lang="en-US" sz="2800">
              <a:solidFill>
                <a:srgbClr val="FFFF00"/>
              </a:solidFill>
            </a:endParaRPr>
          </a:p>
        </p:txBody>
      </p:sp>
      <p:cxnSp>
        <p:nvCxnSpPr>
          <p:cNvPr id="38" name="Straight Arrow Connector 37"/>
          <p:cNvCxnSpPr>
            <a:stCxn id="36" idx="2"/>
          </p:cNvCxnSpPr>
          <p:nvPr/>
        </p:nvCxnSpPr>
        <p:spPr>
          <a:xfrm>
            <a:off x="4603978" y="4786820"/>
            <a:ext cx="327254" cy="167858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2726777" y="928716"/>
            <a:ext cx="3768147" cy="369332"/>
          </a:xfrm>
          <a:prstGeom prst="rect">
            <a:avLst/>
          </a:prstGeom>
          <a:solidFill>
            <a:srgbClr val="92D050"/>
          </a:solidFill>
        </p:spPr>
        <p:txBody>
          <a:bodyPr wrap="none">
            <a:spAutoFit/>
          </a:bodyPr>
          <a:lstStyle/>
          <a:p>
            <a:r>
              <a:rPr lang="en-US" smtClean="0">
                <a:solidFill>
                  <a:srgbClr val="FF0000"/>
                </a:solidFill>
              </a:rPr>
              <a:t>Present Simple tense: thì Hiện tại đơn</a:t>
            </a:r>
            <a:endParaRPr lang="en-US">
              <a:solidFill>
                <a:srgbClr val="FF0000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1555038" y="1122882"/>
            <a:ext cx="1130006" cy="29112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5735412" y="1988840"/>
            <a:ext cx="1656184" cy="923330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en-US" smtClean="0">
                <a:solidFill>
                  <a:srgbClr val="FF0000"/>
                </a:solidFill>
              </a:rPr>
              <a:t>                   am </a:t>
            </a:r>
          </a:p>
          <a:p>
            <a:r>
              <a:rPr lang="en-US" smtClean="0">
                <a:solidFill>
                  <a:srgbClr val="FF0000"/>
                </a:solidFill>
              </a:rPr>
              <a:t>to be:         is</a:t>
            </a:r>
          </a:p>
          <a:p>
            <a:r>
              <a:rPr lang="en-US" smtClean="0">
                <a:solidFill>
                  <a:srgbClr val="FF0000"/>
                </a:solidFill>
              </a:rPr>
              <a:t>                   are</a:t>
            </a:r>
            <a:endParaRPr lang="en-US">
              <a:solidFill>
                <a:srgbClr val="FF0000"/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6480176" y="2234360"/>
            <a:ext cx="237316" cy="173633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V="1">
            <a:off x="6439445" y="2487865"/>
            <a:ext cx="338350" cy="1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6485398" y="2573088"/>
            <a:ext cx="295483" cy="154884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>
            <a:off x="6228184" y="1298048"/>
            <a:ext cx="103062" cy="69079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834040" y="2487866"/>
            <a:ext cx="5943755" cy="953198"/>
          </a:xfrm>
          <a:prstGeom prst="straightConnector1">
            <a:avLst/>
          </a:prstGeom>
          <a:ln w="254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4"/>
          <p:cNvSpPr/>
          <p:nvPr/>
        </p:nvSpPr>
        <p:spPr>
          <a:xfrm>
            <a:off x="1820854" y="3337828"/>
            <a:ext cx="417300" cy="52321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Audio 10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319629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5942"/>
    </mc:Choice>
    <mc:Fallback>
      <p:transition spd="slow" advTm="59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11.0&quot;&gt;&lt;object type=&quot;1&quot; unique_id=&quot;10001&quot;&gt;&lt;object type=&quot;2&quot; unique_id=&quot;10002&quot;&gt;&lt;object type=&quot;3&quot; unique_id=&quot;10004&quot;&gt;&lt;property id=&quot;20148&quot; value=&quot;5&quot;/&gt;&lt;property id=&quot;20300&quot; value=&quot;Slide 1&quot;/&gt;&lt;property id=&quot;20307&quot; value=&quot;259&quot;/&gt;&lt;/object&gt;&lt;object type=&quot;3&quot; unique_id=&quot;10005&quot;&gt;&lt;property id=&quot;20148&quot; value=&quot;5&quot;/&gt;&lt;property id=&quot;20300&quot; value=&quot;Slide 2&quot;/&gt;&lt;property id=&quot;20307&quot; value=&quot;275&quot;/&gt;&lt;/object&gt;&lt;object type=&quot;3&quot; unique_id=&quot;10006&quot;&gt;&lt;property id=&quot;20148&quot; value=&quot;5&quot;/&gt;&lt;property id=&quot;20300&quot; value=&quot;Slide 3&quot;/&gt;&lt;property id=&quot;20307&quot; value=&quot;284&quot;/&gt;&lt;/object&gt;&lt;object type=&quot;3&quot; unique_id=&quot;10007&quot;&gt;&lt;property id=&quot;20148&quot; value=&quot;5&quot;/&gt;&lt;property id=&quot;20300&quot; value=&quot;Slide 4&quot;/&gt;&lt;property id=&quot;20307&quot; value=&quot;291&quot;/&gt;&lt;/object&gt;&lt;object type=&quot;3&quot; unique_id=&quot;10008&quot;&gt;&lt;property id=&quot;20148&quot; value=&quot;5&quot;/&gt;&lt;property id=&quot;20300&quot; value=&quot;Slide 5&quot;/&gt;&lt;property id=&quot;20307&quot; value=&quot;292&quot;/&gt;&lt;/object&gt;&lt;object type=&quot;3&quot; unique_id=&quot;10009&quot;&gt;&lt;property id=&quot;20148&quot; value=&quot;5&quot;/&gt;&lt;property id=&quot;20300&quot; value=&quot;Slide 6&quot;/&gt;&lt;property id=&quot;20307&quot; value=&quot;293&quot;/&gt;&lt;/object&gt;&lt;object type=&quot;3&quot; unique_id=&quot;10010&quot;&gt;&lt;property id=&quot;20148&quot; value=&quot;5&quot;/&gt;&lt;property id=&quot;20300&quot; value=&quot;Slide 7&quot;/&gt;&lt;property id=&quot;20307&quot; value=&quot;294&quot;/&gt;&lt;/object&gt;&lt;object type=&quot;3&quot; unique_id=&quot;10011&quot;&gt;&lt;property id=&quot;20148&quot; value=&quot;5&quot;/&gt;&lt;property id=&quot;20300&quot; value=&quot;Slide 8&quot;/&gt;&lt;property id=&quot;20307&quot; value=&quot;295&quot;/&gt;&lt;/object&gt;&lt;object type=&quot;3&quot; unique_id=&quot;10012&quot;&gt;&lt;property id=&quot;20148&quot; value=&quot;5&quot;/&gt;&lt;property id=&quot;20300&quot; value=&quot;Slide 9&quot;/&gt;&lt;property id=&quot;20307&quot; value=&quot;296&quot;/&gt;&lt;/object&gt;&lt;object type=&quot;3&quot; unique_id=&quot;10013&quot;&gt;&lt;property id=&quot;20148&quot; value=&quot;5&quot;/&gt;&lt;property id=&quot;20300&quot; value=&quot;Slide 10&quot;/&gt;&lt;property id=&quot;20307&quot; value=&quot;297&quot;/&gt;&lt;/object&gt;&lt;object type=&quot;3&quot; unique_id=&quot;10014&quot;&gt;&lt;property id=&quot;20148&quot; value=&quot;5&quot;/&gt;&lt;property id=&quot;20300&quot; value=&quot;Slide 11&quot;/&gt;&lt;property id=&quot;20307&quot; value=&quot;298&quot;/&gt;&lt;/object&gt;&lt;object type=&quot;3&quot; unique_id=&quot;10015&quot;&gt;&lt;property id=&quot;20148&quot; value=&quot;5&quot;/&gt;&lt;property id=&quot;20300&quot; value=&quot;Slide 12&quot;/&gt;&lt;property id=&quot;20307&quot; value=&quot;299&quot;/&gt;&lt;/object&gt;&lt;object type=&quot;3&quot; unique_id=&quot;10016&quot;&gt;&lt;property id=&quot;20148&quot; value=&quot;5&quot;/&gt;&lt;property id=&quot;20300&quot; value=&quot;Slide 13&quot;/&gt;&lt;property id=&quot;20307&quot; value=&quot;302&quot;/&gt;&lt;/object&gt;&lt;object type=&quot;3&quot; unique_id=&quot;10017&quot;&gt;&lt;property id=&quot;20148&quot; value=&quot;5&quot;/&gt;&lt;property id=&quot;20300&quot; value=&quot;Slide 14&quot;/&gt;&lt;property id=&quot;20307&quot; value=&quot;303&quot;/&gt;&lt;/object&gt;&lt;object type=&quot;3&quot; unique_id=&quot;10018&quot;&gt;&lt;property id=&quot;20148&quot; value=&quot;5&quot;/&gt;&lt;property id=&quot;20300&quot; value=&quot;Slide 15&quot;/&gt;&lt;property id=&quot;20307&quot; value=&quot;308&quot;/&gt;&lt;/object&gt;&lt;object type=&quot;3&quot; unique_id=&quot;10019&quot;&gt;&lt;property id=&quot;20148&quot; value=&quot;5&quot;/&gt;&lt;property id=&quot;20300&quot; value=&quot;Slide 16&quot;/&gt;&lt;property id=&quot;20307&quot; value=&quot;307&quot;/&gt;&lt;/object&gt;&lt;object type=&quot;3&quot; unique_id=&quot;10020&quot;&gt;&lt;property id=&quot;20148&quot; value=&quot;5&quot;/&gt;&lt;property id=&quot;20300&quot; value=&quot;Slide 17&quot;/&gt;&lt;property id=&quot;20307&quot; value=&quot;304&quot;/&gt;&lt;/object&gt;&lt;object type=&quot;3&quot; unique_id=&quot;10021&quot;&gt;&lt;property id=&quot;20148&quot; value=&quot;5&quot;/&gt;&lt;property id=&quot;20300&quot; value=&quot;Slide 18&quot;/&gt;&lt;property id=&quot;20307&quot; value=&quot;305&quot;/&gt;&lt;/object&gt;&lt;object type=&quot;3&quot; unique_id=&quot;10022&quot;&gt;&lt;property id=&quot;20148&quot; value=&quot;5&quot;/&gt;&lt;property id=&quot;20300&quot; value=&quot;Slide 19&quot;/&gt;&lt;property id=&quot;20307&quot; value=&quot;306&quot;/&gt;&lt;/object&gt;&lt;object type=&quot;3&quot; unique_id=&quot;10023&quot;&gt;&lt;property id=&quot;20148&quot; value=&quot;5&quot;/&gt;&lt;property id=&quot;20300&quot; value=&quot;Slide 20&quot;/&gt;&lt;property id=&quot;20307&quot; value=&quot;261&quot;/&gt;&lt;/object&gt;&lt;object type=&quot;3&quot; unique_id=&quot;10024&quot;&gt;&lt;property id=&quot;20148&quot; value=&quot;5&quot;/&gt;&lt;property id=&quot;20300&quot; value=&quot;Slide 21&quot;/&gt;&lt;property id=&quot;20307&quot; value=&quot;262&quot;/&gt;&lt;/object&gt;&lt;object type=&quot;3&quot; unique_id=&quot;10025&quot;&gt;&lt;property id=&quot;20148&quot; value=&quot;5&quot;/&gt;&lt;property id=&quot;20300&quot; value=&quot;Slide 22&quot;/&gt;&lt;property id=&quot;20307&quot; value=&quot;263&quot;/&gt;&lt;/object&gt;&lt;object type=&quot;3&quot; unique_id=&quot;10026&quot;&gt;&lt;property id=&quot;20148&quot; value=&quot;5&quot;/&gt;&lt;property id=&quot;20300&quot; value=&quot;Slide 23&quot;/&gt;&lt;property id=&quot;20307&quot; value=&quot;264&quot;/&gt;&lt;/object&gt;&lt;object type=&quot;3&quot; unique_id=&quot;10027&quot;&gt;&lt;property id=&quot;20148&quot; value=&quot;5&quot;/&gt;&lt;property id=&quot;20300&quot; value=&quot;Slide 24&quot;/&gt;&lt;property id=&quot;20307&quot; value=&quot;265&quot;/&gt;&lt;/object&gt;&lt;object type=&quot;3&quot; unique_id=&quot;10028&quot;&gt;&lt;property id=&quot;20148&quot; value=&quot;5&quot;/&gt;&lt;property id=&quot;20300&quot; value=&quot;Slide 25&quot;/&gt;&lt;property id=&quot;20307&quot; value=&quot;266&quot;/&gt;&lt;/object&gt;&lt;object type=&quot;3&quot; unique_id=&quot;10029&quot;&gt;&lt;property id=&quot;20148&quot; value=&quot;5&quot;/&gt;&lt;property id=&quot;20300&quot; value=&quot;Slide 26&quot;/&gt;&lt;property id=&quot;20307&quot; value=&quot;267&quot;/&gt;&lt;/object&gt;&lt;object type=&quot;3&quot; unique_id=&quot;10030&quot;&gt;&lt;property id=&quot;20148&quot; value=&quot;5&quot;/&gt;&lt;property id=&quot;20300&quot; value=&quot;Slide 27&quot;/&gt;&lt;property id=&quot;20307&quot; value=&quot;268&quot;/&gt;&lt;/object&gt;&lt;object type=&quot;3&quot; unique_id=&quot;10031&quot;&gt;&lt;property id=&quot;20148&quot; value=&quot;5&quot;/&gt;&lt;property id=&quot;20300&quot; value=&quot;Slide 28&quot;/&gt;&lt;property id=&quot;20307&quot; value=&quot;270&quot;/&gt;&lt;/object&gt;&lt;object type=&quot;3&quot; unique_id=&quot;10032&quot;&gt;&lt;property id=&quot;20148&quot; value=&quot;5&quot;/&gt;&lt;property id=&quot;20300&quot; value=&quot;Slide 29&quot;/&gt;&lt;property id=&quot;20307&quot; value=&quot;309&quot;/&gt;&lt;/object&gt;&lt;object type=&quot;3&quot; unique_id=&quot;10033&quot;&gt;&lt;property id=&quot;20148&quot; value=&quot;5&quot;/&gt;&lt;property id=&quot;20300&quot; value=&quot;Slide 30&quot;/&gt;&lt;property id=&quot;20307&quot; value=&quot;271&quot;/&gt;&lt;/object&gt;&lt;/object&gt;&lt;object type=&quot;8&quot; unique_id=&quot;10066&quot;&gt;&lt;/object&gt;&lt;/object&gt;&lt;/database&gt;"/>
  <p:tag name="SECTOMILLISECCONVERTED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3.7|19.9|19.9|14.4|24.9|14.7|22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|0.9|1|0.8|1|1.1|11|10.6|8.6|9.4|15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0.4|41|1.7|8.1|3.2|5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7|1.2|45.2|1.3|0.8|0.8|0.9|3.5|5|2.3|8.1|20.9|2.5|59.5|25.9|0.6|0.6|1.5|1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1.1|31.1|1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26.1|1.5|3.9|20.6|2.7|3.5|5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5.8|32.1|1.5|1.1|1.5|2|1.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25400">
          <a:solidFill>
            <a:srgbClr val="FF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</TotalTime>
  <Words>2048</Words>
  <Application>Microsoft Office PowerPoint</Application>
  <PresentationFormat>On-screen Show (4:3)</PresentationFormat>
  <Paragraphs>360</Paragraphs>
  <Slides>30</Slides>
  <Notes>0</Notes>
  <HiddenSlides>0</HiddenSlides>
  <MMClips>32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Welcome</cp:lastModifiedBy>
  <cp:revision>165</cp:revision>
  <dcterms:created xsi:type="dcterms:W3CDTF">2020-04-06T02:27:37Z</dcterms:created>
  <dcterms:modified xsi:type="dcterms:W3CDTF">2021-02-21T17:00:33Z</dcterms:modified>
</cp:coreProperties>
</file>