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6" r:id="rId2"/>
    <p:sldMasterId id="2147483720" r:id="rId3"/>
    <p:sldMasterId id="2147483732" r:id="rId4"/>
    <p:sldMasterId id="2147483744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6" r:id="rId15"/>
    <p:sldId id="267" r:id="rId16"/>
    <p:sldId id="278" r:id="rId17"/>
    <p:sldId id="282" r:id="rId18"/>
    <p:sldId id="268" r:id="rId19"/>
    <p:sldId id="286" r:id="rId20"/>
    <p:sldId id="287" r:id="rId21"/>
    <p:sldId id="288" r:id="rId22"/>
    <p:sldId id="289" r:id="rId23"/>
    <p:sldId id="276" r:id="rId24"/>
    <p:sldId id="290" r:id="rId25"/>
  </p:sldIdLst>
  <p:sldSz cx="9144000" cy="6858000" type="screen4x3"/>
  <p:notesSz cx="6858000" cy="9144000"/>
  <p:custDataLst>
    <p:tags r:id="rId2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u="none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b="0" i="0" u="none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29B9969-2DA9-4C07-840D-712195B43222}" type="datetimeFigureOut">
              <a:rPr lang="en-US" smtClean="0"/>
              <a:pPr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AE8D252-E6A4-42E2-AFF4-59545CB399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8001000" cy="6172200"/>
          </a:xfrm>
        </p:spPr>
        <p:txBody>
          <a:bodyPr>
            <a:normAutofit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sz="5400" dirty="0"/>
              <a:t>UNIT 7 : SAVING </a:t>
            </a:r>
            <a:r>
              <a:rPr lang="en-US" sz="5400" dirty="0" err="1" smtClean="0"/>
              <a:t>eNERGY</a:t>
            </a:r>
            <a:r>
              <a:rPr lang="en-US" sz="5400" dirty="0"/>
              <a:t/>
            </a:r>
            <a:br>
              <a:rPr lang="en-US" sz="5400" dirty="0"/>
            </a:br>
            <a:r>
              <a:rPr lang="en-US" sz="5400" dirty="0" smtClean="0"/>
              <a:t>      GRAMMAR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                       </a:t>
            </a:r>
            <a:r>
              <a:rPr lang="en-US" sz="4400" dirty="0" smtClean="0"/>
              <a:t>* CONNECTIVES</a:t>
            </a:r>
            <a:r>
              <a:rPr lang="en-US" sz="4400" dirty="0"/>
              <a:t/>
            </a:r>
            <a:br>
              <a:rPr lang="en-US" sz="4400" dirty="0"/>
            </a:br>
            <a:r>
              <a:rPr lang="en-US" sz="4400" dirty="0" smtClean="0"/>
              <a:t>                 * PHRASAL </a:t>
            </a:r>
            <a:r>
              <a:rPr lang="en-US" sz="4400" dirty="0"/>
              <a:t>VERBS</a:t>
            </a:r>
            <a:br>
              <a:rPr lang="en-US" sz="4400" dirty="0"/>
            </a:br>
            <a:r>
              <a:rPr lang="en-US" sz="4400" dirty="0" smtClean="0"/>
              <a:t>                 * SUGGESTIONS</a:t>
            </a:r>
            <a:br>
              <a:rPr lang="en-US" sz="4400" dirty="0" smtClean="0"/>
            </a:b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23429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3557" y="381000"/>
            <a:ext cx="28956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2.Phrasal verbs:</a:t>
            </a:r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816" y="1961616"/>
            <a:ext cx="2524125" cy="2265499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64634" y="4142050"/>
            <a:ext cx="157249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b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Look after</a:t>
            </a:r>
            <a:endParaRPr lang="en-US" sz="2400" b="1" dirty="0">
              <a:ln w="11430"/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7491" y="1971369"/>
            <a:ext cx="2740024" cy="2102148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225636" y="4164835"/>
            <a:ext cx="124690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b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Turn on</a:t>
            </a:r>
            <a:endParaRPr lang="en-US" sz="2400" b="1" dirty="0">
              <a:ln w="11430"/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198" y="1961616"/>
            <a:ext cx="2209801" cy="2111902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972297" y="4142049"/>
            <a:ext cx="137160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b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Turn off</a:t>
            </a:r>
            <a:endParaRPr lang="en-US" sz="2400" b="1" dirty="0">
              <a:ln w="11430"/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557" y="4649334"/>
            <a:ext cx="2109643" cy="1931115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892135" y="5172670"/>
            <a:ext cx="133350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b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Look for</a:t>
            </a:r>
            <a:endParaRPr lang="en-US" sz="2400" b="1" dirty="0">
              <a:ln w="11430"/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00899" y="5384057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b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Go on</a:t>
            </a:r>
            <a:endParaRPr lang="en-US" sz="2400" b="1" dirty="0">
              <a:ln w="11430"/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1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0895" y="4901288"/>
            <a:ext cx="2514600" cy="1427205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255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1" grpId="0"/>
      <p:bldP spid="14" grpId="0"/>
      <p:bldP spid="17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en-US" dirty="0" smtClean="0"/>
              <a:t>II. PHRASAL VERB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71600" y="1569720"/>
            <a:ext cx="1066800" cy="335280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en-US" dirty="0"/>
              <a:t>t</a:t>
            </a:r>
            <a:r>
              <a:rPr lang="en-US" dirty="0" smtClean="0"/>
              <a:t>urn                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752600" y="1828800"/>
            <a:ext cx="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3124200" y="1905000"/>
            <a:ext cx="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 txBox="1">
            <a:spLocks/>
          </p:cNvSpPr>
          <p:nvPr/>
        </p:nvSpPr>
        <p:spPr>
          <a:xfrm>
            <a:off x="2819400" y="1569720"/>
            <a:ext cx="762000" cy="33528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en-US" dirty="0" smtClean="0"/>
              <a:t>on               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295400" y="2438400"/>
            <a:ext cx="1066800" cy="33528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en-US" dirty="0" smtClean="0"/>
              <a:t>verb                </a:t>
            </a:r>
            <a:endParaRPr lang="en-US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590800" y="2407920"/>
            <a:ext cx="1219200" cy="33528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en-US" dirty="0" smtClean="0"/>
              <a:t>particle                </a:t>
            </a:r>
            <a:endParaRPr lang="en-US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267200" y="1950720"/>
            <a:ext cx="1676400" cy="33528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en-US" dirty="0"/>
              <a:t>a</a:t>
            </a:r>
            <a:r>
              <a:rPr lang="en-US" dirty="0" smtClean="0"/>
              <a:t> preposition                </a:t>
            </a:r>
            <a:endParaRPr lang="en-US" dirty="0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267200" y="2362200"/>
            <a:ext cx="1676400" cy="33528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en-US" dirty="0"/>
              <a:t>a</a:t>
            </a:r>
            <a:r>
              <a:rPr lang="en-US" dirty="0" smtClean="0"/>
              <a:t>n adverb                </a:t>
            </a:r>
            <a:endParaRPr lang="en-US" dirty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343400" y="2788920"/>
            <a:ext cx="3429000" cy="33528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en-US" dirty="0" smtClean="0"/>
              <a:t>a preposition and an adverb               </a:t>
            </a:r>
            <a:endParaRPr lang="en-US" dirty="0"/>
          </a:p>
        </p:txBody>
      </p:sp>
      <p:cxnSp>
        <p:nvCxnSpPr>
          <p:cNvPr id="15" name="Straight Arrow Connector 14"/>
          <p:cNvCxnSpPr>
            <a:endCxn id="13" idx="1"/>
          </p:cNvCxnSpPr>
          <p:nvPr/>
        </p:nvCxnSpPr>
        <p:spPr>
          <a:xfrm>
            <a:off x="3581400" y="2575560"/>
            <a:ext cx="7620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3581400" y="2133600"/>
            <a:ext cx="7620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581400" y="2529840"/>
            <a:ext cx="685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U Turn Vector Biểu Tượng, Mũi Tên, Mũi Tên Biểu Tượng, Thiết Kế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220" y="3657600"/>
            <a:ext cx="2462609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ình ảnh : lờ mờ, Nền mờ, Đóng lên, Khái niệm, đèn bàn, điện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505200"/>
            <a:ext cx="1743075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iờ Trái đất Trái đất 1 Giờ Ngày Trái đất Tắt đèn Trong 1 Giờ, Một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581400"/>
            <a:ext cx="174307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Content Placeholder 2"/>
          <p:cNvSpPr txBox="1">
            <a:spLocks/>
          </p:cNvSpPr>
          <p:nvPr/>
        </p:nvSpPr>
        <p:spPr>
          <a:xfrm>
            <a:off x="1066800" y="5486400"/>
            <a:ext cx="175260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en-US" dirty="0" smtClean="0"/>
              <a:t>turn                </a:t>
            </a:r>
            <a:endParaRPr lang="en-US" dirty="0"/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3733799" y="5486400"/>
            <a:ext cx="1819275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en-US" dirty="0" smtClean="0"/>
              <a:t>    turn on               </a:t>
            </a:r>
            <a:endParaRPr lang="en-US" dirty="0"/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781800" y="5486400"/>
            <a:ext cx="160020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en-US" dirty="0" smtClean="0"/>
              <a:t>turn  off       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5227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24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34400" cy="1828800"/>
          </a:xfrm>
        </p:spPr>
        <p:txBody>
          <a:bodyPr/>
          <a:lstStyle/>
          <a:p>
            <a:pPr marL="0" indent="0" algn="l">
              <a:buNone/>
            </a:pPr>
            <a:r>
              <a:rPr lang="en-US" dirty="0" smtClean="0"/>
              <a:t> </a:t>
            </a:r>
            <a:r>
              <a:rPr lang="en-US" sz="2800" dirty="0" smtClean="0">
                <a:solidFill>
                  <a:srgbClr val="FF0000"/>
                </a:solidFill>
              </a:rPr>
              <a:t>PHRASAL VERB </a:t>
            </a:r>
            <a:r>
              <a:rPr lang="en-US" sz="2800" dirty="0" smtClean="0"/>
              <a:t>: a verb combined with a particle ( an adverb or a preposition or sometimes both) to give a new meaning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2667000"/>
            <a:ext cx="1219200" cy="48768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dirty="0"/>
              <a:t>t</a:t>
            </a:r>
            <a:r>
              <a:rPr lang="en-US" dirty="0" smtClean="0"/>
              <a:t>urn                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600200" y="3167743"/>
            <a:ext cx="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3200400" y="3243943"/>
            <a:ext cx="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 txBox="1">
            <a:spLocks/>
          </p:cNvSpPr>
          <p:nvPr/>
        </p:nvSpPr>
        <p:spPr>
          <a:xfrm>
            <a:off x="2834640" y="2667000"/>
            <a:ext cx="1127760" cy="5007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en-US" dirty="0" smtClean="0"/>
              <a:t> on               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149530" y="3931920"/>
            <a:ext cx="1212669" cy="487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en-US" dirty="0" smtClean="0"/>
              <a:t>verb                </a:t>
            </a:r>
            <a:endParaRPr lang="en-US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590800" y="3931920"/>
            <a:ext cx="1371600" cy="594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en-US" dirty="0" smtClean="0"/>
              <a:t>particle                </a:t>
            </a:r>
            <a:endParaRPr lang="en-US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33400" y="4724400"/>
            <a:ext cx="2057400" cy="53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en-US" dirty="0" smtClean="0"/>
              <a:t>Formation :                 </a:t>
            </a:r>
            <a:endParaRPr lang="en-US" dirty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981200" y="5486400"/>
            <a:ext cx="5867400" cy="83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Verb + particle              phrasal verb    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4267200" y="5715000"/>
            <a:ext cx="685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0062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3557" y="381000"/>
            <a:ext cx="28956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2.Phrasal verbs:</a:t>
            </a:r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815" y="1064137"/>
            <a:ext cx="2524125" cy="2265499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02132" y="3505200"/>
            <a:ext cx="157249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b="1" dirty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2400" b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ook after</a:t>
            </a:r>
            <a:endParaRPr lang="en-US" sz="2400" b="1" dirty="0">
              <a:ln w="11430"/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3824" y="1143000"/>
            <a:ext cx="2740024" cy="2102148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225635" y="3506323"/>
            <a:ext cx="124690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b="1" dirty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b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urn on</a:t>
            </a:r>
            <a:endParaRPr lang="en-US" sz="2400" b="1" dirty="0">
              <a:ln w="11430"/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126341"/>
            <a:ext cx="2209801" cy="2111902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896099" y="3519386"/>
            <a:ext cx="137160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b="1" dirty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b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urn off</a:t>
            </a:r>
            <a:endParaRPr lang="en-US" sz="2400" b="1" dirty="0">
              <a:ln w="11430"/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557" y="4649334"/>
            <a:ext cx="2109643" cy="1931115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892135" y="5172670"/>
            <a:ext cx="133350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b="1" dirty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2400" b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ook for</a:t>
            </a:r>
            <a:endParaRPr lang="en-US" sz="2400" b="1" dirty="0">
              <a:ln w="11430"/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91400" y="510540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b="1" dirty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400" b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 on</a:t>
            </a:r>
            <a:endParaRPr lang="en-US" sz="2400" b="1" dirty="0">
              <a:ln w="11430"/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1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0895" y="4901288"/>
            <a:ext cx="2514600" cy="1427205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838200" y="3881735"/>
            <a:ext cx="157249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b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err="1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chăm</a:t>
            </a:r>
            <a:r>
              <a:rPr lang="en-US" sz="2400" b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sóc</a:t>
            </a:r>
            <a:endParaRPr lang="en-US" sz="2400" b="1" dirty="0">
              <a:ln w="11430"/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42509" y="3881735"/>
            <a:ext cx="157249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b="1" dirty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b="1" dirty="0" err="1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mở</a:t>
            </a:r>
            <a:endParaRPr lang="en-US" sz="2400" b="1" dirty="0">
              <a:ln w="11430"/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85709" y="3957935"/>
            <a:ext cx="157249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b="1" dirty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400" b="1" dirty="0" err="1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tắt</a:t>
            </a:r>
            <a:endParaRPr lang="en-US" sz="2400" b="1" dirty="0">
              <a:ln w="11430"/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47109" y="5634335"/>
            <a:ext cx="157249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b="1" dirty="0" err="1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b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kiếm</a:t>
            </a:r>
            <a:endParaRPr lang="en-US" sz="2400" b="1" dirty="0">
              <a:ln w="11430"/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90509" y="5634335"/>
            <a:ext cx="157249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b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err="1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b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tục</a:t>
            </a:r>
            <a:endParaRPr lang="en-US" sz="2400" b="1" dirty="0">
              <a:ln w="11430"/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461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1" grpId="0"/>
      <p:bldP spid="14" grpId="0"/>
      <p:bldP spid="17" grpId="0"/>
      <p:bldP spid="19" grpId="0"/>
      <p:bldP spid="15" grpId="0"/>
      <p:bldP spid="18" grpId="0"/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81000" y="304800"/>
            <a:ext cx="8382000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Complete the sentences. Use the right tense form of the phrasal verbs and the right pictures</a:t>
            </a: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533400" y="1066800"/>
            <a:ext cx="7696200" cy="46166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turn on - turn off - look for - look after - go on </a:t>
            </a:r>
          </a:p>
        </p:txBody>
      </p:sp>
      <p:pic>
        <p:nvPicPr>
          <p:cNvPr id="7" name="Picture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33265"/>
            <a:ext cx="2026921" cy="1066800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2971800"/>
            <a:ext cx="2133600" cy="990600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810000"/>
            <a:ext cx="2667000" cy="1143000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4055454"/>
            <a:ext cx="2209800" cy="1202346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5304682"/>
            <a:ext cx="2171700" cy="1400918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590800" y="1905019"/>
            <a:ext cx="6400800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>
              <a:lnSpc>
                <a:spcPct val="80000"/>
              </a:lnSpc>
              <a:spcBef>
                <a:spcPct val="50000"/>
              </a:spcBef>
              <a:buFontTx/>
              <a:buAutoNum type="alphaLcParenR"/>
            </a:pP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Hanh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can’t go to the movies with us tonight. She will have to …………..  her little sister.</a:t>
            </a: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2667000" y="3062407"/>
            <a:ext cx="6477000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b) If we …….. wasting water, there will be a shortage of fresh water in a few decades.</a:t>
            </a: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5562600" y="5094982"/>
            <a:ext cx="332657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c) “I think I’ve lost my pen. I’ve …………..  it everywhere but I can’t find it anywhere.”</a:t>
            </a: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2514600" y="4038600"/>
            <a:ext cx="37338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d) “ ………… the TV for me, will you? I want to watch the weather forecast.”</a:t>
            </a: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2438400" y="5497309"/>
            <a:ext cx="352598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e)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Mrs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Yen forgot to …………… the faucet when she left for work.</a:t>
            </a:r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5143500" y="2129135"/>
            <a:ext cx="152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look after</a:t>
            </a:r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3733800" y="2967335"/>
            <a:ext cx="990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go on</a:t>
            </a: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3124200" y="3962400"/>
            <a:ext cx="152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Turn on</a:t>
            </a:r>
          </a:p>
        </p:txBody>
      </p:sp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3048000" y="5801380"/>
            <a:ext cx="14720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turn off</a:t>
            </a:r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7086600" y="5327202"/>
            <a:ext cx="1600200" cy="387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looked for</a:t>
            </a:r>
          </a:p>
        </p:txBody>
      </p:sp>
    </p:spTree>
    <p:extLst>
      <p:ext uri="{BB962C8B-B14F-4D97-AF65-F5344CB8AC3E}">
        <p14:creationId xmlns:p14="http://schemas.microsoft.com/office/powerpoint/2010/main" xmlns="" val="387182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Should you wash your hand to avoid Corona virus?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286000"/>
            <a:ext cx="70866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8912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8080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  You should wash your hands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457200" y="2239962"/>
            <a:ext cx="8686800" cy="80803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en-US" dirty="0" smtClean="0"/>
              <a:t> I suggest wash</a:t>
            </a:r>
            <a:r>
              <a:rPr lang="en-US" dirty="0" smtClean="0">
                <a:solidFill>
                  <a:srgbClr val="FF0000"/>
                </a:solidFill>
              </a:rPr>
              <a:t>ing</a:t>
            </a:r>
            <a:r>
              <a:rPr lang="en-US" dirty="0" smtClean="0"/>
              <a:t> your hands</a:t>
            </a:r>
            <a:endParaRPr lang="en-US" dirty="0"/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2971800"/>
            <a:ext cx="8686800" cy="80803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en-US" dirty="0" smtClean="0"/>
              <a:t> I suggest </a:t>
            </a:r>
            <a:r>
              <a:rPr lang="en-US" dirty="0" smtClean="0">
                <a:solidFill>
                  <a:srgbClr val="FF0000"/>
                </a:solidFill>
              </a:rPr>
              <a:t>that you should wash </a:t>
            </a:r>
            <a:r>
              <a:rPr lang="en-US" dirty="0" smtClean="0"/>
              <a:t>your hands.</a:t>
            </a:r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>
          <a:xfrm>
            <a:off x="457200" y="381000"/>
            <a:ext cx="8686800" cy="80803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en-US" dirty="0" smtClean="0"/>
              <a:t> III/ MAKE SUGGESTION</a:t>
            </a:r>
            <a:endParaRPr lang="en-US" dirty="0"/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838200" y="4001869"/>
            <a:ext cx="5105400" cy="64633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609600" indent="-609600">
              <a:spcBef>
                <a:spcPct val="20000"/>
              </a:spcBef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S + suggest +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V-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ing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457200" y="5181600"/>
            <a:ext cx="8305800" cy="58477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/>
            <a:r>
              <a:rPr 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S + suggest + (that) + S + should </a:t>
            </a: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+ V(bare)</a:t>
            </a:r>
            <a:endParaRPr 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853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4876800" cy="838200"/>
          </a:xfrm>
        </p:spPr>
        <p:txBody>
          <a:bodyPr/>
          <a:lstStyle/>
          <a:p>
            <a:r>
              <a:rPr lang="en-US" dirty="0" smtClean="0"/>
              <a:t>I + suggest +</a:t>
            </a:r>
            <a:r>
              <a:rPr lang="en-US" dirty="0" err="1" smtClean="0"/>
              <a:t>ving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731837"/>
          </a:xfrm>
        </p:spPr>
        <p:txBody>
          <a:bodyPr/>
          <a:lstStyle/>
          <a:p>
            <a:r>
              <a:rPr lang="en-US" dirty="0" smtClean="0"/>
              <a:t>Make suggestions, using the cues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4724400"/>
            <a:ext cx="4114800" cy="73183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/>
              <a:t>w</a:t>
            </a:r>
            <a:r>
              <a:rPr lang="en-US" sz="2800" dirty="0" smtClean="0"/>
              <a:t>ear masks in public</a:t>
            </a:r>
            <a:endParaRPr lang="en-US" sz="28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495800" y="4648200"/>
            <a:ext cx="4114800" cy="73183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/>
              <a:t>a</a:t>
            </a:r>
            <a:r>
              <a:rPr lang="en-US" sz="2800" dirty="0" smtClean="0"/>
              <a:t>void crowed places</a:t>
            </a:r>
            <a:endParaRPr lang="en-US" sz="28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5410200"/>
            <a:ext cx="4114800" cy="731837"/>
          </a:xfrm>
          <a:prstGeom prst="rect">
            <a:avLst/>
          </a:prstGeom>
        </p:spPr>
        <p:txBody>
          <a:bodyPr vert="horz">
            <a:normAutofit fontScale="775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I suggest wear</a:t>
            </a:r>
            <a:r>
              <a:rPr lang="en-US" dirty="0" smtClean="0">
                <a:solidFill>
                  <a:srgbClr val="FF0000"/>
                </a:solidFill>
              </a:rPr>
              <a:t>ing</a:t>
            </a:r>
            <a:r>
              <a:rPr lang="en-US" dirty="0" smtClean="0"/>
              <a:t> masks in public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0" y="5440363"/>
            <a:ext cx="4114800" cy="731837"/>
          </a:xfrm>
          <a:prstGeom prst="rect">
            <a:avLst/>
          </a:prstGeom>
        </p:spPr>
        <p:txBody>
          <a:bodyPr vert="horz">
            <a:normAutofit fontScale="775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I suggest avoid</a:t>
            </a:r>
            <a:r>
              <a:rPr lang="en-US" dirty="0" smtClean="0">
                <a:solidFill>
                  <a:srgbClr val="FF0000"/>
                </a:solidFill>
              </a:rPr>
              <a:t>ing</a:t>
            </a:r>
            <a:r>
              <a:rPr lang="en-US" dirty="0" smtClean="0"/>
              <a:t> crowed places.</a:t>
            </a:r>
            <a:endParaRPr lang="en-US" dirty="0"/>
          </a:p>
        </p:txBody>
      </p:sp>
      <p:sp>
        <p:nvSpPr>
          <p:cNvPr id="8" name="AutoShape 2" descr="Những lưu ý khi đeo khẩu trang y tế - Báo Một Thế Giớ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2514600"/>
            <a:ext cx="28194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3702" y="2352811"/>
            <a:ext cx="2486297" cy="1990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2046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86800" cy="838200"/>
          </a:xfrm>
        </p:spPr>
        <p:txBody>
          <a:bodyPr/>
          <a:lstStyle/>
          <a:p>
            <a:r>
              <a:rPr lang="en-US" dirty="0" smtClean="0"/>
              <a:t>S + suggest + (that)+ s+ should + </a:t>
            </a:r>
            <a:r>
              <a:rPr lang="en-US" dirty="0" err="1" smtClean="0"/>
              <a:t>vo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953000"/>
            <a:ext cx="4191000" cy="98107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 suggest </a:t>
            </a:r>
            <a:r>
              <a:rPr lang="en-US" dirty="0" smtClean="0">
                <a:solidFill>
                  <a:srgbClr val="FF0000"/>
                </a:solidFill>
              </a:rPr>
              <a:t>that you should avoid </a:t>
            </a:r>
            <a:r>
              <a:rPr lang="en-US" dirty="0" smtClean="0"/>
              <a:t>touching your eyes, nose and mouth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9391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63515" y="1736748"/>
            <a:ext cx="2114550" cy="200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304800" y="3810000"/>
            <a:ext cx="4038600" cy="981075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endParaRPr lang="en-US" dirty="0" smtClean="0"/>
          </a:p>
          <a:p>
            <a:pPr marL="0" indent="0">
              <a:buFont typeface="Wingdings 2"/>
              <a:buNone/>
            </a:pPr>
            <a:r>
              <a:rPr lang="en-US" dirty="0" smtClean="0"/>
              <a:t>avoid touching your eyes, nose and mouth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495800" y="3810000"/>
            <a:ext cx="4038600" cy="981075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endParaRPr lang="en-US" dirty="0" smtClean="0"/>
          </a:p>
          <a:p>
            <a:pPr marL="0" indent="0">
              <a:buFont typeface="Wingdings 2"/>
              <a:buNone/>
            </a:pPr>
            <a:r>
              <a:rPr lang="en-US" dirty="0"/>
              <a:t>c</a:t>
            </a:r>
            <a:r>
              <a:rPr lang="en-US" dirty="0" smtClean="0"/>
              <a:t>lear up her up personal space 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648200" y="4886325"/>
            <a:ext cx="4038600" cy="981075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I suggest </a:t>
            </a:r>
            <a:r>
              <a:rPr lang="en-US" dirty="0">
                <a:solidFill>
                  <a:srgbClr val="FF0000"/>
                </a:solidFill>
              </a:rPr>
              <a:t>that </a:t>
            </a:r>
            <a:r>
              <a:rPr lang="en-US" dirty="0" smtClean="0">
                <a:solidFill>
                  <a:srgbClr val="FF0000"/>
                </a:solidFill>
              </a:rPr>
              <a:t>she </a:t>
            </a:r>
            <a:r>
              <a:rPr lang="en-US" dirty="0">
                <a:solidFill>
                  <a:srgbClr val="FF0000"/>
                </a:solidFill>
              </a:rPr>
              <a:t>should clear </a:t>
            </a:r>
            <a:r>
              <a:rPr lang="en-US" dirty="0" smtClean="0"/>
              <a:t>up her up personal space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5035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457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>
              <a:buFontTx/>
              <a:buNone/>
            </a:pPr>
            <a:r>
              <a:rPr lang="en-US" sz="50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) Your friend wants to improve his/ her English. The following ideas may help you.</a:t>
            </a:r>
          </a:p>
          <a:p>
            <a:pPr marL="609600" indent="-609600">
              <a:buFontTx/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a. write sentences with new words</a:t>
            </a:r>
          </a:p>
          <a:p>
            <a:pPr marL="609600" indent="-609600">
              <a:buFontTx/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609600" indent="-609600">
              <a:buFontTx/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b. speak English in class</a:t>
            </a:r>
          </a:p>
          <a:p>
            <a:pPr marL="609600" indent="-609600">
              <a:buFontTx/>
              <a:buNone/>
            </a:pPr>
            <a:endParaRPr lang="en-US" sz="70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FontTx/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c. buy a good dictionary</a:t>
            </a:r>
          </a:p>
          <a:p>
            <a:pPr marL="609600" indent="-609600">
              <a:buFontTx/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609600" indent="-609600">
              <a:buFontTx/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d. do some reading everyday</a:t>
            </a:r>
          </a:p>
          <a:p>
            <a:pPr marL="609600" indent="-609600">
              <a:buFontTx/>
              <a:buNone/>
            </a:pPr>
            <a:endParaRPr lang="en-US" sz="6000" dirty="0" smtClean="0">
              <a:solidFill>
                <a:srgbClr val="800080"/>
              </a:solidFill>
            </a:endParaRPr>
          </a:p>
          <a:p>
            <a:pPr marL="609600" indent="-609600">
              <a:buFontTx/>
              <a:buNone/>
            </a:pPr>
            <a:endParaRPr lang="en-US" dirty="0">
              <a:solidFill>
                <a:srgbClr val="800080"/>
              </a:solidFill>
            </a:endParaRP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457200" y="1824335"/>
            <a:ext cx="7924800" cy="4616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609600" indent="-609600">
              <a:spcBef>
                <a:spcPct val="20000"/>
              </a:spcBef>
            </a:pP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 suggest  writing sentences with new words </a:t>
            </a:r>
            <a:endParaRPr 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304800" y="2819400"/>
            <a:ext cx="8164286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609600" indent="-609600">
              <a:spcBef>
                <a:spcPct val="20000"/>
              </a:spcBef>
            </a:pP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I suggest (that) you should speak English in class.</a:t>
            </a:r>
            <a:endParaRPr 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304800" y="3820180"/>
            <a:ext cx="8153400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609600" indent="-609600">
              <a:spcBef>
                <a:spcPct val="20000"/>
              </a:spcBef>
            </a:pP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 suggest (that) you should buy a good dictionary.</a:t>
            </a:r>
            <a:endParaRPr 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304800" y="4800600"/>
            <a:ext cx="8423564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609600" indent="-609600">
              <a:spcBef>
                <a:spcPct val="20000"/>
              </a:spcBef>
            </a:pP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 suggest doing some reading every day.</a:t>
            </a:r>
            <a:endParaRPr 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1385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144" y="228600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en-US" dirty="0" smtClean="0"/>
              <a:t>I. CONNECTIVES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2667000" y="3200400"/>
            <a:ext cx="4114800" cy="1066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CONNECTIVES</a:t>
            </a:r>
          </a:p>
          <a:p>
            <a:pPr algn="ctr"/>
            <a:r>
              <a:rPr lang="en-US" sz="3200" dirty="0" smtClean="0"/>
              <a:t>( </a:t>
            </a:r>
            <a:r>
              <a:rPr lang="en-US" sz="3200" dirty="0" err="1" smtClean="0"/>
              <a:t>Từ</a:t>
            </a:r>
            <a:r>
              <a:rPr lang="en-US" sz="3200" dirty="0" smtClean="0"/>
              <a:t> </a:t>
            </a:r>
            <a:r>
              <a:rPr lang="en-US" sz="3200" dirty="0" err="1" smtClean="0"/>
              <a:t>nối</a:t>
            </a:r>
            <a:r>
              <a:rPr lang="en-US" sz="3200" dirty="0" smtClean="0"/>
              <a:t>)</a:t>
            </a:r>
            <a:endParaRPr lang="en-US" sz="3200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5257800" y="2514600"/>
            <a:ext cx="9144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6754586" y="3810000"/>
            <a:ext cx="10668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4191000" y="2362200"/>
            <a:ext cx="762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2438400" y="2857500"/>
            <a:ext cx="457200" cy="571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2895600" y="4267200"/>
            <a:ext cx="6096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5029200" y="4267200"/>
            <a:ext cx="3810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286000" y="2514600"/>
            <a:ext cx="609600" cy="2667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and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3962400" y="2057400"/>
            <a:ext cx="838200" cy="304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but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6212477" y="2242457"/>
            <a:ext cx="1219200" cy="304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because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7840980" y="3810000"/>
            <a:ext cx="838200" cy="304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or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410200" y="5105400"/>
            <a:ext cx="762000" cy="304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so</a:t>
            </a:r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2895600" y="4876800"/>
            <a:ext cx="1066800" cy="381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</a:t>
            </a:r>
            <a:r>
              <a:rPr lang="en-US" dirty="0" smtClean="0"/>
              <a:t>owever</a:t>
            </a:r>
            <a:endParaRPr lang="en-US" dirty="0"/>
          </a:p>
        </p:txBody>
      </p:sp>
      <p:cxnSp>
        <p:nvCxnSpPr>
          <p:cNvPr id="27" name="Straight Arrow Connector 26"/>
          <p:cNvCxnSpPr>
            <a:stCxn id="4" idx="2"/>
          </p:cNvCxnSpPr>
          <p:nvPr/>
        </p:nvCxnSpPr>
        <p:spPr>
          <a:xfrm flipH="1">
            <a:off x="2057400" y="3733800"/>
            <a:ext cx="6096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1371600" y="3962400"/>
            <a:ext cx="12192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</a:t>
            </a:r>
            <a:r>
              <a:rPr lang="en-US" dirty="0" smtClean="0"/>
              <a:t>herefore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8350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05000"/>
            <a:ext cx="7696200" cy="408432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Let’s + v0</a:t>
            </a:r>
          </a:p>
          <a:p>
            <a:r>
              <a:rPr lang="en-US" sz="3600" dirty="0" smtClean="0"/>
              <a:t>Why don’t you +v0 ?</a:t>
            </a:r>
          </a:p>
          <a:p>
            <a:r>
              <a:rPr lang="en-US" sz="3600" dirty="0" smtClean="0"/>
              <a:t>What about / How about + </a:t>
            </a:r>
            <a:r>
              <a:rPr lang="en-US" sz="3600" dirty="0" err="1" smtClean="0"/>
              <a:t>Ving</a:t>
            </a:r>
            <a:r>
              <a:rPr lang="en-US" sz="3600" dirty="0" smtClean="0"/>
              <a:t> ?</a:t>
            </a:r>
          </a:p>
          <a:p>
            <a:r>
              <a:rPr lang="en-US" sz="3600" dirty="0" smtClean="0"/>
              <a:t>Shall we + v0 ?</a:t>
            </a:r>
          </a:p>
          <a:p>
            <a:r>
              <a:rPr lang="en-US" sz="3600" dirty="0" smtClean="0"/>
              <a:t>I suggest + </a:t>
            </a:r>
            <a:r>
              <a:rPr lang="en-US" sz="3600" dirty="0" err="1" smtClean="0"/>
              <a:t>Ving</a:t>
            </a:r>
            <a:r>
              <a:rPr lang="en-US" sz="3600" dirty="0" smtClean="0"/>
              <a:t> …</a:t>
            </a:r>
          </a:p>
          <a:p>
            <a:r>
              <a:rPr lang="en-US" sz="3600" dirty="0" smtClean="0"/>
              <a:t>I suggest that you should +V0……</a:t>
            </a:r>
            <a:endParaRPr lang="en-US" sz="3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6512511" cy="1143000"/>
          </a:xfrm>
        </p:spPr>
        <p:txBody>
          <a:bodyPr/>
          <a:lstStyle/>
          <a:p>
            <a:pPr algn="l"/>
            <a:r>
              <a:rPr lang="en-US" dirty="0" smtClean="0"/>
              <a:t>suggestions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9139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8077200" cy="1143000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/>
              <a:t>Match each connective in column A with each meaning in column B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1493520"/>
            <a:ext cx="7162800" cy="64008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A (connectives)                                    B ( meaning)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90600" y="2209800"/>
            <a:ext cx="1981200" cy="6858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1. and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016726" y="3054530"/>
            <a:ext cx="1955074" cy="679269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2. but , however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90600" y="3962400"/>
            <a:ext cx="1981200" cy="6858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3.or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51288" y="4876800"/>
            <a:ext cx="1885950" cy="6858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4.so, therefore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085850" y="5856512"/>
            <a:ext cx="1885950" cy="683623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5. because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943600" y="2209800"/>
            <a:ext cx="2514600" cy="5334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A. </a:t>
            </a:r>
            <a:r>
              <a:rPr lang="en-US" dirty="0"/>
              <a:t>h</a:t>
            </a:r>
            <a:r>
              <a:rPr lang="en-US" dirty="0" smtClean="0"/>
              <a:t>ay ,</a:t>
            </a:r>
            <a:r>
              <a:rPr lang="en-US" dirty="0" err="1" smtClean="0"/>
              <a:t>hoặc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943600" y="2971800"/>
            <a:ext cx="2514600" cy="6096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B. </a:t>
            </a:r>
            <a:r>
              <a:rPr lang="en-US" dirty="0" err="1"/>
              <a:t>v</a:t>
            </a:r>
            <a:r>
              <a:rPr lang="en-US" dirty="0" err="1" smtClean="0"/>
              <a:t>ì</a:t>
            </a:r>
            <a:r>
              <a:rPr lang="en-US" dirty="0" smtClean="0"/>
              <a:t> </a:t>
            </a:r>
            <a:r>
              <a:rPr lang="en-US" dirty="0" err="1" smtClean="0"/>
              <a:t>vậy</a:t>
            </a:r>
            <a:r>
              <a:rPr lang="en-US" dirty="0" smtClean="0"/>
              <a:t> , do </a:t>
            </a:r>
            <a:r>
              <a:rPr lang="en-US" dirty="0" err="1" smtClean="0"/>
              <a:t>dó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943600" y="3810000"/>
            <a:ext cx="2514600" cy="5715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C. </a:t>
            </a:r>
            <a:r>
              <a:rPr lang="en-US" dirty="0" err="1" smtClean="0"/>
              <a:t>và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943600" y="4724400"/>
            <a:ext cx="2514600" cy="6096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D. </a:t>
            </a:r>
            <a:r>
              <a:rPr lang="en-US" dirty="0" err="1" smtClean="0"/>
              <a:t>bởi</a:t>
            </a:r>
            <a:r>
              <a:rPr lang="en-US" dirty="0" smtClean="0"/>
              <a:t> </a:t>
            </a:r>
            <a:r>
              <a:rPr lang="en-US" dirty="0" err="1" smtClean="0"/>
              <a:t>vì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943600" y="5867400"/>
            <a:ext cx="2514600" cy="6858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E. </a:t>
            </a:r>
            <a:r>
              <a:rPr lang="en-US" dirty="0" err="1"/>
              <a:t>n</a:t>
            </a:r>
            <a:r>
              <a:rPr lang="en-US" dirty="0" err="1" smtClean="0"/>
              <a:t>hưng</a:t>
            </a:r>
            <a:r>
              <a:rPr lang="en-US" dirty="0" smtClean="0"/>
              <a:t> , </a:t>
            </a:r>
            <a:r>
              <a:rPr lang="en-US" dirty="0" err="1" smtClean="0"/>
              <a:t>tuy</a:t>
            </a:r>
            <a:r>
              <a:rPr lang="en-US" dirty="0" smtClean="0"/>
              <a:t> </a:t>
            </a:r>
            <a:r>
              <a:rPr lang="en-US" dirty="0" err="1" smtClean="0"/>
              <a:t>nhiên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2971800" y="2552700"/>
            <a:ext cx="2819400" cy="1638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5" idx="3"/>
          </p:cNvCxnSpPr>
          <p:nvPr/>
        </p:nvCxnSpPr>
        <p:spPr>
          <a:xfrm>
            <a:off x="2971800" y="3394165"/>
            <a:ext cx="2819400" cy="28161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6" idx="3"/>
          </p:cNvCxnSpPr>
          <p:nvPr/>
        </p:nvCxnSpPr>
        <p:spPr>
          <a:xfrm flipV="1">
            <a:off x="2971800" y="2552700"/>
            <a:ext cx="2819400" cy="1752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2971800" y="3394164"/>
            <a:ext cx="2819400" cy="19398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8" idx="3"/>
          </p:cNvCxnSpPr>
          <p:nvPr/>
        </p:nvCxnSpPr>
        <p:spPr>
          <a:xfrm flipV="1">
            <a:off x="2971800" y="5029200"/>
            <a:ext cx="2819400" cy="11691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68414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7315200" cy="914400"/>
          </a:xfrm>
        </p:spPr>
        <p:txBody>
          <a:bodyPr/>
          <a:lstStyle/>
          <a:p>
            <a:r>
              <a:rPr lang="en-US" dirty="0" smtClean="0"/>
              <a:t>CONNECTIVES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5943600"/>
            <a:ext cx="7391400" cy="76200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16000" dirty="0"/>
          </a:p>
          <a:p>
            <a:pPr marL="0" indent="0">
              <a:buNone/>
            </a:pPr>
            <a:endParaRPr lang="en-US" sz="160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16000" dirty="0"/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1219200"/>
            <a:ext cx="2514600" cy="609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600" dirty="0"/>
              <a:t> * and – or</a:t>
            </a:r>
          </a:p>
        </p:txBody>
      </p:sp>
      <p:sp>
        <p:nvSpPr>
          <p:cNvPr id="5" name="Rectangle 4"/>
          <p:cNvSpPr/>
          <p:nvPr/>
        </p:nvSpPr>
        <p:spPr>
          <a:xfrm>
            <a:off x="533400" y="2057400"/>
            <a:ext cx="16764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- and : </a:t>
            </a:r>
            <a:r>
              <a:rPr lang="en-US" sz="2800" dirty="0" err="1" smtClean="0">
                <a:solidFill>
                  <a:srgbClr val="FF0000"/>
                </a:solidFill>
              </a:rPr>
              <a:t>và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5022" y="4591594"/>
            <a:ext cx="4345577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- or : hay , </a:t>
            </a:r>
            <a:r>
              <a:rPr lang="en-US" sz="2800" dirty="0" err="1" smtClean="0">
                <a:solidFill>
                  <a:srgbClr val="FF0000"/>
                </a:solidFill>
              </a:rPr>
              <a:t>hoặc</a:t>
            </a:r>
            <a:r>
              <a:rPr lang="en-US" sz="2800" dirty="0" smtClean="0">
                <a:solidFill>
                  <a:srgbClr val="FF0000"/>
                </a:solidFill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</a:rPr>
              <a:t>nếu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không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2895601"/>
            <a:ext cx="79248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 smtClean="0"/>
              <a:t>Ex : -  This </a:t>
            </a:r>
            <a:r>
              <a:rPr lang="en-US" sz="2800" dirty="0"/>
              <a:t>appliance is modern </a:t>
            </a:r>
            <a:r>
              <a:rPr lang="en-US" sz="2800" dirty="0">
                <a:solidFill>
                  <a:srgbClr val="FF0000"/>
                </a:solidFill>
              </a:rPr>
              <a:t>and </a:t>
            </a:r>
            <a:r>
              <a:rPr lang="en-US" sz="2800" dirty="0"/>
              <a:t>economical.</a:t>
            </a:r>
          </a:p>
        </p:txBody>
      </p:sp>
      <p:sp>
        <p:nvSpPr>
          <p:cNvPr id="8" name="Rectangle 7"/>
          <p:cNvSpPr/>
          <p:nvPr/>
        </p:nvSpPr>
        <p:spPr>
          <a:xfrm>
            <a:off x="762000" y="3657600"/>
            <a:ext cx="7924800" cy="685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/>
              <a:t>- His father is a doctor </a:t>
            </a:r>
            <a:r>
              <a:rPr lang="en-US" sz="2800" dirty="0">
                <a:solidFill>
                  <a:srgbClr val="FF0000"/>
                </a:solidFill>
              </a:rPr>
              <a:t>and</a:t>
            </a:r>
            <a:r>
              <a:rPr lang="en-US" sz="2800" dirty="0"/>
              <a:t> he works in a hospital.</a:t>
            </a:r>
          </a:p>
        </p:txBody>
      </p:sp>
      <p:sp>
        <p:nvSpPr>
          <p:cNvPr id="9" name="Rectangle 8"/>
          <p:cNvSpPr/>
          <p:nvPr/>
        </p:nvSpPr>
        <p:spPr>
          <a:xfrm>
            <a:off x="381000" y="5257800"/>
            <a:ext cx="76962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 smtClean="0">
                <a:solidFill>
                  <a:schemeClr val="tx1"/>
                </a:solidFill>
              </a:rPr>
              <a:t>Ex :  -  </a:t>
            </a:r>
            <a:r>
              <a:rPr lang="en-US" sz="2800" dirty="0">
                <a:solidFill>
                  <a:schemeClr val="tx1"/>
                </a:solidFill>
              </a:rPr>
              <a:t>Is it Tuesday </a:t>
            </a:r>
            <a:r>
              <a:rPr lang="en-US" sz="2800" dirty="0">
                <a:solidFill>
                  <a:srgbClr val="C00000"/>
                </a:solidFill>
              </a:rPr>
              <a:t>or</a:t>
            </a:r>
            <a:r>
              <a:rPr lang="en-US" sz="2800" dirty="0">
                <a:solidFill>
                  <a:schemeClr val="tx1"/>
                </a:solidFill>
              </a:rPr>
              <a:t> Wednesday today?</a:t>
            </a:r>
          </a:p>
        </p:txBody>
      </p:sp>
      <p:sp>
        <p:nvSpPr>
          <p:cNvPr id="10" name="Rectangle 9"/>
          <p:cNvSpPr/>
          <p:nvPr/>
        </p:nvSpPr>
        <p:spPr>
          <a:xfrm>
            <a:off x="304800" y="6019800"/>
            <a:ext cx="76962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smtClean="0">
                <a:solidFill>
                  <a:schemeClr val="tx1"/>
                </a:solidFill>
              </a:rPr>
              <a:t>   -  Hurry up </a:t>
            </a:r>
            <a:r>
              <a:rPr lang="en-US" sz="2800" dirty="0" smtClean="0">
                <a:solidFill>
                  <a:srgbClr val="C00000"/>
                </a:solidFill>
              </a:rPr>
              <a:t>or</a:t>
            </a:r>
            <a:r>
              <a:rPr lang="en-US" sz="2800" dirty="0" smtClean="0">
                <a:solidFill>
                  <a:schemeClr val="tx1"/>
                </a:solidFill>
              </a:rPr>
              <a:t> you will be late for work 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1560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86800" cy="838200"/>
          </a:xfrm>
        </p:spPr>
        <p:txBody>
          <a:bodyPr/>
          <a:lstStyle/>
          <a:p>
            <a:r>
              <a:rPr lang="en-US" dirty="0" smtClean="0"/>
              <a:t>CONNECTIVES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1219200"/>
            <a:ext cx="4419600" cy="609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600" dirty="0">
                <a:solidFill>
                  <a:srgbClr val="C00000"/>
                </a:solidFill>
              </a:rPr>
              <a:t>* Because : </a:t>
            </a:r>
            <a:r>
              <a:rPr lang="en-US" sz="3600" dirty="0" err="1">
                <a:solidFill>
                  <a:srgbClr val="C00000"/>
                </a:solidFill>
              </a:rPr>
              <a:t>bởi</a:t>
            </a:r>
            <a:r>
              <a:rPr lang="en-US" sz="3600" dirty="0">
                <a:solidFill>
                  <a:srgbClr val="C00000"/>
                </a:solidFill>
              </a:rPr>
              <a:t> </a:t>
            </a:r>
            <a:r>
              <a:rPr lang="en-US" sz="3600" dirty="0" err="1">
                <a:solidFill>
                  <a:srgbClr val="C00000"/>
                </a:solidFill>
              </a:rPr>
              <a:t>vì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2057400"/>
            <a:ext cx="8001000" cy="762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600" dirty="0"/>
              <a:t>I wanted to go home </a:t>
            </a:r>
            <a:r>
              <a:rPr lang="en-US" sz="3600" dirty="0">
                <a:solidFill>
                  <a:srgbClr val="C00000"/>
                </a:solidFill>
              </a:rPr>
              <a:t>because</a:t>
            </a:r>
            <a:r>
              <a:rPr lang="en-US" sz="3600" dirty="0"/>
              <a:t> I felt sick</a:t>
            </a:r>
          </a:p>
        </p:txBody>
      </p:sp>
      <p:sp>
        <p:nvSpPr>
          <p:cNvPr id="7" name="Rectangle 6"/>
          <p:cNvSpPr/>
          <p:nvPr/>
        </p:nvSpPr>
        <p:spPr>
          <a:xfrm>
            <a:off x="415834" y="3124200"/>
            <a:ext cx="8042365" cy="7315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600" dirty="0"/>
              <a:t>I wanted to go home </a:t>
            </a:r>
            <a:r>
              <a:rPr lang="en-US" sz="3600" dirty="0">
                <a:solidFill>
                  <a:srgbClr val="C00000"/>
                </a:solidFill>
              </a:rPr>
              <a:t>since</a:t>
            </a:r>
            <a:r>
              <a:rPr lang="en-US" sz="3600" dirty="0"/>
              <a:t> I felt sick.</a:t>
            </a:r>
          </a:p>
        </p:txBody>
      </p:sp>
      <p:sp>
        <p:nvSpPr>
          <p:cNvPr id="8" name="Rectangle 7"/>
          <p:cNvSpPr/>
          <p:nvPr/>
        </p:nvSpPr>
        <p:spPr>
          <a:xfrm>
            <a:off x="304800" y="4343400"/>
            <a:ext cx="8153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600" dirty="0"/>
              <a:t>I wanted to go home </a:t>
            </a:r>
            <a:r>
              <a:rPr lang="en-US" sz="3600" dirty="0">
                <a:solidFill>
                  <a:srgbClr val="C00000"/>
                </a:solidFill>
              </a:rPr>
              <a:t>as</a:t>
            </a:r>
            <a:r>
              <a:rPr lang="en-US" sz="3600" dirty="0"/>
              <a:t> I felt sick</a:t>
            </a:r>
            <a:r>
              <a:rPr lang="en-US" sz="3600" dirty="0" smtClean="0"/>
              <a:t>. </a:t>
            </a:r>
            <a:endParaRPr lang="en-US" sz="3600" dirty="0"/>
          </a:p>
        </p:txBody>
      </p:sp>
      <p:sp>
        <p:nvSpPr>
          <p:cNvPr id="9" name="Rectangle 8"/>
          <p:cNvSpPr/>
          <p:nvPr/>
        </p:nvSpPr>
        <p:spPr>
          <a:xfrm>
            <a:off x="228600" y="5638800"/>
            <a:ext cx="8305800" cy="1066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600" dirty="0">
                <a:solidFill>
                  <a:srgbClr val="C00000"/>
                </a:solidFill>
              </a:rPr>
              <a:t>Because/Since/ As</a:t>
            </a:r>
            <a:r>
              <a:rPr lang="en-US" sz="3600" dirty="0"/>
              <a:t> I felt sick, I wanted to go home .</a:t>
            </a:r>
          </a:p>
        </p:txBody>
      </p:sp>
    </p:spTree>
    <p:extLst>
      <p:ext uri="{BB962C8B-B14F-4D97-AF65-F5344CB8AC3E}">
        <p14:creationId xmlns:p14="http://schemas.microsoft.com/office/powerpoint/2010/main" xmlns="" val="119021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pPr algn="l"/>
            <a:r>
              <a:rPr lang="en-US" dirty="0" smtClean="0"/>
              <a:t>CONNECTIVES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219200"/>
            <a:ext cx="8534400" cy="5334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*but – however : </a:t>
            </a:r>
            <a:r>
              <a:rPr lang="en-US" sz="2400" dirty="0" err="1" smtClean="0">
                <a:solidFill>
                  <a:srgbClr val="FF0000"/>
                </a:solidFill>
              </a:rPr>
              <a:t>nhưng</a:t>
            </a:r>
            <a:r>
              <a:rPr lang="en-US" sz="2400" dirty="0" smtClean="0">
                <a:solidFill>
                  <a:srgbClr val="FF0000"/>
                </a:solidFill>
              </a:rPr>
              <a:t> , </a:t>
            </a:r>
            <a:r>
              <a:rPr lang="en-US" sz="2400" dirty="0" err="1" smtClean="0">
                <a:solidFill>
                  <a:srgbClr val="FF0000"/>
                </a:solidFill>
              </a:rPr>
              <a:t>tuy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nhiên</a:t>
            </a:r>
            <a:endParaRPr lang="en-U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dirty="0" smtClean="0"/>
              <a:t>Ex : He tried to read a book . He couldn’t  understand it .</a:t>
            </a:r>
          </a:p>
          <a:p>
            <a:pPr marL="0" indent="0">
              <a:buNone/>
            </a:pPr>
            <a:r>
              <a:rPr lang="en-US" sz="2400" dirty="0" smtClean="0"/>
              <a:t>       He tried to read a book, </a:t>
            </a:r>
            <a:r>
              <a:rPr lang="en-US" sz="2400" dirty="0" smtClean="0">
                <a:solidFill>
                  <a:srgbClr val="FF0000"/>
                </a:solidFill>
              </a:rPr>
              <a:t>but</a:t>
            </a:r>
            <a:r>
              <a:rPr lang="en-US" sz="2400" dirty="0" smtClean="0"/>
              <a:t> he couldn’t  understand it .</a:t>
            </a:r>
          </a:p>
          <a:p>
            <a:pPr marL="0" indent="0">
              <a:buNone/>
            </a:pPr>
            <a:r>
              <a:rPr lang="en-US" sz="2400" dirty="0" smtClean="0"/>
              <a:t>       He tried to read a book </a:t>
            </a:r>
            <a:r>
              <a:rPr lang="en-US" sz="2400" dirty="0" smtClean="0">
                <a:solidFill>
                  <a:srgbClr val="FF0000"/>
                </a:solidFill>
              </a:rPr>
              <a:t>,however, </a:t>
            </a:r>
            <a:r>
              <a:rPr lang="en-US" sz="2400" dirty="0" smtClean="0"/>
              <a:t>he couldn’t  understand it .</a:t>
            </a:r>
          </a:p>
          <a:p>
            <a:pPr marL="0" indent="0">
              <a:buNone/>
            </a:pPr>
            <a:r>
              <a:rPr lang="en-US" sz="2400" dirty="0" smtClean="0"/>
              <a:t>       He tried to read a book </a:t>
            </a:r>
            <a:r>
              <a:rPr lang="en-US" sz="2400" dirty="0" smtClean="0">
                <a:solidFill>
                  <a:srgbClr val="FF0000"/>
                </a:solidFill>
              </a:rPr>
              <a:t>;however, </a:t>
            </a:r>
            <a:r>
              <a:rPr lang="en-US" sz="2400" dirty="0" smtClean="0"/>
              <a:t>he couldn’t  understand it .</a:t>
            </a:r>
          </a:p>
          <a:p>
            <a:pPr marL="0" indent="0">
              <a:buNone/>
            </a:pPr>
            <a:r>
              <a:rPr lang="en-US" sz="2400" dirty="0" smtClean="0"/>
              <a:t>       He tried to read a book </a:t>
            </a:r>
            <a:r>
              <a:rPr lang="en-US" sz="2400" dirty="0" smtClean="0">
                <a:solidFill>
                  <a:srgbClr val="FF0000"/>
                </a:solidFill>
              </a:rPr>
              <a:t>.However, </a:t>
            </a:r>
            <a:r>
              <a:rPr lang="en-US" sz="2400" dirty="0" smtClean="0"/>
              <a:t>he couldn’t  understand it 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566057" y="2286000"/>
            <a:ext cx="457200" cy="24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566057" y="3124200"/>
            <a:ext cx="457200" cy="24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563880" y="4038600"/>
            <a:ext cx="457200" cy="24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563880" y="4876800"/>
            <a:ext cx="457200" cy="24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0417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8600"/>
            <a:ext cx="4800600" cy="914400"/>
          </a:xfrm>
        </p:spPr>
        <p:txBody>
          <a:bodyPr/>
          <a:lstStyle/>
          <a:p>
            <a:pPr algn="l"/>
            <a:r>
              <a:rPr lang="en-US" dirty="0" smtClean="0"/>
              <a:t>CONNECTIVES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04800" y="2743200"/>
            <a:ext cx="8610600" cy="3352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         There is too much traffic</a:t>
            </a:r>
            <a:r>
              <a:rPr lang="en-US" sz="2400" dirty="0" smtClean="0">
                <a:solidFill>
                  <a:srgbClr val="FF0000"/>
                </a:solidFill>
              </a:rPr>
              <a:t>, so </a:t>
            </a:r>
            <a:r>
              <a:rPr lang="en-US" sz="2400" dirty="0"/>
              <a:t>t</a:t>
            </a:r>
            <a:r>
              <a:rPr lang="en-US" sz="2400" dirty="0" smtClean="0"/>
              <a:t>he air is polluted.</a:t>
            </a:r>
          </a:p>
          <a:p>
            <a:pPr marL="0" indent="0">
              <a:buNone/>
            </a:pPr>
            <a:r>
              <a:rPr lang="en-US" sz="2400" dirty="0" smtClean="0"/>
              <a:t>        There is too much traffic </a:t>
            </a:r>
            <a:r>
              <a:rPr lang="en-US" sz="2400" dirty="0" smtClean="0">
                <a:solidFill>
                  <a:srgbClr val="FF0000"/>
                </a:solidFill>
              </a:rPr>
              <a:t>,therefore, </a:t>
            </a:r>
            <a:r>
              <a:rPr lang="en-US" sz="2400" dirty="0"/>
              <a:t>t</a:t>
            </a:r>
            <a:r>
              <a:rPr lang="en-US" sz="2400" dirty="0" smtClean="0"/>
              <a:t>he air is polluted.</a:t>
            </a:r>
          </a:p>
          <a:p>
            <a:pPr marL="0" indent="0">
              <a:buNone/>
            </a:pPr>
            <a:r>
              <a:rPr lang="en-US" sz="2400" dirty="0" smtClean="0"/>
              <a:t>        There is too much traffic </a:t>
            </a:r>
            <a:r>
              <a:rPr lang="en-US" sz="2400" dirty="0" smtClean="0">
                <a:solidFill>
                  <a:srgbClr val="FF0000"/>
                </a:solidFill>
              </a:rPr>
              <a:t>;therefore, </a:t>
            </a:r>
            <a:r>
              <a:rPr lang="en-US" sz="2400" dirty="0" smtClean="0"/>
              <a:t>the air is polluted.</a:t>
            </a:r>
          </a:p>
          <a:p>
            <a:pPr marL="0" indent="0">
              <a:buNone/>
            </a:pPr>
            <a:r>
              <a:rPr lang="en-US" sz="2400" dirty="0" smtClean="0"/>
              <a:t>        There is too much traffic </a:t>
            </a:r>
            <a:r>
              <a:rPr lang="en-US" sz="2400" dirty="0" smtClean="0">
                <a:solidFill>
                  <a:srgbClr val="FF0000"/>
                </a:solidFill>
              </a:rPr>
              <a:t>.Therefore</a:t>
            </a:r>
            <a:r>
              <a:rPr lang="en-US" sz="2400" dirty="0" smtClean="0"/>
              <a:t>, The air is polluted.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533400" y="3352800"/>
            <a:ext cx="457200" cy="24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524691" y="3796284"/>
            <a:ext cx="457200" cy="24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524691" y="4253484"/>
            <a:ext cx="457200" cy="24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524691" y="4786884"/>
            <a:ext cx="457200" cy="24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219200" y="5715000"/>
            <a:ext cx="6512511" cy="762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>
              <a:buNone/>
            </a:pPr>
            <a:endParaRPr lang="en-US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09600" y="1143000"/>
            <a:ext cx="7010400" cy="9144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>
              <a:buNone/>
            </a:pPr>
            <a:r>
              <a:rPr lang="en-US" sz="3600" dirty="0">
                <a:solidFill>
                  <a:srgbClr val="FF0000"/>
                </a:solidFill>
              </a:rPr>
              <a:t>s</a:t>
            </a:r>
            <a:r>
              <a:rPr lang="en-US" sz="3600" dirty="0" smtClean="0">
                <a:solidFill>
                  <a:srgbClr val="FF0000"/>
                </a:solidFill>
              </a:rPr>
              <a:t>o – therefore : </a:t>
            </a:r>
            <a:r>
              <a:rPr lang="en-US" sz="3600" dirty="0" err="1" smtClean="0">
                <a:solidFill>
                  <a:srgbClr val="FF0000"/>
                </a:solidFill>
              </a:rPr>
              <a:t>vì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vậy</a:t>
            </a:r>
            <a:r>
              <a:rPr lang="en-US" sz="3600" dirty="0" smtClean="0">
                <a:solidFill>
                  <a:srgbClr val="FF0000"/>
                </a:solidFill>
              </a:rPr>
              <a:t> , do </a:t>
            </a:r>
            <a:r>
              <a:rPr lang="en-US" sz="3600" dirty="0" err="1" smtClean="0">
                <a:solidFill>
                  <a:srgbClr val="FF0000"/>
                </a:solidFill>
              </a:rPr>
              <a:t>đó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524692" y="2057400"/>
            <a:ext cx="7933508" cy="9144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>
              <a:buNone/>
            </a:pPr>
            <a:r>
              <a:rPr lang="en-US" sz="2400" dirty="0" smtClean="0"/>
              <a:t>Ex : There is too much traffic. The air is polluted.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48584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  <p:bldP spid="7" grpId="0" animBg="1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85800"/>
            <a:ext cx="6512511" cy="1143000"/>
          </a:xfrm>
        </p:spPr>
        <p:txBody>
          <a:bodyPr/>
          <a:lstStyle/>
          <a:p>
            <a:pPr algn="l"/>
            <a:r>
              <a:rPr lang="en-US" dirty="0" smtClean="0"/>
              <a:t>CONNECTIVES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2286000"/>
            <a:ext cx="8305800" cy="243840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en-US" sz="4000" dirty="0" smtClean="0"/>
              <a:t>Connectives are used to connect words , phrases, clauses, or sentences.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62931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534400" cy="1143000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/>
              <a:t>Exercise 1 : complete the sentences. Use the correct connectives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28600" y="1295400"/>
            <a:ext cx="8686800" cy="51816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2400" dirty="0"/>
              <a:t>a</a:t>
            </a:r>
            <a:r>
              <a:rPr lang="en-US" sz="2400" dirty="0" smtClean="0"/>
              <a:t>. Mrs. </a:t>
            </a:r>
            <a:r>
              <a:rPr lang="en-US" sz="2400" dirty="0" err="1" smtClean="0"/>
              <a:t>Quyen</a:t>
            </a:r>
            <a:r>
              <a:rPr lang="en-US" sz="2400" dirty="0" smtClean="0"/>
              <a:t> bought corn, potatoes ………………….cabbages at the market. </a:t>
            </a:r>
            <a:r>
              <a:rPr lang="en-US" sz="2400" dirty="0" smtClean="0">
                <a:solidFill>
                  <a:srgbClr val="C00000"/>
                </a:solidFill>
              </a:rPr>
              <a:t>( and / or )</a:t>
            </a:r>
          </a:p>
          <a:p>
            <a:pPr marL="0" indent="0">
              <a:buNone/>
            </a:pPr>
            <a:r>
              <a:rPr lang="en-US" sz="2400" dirty="0" smtClean="0"/>
              <a:t>b. She ran so fast, ……………...she missed the bus. </a:t>
            </a:r>
            <a:r>
              <a:rPr lang="en-US" sz="2400" dirty="0" smtClean="0">
                <a:solidFill>
                  <a:srgbClr val="C00000"/>
                </a:solidFill>
              </a:rPr>
              <a:t>(and/ but )</a:t>
            </a:r>
          </a:p>
          <a:p>
            <a:pPr marL="0" indent="0">
              <a:buNone/>
            </a:pPr>
            <a:r>
              <a:rPr lang="en-US" sz="2400" dirty="0" smtClean="0"/>
              <a:t>c. Nam got wet ………………..…he forgot his umbrella. </a:t>
            </a:r>
            <a:r>
              <a:rPr lang="en-US" sz="2400" dirty="0" smtClean="0">
                <a:solidFill>
                  <a:srgbClr val="C00000"/>
                </a:solidFill>
              </a:rPr>
              <a:t>( so/ because )</a:t>
            </a:r>
          </a:p>
          <a:p>
            <a:pPr marL="0" indent="0">
              <a:buNone/>
            </a:pPr>
            <a:r>
              <a:rPr lang="en-US" sz="2400" dirty="0" smtClean="0"/>
              <a:t>d. </a:t>
            </a:r>
            <a:r>
              <a:rPr lang="en-US" sz="2400" dirty="0" err="1" smtClean="0"/>
              <a:t>Hoa</a:t>
            </a:r>
            <a:r>
              <a:rPr lang="en-US" sz="2400" dirty="0" smtClean="0"/>
              <a:t> failed her math test.  ………………….., she has to do the test again. 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( However / Therefore )</a:t>
            </a:r>
          </a:p>
          <a:p>
            <a:pPr marL="0" indent="0">
              <a:buNone/>
            </a:pPr>
            <a:r>
              <a:rPr lang="en-US" sz="2400" dirty="0" smtClean="0"/>
              <a:t>e. Do you live in the city …………………..in the country? 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(and / or)</a:t>
            </a:r>
          </a:p>
          <a:p>
            <a:pPr marL="0" indent="0">
              <a:buNone/>
            </a:pPr>
            <a:r>
              <a:rPr lang="en-US" sz="2400" dirty="0" smtClean="0"/>
              <a:t>f. It’s raining, …………………….I can’t go to the beach. </a:t>
            </a:r>
            <a:r>
              <a:rPr lang="en-US" sz="2400" dirty="0" smtClean="0">
                <a:solidFill>
                  <a:srgbClr val="C00000"/>
                </a:solidFill>
              </a:rPr>
              <a:t>(so / therefore)</a:t>
            </a:r>
          </a:p>
          <a:p>
            <a:pPr marL="0" indent="0">
              <a:buNone/>
            </a:pPr>
            <a:r>
              <a:rPr lang="en-US" sz="2400" dirty="0" smtClean="0"/>
              <a:t>g. Ba’s hobbies are playing football …………….collecting stamps</a:t>
            </a:r>
            <a:r>
              <a:rPr lang="en-US" sz="2400" dirty="0" smtClean="0">
                <a:solidFill>
                  <a:srgbClr val="C00000"/>
                </a:solidFill>
              </a:rPr>
              <a:t>( and / or )</a:t>
            </a:r>
          </a:p>
          <a:p>
            <a:pPr marL="0" indent="0">
              <a:buNone/>
            </a:pPr>
            <a:r>
              <a:rPr lang="en-US" sz="2400" dirty="0" smtClean="0"/>
              <a:t>h. Na is very tired .  ……….….., she has to finish her homework  before she goes to bed. </a:t>
            </a:r>
            <a:r>
              <a:rPr lang="en-US" sz="2400" dirty="0" smtClean="0">
                <a:solidFill>
                  <a:srgbClr val="C00000"/>
                </a:solidFill>
              </a:rPr>
              <a:t>( However / Therefore )</a:t>
            </a:r>
          </a:p>
          <a:p>
            <a:pPr marL="0" indent="0">
              <a:buNone/>
            </a:pPr>
            <a:r>
              <a:rPr lang="en-US" sz="2400" dirty="0" smtClean="0"/>
              <a:t>i. I  must save energy ……………..the world” energy resources are limited . </a:t>
            </a:r>
            <a:r>
              <a:rPr lang="en-US" sz="2400" dirty="0" smtClean="0">
                <a:solidFill>
                  <a:srgbClr val="C00000"/>
                </a:solidFill>
              </a:rPr>
              <a:t>( so/ since )</a:t>
            </a:r>
          </a:p>
          <a:p>
            <a:pPr marL="0" indent="0">
              <a:buNone/>
            </a:pPr>
            <a:endParaRPr lang="en-US" sz="24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905000"/>
            <a:ext cx="381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705600" y="2209800"/>
            <a:ext cx="45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934200" y="2667000"/>
            <a:ext cx="914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828800" y="3352800"/>
            <a:ext cx="990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143000" y="4114800"/>
            <a:ext cx="228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324600" y="4495800"/>
            <a:ext cx="381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620000" y="4876800"/>
            <a:ext cx="45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057400" y="5562600"/>
            <a:ext cx="76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990600" y="6172200"/>
            <a:ext cx="45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4425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 - &amp;quot; UNIT 7 : SAVING eNERGY       GRAMMAR                        * CONNECTIVES                  * PHRASAL VERBS        &quot;/&gt;&lt;property id=&quot;20307&quot; value=&quot;256&quot;/&gt;&lt;/object&gt;&lt;object type=&quot;3&quot; unique_id=&quot;10004&quot;&gt;&lt;property id=&quot;20148&quot; value=&quot;5&quot;/&gt;&lt;property id=&quot;20300&quot; value=&quot;Slide 2 - &amp;quot;I. CONNECTIVES&amp;quot;&quot;/&gt;&lt;property id=&quot;20307&quot; value=&quot;257&quot;/&gt;&lt;/object&gt;&lt;object type=&quot;3&quot; unique_id=&quot;10005&quot;&gt;&lt;property id=&quot;20148&quot; value=&quot;5&quot;/&gt;&lt;property id=&quot;20300&quot; value=&quot;Slide 3 - &amp;quot;Match each connective in column A with each meaning in column B&amp;quot;&quot;/&gt;&lt;property id=&quot;20307&quot; value=&quot;258&quot;/&gt;&lt;/object&gt;&lt;object type=&quot;3&quot; unique_id=&quot;10006&quot;&gt;&lt;property id=&quot;20148&quot; value=&quot;5&quot;/&gt;&lt;property id=&quot;20300&quot; value=&quot;Slide 4 - &amp;quot;CONNECTIVES&amp;quot;&quot;/&gt;&lt;property id=&quot;20307&quot; value=&quot;259&quot;/&gt;&lt;/object&gt;&lt;object type=&quot;3&quot; unique_id=&quot;10007&quot;&gt;&lt;property id=&quot;20148&quot; value=&quot;5&quot;/&gt;&lt;property id=&quot;20300&quot; value=&quot;Slide 5 - &amp;quot;CONNECTIVES&amp;quot;&quot;/&gt;&lt;property id=&quot;20307&quot; value=&quot;260&quot;/&gt;&lt;/object&gt;&lt;object type=&quot;3&quot; unique_id=&quot;10008&quot;&gt;&lt;property id=&quot;20148&quot; value=&quot;5&quot;/&gt;&lt;property id=&quot;20300&quot; value=&quot;Slide 6 - &amp;quot;CONNECTIVES&amp;quot;&quot;/&gt;&lt;property id=&quot;20307&quot; value=&quot;261&quot;/&gt;&lt;/object&gt;&lt;object type=&quot;3&quot; unique_id=&quot;10009&quot;&gt;&lt;property id=&quot;20148&quot; value=&quot;5&quot;/&gt;&lt;property id=&quot;20300&quot; value=&quot;Slide 7 - &amp;quot;CONNECTIVES&amp;quot;&quot;/&gt;&lt;property id=&quot;20307&quot; value=&quot;262&quot;/&gt;&lt;/object&gt;&lt;object type=&quot;3&quot; unique_id=&quot;10010&quot;&gt;&lt;property id=&quot;20148&quot; value=&quot;5&quot;/&gt;&lt;property id=&quot;20300&quot; value=&quot;Slide 8 - &amp;quot;CONNECTIVES&amp;quot;&quot;/&gt;&lt;property id=&quot;20307&quot; value=&quot;263&quot;/&gt;&lt;/object&gt;&lt;object type=&quot;3&quot; unique_id=&quot;10011&quot;&gt;&lt;property id=&quot;20148&quot; value=&quot;5&quot;/&gt;&lt;property id=&quot;20300&quot; value=&quot;Slide 9 - &amp;quot;Exercise 1 : complete the sentences. Use the correct connectives&amp;quot;&quot;/&gt;&lt;property id=&quot;20307&quot; value=&quot;264&quot;/&gt;&lt;/object&gt;&lt;object type=&quot;3&quot; unique_id=&quot;10012&quot;&gt;&lt;property id=&quot;20148&quot; value=&quot;5&quot;/&gt;&lt;property id=&quot;20300&quot; value=&quot;Slide 10&quot;/&gt;&lt;property id=&quot;20307&quot; value=&quot;266&quot;/&gt;&lt;/object&gt;&lt;object type=&quot;3&quot; unique_id=&quot;10013&quot;&gt;&lt;property id=&quot;20148&quot; value=&quot;5&quot;/&gt;&lt;property id=&quot;20300&quot; value=&quot;Slide 11 - &amp;quot;II. PHRASAL VERB&amp;quot;&quot;/&gt;&lt;property id=&quot;20307&quot; value=&quot;267&quot;/&gt;&lt;/object&gt;&lt;object type=&quot;3&quot; unique_id=&quot;10014&quot;&gt;&lt;property id=&quot;20148&quot; value=&quot;5&quot;/&gt;&lt;property id=&quot;20300&quot; value=&quot;Slide 12 - &amp;quot; PHRASAL VERB : a verb combined with a particle ( an adverb or a preposition or sometimes both) to give a new mean&quot;/&gt;&lt;property id=&quot;20307&quot; value=&quot;278&quot;/&gt;&lt;/object&gt;&lt;object type=&quot;3&quot; unique_id=&quot;10015&quot;&gt;&lt;property id=&quot;20148&quot; value=&quot;5&quot;/&gt;&lt;property id=&quot;20300&quot; value=&quot;Slide 13&quot;/&gt;&lt;property id=&quot;20307&quot; value=&quot;282&quot;/&gt;&lt;/object&gt;&lt;object type=&quot;3&quot; unique_id=&quot;10016&quot;&gt;&lt;property id=&quot;20148&quot; value=&quot;5&quot;/&gt;&lt;property id=&quot;20300&quot; value=&quot;Slide 14&quot;/&gt;&lt;property id=&quot;20307&quot; value=&quot;268&quot;/&gt;&lt;/object&gt;&lt;object type=&quot;3&quot; unique_id=&quot;10017&quot;&gt;&lt;property id=&quot;20148&quot; value=&quot;5&quot;/&gt;&lt;property id=&quot;20300&quot; value=&quot;Slide 15 - &amp;quot;Should you wash your hand to avoid Corona virus?&amp;quot;&quot;/&gt;&lt;property id=&quot;20307&quot; value=&quot;286&quot;/&gt;&lt;/object&gt;&lt;object type=&quot;3&quot; unique_id=&quot;10018&quot;&gt;&lt;property id=&quot;20148&quot; value=&quot;5&quot;/&gt;&lt;property id=&quot;20300&quot; value=&quot;Slide 16&quot;/&gt;&lt;property id=&quot;20307&quot; value=&quot;287&quot;/&gt;&lt;/object&gt;&lt;object type=&quot;3&quot; unique_id=&quot;10019&quot;&gt;&lt;property id=&quot;20148&quot; value=&quot;5&quot;/&gt;&lt;property id=&quot;20300&quot; value=&quot;Slide 17 - &amp;quot;I + suggest +ving&amp;quot;&quot;/&gt;&lt;property id=&quot;20307&quot; value=&quot;288&quot;/&gt;&lt;/object&gt;&lt;object type=&quot;3&quot; unique_id=&quot;10020&quot;&gt;&lt;property id=&quot;20148&quot; value=&quot;5&quot;/&gt;&lt;property id=&quot;20300&quot; value=&quot;Slide 18 - &amp;quot;S + suggest + (that)+ s+ should + vo&amp;quot;&quot;/&gt;&lt;property id=&quot;20307&quot; value=&quot;289&quot;/&gt;&lt;/object&gt;&lt;object type=&quot;3&quot; unique_id=&quot;10021&quot;&gt;&lt;property id=&quot;20148&quot; value=&quot;5&quot;/&gt;&lt;property id=&quot;20300&quot; value=&quot;Slide 19&quot;/&gt;&lt;property id=&quot;20307&quot; value=&quot;276&quot;/&gt;&lt;/object&gt;&lt;object type=&quot;3&quot; unique_id=&quot;10022&quot;&gt;&lt;property id=&quot;20148&quot; value=&quot;5&quot;/&gt;&lt;property id=&quot;20300&quot; value=&quot;Slide 20 - &amp;quot;suggestions&amp;quot;&quot;/&gt;&lt;property id=&quot;20307&quot; value=&quot;290&quot;/&gt;&lt;/object&gt;&lt;/object&gt;&lt;object type=&quot;8&quot; unique_id=&quot;10044&quot;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1_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323</TotalTime>
  <Words>1021</Words>
  <Application>Microsoft Office PowerPoint</Application>
  <PresentationFormat>On-screen Show (4:3)</PresentationFormat>
  <Paragraphs>162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1_Angles</vt:lpstr>
      <vt:lpstr>Slipstream</vt:lpstr>
      <vt:lpstr>Trek</vt:lpstr>
      <vt:lpstr>Apothecary</vt:lpstr>
      <vt:lpstr>Waveform</vt:lpstr>
      <vt:lpstr> UNIT 7 : SAVING eNERGY       GRAMMAR                        * CONNECTIVES                  * PHRASAL VERBS                  * SUGGESTIONS </vt:lpstr>
      <vt:lpstr>I. CONNECTIVES</vt:lpstr>
      <vt:lpstr>Match each connective in column A with each meaning in column B</vt:lpstr>
      <vt:lpstr>CONNECTIVES</vt:lpstr>
      <vt:lpstr>CONNECTIVES</vt:lpstr>
      <vt:lpstr>CONNECTIVES</vt:lpstr>
      <vt:lpstr>CONNECTIVES</vt:lpstr>
      <vt:lpstr>CONNECTIVES</vt:lpstr>
      <vt:lpstr>Exercise 1 : complete the sentences. Use the correct connectives</vt:lpstr>
      <vt:lpstr>Slide 10</vt:lpstr>
      <vt:lpstr>II. PHRASAL VERB</vt:lpstr>
      <vt:lpstr> PHRASAL VERB : a verb combined with a particle ( an adverb or a preposition or sometimes both) to give a new meaning</vt:lpstr>
      <vt:lpstr>Slide 13</vt:lpstr>
      <vt:lpstr>Slide 14</vt:lpstr>
      <vt:lpstr>Should you wash your hand to avoid Corona virus?</vt:lpstr>
      <vt:lpstr>Slide 16</vt:lpstr>
      <vt:lpstr>I + suggest +ving</vt:lpstr>
      <vt:lpstr>S + suggest + (that)+ s+ should + vo</vt:lpstr>
      <vt:lpstr>Slide 19</vt:lpstr>
      <vt:lpstr>suggestions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9</dc:title>
  <dc:creator>ROOT</dc:creator>
  <cp:lastModifiedBy>Welcome</cp:lastModifiedBy>
  <cp:revision>39</cp:revision>
  <dcterms:created xsi:type="dcterms:W3CDTF">2020-04-06T07:49:47Z</dcterms:created>
  <dcterms:modified xsi:type="dcterms:W3CDTF">2021-03-11T14:05:24Z</dcterms:modified>
</cp:coreProperties>
</file>