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3" r:id="rId1"/>
  </p:sldMasterIdLst>
  <p:sldIdLst>
    <p:sldId id="271" r:id="rId2"/>
    <p:sldId id="272" r:id="rId3"/>
    <p:sldId id="266" r:id="rId4"/>
    <p:sldId id="268" r:id="rId5"/>
    <p:sldId id="275" r:id="rId6"/>
    <p:sldId id="270" r:id="rId7"/>
    <p:sldId id="267" r:id="rId8"/>
  </p:sldIdLst>
  <p:sldSz cx="9144000" cy="6858000" type="screen4x3"/>
  <p:notesSz cx="6858000" cy="9144000"/>
  <p:custDataLst>
    <p:tags r:id="rId9"/>
  </p:custDataLst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016071A-4B98-459C-ABDB-C0307CDFA8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AE8EA97-3EAB-4466-B798-C9CE894C5D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A7C68A5-C67F-47AB-9FD4-EFD5C43C21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0E597-E18F-4257-9CB0-17DFD9F7273E}" type="datetimeFigureOut">
              <a:rPr lang="en-US" smtClean="0"/>
              <a:pPr/>
              <a:t>1/10/2021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6E72F1E-12C1-44F5-9722-C3F314686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A6DDC88-C9CF-4C92-A7C6-0F6872183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E328E-9F1D-49A2-AAFE-4EDDB15D81C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947821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CFEEDC2-CF06-484A-A737-92485E78F1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4BAD6704-7732-4334-92E3-6DBE776690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B55F5E2-8050-48AB-947F-0D23D68738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0E597-E18F-4257-9CB0-17DFD9F7273E}" type="datetimeFigureOut">
              <a:rPr lang="en-US" smtClean="0"/>
              <a:pPr/>
              <a:t>1/10/2021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054448B-B7B7-4ED8-ADC4-7A0D2B30E8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4CE73E6-88B6-4858-8C34-E198620BBE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E328E-9F1D-49A2-AAFE-4EDDB15D81C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30692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174CB661-371B-4516-B00B-5190F2D099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316996A8-17A2-4CCD-809E-42C5060C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FDAD5D2-2393-422D-954A-1EA35E4B6F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0E597-E18F-4257-9CB0-17DFD9F7273E}" type="datetimeFigureOut">
              <a:rPr lang="en-US" smtClean="0"/>
              <a:pPr/>
              <a:t>1/10/2021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7A2AA84-D96D-47D7-9639-3F031C3029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F345327-8E5B-46F1-831A-AF8BE8EE05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E328E-9F1D-49A2-AAFE-4EDDB15D81C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31584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BBB4176-CE22-437F-9E79-8D2E61E4BD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1384D32-EE3B-4B43-AC49-D77B2EE29D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59FDD24-2E66-4456-ABB6-F587136F2B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0E597-E18F-4257-9CB0-17DFD9F7273E}" type="datetimeFigureOut">
              <a:rPr lang="en-US" smtClean="0"/>
              <a:pPr/>
              <a:t>1/10/2021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C1C3C3B-06F8-4CD9-9B7A-A9B8E99BE5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5A6D00B-2A47-452D-8F1D-F12C6945E9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E328E-9F1D-49A2-AAFE-4EDDB15D81C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95414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A60D731-1E1D-44FB-959D-81531B99E3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BEF1B1F-2C40-4B98-B4EE-625339F617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B8FFE26-2EED-47EF-88ED-58C6E9B386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0E597-E18F-4257-9CB0-17DFD9F7273E}" type="datetimeFigureOut">
              <a:rPr lang="en-US" smtClean="0"/>
              <a:pPr/>
              <a:t>1/10/2021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3A146B7-39B9-4814-BA7B-FADCA94E5E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9C50DD2-1BB5-451E-99F7-67E1B10A16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E328E-9F1D-49A2-AAFE-4EDDB15D81C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555099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D7C5036-F69D-492C-BD6D-2A33B9FC8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CFC3AB2-0778-421D-BD2A-AA78806505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FEB9893D-5498-4657-AF8D-2A804A763A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3E25F59-8531-41AC-99E7-E36CABA03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0E597-E18F-4257-9CB0-17DFD9F7273E}" type="datetimeFigureOut">
              <a:rPr lang="en-US" smtClean="0"/>
              <a:pPr/>
              <a:t>1/10/2021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E632B58B-00BA-4DE2-BDB2-045D0C864F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3E23FAB9-6817-4A71-88C0-4FF3476E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E328E-9F1D-49A2-AAFE-4EDDB15D81C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85817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F544EEE-760F-4131-A1D4-09B2978749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1169B652-6725-4BC0-A6C4-AD54953ACC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404BA7C2-532D-4B82-A16A-A96C12E123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C1834734-2170-495E-9D35-4E6CF570984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8BEA2388-CBC0-4B60-892A-24D183645C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FA885BCD-39FE-41BD-814C-7274A307F8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0E597-E18F-4257-9CB0-17DFD9F7273E}" type="datetimeFigureOut">
              <a:rPr lang="en-US" smtClean="0"/>
              <a:pPr/>
              <a:t>1/10/2021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436BCC01-0835-42BD-85D4-16D1E6F830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52348A39-612E-41D6-92DE-9464CBE02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E328E-9F1D-49A2-AAFE-4EDDB15D81C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401686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7788262-72AD-485E-862A-CD6DD72005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BC6C77D-90F3-4A97-8403-F75D8377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0E597-E18F-4257-9CB0-17DFD9F7273E}" type="datetimeFigureOut">
              <a:rPr lang="en-US" smtClean="0"/>
              <a:pPr/>
              <a:t>1/10/2021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C9E316E3-F66C-4C5F-8617-89938B603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FFA1707D-D536-487D-8F6B-BA55AB86BF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E328E-9F1D-49A2-AAFE-4EDDB15D81C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476117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BF0BA20E-052F-42B9-AB4E-EA56CBBFF9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0E597-E18F-4257-9CB0-17DFD9F7273E}" type="datetimeFigureOut">
              <a:rPr lang="en-US" smtClean="0"/>
              <a:pPr/>
              <a:t>1/10/2021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F36AC550-3D21-4CFF-B5A5-AB8ADD4124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49FF0F75-3274-4331-9F21-8FFE1BC59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E328E-9F1D-49A2-AAFE-4EDDB15D81C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83510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9923985-C713-4C45-9189-8FD6F1B046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9BBECAE-E751-4E38-9F94-48B06D3D3D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5D5D9CEB-578D-4FBD-88FD-044380519F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655B14F-7D1D-41C1-BA9F-37FA446359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0E597-E18F-4257-9CB0-17DFD9F7273E}" type="datetimeFigureOut">
              <a:rPr lang="en-US" smtClean="0"/>
              <a:pPr/>
              <a:t>1/10/2021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ED8DFD4C-1682-4E07-968A-7AB2E18478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3D1B69E0-7801-427A-9D80-B97742933B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E328E-9F1D-49A2-AAFE-4EDDB15D81C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613709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88CD9DA-7836-4B28-BA22-5BA812A267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AEBA72DE-F63D-44F2-9314-CA26EB12678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53E4E44C-037B-45C9-A183-D3C8846B80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478F0C89-110E-40D9-9246-8630542441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0E597-E18F-4257-9CB0-17DFD9F7273E}" type="datetimeFigureOut">
              <a:rPr lang="en-US" smtClean="0"/>
              <a:pPr/>
              <a:t>1/10/2021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411FB475-B5BA-43B7-8F34-071CFB1A26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DAB83EAA-5A46-47B8-9507-BCA9CC8117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E328E-9F1D-49A2-AAFE-4EDDB15D81C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285496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48EE5264-C580-4834-B4AF-0F81307F2F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60DAD12-69A5-4EF2-A32C-AA664BAA7A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C3F3E33-193E-4F3B-9FD2-602529087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C0E597-E18F-4257-9CB0-17DFD9F7273E}" type="datetimeFigureOut">
              <a:rPr lang="en-US" smtClean="0"/>
              <a:pPr/>
              <a:t>1/10/2021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9B861E4-3900-4EAE-83A8-D8B79856E4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5D0CC2C-FD30-4009-814E-B13EAFADE6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3E328E-9F1D-49A2-AAFE-4EDDB15D81C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28114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4" r:id="rId1"/>
    <p:sldLayoutId id="2147483835" r:id="rId2"/>
    <p:sldLayoutId id="2147483836" r:id="rId3"/>
    <p:sldLayoutId id="2147483837" r:id="rId4"/>
    <p:sldLayoutId id="2147483838" r:id="rId5"/>
    <p:sldLayoutId id="2147483839" r:id="rId6"/>
    <p:sldLayoutId id="2147483840" r:id="rId7"/>
    <p:sldLayoutId id="2147483841" r:id="rId8"/>
    <p:sldLayoutId id="2147483842" r:id="rId9"/>
    <p:sldLayoutId id="2147483843" r:id="rId10"/>
    <p:sldLayoutId id="2147483844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2">
            <a:extLst>
              <a:ext uri="{FF2B5EF4-FFF2-40B4-BE49-F238E27FC236}">
                <a16:creationId xmlns:a16="http://schemas.microsoft.com/office/drawing/2014/main" xmlns="" id="{04964016-C2E8-46F4-94FA-C2FCBCB9936E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828800" y="457199"/>
            <a:ext cx="5867400" cy="144211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sz="6000" b="1" kern="1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Impact"/>
              </a:rPr>
              <a:t>UNIT 9</a:t>
            </a:r>
          </a:p>
          <a:p>
            <a:pPr algn="ctr">
              <a:defRPr/>
            </a:pPr>
            <a:r>
              <a:rPr lang="en-US" sz="3600" b="1" kern="1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Impact"/>
              </a:rPr>
              <a:t>A FIRST - AID COURSE</a:t>
            </a:r>
          </a:p>
        </p:txBody>
      </p:sp>
      <p:sp>
        <p:nvSpPr>
          <p:cNvPr id="3" name="WordArt 3" descr="Green marble">
            <a:extLst>
              <a:ext uri="{FF2B5EF4-FFF2-40B4-BE49-F238E27FC236}">
                <a16:creationId xmlns:a16="http://schemas.microsoft.com/office/drawing/2014/main" xmlns="" id="{44EBEE8B-BB2C-46E8-952E-FF5E9DF2F1D0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57200" y="2514600"/>
            <a:ext cx="8612714" cy="215932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>
              <a:defRPr/>
            </a:pPr>
            <a:r>
              <a:rPr lang="en-US" kern="10" dirty="0">
                <a:ln w="9525">
                  <a:round/>
                  <a:headEnd/>
                  <a:tailEnd/>
                </a:ln>
                <a:solidFill>
                  <a:srgbClr val="002060"/>
                </a:solidFill>
                <a:latin typeface="+mj-lt"/>
              </a:rPr>
              <a:t>Lesson 3: </a:t>
            </a:r>
          </a:p>
          <a:p>
            <a:pPr algn="ctr">
              <a:defRPr/>
            </a:pPr>
            <a:r>
              <a:rPr lang="en-US" sz="2000" b="1" kern="1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Listen</a:t>
            </a:r>
          </a:p>
        </p:txBody>
      </p:sp>
    </p:spTree>
    <p:extLst>
      <p:ext uri="{BB962C8B-B14F-4D97-AF65-F5344CB8AC3E}">
        <p14:creationId xmlns:p14="http://schemas.microsoft.com/office/powerpoint/2010/main" xmlns="" val="667122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222732" y="1496498"/>
            <a:ext cx="8742461" cy="3608902"/>
          </a:xfrm>
        </p:spPr>
        <p:txBody>
          <a:bodyPr/>
          <a:lstStyle/>
          <a:p>
            <a:pPr marL="0" indent="0" algn="just" eaLnBrk="1" hangingPunct="1">
              <a:buNone/>
            </a:pPr>
            <a:r>
              <a:rPr lang="en-US" sz="2800" dirty="0">
                <a:solidFill>
                  <a:srgbClr val="000099"/>
                </a:solidFill>
                <a:latin typeface="Times New Roman" pitchFamily="18" charset="0"/>
              </a:rPr>
              <a:t>There was an emergency at </a:t>
            </a:r>
            <a:r>
              <a:rPr lang="en-US" sz="2800" dirty="0" err="1">
                <a:solidFill>
                  <a:srgbClr val="000099"/>
                </a:solidFill>
                <a:latin typeface="Times New Roman" pitchFamily="18" charset="0"/>
              </a:rPr>
              <a:t>Lan’s</a:t>
            </a:r>
            <a:r>
              <a:rPr lang="en-US" sz="2800" dirty="0">
                <a:solidFill>
                  <a:srgbClr val="000099"/>
                </a:solidFill>
                <a:latin typeface="Times New Roman" pitchFamily="18" charset="0"/>
              </a:rPr>
              <a:t> school. A student (1)__</a:t>
            </a:r>
            <a:r>
              <a:rPr lang="en-US" sz="2800" dirty="0">
                <a:solidFill>
                  <a:srgbClr val="660033"/>
                </a:solidFill>
                <a:latin typeface="Times New Roman" pitchFamily="18" charset="0"/>
              </a:rPr>
              <a:t>_____</a:t>
            </a:r>
            <a:r>
              <a:rPr lang="en-US" sz="2800" dirty="0">
                <a:solidFill>
                  <a:srgbClr val="000099"/>
                </a:solidFill>
                <a:latin typeface="Times New Roman" pitchFamily="18" charset="0"/>
              </a:rPr>
              <a:t>off her bike and hit her head on the road. She was (2)___</a:t>
            </a:r>
            <a:r>
              <a:rPr lang="en-US" sz="2800" dirty="0">
                <a:solidFill>
                  <a:srgbClr val="0B5395"/>
                </a:solidFill>
                <a:latin typeface="Times New Roman" pitchFamily="18" charset="0"/>
              </a:rPr>
              <a:t>_______ </a:t>
            </a:r>
            <a:r>
              <a:rPr lang="en-US" sz="2800" dirty="0">
                <a:solidFill>
                  <a:srgbClr val="000099"/>
                </a:solidFill>
                <a:latin typeface="Times New Roman" pitchFamily="18" charset="0"/>
              </a:rPr>
              <a:t>but she cut her head and the (3)___</a:t>
            </a:r>
            <a:r>
              <a:rPr lang="en-US" sz="2800" dirty="0">
                <a:solidFill>
                  <a:srgbClr val="0B5395"/>
                </a:solidFill>
                <a:latin typeface="Times New Roman" pitchFamily="18" charset="0"/>
              </a:rPr>
              <a:t>_</a:t>
            </a:r>
            <a:r>
              <a:rPr lang="en-US" sz="2800" dirty="0">
                <a:solidFill>
                  <a:srgbClr val="000099"/>
                </a:solidFill>
                <a:latin typeface="Times New Roman" pitchFamily="18" charset="0"/>
              </a:rPr>
              <a:t>__was (4)________ badly. </a:t>
            </a:r>
            <a:r>
              <a:rPr lang="en-US" sz="2800" dirty="0" err="1">
                <a:solidFill>
                  <a:srgbClr val="000099"/>
                </a:solidFill>
                <a:latin typeface="Times New Roman" pitchFamily="18" charset="0"/>
              </a:rPr>
              <a:t>Lan</a:t>
            </a:r>
            <a:r>
              <a:rPr lang="en-US" sz="2800" dirty="0">
                <a:solidFill>
                  <a:srgbClr val="000099"/>
                </a:solidFill>
                <a:latin typeface="Times New Roman" pitchFamily="18" charset="0"/>
              </a:rPr>
              <a:t> telephoned to Bach Mai Hospital and asked the nurse to send an (5)__________ to </a:t>
            </a:r>
            <a:r>
              <a:rPr lang="en-US" sz="2800" dirty="0" err="1">
                <a:solidFill>
                  <a:srgbClr val="000099"/>
                </a:solidFill>
                <a:latin typeface="Times New Roman" pitchFamily="18" charset="0"/>
              </a:rPr>
              <a:t>Quang</a:t>
            </a:r>
            <a:r>
              <a:rPr lang="en-US" sz="2800" dirty="0">
                <a:solidFill>
                  <a:srgbClr val="000099"/>
                </a:solidFill>
                <a:latin typeface="Times New Roman" pitchFamily="18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latin typeface="Times New Roman" pitchFamily="18" charset="0"/>
              </a:rPr>
              <a:t>Trung</a:t>
            </a:r>
            <a:r>
              <a:rPr lang="en-US" sz="2800" dirty="0">
                <a:solidFill>
                  <a:srgbClr val="000099"/>
                </a:solidFill>
                <a:latin typeface="Times New Roman" pitchFamily="18" charset="0"/>
              </a:rPr>
              <a:t> School. </a:t>
            </a:r>
            <a:r>
              <a:rPr lang="en-US" sz="2800" dirty="0" err="1">
                <a:solidFill>
                  <a:srgbClr val="000099"/>
                </a:solidFill>
                <a:latin typeface="Times New Roman" pitchFamily="18" charset="0"/>
              </a:rPr>
              <a:t>Lan</a:t>
            </a:r>
            <a:r>
              <a:rPr lang="en-US" sz="2800" dirty="0">
                <a:solidFill>
                  <a:srgbClr val="000099"/>
                </a:solidFill>
                <a:latin typeface="Times New Roman" pitchFamily="18" charset="0"/>
              </a:rPr>
              <a:t> was asked to keep the student (6)_______ while waiting for the ambulance.</a:t>
            </a:r>
          </a:p>
          <a:p>
            <a:pPr marL="273050" indent="-273050" eaLnBrk="1" hangingPunct="1"/>
            <a:endParaRPr lang="en-US" dirty="0"/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990600" y="1833062"/>
            <a:ext cx="900112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660033"/>
                </a:solidFill>
              </a:rPr>
              <a:t>fell</a:t>
            </a: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1600200" y="2209800"/>
            <a:ext cx="19494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660033"/>
                </a:solidFill>
              </a:rPr>
              <a:t>conscious</a:t>
            </a: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823021" y="2590800"/>
            <a:ext cx="100806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660033"/>
                </a:solidFill>
              </a:rPr>
              <a:t>cut</a:t>
            </a: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2784475" y="2590800"/>
            <a:ext cx="20161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660033"/>
                </a:solidFill>
              </a:rPr>
              <a:t>bleeding</a:t>
            </a: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7046120" y="2979480"/>
            <a:ext cx="25193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660033"/>
                </a:solidFill>
              </a:rPr>
              <a:t>ambulance</a:t>
            </a:r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760242" y="3791487"/>
            <a:ext cx="187166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660033"/>
                </a:solidFill>
              </a:rPr>
              <a:t>awake</a:t>
            </a:r>
          </a:p>
        </p:txBody>
      </p:sp>
      <p:sp>
        <p:nvSpPr>
          <p:cNvPr id="12" name="Title 1"/>
          <p:cNvSpPr>
            <a:spLocks/>
          </p:cNvSpPr>
          <p:nvPr/>
        </p:nvSpPr>
        <p:spPr bwMode="auto">
          <a:xfrm>
            <a:off x="-838200" y="0"/>
            <a:ext cx="519430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algn="ctr" eaLnBrk="1" hangingPunct="1"/>
            <a:r>
              <a:rPr lang="en-US" sz="3200" b="1" dirty="0">
                <a:solidFill>
                  <a:srgbClr val="FF0000"/>
                </a:solidFill>
              </a:rPr>
              <a:t>GAP FILLING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85507" y="466195"/>
            <a:ext cx="7848600" cy="95410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7030A0"/>
                </a:solidFill>
              </a:rPr>
              <a:t>Fell 	    emergency 	   conscious 	    cut	 bleeding 	ambulance 	awake 	to keep</a:t>
            </a:r>
          </a:p>
        </p:txBody>
      </p:sp>
    </p:spTree>
    <p:extLst>
      <p:ext uri="{BB962C8B-B14F-4D97-AF65-F5344CB8AC3E}">
        <p14:creationId xmlns:p14="http://schemas.microsoft.com/office/powerpoint/2010/main" xmlns="" val="1005891671"/>
      </p:ext>
    </p:extLst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8197" grpId="0"/>
      <p:bldP spid="8198" grpId="0"/>
      <p:bldP spid="8199" grpId="0"/>
      <p:bldP spid="8200" grpId="0"/>
      <p:bldP spid="820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487362"/>
          </a:xfr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Autofit/>
          </a:bodyPr>
          <a:lstStyle/>
          <a:p>
            <a:pPr algn="l" fontAlgn="base">
              <a:spcAft>
                <a:spcPct val="0"/>
              </a:spcAft>
            </a:pPr>
            <a:r>
              <a:rPr lang="en-US" sz="2800" b="1" dirty="0">
                <a:solidFill>
                  <a:srgbClr val="0000FF"/>
                </a:solidFill>
                <a:ea typeface="+mn-ea"/>
                <a:cs typeface="Times New Roman" pitchFamily="18" charset="0"/>
              </a:rPr>
              <a:t>II. LISTEN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15962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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Vocabulary</a:t>
            </a:r>
          </a:p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wheelchair (n): 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xe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đẩy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crutch(es) (n):  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nạng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eye chart (n):   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scale (n):          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cân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stretcher (n):    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cáng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patient (n):      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bệnh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792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24666" cy="6858000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7E68516-C132-4441-A487-05F2E5563F7A}"/>
              </a:ext>
            </a:extLst>
          </p:cNvPr>
          <p:cNvSpPr txBox="1"/>
          <p:nvPr/>
        </p:nvSpPr>
        <p:spPr>
          <a:xfrm>
            <a:off x="2133600" y="3962400"/>
            <a:ext cx="1981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00FF"/>
                </a:solidFill>
                <a:highlight>
                  <a:srgbClr val="FFFF00"/>
                </a:highlight>
              </a:rPr>
              <a:t>wheelchair</a:t>
            </a:r>
            <a:endParaRPr lang="en-US" sz="2800" b="1" dirty="0">
              <a:highlight>
                <a:srgbClr val="FFFF00"/>
              </a:highligh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0DE56022-AA6F-46B4-A5FA-EC53D281FAA3}"/>
              </a:ext>
            </a:extLst>
          </p:cNvPr>
          <p:cNvSpPr txBox="1"/>
          <p:nvPr/>
        </p:nvSpPr>
        <p:spPr>
          <a:xfrm>
            <a:off x="3124200" y="3167390"/>
            <a:ext cx="1981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00FF"/>
                </a:solidFill>
                <a:highlight>
                  <a:srgbClr val="FFFF00"/>
                </a:highlight>
              </a:rPr>
              <a:t>crutches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B4E3E37-FD41-4507-B939-4B009020792F}"/>
              </a:ext>
            </a:extLst>
          </p:cNvPr>
          <p:cNvSpPr txBox="1"/>
          <p:nvPr/>
        </p:nvSpPr>
        <p:spPr>
          <a:xfrm>
            <a:off x="6096000" y="2057400"/>
            <a:ext cx="1981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00FF"/>
                </a:solidFill>
                <a:highlight>
                  <a:srgbClr val="FFFF00"/>
                </a:highlight>
              </a:rPr>
              <a:t>eye chart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126FC3B1-24BA-4DCA-A084-4240E7D93302}"/>
              </a:ext>
            </a:extLst>
          </p:cNvPr>
          <p:cNvSpPr txBox="1"/>
          <p:nvPr/>
        </p:nvSpPr>
        <p:spPr>
          <a:xfrm>
            <a:off x="533400" y="5638800"/>
            <a:ext cx="1981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00FF"/>
                </a:solidFill>
                <a:highlight>
                  <a:srgbClr val="FFFF00"/>
                </a:highlight>
              </a:rPr>
              <a:t>scale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136E9706-7A76-412F-92BD-46FCF11369C9}"/>
              </a:ext>
            </a:extLst>
          </p:cNvPr>
          <p:cNvSpPr txBox="1"/>
          <p:nvPr/>
        </p:nvSpPr>
        <p:spPr>
          <a:xfrm>
            <a:off x="6096000" y="5349425"/>
            <a:ext cx="1981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00FF"/>
                </a:solidFill>
                <a:highlight>
                  <a:srgbClr val="FFFF00"/>
                </a:highlight>
              </a:rPr>
              <a:t>stretcher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742029DC-933E-4336-83FE-7BDC3BEA8538}"/>
              </a:ext>
            </a:extLst>
          </p:cNvPr>
          <p:cNvSpPr txBox="1"/>
          <p:nvPr/>
        </p:nvSpPr>
        <p:spPr>
          <a:xfrm>
            <a:off x="152400" y="2630102"/>
            <a:ext cx="1981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00FF"/>
                </a:solidFill>
                <a:highlight>
                  <a:srgbClr val="FFFF00"/>
                </a:highlight>
              </a:rPr>
              <a:t>ambulance</a:t>
            </a:r>
          </a:p>
        </p:txBody>
      </p:sp>
    </p:spTree>
    <p:extLst>
      <p:ext uri="{BB962C8B-B14F-4D97-AF65-F5344CB8AC3E}">
        <p14:creationId xmlns:p14="http://schemas.microsoft.com/office/powerpoint/2010/main" xmlns="" val="904929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4AB232A-918C-4A38-AC0E-6CEABD6219BD}"/>
              </a:ext>
            </a:extLst>
          </p:cNvPr>
          <p:cNvSpPr txBox="1"/>
          <p:nvPr/>
        </p:nvSpPr>
        <p:spPr>
          <a:xfrm>
            <a:off x="457200" y="977592"/>
            <a:ext cx="85344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vi-VN" altLang="vi-V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Open Sans"/>
              </a:rPr>
              <a:t>1. There is the emergency room in a ............. hospital. </a:t>
            </a:r>
            <a:endParaRPr lang="vi-VN" sz="28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A5F99334-C669-41C8-AB5C-1536AB569E86}"/>
              </a:ext>
            </a:extLst>
          </p:cNvPr>
          <p:cNvSpPr txBox="1"/>
          <p:nvPr/>
        </p:nvSpPr>
        <p:spPr>
          <a:xfrm>
            <a:off x="457198" y="1640701"/>
            <a:ext cx="662940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vi-VN" altLang="vi-V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Open Sans"/>
              </a:rPr>
              <a:t>2. The patient doesn’t ................. well. </a:t>
            </a:r>
            <a:endParaRPr lang="vi-VN" sz="28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B83739C3-8900-455B-A397-5A560CDD5E23}"/>
              </a:ext>
            </a:extLst>
          </p:cNvPr>
          <p:cNvSpPr txBox="1"/>
          <p:nvPr/>
        </p:nvSpPr>
        <p:spPr>
          <a:xfrm>
            <a:off x="468920" y="2163921"/>
            <a:ext cx="867507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vi-VN" altLang="vi-V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Open Sans"/>
              </a:rPr>
              <a:t>3. The eye chart on the wall is used to check people’s ......................... .</a:t>
            </a:r>
            <a:endParaRPr lang="vi-VN" sz="28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5AA8B247-39A6-4A32-8AEB-8033AD97BE51}"/>
              </a:ext>
            </a:extLst>
          </p:cNvPr>
          <p:cNvSpPr txBox="1"/>
          <p:nvPr/>
        </p:nvSpPr>
        <p:spPr>
          <a:xfrm>
            <a:off x="482987" y="3082906"/>
            <a:ext cx="850861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vi-VN" altLang="vi-V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Open Sans"/>
              </a:rPr>
              <a:t>4. A ................ is trying to weigh a crying baby on the scale. </a:t>
            </a:r>
            <a:endParaRPr lang="vi-VN" sz="28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677B01AD-F13C-4199-B8E7-AF2AF122F163}"/>
              </a:ext>
            </a:extLst>
          </p:cNvPr>
          <p:cNvSpPr txBox="1"/>
          <p:nvPr/>
        </p:nvSpPr>
        <p:spPr>
          <a:xfrm>
            <a:off x="482986" y="4114800"/>
            <a:ext cx="728941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vi-VN" altLang="vi-V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Open Sans"/>
              </a:rPr>
              <a:t>5. The baby's mother is standing ...................... </a:t>
            </a:r>
            <a:endParaRPr lang="vi-VN" sz="28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D16344DD-4D9B-4C59-BB94-69BC4D083B00}"/>
              </a:ext>
            </a:extLst>
          </p:cNvPr>
          <p:cNvSpPr txBox="1"/>
          <p:nvPr/>
        </p:nvSpPr>
        <p:spPr>
          <a:xfrm>
            <a:off x="457199" y="269706"/>
            <a:ext cx="792480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vi-VN" altLang="vi-VN" sz="2800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+mj-lt"/>
              </a:rPr>
              <a:t>FILL IN THE BLANK</a:t>
            </a:r>
            <a:endParaRPr lang="vi-VN" sz="2800" b="1" i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6DF2191B-CB2F-4CED-83C7-44E6763381D7}"/>
              </a:ext>
            </a:extLst>
          </p:cNvPr>
          <p:cNvSpPr txBox="1"/>
          <p:nvPr/>
        </p:nvSpPr>
        <p:spPr>
          <a:xfrm>
            <a:off x="4132380" y="1545589"/>
            <a:ext cx="104921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vi-VN" altLang="vi-VN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Open Sans"/>
              </a:rPr>
              <a:t>look</a:t>
            </a:r>
            <a:endParaRPr lang="vi-VN" sz="2800" b="1" dirty="0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F1EE3759-CD00-4487-8146-DC02303054E0}"/>
              </a:ext>
            </a:extLst>
          </p:cNvPr>
          <p:cNvSpPr txBox="1"/>
          <p:nvPr/>
        </p:nvSpPr>
        <p:spPr>
          <a:xfrm>
            <a:off x="670554" y="2481899"/>
            <a:ext cx="184404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vi-VN" altLang="vi-VN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Open Sans"/>
              </a:rPr>
              <a:t>eyesight</a:t>
            </a:r>
            <a:endParaRPr lang="vi-VN" sz="2800" b="1" dirty="0">
              <a:solidFill>
                <a:srgbClr val="FF000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04EE8443-B96A-4DAF-90DA-311DFC2A538D}"/>
              </a:ext>
            </a:extLst>
          </p:cNvPr>
          <p:cNvSpPr txBox="1"/>
          <p:nvPr/>
        </p:nvSpPr>
        <p:spPr>
          <a:xfrm>
            <a:off x="6248400" y="932815"/>
            <a:ext cx="106679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vi-VN" altLang="vi-VN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Open Sans"/>
              </a:rPr>
              <a:t>large</a:t>
            </a:r>
            <a:endParaRPr lang="vi-VN" sz="2800" b="1" dirty="0">
              <a:solidFill>
                <a:srgbClr val="FF000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AFF1C0BC-6F87-46CD-A96B-C833F656972A}"/>
              </a:ext>
            </a:extLst>
          </p:cNvPr>
          <p:cNvSpPr txBox="1"/>
          <p:nvPr/>
        </p:nvSpPr>
        <p:spPr>
          <a:xfrm>
            <a:off x="1295400" y="3005119"/>
            <a:ext cx="141849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vi-VN" altLang="vi-VN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Open Sans"/>
              </a:rPr>
              <a:t>doctor</a:t>
            </a:r>
            <a:endParaRPr lang="vi-VN" sz="2800" b="1" dirty="0">
              <a:solidFill>
                <a:srgbClr val="FF0000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3EAC50F6-E8D0-47E2-B5BF-BB9EC21583C5}"/>
              </a:ext>
            </a:extLst>
          </p:cNvPr>
          <p:cNvSpPr txBox="1"/>
          <p:nvPr/>
        </p:nvSpPr>
        <p:spPr>
          <a:xfrm>
            <a:off x="6110650" y="4020248"/>
            <a:ext cx="16617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vi-VN" altLang="vi-VN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Open Sans"/>
              </a:rPr>
              <a:t>nearby. </a:t>
            </a:r>
            <a:endParaRPr lang="vi-VN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19061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119"/>
            <a:ext cx="8229600" cy="487362"/>
          </a:xfrm>
        </p:spPr>
        <p:txBody>
          <a:bodyPr>
            <a:noAutofit/>
          </a:bodyPr>
          <a:lstStyle/>
          <a:p>
            <a:r>
              <a:rPr lang="en-US" sz="3400" dirty="0" err="1">
                <a:solidFill>
                  <a:srgbClr val="0000FF"/>
                </a:solidFill>
              </a:rPr>
              <a:t>Nội</a:t>
            </a:r>
            <a:r>
              <a:rPr lang="en-US" sz="3400" dirty="0">
                <a:solidFill>
                  <a:srgbClr val="0000FF"/>
                </a:solidFill>
              </a:rPr>
              <a:t> dung </a:t>
            </a:r>
            <a:r>
              <a:rPr lang="en-US" sz="3400" dirty="0" err="1">
                <a:solidFill>
                  <a:srgbClr val="0000FF"/>
                </a:solidFill>
              </a:rPr>
              <a:t>bài</a:t>
            </a:r>
            <a:r>
              <a:rPr lang="en-US" sz="3400" dirty="0">
                <a:solidFill>
                  <a:srgbClr val="0000FF"/>
                </a:solidFill>
              </a:rPr>
              <a:t> </a:t>
            </a:r>
            <a:r>
              <a:rPr lang="en-US" sz="3400" dirty="0" err="1">
                <a:solidFill>
                  <a:srgbClr val="0000FF"/>
                </a:solidFill>
              </a:rPr>
              <a:t>nghe</a:t>
            </a:r>
            <a:endParaRPr lang="en-US" sz="3400" dirty="0">
              <a:solidFill>
                <a:srgbClr val="0000FF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85800"/>
            <a:ext cx="9115795" cy="6172200"/>
          </a:xfrm>
        </p:spPr>
      </p:pic>
    </p:spTree>
    <p:extLst>
      <p:ext uri="{BB962C8B-B14F-4D97-AF65-F5344CB8AC3E}">
        <p14:creationId xmlns:p14="http://schemas.microsoft.com/office/powerpoint/2010/main" xmlns="" val="40861181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000FF"/>
                </a:solidFill>
              </a:rPr>
              <a:t>Homework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Learn new words by heart</a:t>
            </a:r>
          </a:p>
          <a:p>
            <a:r>
              <a:rPr lang="en-US" dirty="0"/>
              <a:t>Learn by heart how to make and respond to requests, offers and promises (page 81)</a:t>
            </a:r>
          </a:p>
          <a:p>
            <a:r>
              <a:rPr lang="en-US" dirty="0"/>
              <a:t>Prepare: Read</a:t>
            </a:r>
          </a:p>
        </p:txBody>
      </p:sp>
    </p:spTree>
    <p:extLst>
      <p:ext uri="{BB962C8B-B14F-4D97-AF65-F5344CB8AC3E}">
        <p14:creationId xmlns:p14="http://schemas.microsoft.com/office/powerpoint/2010/main" xmlns="" val="3349545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UIDATA" val="&lt;database version=&quot;11.0&quot;&gt;&lt;object type=&quot;1&quot; unique_id=&quot;10001&quot;&gt;&lt;object type=&quot;2&quot; unique_id=&quot;10002&quot;&gt;&lt;object type=&quot;3&quot; unique_id=&quot;10003&quot;&gt;&lt;property id=&quot;20148&quot; value=&quot;5&quot;/&gt;&lt;property id=&quot;20300&quot; value=&quot;Slide 1&quot;/&gt;&lt;property id=&quot;20307&quot; value=&quot;271&quot;/&gt;&lt;/object&gt;&lt;object type=&quot;3&quot; unique_id=&quot;10004&quot;&gt;&lt;property id=&quot;20148&quot; value=&quot;5&quot;/&gt;&lt;property id=&quot;20300&quot; value=&quot;Slide 2&quot;/&gt;&lt;property id=&quot;20307&quot; value=&quot;272&quot;/&gt;&lt;/object&gt;&lt;object type=&quot;3&quot; unique_id=&quot;10005&quot;&gt;&lt;property id=&quot;20148&quot; value=&quot;5&quot;/&gt;&lt;property id=&quot;20300&quot; value=&quot;Slide 3 - &amp;quot;II. LISTEN&amp;quot;&quot;/&gt;&lt;property id=&quot;20307&quot; value=&quot;266&quot;/&gt;&lt;/object&gt;&lt;object type=&quot;3&quot; unique_id=&quot;10006&quot;&gt;&lt;property id=&quot;20148&quot; value=&quot;5&quot;/&gt;&lt;property id=&quot;20300&quot; value=&quot;Slide 4&quot;/&gt;&lt;property id=&quot;20307&quot; value=&quot;268&quot;/&gt;&lt;/object&gt;&lt;object type=&quot;3&quot; unique_id=&quot;10007&quot;&gt;&lt;property id=&quot;20148&quot; value=&quot;5&quot;/&gt;&lt;property id=&quot;20300&quot; value=&quot;Slide 5&quot;/&gt;&lt;property id=&quot;20307&quot; value=&quot;275&quot;/&gt;&lt;/object&gt;&lt;object type=&quot;3&quot; unique_id=&quot;10008&quot;&gt;&lt;property id=&quot;20148&quot; value=&quot;5&quot;/&gt;&lt;property id=&quot;20300&quot; value=&quot;Slide 6 - &amp;quot;Nội dung bài nghe&amp;quot;&quot;/&gt;&lt;property id=&quot;20307&quot; value=&quot;270&quot;/&gt;&lt;/object&gt;&lt;object type=&quot;3&quot; unique_id=&quot;10009&quot;&gt;&lt;property id=&quot;20148&quot; value=&quot;5&quot;/&gt;&lt;property id=&quot;20300&quot; value=&quot;Slide 7 - &amp;quot;Homework &amp;quot;&quot;/&gt;&lt;property id=&quot;20307&quot; value=&quot;267&quot;/&gt;&lt;/object&gt;&lt;/object&gt;&lt;object type=&quot;8&quot; unique_id=&quot;10018&quot;&gt;&lt;/object&gt;&lt;/object&gt;&lt;/database&gt;"/>
  <p:tag name="MMPROD_NEXTUNIQUEID" val="10009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180</TotalTime>
  <Words>253</Words>
  <Application>Microsoft Office PowerPoint</Application>
  <PresentationFormat>On-screen Show (4:3)</PresentationFormat>
  <Paragraphs>43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Slide 1</vt:lpstr>
      <vt:lpstr>Slide 2</vt:lpstr>
      <vt:lpstr>II. LISTEN</vt:lpstr>
      <vt:lpstr>Slide 4</vt:lpstr>
      <vt:lpstr>Slide 5</vt:lpstr>
      <vt:lpstr>Nội dung bài nghe</vt:lpstr>
      <vt:lpstr>Homework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Welcome</cp:lastModifiedBy>
  <cp:revision>63</cp:revision>
  <dcterms:created xsi:type="dcterms:W3CDTF">2018-01-10T10:37:48Z</dcterms:created>
  <dcterms:modified xsi:type="dcterms:W3CDTF">2021-01-10T14:34:03Z</dcterms:modified>
</cp:coreProperties>
</file>