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9" r:id="rId2"/>
    <p:sldId id="352" r:id="rId3"/>
    <p:sldId id="273" r:id="rId4"/>
    <p:sldId id="317" r:id="rId5"/>
    <p:sldId id="314" r:id="rId6"/>
    <p:sldId id="315" r:id="rId7"/>
    <p:sldId id="306" r:id="rId8"/>
    <p:sldId id="296" r:id="rId9"/>
    <p:sldId id="308" r:id="rId10"/>
    <p:sldId id="305" r:id="rId11"/>
    <p:sldId id="298" r:id="rId12"/>
    <p:sldId id="292" r:id="rId13"/>
    <p:sldId id="353" r:id="rId14"/>
    <p:sldId id="293" r:id="rId15"/>
    <p:sldId id="351" r:id="rId16"/>
    <p:sldId id="295" r:id="rId17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0000"/>
    <a:srgbClr val="FFCDC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270" autoAdjust="0"/>
  </p:normalViewPr>
  <p:slideViewPr>
    <p:cSldViewPr>
      <p:cViewPr varScale="1">
        <p:scale>
          <a:sx n="73" d="100"/>
          <a:sy n="73" d="100"/>
        </p:scale>
        <p:origin x="1320" y="78"/>
      </p:cViewPr>
      <p:guideLst>
        <p:guide orient="horz" pos="21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F4555-1196-498B-8485-7F28585044F8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626EF-5D04-44B1-9C96-DA6ACFD7DBC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1pPr>
            <a:lvl2pPr marL="742950" indent="-285750"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2pPr>
            <a:lvl3pPr marL="1143000" indent="-228600"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3pPr>
            <a:lvl4pPr marL="1600200" indent="-228600"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4pPr>
            <a:lvl5pPr marL="2057400" indent="-228600"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tencil" panose="040409050D0802020404" pitchFamily="18" charset="-93"/>
              </a:defRPr>
            </a:lvl9pPr>
          </a:lstStyle>
          <a:p>
            <a:fld id="{E69237CE-16F8-4874-8537-986D02D54418}" type="slidenum">
              <a:rPr lang="en-US" smtClean="0">
                <a:latin typeface="Arial" panose="020B0604020202020204" pitchFamily="34" charset="0"/>
              </a:rPr>
              <a:t>1</a:t>
            </a:fld>
            <a:endParaRPr 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4F906-6C87-49D4-8A20-41E740904C25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Trần Thị Kim Chinh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b="0" i="0" u="none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/>
              <a:t>Trần Thị Kim Chinh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i="0" u="none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3496" y="1065656"/>
            <a:ext cx="8915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>
              <a:spcBef>
                <a:spcPct val="50000"/>
              </a:spcBef>
              <a:buFontTx/>
              <a:buNone/>
              <a:defRPr/>
            </a:pP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1. Thế nào là số nguyên tố, hợp số?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05000" y="127376"/>
            <a:ext cx="5334000" cy="830262"/>
          </a:xfrm>
          <a:prstGeom prst="rect">
            <a:avLst/>
          </a:prstGeom>
          <a:solidFill>
            <a:srgbClr val="E6E61A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4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4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6200" y="4572000"/>
            <a:ext cx="309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9065" y="1588876"/>
            <a:ext cx="8865870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defRPr/>
            </a:pP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</a:t>
            </a:r>
          </a:p>
          <a:p>
            <a:pPr algn="just" fontAlgn="auto">
              <a:spcBef>
                <a:spcPts val="0"/>
              </a:spcBef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tố là số tự nhiên lớn hơn 1, chỉ có hai 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 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chính nó.</a:t>
            </a:r>
          </a:p>
          <a:p>
            <a:pPr algn="just" fontAlgn="auto">
              <a:spcBef>
                <a:spcPts val="0"/>
              </a:spcBef>
              <a:defRPr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Hợp số là số tự nhiên lớn hơn 1, có nhiều hơn hai 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447639"/>
            <a:ext cx="820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3600" dirty="0">
                <a:latin typeface="Times New Roman" panose="02020603050405020304" pitchFamily="18" charset="0"/>
              </a:rPr>
              <a:t>2. Kể tên các số nguyên tố nhỏ hơn 10.</a:t>
            </a:r>
            <a:r>
              <a:rPr 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6638" y="5093970"/>
            <a:ext cx="8510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Đáp án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  <a:endParaRPr lang="en-US" sz="3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+mj-cs"/>
              </a:rPr>
              <a:t>Các số nguyên tố nhỏ hơn 10 là 2; 3; 5; 7.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4" grpId="0" bldLvl="0" animBg="1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9"/>
          <p:cNvSpPr txBox="1">
            <a:spLocks noChangeArrowheads="1"/>
          </p:cNvSpPr>
          <p:nvPr/>
        </p:nvSpPr>
        <p:spPr bwMode="auto">
          <a:xfrm>
            <a:off x="4972050" y="4419600"/>
            <a:ext cx="39624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2 . 2 . 3 . 5 . 5</a:t>
            </a:r>
          </a:p>
          <a:p>
            <a:pPr algn="ct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i="1" baseline="30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3 . 5</a:t>
            </a:r>
            <a:r>
              <a:rPr lang="en-US" sz="2800" b="1" i="1" baseline="30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i="1" baseline="3000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</p:txBody>
      </p:sp>
      <p:sp>
        <p:nvSpPr>
          <p:cNvPr id="5" name="Line 80"/>
          <p:cNvSpPr>
            <a:spLocks noChangeShapeType="1"/>
          </p:cNvSpPr>
          <p:nvPr/>
        </p:nvSpPr>
        <p:spPr bwMode="auto">
          <a:xfrm>
            <a:off x="6553200" y="685800"/>
            <a:ext cx="1588" cy="3581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 Box 81"/>
          <p:cNvSpPr txBox="1">
            <a:spLocks noChangeArrowheads="1"/>
          </p:cNvSpPr>
          <p:nvPr/>
        </p:nvSpPr>
        <p:spPr bwMode="auto">
          <a:xfrm>
            <a:off x="5334000" y="1219200"/>
            <a:ext cx="1143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</a:p>
        </p:txBody>
      </p:sp>
      <p:sp>
        <p:nvSpPr>
          <p:cNvPr id="7" name="Text Box 82"/>
          <p:cNvSpPr txBox="1">
            <a:spLocks noChangeArrowheads="1"/>
          </p:cNvSpPr>
          <p:nvPr/>
        </p:nvSpPr>
        <p:spPr bwMode="auto">
          <a:xfrm>
            <a:off x="5791200" y="19050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</a:p>
        </p:txBody>
      </p:sp>
      <p:sp>
        <p:nvSpPr>
          <p:cNvPr id="8" name="Text Box 83"/>
          <p:cNvSpPr txBox="1">
            <a:spLocks noChangeArrowheads="1"/>
          </p:cNvSpPr>
          <p:nvPr/>
        </p:nvSpPr>
        <p:spPr bwMode="auto">
          <a:xfrm>
            <a:off x="5791200" y="2514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9" name="Text Box 84"/>
          <p:cNvSpPr txBox="1">
            <a:spLocks noChangeArrowheads="1"/>
          </p:cNvSpPr>
          <p:nvPr/>
        </p:nvSpPr>
        <p:spPr bwMode="auto">
          <a:xfrm>
            <a:off x="5791200" y="3113087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Text Box 85"/>
          <p:cNvSpPr txBox="1">
            <a:spLocks noChangeArrowheads="1"/>
          </p:cNvSpPr>
          <p:nvPr/>
        </p:nvSpPr>
        <p:spPr bwMode="auto">
          <a:xfrm>
            <a:off x="6705600" y="609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1" name="Text Box 86"/>
          <p:cNvSpPr txBox="1">
            <a:spLocks noChangeArrowheads="1"/>
          </p:cNvSpPr>
          <p:nvPr/>
        </p:nvSpPr>
        <p:spPr bwMode="auto">
          <a:xfrm>
            <a:off x="6705600" y="12192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Text Box 87"/>
          <p:cNvSpPr txBox="1">
            <a:spLocks noChangeArrowheads="1"/>
          </p:cNvSpPr>
          <p:nvPr/>
        </p:nvSpPr>
        <p:spPr bwMode="auto">
          <a:xfrm>
            <a:off x="6705600" y="19050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" name="Text Box 88"/>
          <p:cNvSpPr txBox="1">
            <a:spLocks noChangeArrowheads="1"/>
          </p:cNvSpPr>
          <p:nvPr/>
        </p:nvSpPr>
        <p:spPr bwMode="auto">
          <a:xfrm>
            <a:off x="6705600" y="2514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Text Box 89"/>
          <p:cNvSpPr txBox="1">
            <a:spLocks noChangeArrowheads="1"/>
          </p:cNvSpPr>
          <p:nvPr/>
        </p:nvSpPr>
        <p:spPr bwMode="auto">
          <a:xfrm>
            <a:off x="6705600" y="3113087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Text Box 90"/>
          <p:cNvSpPr txBox="1">
            <a:spLocks noChangeArrowheads="1"/>
          </p:cNvSpPr>
          <p:nvPr/>
        </p:nvSpPr>
        <p:spPr bwMode="auto">
          <a:xfrm>
            <a:off x="5791200" y="38100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Text Box 91"/>
          <p:cNvSpPr txBox="1">
            <a:spLocks noChangeArrowheads="1"/>
          </p:cNvSpPr>
          <p:nvPr/>
        </p:nvSpPr>
        <p:spPr bwMode="auto">
          <a:xfrm>
            <a:off x="5410200" y="609600"/>
            <a:ext cx="1066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17" name="Text Box 92"/>
          <p:cNvSpPr txBox="1">
            <a:spLocks noChangeArrowheads="1"/>
          </p:cNvSpPr>
          <p:nvPr/>
        </p:nvSpPr>
        <p:spPr bwMode="auto">
          <a:xfrm>
            <a:off x="1524000" y="762000"/>
            <a:ext cx="838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18" name="Line 93"/>
          <p:cNvSpPr>
            <a:spLocks noChangeShapeType="1"/>
          </p:cNvSpPr>
          <p:nvPr/>
        </p:nvSpPr>
        <p:spPr bwMode="auto">
          <a:xfrm flipH="1">
            <a:off x="1584325" y="1219200"/>
            <a:ext cx="244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94"/>
          <p:cNvSpPr>
            <a:spLocks noChangeShapeType="1"/>
          </p:cNvSpPr>
          <p:nvPr/>
        </p:nvSpPr>
        <p:spPr bwMode="auto">
          <a:xfrm>
            <a:off x="1981200" y="12192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Text Box 95"/>
          <p:cNvSpPr txBox="1">
            <a:spLocks noChangeArrowheads="1"/>
          </p:cNvSpPr>
          <p:nvPr/>
        </p:nvSpPr>
        <p:spPr bwMode="auto">
          <a:xfrm>
            <a:off x="2133600" y="14478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21" name="Text Box 96"/>
          <p:cNvSpPr txBox="1">
            <a:spLocks noChangeArrowheads="1"/>
          </p:cNvSpPr>
          <p:nvPr/>
        </p:nvSpPr>
        <p:spPr bwMode="auto">
          <a:xfrm>
            <a:off x="1168400" y="14478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2" name="Line 97"/>
          <p:cNvSpPr>
            <a:spLocks noChangeShapeType="1"/>
          </p:cNvSpPr>
          <p:nvPr/>
        </p:nvSpPr>
        <p:spPr bwMode="auto">
          <a:xfrm flipH="1">
            <a:off x="2193925" y="1905000"/>
            <a:ext cx="1682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98"/>
          <p:cNvSpPr>
            <a:spLocks noChangeShapeType="1"/>
          </p:cNvSpPr>
          <p:nvPr/>
        </p:nvSpPr>
        <p:spPr bwMode="auto">
          <a:xfrm>
            <a:off x="2590800" y="1905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Text Box 99"/>
          <p:cNvSpPr txBox="1">
            <a:spLocks noChangeArrowheads="1"/>
          </p:cNvSpPr>
          <p:nvPr/>
        </p:nvSpPr>
        <p:spPr bwMode="auto">
          <a:xfrm>
            <a:off x="2667000" y="2133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25" name="Text Box 100"/>
          <p:cNvSpPr txBox="1">
            <a:spLocks noChangeArrowheads="1"/>
          </p:cNvSpPr>
          <p:nvPr/>
        </p:nvSpPr>
        <p:spPr bwMode="auto">
          <a:xfrm>
            <a:off x="1828800" y="2133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6" name="Line 101"/>
          <p:cNvSpPr>
            <a:spLocks noChangeShapeType="1"/>
          </p:cNvSpPr>
          <p:nvPr/>
        </p:nvSpPr>
        <p:spPr bwMode="auto">
          <a:xfrm flipH="1">
            <a:off x="1127125" y="1905000"/>
            <a:ext cx="244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02"/>
          <p:cNvSpPr>
            <a:spLocks noChangeShapeType="1"/>
          </p:cNvSpPr>
          <p:nvPr/>
        </p:nvSpPr>
        <p:spPr bwMode="auto">
          <a:xfrm>
            <a:off x="1524000" y="1905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 Box 103"/>
          <p:cNvSpPr txBox="1">
            <a:spLocks noChangeArrowheads="1"/>
          </p:cNvSpPr>
          <p:nvPr/>
        </p:nvSpPr>
        <p:spPr bwMode="auto">
          <a:xfrm>
            <a:off x="1524000" y="2133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9" name="Text Box 104"/>
          <p:cNvSpPr txBox="1">
            <a:spLocks noChangeArrowheads="1"/>
          </p:cNvSpPr>
          <p:nvPr/>
        </p:nvSpPr>
        <p:spPr bwMode="auto">
          <a:xfrm>
            <a:off x="762000" y="213360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0" name="Line 105"/>
          <p:cNvSpPr>
            <a:spLocks noChangeShapeType="1"/>
          </p:cNvSpPr>
          <p:nvPr/>
        </p:nvSpPr>
        <p:spPr bwMode="auto">
          <a:xfrm flipH="1">
            <a:off x="2628900" y="2571750"/>
            <a:ext cx="244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106"/>
          <p:cNvSpPr>
            <a:spLocks noChangeShapeType="1"/>
          </p:cNvSpPr>
          <p:nvPr/>
        </p:nvSpPr>
        <p:spPr bwMode="auto">
          <a:xfrm>
            <a:off x="3025775" y="257175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 Box 107"/>
          <p:cNvSpPr txBox="1">
            <a:spLocks noChangeArrowheads="1"/>
          </p:cNvSpPr>
          <p:nvPr/>
        </p:nvSpPr>
        <p:spPr bwMode="auto">
          <a:xfrm>
            <a:off x="3101975" y="280035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3" name="Text Box 108"/>
          <p:cNvSpPr txBox="1">
            <a:spLocks noChangeArrowheads="1"/>
          </p:cNvSpPr>
          <p:nvPr/>
        </p:nvSpPr>
        <p:spPr bwMode="auto">
          <a:xfrm>
            <a:off x="2263775" y="2800350"/>
            <a:ext cx="685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4" name="Text Box 109"/>
          <p:cNvSpPr txBox="1">
            <a:spLocks noChangeArrowheads="1"/>
          </p:cNvSpPr>
          <p:nvPr/>
        </p:nvSpPr>
        <p:spPr bwMode="auto">
          <a:xfrm>
            <a:off x="685800" y="3581400"/>
            <a:ext cx="37338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sz="28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2 . 3 . 2 . 5 . 5</a:t>
            </a:r>
          </a:p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baseline="30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3 . 5</a:t>
            </a:r>
            <a:r>
              <a:rPr lang="en-US" sz="2800" b="1" baseline="30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349694" y="5576887"/>
            <a:ext cx="1644015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Sơ đồ cây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874385" y="5576887"/>
            <a:ext cx="135763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Cột dọc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9"/>
          <p:cNvSpPr txBox="1">
            <a:spLocks noChangeArrowheads="1"/>
          </p:cNvSpPr>
          <p:nvPr/>
        </p:nvSpPr>
        <p:spPr bwMode="auto">
          <a:xfrm>
            <a:off x="4972050" y="4419600"/>
            <a:ext cx="39624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>
                <a:solidFill>
                  <a:schemeClr val="tx2"/>
                </a:solidFill>
                <a:latin typeface="VNI-Souvir" pitchFamily="2" charset="0"/>
              </a:rPr>
              <a:t>300</a:t>
            </a:r>
            <a:r>
              <a:rPr lang="en-US" b="1" i="1">
                <a:solidFill>
                  <a:srgbClr val="3333FF"/>
                </a:solidFill>
                <a:latin typeface="VNI-Souvir" pitchFamily="2" charset="0"/>
              </a:rPr>
              <a:t> = </a:t>
            </a:r>
            <a:r>
              <a:rPr lang="en-US" b="1" i="1">
                <a:solidFill>
                  <a:schemeClr val="tx2"/>
                </a:solidFill>
                <a:latin typeface="VNI-Souvir" pitchFamily="2" charset="0"/>
              </a:rPr>
              <a:t>2 . 2 . 3 . 5 . 5</a:t>
            </a:r>
          </a:p>
          <a:p>
            <a:pPr algn="ctr">
              <a:spcBef>
                <a:spcPct val="50000"/>
              </a:spcBef>
            </a:pPr>
            <a:r>
              <a:rPr lang="en-US" b="1" i="1">
                <a:solidFill>
                  <a:srgbClr val="3333FF"/>
                </a:solidFill>
                <a:latin typeface="VNI-Souvir" pitchFamily="2" charset="0"/>
              </a:rPr>
              <a:t>= </a:t>
            </a:r>
            <a:r>
              <a:rPr lang="en-US" b="1" i="1">
                <a:solidFill>
                  <a:schemeClr val="tx2"/>
                </a:solidFill>
                <a:latin typeface="VNI-Souvir" pitchFamily="2" charset="0"/>
              </a:rPr>
              <a:t>2</a:t>
            </a:r>
            <a:r>
              <a:rPr lang="en-US" b="1" i="1" baseline="30000">
                <a:solidFill>
                  <a:schemeClr val="tx2"/>
                </a:solidFill>
                <a:latin typeface="VNI-Souvir" pitchFamily="2" charset="0"/>
              </a:rPr>
              <a:t>2</a:t>
            </a:r>
            <a:r>
              <a:rPr lang="en-US" b="1" i="1">
                <a:solidFill>
                  <a:schemeClr val="tx2"/>
                </a:solidFill>
                <a:latin typeface="VNI-Souvir" pitchFamily="2" charset="0"/>
              </a:rPr>
              <a:t> . 3 . 5</a:t>
            </a:r>
            <a:r>
              <a:rPr lang="en-US" b="1" i="1" baseline="30000">
                <a:solidFill>
                  <a:schemeClr val="tx2"/>
                </a:solidFill>
                <a:latin typeface="VNI-Souvir" pitchFamily="2" charset="0"/>
              </a:rPr>
              <a:t>2</a:t>
            </a:r>
            <a:r>
              <a:rPr lang="en-US" b="1" i="1" baseline="30000">
                <a:solidFill>
                  <a:srgbClr val="3333FF"/>
                </a:solidFill>
                <a:latin typeface="VNI-Souvir" pitchFamily="2" charset="0"/>
              </a:rPr>
              <a:t>                  </a:t>
            </a:r>
          </a:p>
        </p:txBody>
      </p:sp>
      <p:sp>
        <p:nvSpPr>
          <p:cNvPr id="5" name="Line 80"/>
          <p:cNvSpPr>
            <a:spLocks noChangeShapeType="1"/>
          </p:cNvSpPr>
          <p:nvPr/>
        </p:nvSpPr>
        <p:spPr bwMode="auto">
          <a:xfrm>
            <a:off x="6553200" y="685800"/>
            <a:ext cx="1588" cy="3581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 Box 81"/>
          <p:cNvSpPr txBox="1">
            <a:spLocks noChangeArrowheads="1"/>
          </p:cNvSpPr>
          <p:nvPr/>
        </p:nvSpPr>
        <p:spPr bwMode="auto">
          <a:xfrm>
            <a:off x="5334000" y="1219200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150</a:t>
            </a:r>
          </a:p>
        </p:txBody>
      </p:sp>
      <p:sp>
        <p:nvSpPr>
          <p:cNvPr id="7" name="Text Box 82"/>
          <p:cNvSpPr txBox="1">
            <a:spLocks noChangeArrowheads="1"/>
          </p:cNvSpPr>
          <p:nvPr/>
        </p:nvSpPr>
        <p:spPr bwMode="auto">
          <a:xfrm>
            <a:off x="5791200" y="19050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75</a:t>
            </a:r>
          </a:p>
        </p:txBody>
      </p:sp>
      <p:sp>
        <p:nvSpPr>
          <p:cNvPr id="8" name="Text Box 83"/>
          <p:cNvSpPr txBox="1">
            <a:spLocks noChangeArrowheads="1"/>
          </p:cNvSpPr>
          <p:nvPr/>
        </p:nvSpPr>
        <p:spPr bwMode="auto">
          <a:xfrm>
            <a:off x="5791200" y="2514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25</a:t>
            </a:r>
          </a:p>
        </p:txBody>
      </p:sp>
      <p:sp>
        <p:nvSpPr>
          <p:cNvPr id="9" name="Text Box 84"/>
          <p:cNvSpPr txBox="1">
            <a:spLocks noChangeArrowheads="1"/>
          </p:cNvSpPr>
          <p:nvPr/>
        </p:nvSpPr>
        <p:spPr bwMode="auto">
          <a:xfrm>
            <a:off x="5791200" y="3113087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5</a:t>
            </a:r>
          </a:p>
        </p:txBody>
      </p:sp>
      <p:sp>
        <p:nvSpPr>
          <p:cNvPr id="10" name="Text Box 85"/>
          <p:cNvSpPr txBox="1">
            <a:spLocks noChangeArrowheads="1"/>
          </p:cNvSpPr>
          <p:nvPr/>
        </p:nvSpPr>
        <p:spPr bwMode="auto">
          <a:xfrm>
            <a:off x="6705600" y="609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2</a:t>
            </a:r>
          </a:p>
        </p:txBody>
      </p:sp>
      <p:sp>
        <p:nvSpPr>
          <p:cNvPr id="11" name="Text Box 86"/>
          <p:cNvSpPr txBox="1">
            <a:spLocks noChangeArrowheads="1"/>
          </p:cNvSpPr>
          <p:nvPr/>
        </p:nvSpPr>
        <p:spPr bwMode="auto">
          <a:xfrm>
            <a:off x="6705600" y="12192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2</a:t>
            </a:r>
          </a:p>
        </p:txBody>
      </p:sp>
      <p:sp>
        <p:nvSpPr>
          <p:cNvPr id="12" name="Text Box 87"/>
          <p:cNvSpPr txBox="1">
            <a:spLocks noChangeArrowheads="1"/>
          </p:cNvSpPr>
          <p:nvPr/>
        </p:nvSpPr>
        <p:spPr bwMode="auto">
          <a:xfrm>
            <a:off x="6705600" y="19050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3</a:t>
            </a:r>
          </a:p>
        </p:txBody>
      </p:sp>
      <p:sp>
        <p:nvSpPr>
          <p:cNvPr id="13" name="Text Box 88"/>
          <p:cNvSpPr txBox="1">
            <a:spLocks noChangeArrowheads="1"/>
          </p:cNvSpPr>
          <p:nvPr/>
        </p:nvSpPr>
        <p:spPr bwMode="auto">
          <a:xfrm>
            <a:off x="6705600" y="2514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5</a:t>
            </a:r>
          </a:p>
        </p:txBody>
      </p:sp>
      <p:sp>
        <p:nvSpPr>
          <p:cNvPr id="14" name="Text Box 89"/>
          <p:cNvSpPr txBox="1">
            <a:spLocks noChangeArrowheads="1"/>
          </p:cNvSpPr>
          <p:nvPr/>
        </p:nvSpPr>
        <p:spPr bwMode="auto">
          <a:xfrm>
            <a:off x="6705600" y="3113087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5</a:t>
            </a:r>
          </a:p>
        </p:txBody>
      </p:sp>
      <p:sp>
        <p:nvSpPr>
          <p:cNvPr id="15" name="Text Box 90"/>
          <p:cNvSpPr txBox="1">
            <a:spLocks noChangeArrowheads="1"/>
          </p:cNvSpPr>
          <p:nvPr/>
        </p:nvSpPr>
        <p:spPr bwMode="auto">
          <a:xfrm>
            <a:off x="5791200" y="38100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1</a:t>
            </a:r>
          </a:p>
        </p:txBody>
      </p:sp>
      <p:sp>
        <p:nvSpPr>
          <p:cNvPr id="16" name="Text Box 91"/>
          <p:cNvSpPr txBox="1">
            <a:spLocks noChangeArrowheads="1"/>
          </p:cNvSpPr>
          <p:nvPr/>
        </p:nvSpPr>
        <p:spPr bwMode="auto">
          <a:xfrm>
            <a:off x="5410200" y="609600"/>
            <a:ext cx="1066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i="1">
                <a:solidFill>
                  <a:srgbClr val="3333FF"/>
                </a:solidFill>
              </a:rPr>
              <a:t>300</a:t>
            </a:r>
          </a:p>
        </p:txBody>
      </p:sp>
      <p:sp>
        <p:nvSpPr>
          <p:cNvPr id="17" name="Text Box 92"/>
          <p:cNvSpPr txBox="1">
            <a:spLocks noChangeArrowheads="1"/>
          </p:cNvSpPr>
          <p:nvPr/>
        </p:nvSpPr>
        <p:spPr bwMode="auto">
          <a:xfrm>
            <a:off x="1524000" y="762000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3333FF"/>
                </a:solidFill>
              </a:rPr>
              <a:t>300</a:t>
            </a:r>
          </a:p>
        </p:txBody>
      </p:sp>
      <p:sp>
        <p:nvSpPr>
          <p:cNvPr id="18" name="Line 93"/>
          <p:cNvSpPr>
            <a:spLocks noChangeShapeType="1"/>
          </p:cNvSpPr>
          <p:nvPr/>
        </p:nvSpPr>
        <p:spPr bwMode="auto">
          <a:xfrm flipH="1">
            <a:off x="1584325" y="1219200"/>
            <a:ext cx="244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94"/>
          <p:cNvSpPr>
            <a:spLocks noChangeShapeType="1"/>
          </p:cNvSpPr>
          <p:nvPr/>
        </p:nvSpPr>
        <p:spPr bwMode="auto">
          <a:xfrm>
            <a:off x="1981200" y="12192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Text Box 95"/>
          <p:cNvSpPr txBox="1">
            <a:spLocks noChangeArrowheads="1"/>
          </p:cNvSpPr>
          <p:nvPr/>
        </p:nvSpPr>
        <p:spPr bwMode="auto">
          <a:xfrm>
            <a:off x="2133600" y="14478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50</a:t>
            </a:r>
          </a:p>
        </p:txBody>
      </p:sp>
      <p:sp>
        <p:nvSpPr>
          <p:cNvPr id="21" name="Text Box 96"/>
          <p:cNvSpPr txBox="1">
            <a:spLocks noChangeArrowheads="1"/>
          </p:cNvSpPr>
          <p:nvPr/>
        </p:nvSpPr>
        <p:spPr bwMode="auto">
          <a:xfrm>
            <a:off x="1168400" y="14478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6</a:t>
            </a:r>
          </a:p>
        </p:txBody>
      </p:sp>
      <p:sp>
        <p:nvSpPr>
          <p:cNvPr id="22" name="Line 97"/>
          <p:cNvSpPr>
            <a:spLocks noChangeShapeType="1"/>
          </p:cNvSpPr>
          <p:nvPr/>
        </p:nvSpPr>
        <p:spPr bwMode="auto">
          <a:xfrm flipH="1">
            <a:off x="2193925" y="1905000"/>
            <a:ext cx="1682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98"/>
          <p:cNvSpPr>
            <a:spLocks noChangeShapeType="1"/>
          </p:cNvSpPr>
          <p:nvPr/>
        </p:nvSpPr>
        <p:spPr bwMode="auto">
          <a:xfrm>
            <a:off x="2590800" y="1905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Text Box 99"/>
          <p:cNvSpPr txBox="1">
            <a:spLocks noChangeArrowheads="1"/>
          </p:cNvSpPr>
          <p:nvPr/>
        </p:nvSpPr>
        <p:spPr bwMode="auto">
          <a:xfrm>
            <a:off x="2667000" y="2133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25</a:t>
            </a:r>
          </a:p>
        </p:txBody>
      </p:sp>
      <p:sp>
        <p:nvSpPr>
          <p:cNvPr id="25" name="Text Box 100"/>
          <p:cNvSpPr txBox="1">
            <a:spLocks noChangeArrowheads="1"/>
          </p:cNvSpPr>
          <p:nvPr/>
        </p:nvSpPr>
        <p:spPr bwMode="auto">
          <a:xfrm>
            <a:off x="1828800" y="2133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2</a:t>
            </a:r>
          </a:p>
        </p:txBody>
      </p:sp>
      <p:sp>
        <p:nvSpPr>
          <p:cNvPr id="26" name="Line 101"/>
          <p:cNvSpPr>
            <a:spLocks noChangeShapeType="1"/>
          </p:cNvSpPr>
          <p:nvPr/>
        </p:nvSpPr>
        <p:spPr bwMode="auto">
          <a:xfrm flipH="1">
            <a:off x="1127125" y="1905000"/>
            <a:ext cx="244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02"/>
          <p:cNvSpPr>
            <a:spLocks noChangeShapeType="1"/>
          </p:cNvSpPr>
          <p:nvPr/>
        </p:nvSpPr>
        <p:spPr bwMode="auto">
          <a:xfrm>
            <a:off x="1524000" y="1905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 Box 103"/>
          <p:cNvSpPr txBox="1">
            <a:spLocks noChangeArrowheads="1"/>
          </p:cNvSpPr>
          <p:nvPr/>
        </p:nvSpPr>
        <p:spPr bwMode="auto">
          <a:xfrm>
            <a:off x="1524000" y="2133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3</a:t>
            </a:r>
          </a:p>
        </p:txBody>
      </p:sp>
      <p:sp>
        <p:nvSpPr>
          <p:cNvPr id="29" name="Text Box 104"/>
          <p:cNvSpPr txBox="1">
            <a:spLocks noChangeArrowheads="1"/>
          </p:cNvSpPr>
          <p:nvPr/>
        </p:nvSpPr>
        <p:spPr bwMode="auto">
          <a:xfrm>
            <a:off x="762000" y="213360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2</a:t>
            </a:r>
          </a:p>
        </p:txBody>
      </p:sp>
      <p:sp>
        <p:nvSpPr>
          <p:cNvPr id="30" name="Line 105"/>
          <p:cNvSpPr>
            <a:spLocks noChangeShapeType="1"/>
          </p:cNvSpPr>
          <p:nvPr/>
        </p:nvSpPr>
        <p:spPr bwMode="auto">
          <a:xfrm flipH="1">
            <a:off x="2628900" y="2571750"/>
            <a:ext cx="2444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106"/>
          <p:cNvSpPr>
            <a:spLocks noChangeShapeType="1"/>
          </p:cNvSpPr>
          <p:nvPr/>
        </p:nvSpPr>
        <p:spPr bwMode="auto">
          <a:xfrm>
            <a:off x="3025775" y="257175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 Box 107"/>
          <p:cNvSpPr txBox="1">
            <a:spLocks noChangeArrowheads="1"/>
          </p:cNvSpPr>
          <p:nvPr/>
        </p:nvSpPr>
        <p:spPr bwMode="auto">
          <a:xfrm>
            <a:off x="3101975" y="280035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5</a:t>
            </a:r>
          </a:p>
        </p:txBody>
      </p:sp>
      <p:sp>
        <p:nvSpPr>
          <p:cNvPr id="33" name="Text Box 108"/>
          <p:cNvSpPr txBox="1">
            <a:spLocks noChangeArrowheads="1"/>
          </p:cNvSpPr>
          <p:nvPr/>
        </p:nvSpPr>
        <p:spPr bwMode="auto">
          <a:xfrm>
            <a:off x="2263775" y="2800350"/>
            <a:ext cx="685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3333FF"/>
                </a:solidFill>
              </a:rPr>
              <a:t>5</a:t>
            </a:r>
          </a:p>
        </p:txBody>
      </p:sp>
      <p:sp>
        <p:nvSpPr>
          <p:cNvPr id="34" name="Text Box 109"/>
          <p:cNvSpPr txBox="1">
            <a:spLocks noChangeArrowheads="1"/>
          </p:cNvSpPr>
          <p:nvPr/>
        </p:nvSpPr>
        <p:spPr bwMode="auto">
          <a:xfrm>
            <a:off x="685800" y="3581400"/>
            <a:ext cx="37338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tx2"/>
                </a:solidFill>
                <a:latin typeface="VNI-Souvir" pitchFamily="2" charset="0"/>
                <a:cs typeface="Arial" panose="020B0604020202020204" pitchFamily="34" charset="0"/>
              </a:rPr>
              <a:t>300</a:t>
            </a:r>
            <a:r>
              <a:rPr lang="en-US" b="1" dirty="0">
                <a:solidFill>
                  <a:srgbClr val="3333FF"/>
                </a:solidFill>
                <a:latin typeface="VNI-Souvir" pitchFamily="2" charset="0"/>
                <a:cs typeface="Arial" panose="020B0604020202020204" pitchFamily="34" charset="0"/>
              </a:rPr>
              <a:t> = </a:t>
            </a:r>
            <a:r>
              <a:rPr lang="en-US" b="1" dirty="0">
                <a:solidFill>
                  <a:schemeClr val="tx2"/>
                </a:solidFill>
                <a:latin typeface="VNI-Souvir" pitchFamily="2" charset="0"/>
                <a:cs typeface="Arial" panose="020B0604020202020204" pitchFamily="34" charset="0"/>
              </a:rPr>
              <a:t>2 . 3 . 2 . 5 . 5</a:t>
            </a:r>
          </a:p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3333FF"/>
                </a:solidFill>
                <a:latin typeface="VNI-Souvir" pitchFamily="2" charset="0"/>
                <a:cs typeface="Arial" panose="020B0604020202020204" pitchFamily="34" charset="0"/>
              </a:rPr>
              <a:t>= </a:t>
            </a:r>
            <a:r>
              <a:rPr lang="en-US" b="1" dirty="0">
                <a:solidFill>
                  <a:schemeClr val="tx2"/>
                </a:solidFill>
                <a:latin typeface="VNI-Souvir" pitchFamily="2" charset="0"/>
                <a:cs typeface="Arial" panose="020B0604020202020204" pitchFamily="34" charset="0"/>
              </a:rPr>
              <a:t>2</a:t>
            </a:r>
            <a:r>
              <a:rPr lang="en-US" b="1" baseline="30000" dirty="0">
                <a:solidFill>
                  <a:schemeClr val="tx2"/>
                </a:solidFill>
                <a:latin typeface="VNI-Souvir" pitchFamily="2" charset="0"/>
                <a:cs typeface="Arial" panose="020B0604020202020204" pitchFamily="34" charset="0"/>
              </a:rPr>
              <a:t>2</a:t>
            </a:r>
            <a:r>
              <a:rPr lang="en-US" b="1" dirty="0">
                <a:solidFill>
                  <a:schemeClr val="tx2"/>
                </a:solidFill>
                <a:latin typeface="VNI-Souvir" pitchFamily="2" charset="0"/>
                <a:cs typeface="Arial" panose="020B0604020202020204" pitchFamily="34" charset="0"/>
              </a:rPr>
              <a:t> . 3 . 5</a:t>
            </a:r>
            <a:r>
              <a:rPr lang="en-US" b="1" baseline="30000" dirty="0">
                <a:solidFill>
                  <a:schemeClr val="tx2"/>
                </a:solidFill>
                <a:latin typeface="VNI-Souvir" pitchFamily="2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5" name="Text Box 110"/>
          <p:cNvSpPr txBox="1">
            <a:spLocks noChangeArrowheads="1"/>
          </p:cNvSpPr>
          <p:nvPr/>
        </p:nvSpPr>
        <p:spPr bwMode="auto">
          <a:xfrm>
            <a:off x="182880" y="5334000"/>
            <a:ext cx="875093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 Box 19"/>
          <p:cNvSpPr txBox="1">
            <a:spLocks noChangeArrowheads="1"/>
          </p:cNvSpPr>
          <p:nvPr/>
        </p:nvSpPr>
        <p:spPr bwMode="auto">
          <a:xfrm>
            <a:off x="5918200" y="609600"/>
            <a:ext cx="9220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chemeClr val="tx1"/>
                </a:solidFill>
              </a:rPr>
              <a:t>420</a:t>
            </a:r>
            <a:r>
              <a:rPr lang="en-US" sz="2800" b="1" i="1" dirty="0"/>
              <a:t> </a:t>
            </a:r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6924264" y="615950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2 </a:t>
            </a:r>
          </a:p>
        </p:txBody>
      </p:sp>
      <p:sp>
        <p:nvSpPr>
          <p:cNvPr id="52" name="Text Box 21"/>
          <p:cNvSpPr txBox="1">
            <a:spLocks noChangeArrowheads="1"/>
          </p:cNvSpPr>
          <p:nvPr/>
        </p:nvSpPr>
        <p:spPr bwMode="auto">
          <a:xfrm>
            <a:off x="5934075" y="1191969"/>
            <a:ext cx="9220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210 </a:t>
            </a:r>
          </a:p>
        </p:txBody>
      </p:sp>
      <p:sp>
        <p:nvSpPr>
          <p:cNvPr id="53" name="Text Box 22"/>
          <p:cNvSpPr txBox="1">
            <a:spLocks noChangeArrowheads="1"/>
          </p:cNvSpPr>
          <p:nvPr/>
        </p:nvSpPr>
        <p:spPr bwMode="auto">
          <a:xfrm>
            <a:off x="6940139" y="1198319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2 </a:t>
            </a:r>
          </a:p>
        </p:txBody>
      </p:sp>
      <p:sp>
        <p:nvSpPr>
          <p:cNvPr id="54" name="Text Box 23"/>
          <p:cNvSpPr txBox="1">
            <a:spLocks noChangeArrowheads="1"/>
          </p:cNvSpPr>
          <p:nvPr/>
        </p:nvSpPr>
        <p:spPr bwMode="auto">
          <a:xfrm>
            <a:off x="5934075" y="1887415"/>
            <a:ext cx="9220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105 </a:t>
            </a:r>
          </a:p>
        </p:txBody>
      </p:sp>
      <p:sp>
        <p:nvSpPr>
          <p:cNvPr id="55" name="Text Box 24"/>
          <p:cNvSpPr txBox="1">
            <a:spLocks noChangeArrowheads="1"/>
          </p:cNvSpPr>
          <p:nvPr/>
        </p:nvSpPr>
        <p:spPr bwMode="auto">
          <a:xfrm>
            <a:off x="6908389" y="1893765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3 </a:t>
            </a:r>
          </a:p>
        </p:txBody>
      </p:sp>
      <p:sp>
        <p:nvSpPr>
          <p:cNvPr id="56" name="Text Box 25"/>
          <p:cNvSpPr txBox="1">
            <a:spLocks noChangeArrowheads="1"/>
          </p:cNvSpPr>
          <p:nvPr/>
        </p:nvSpPr>
        <p:spPr bwMode="auto">
          <a:xfrm>
            <a:off x="6121400" y="2491154"/>
            <a:ext cx="7120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35 </a:t>
            </a:r>
          </a:p>
        </p:txBody>
      </p:sp>
      <p:sp>
        <p:nvSpPr>
          <p:cNvPr id="57" name="Text Box 26"/>
          <p:cNvSpPr txBox="1">
            <a:spLocks noChangeArrowheads="1"/>
          </p:cNvSpPr>
          <p:nvPr/>
        </p:nvSpPr>
        <p:spPr bwMode="auto">
          <a:xfrm>
            <a:off x="6921089" y="2497504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5 </a:t>
            </a:r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6296025" y="3096969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/>
              <a:t>7 </a:t>
            </a:r>
          </a:p>
        </p:txBody>
      </p:sp>
      <p:sp>
        <p:nvSpPr>
          <p:cNvPr id="59" name="Text Box 28"/>
          <p:cNvSpPr txBox="1">
            <a:spLocks noChangeArrowheads="1"/>
          </p:cNvSpPr>
          <p:nvPr/>
        </p:nvSpPr>
        <p:spPr bwMode="auto">
          <a:xfrm>
            <a:off x="6936964" y="3103319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7 </a:t>
            </a:r>
          </a:p>
        </p:txBody>
      </p:sp>
      <p:sp>
        <p:nvSpPr>
          <p:cNvPr id="60" name="Text Box 29"/>
          <p:cNvSpPr txBox="1">
            <a:spLocks noChangeArrowheads="1"/>
          </p:cNvSpPr>
          <p:nvPr/>
        </p:nvSpPr>
        <p:spPr bwMode="auto">
          <a:xfrm>
            <a:off x="6299200" y="3745523"/>
            <a:ext cx="5020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i="1" dirty="0"/>
              <a:t>1 </a:t>
            </a:r>
          </a:p>
        </p:txBody>
      </p:sp>
      <p:sp>
        <p:nvSpPr>
          <p:cNvPr id="61" name="Line 30"/>
          <p:cNvSpPr>
            <a:spLocks noChangeShapeType="1"/>
          </p:cNvSpPr>
          <p:nvPr/>
        </p:nvSpPr>
        <p:spPr bwMode="auto">
          <a:xfrm flipH="1">
            <a:off x="6806084" y="685800"/>
            <a:ext cx="20166" cy="3643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Rectangle 47"/>
          <p:cNvSpPr>
            <a:spLocks noChangeArrowheads="1"/>
          </p:cNvSpPr>
          <p:nvPr/>
        </p:nvSpPr>
        <p:spPr bwMode="auto">
          <a:xfrm>
            <a:off x="4526915" y="88900"/>
            <a:ext cx="381000" cy="4572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  <p:sp>
        <p:nvSpPr>
          <p:cNvPr id="63" name="Text Box 42"/>
          <p:cNvSpPr txBox="1">
            <a:spLocks noChangeArrowheads="1"/>
          </p:cNvSpPr>
          <p:nvPr/>
        </p:nvSpPr>
        <p:spPr bwMode="auto">
          <a:xfrm>
            <a:off x="5181600" y="4419600"/>
            <a:ext cx="334097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dirty="0" err="1">
                <a:latin typeface="Times New Roman" panose="02020603050405020304" pitchFamily="18" charset="0"/>
              </a:rPr>
              <a:t>Vậy</a:t>
            </a:r>
            <a:r>
              <a:rPr lang="en-US" sz="2000" b="1" i="1" dirty="0">
                <a:latin typeface="Times New Roman" panose="02020603050405020304" pitchFamily="18" charset="0"/>
              </a:rPr>
              <a:t>:</a:t>
            </a:r>
            <a:r>
              <a:rPr lang="en-US" sz="2000" b="1" i="1" dirty="0"/>
              <a:t> </a:t>
            </a:r>
            <a:r>
              <a:rPr lang="en-US" sz="2000" b="1" i="1" dirty="0">
                <a:solidFill>
                  <a:schemeClr val="tx1"/>
                </a:solidFill>
              </a:rPr>
              <a:t>420</a:t>
            </a:r>
            <a:r>
              <a:rPr lang="en-US" sz="2000" b="1" i="1" dirty="0"/>
              <a:t> = 2 . 2 . 3 . 5 . 7 </a:t>
            </a:r>
          </a:p>
          <a:p>
            <a:r>
              <a:rPr lang="en-US" sz="2000" b="1" i="1" dirty="0"/>
              <a:t>                = 2</a:t>
            </a:r>
            <a:r>
              <a:rPr lang="en-US" sz="2000" b="1" i="1" baseline="30000" dirty="0"/>
              <a:t>2</a:t>
            </a:r>
            <a:r>
              <a:rPr lang="en-US" sz="2000" b="1" i="1" dirty="0"/>
              <a:t>. 3 . 5 . 7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2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7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78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9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0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3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7 -3.7037E-6 L -0.47917 -3.7037E-6 " pathEditMode="relative" rAng="0" ptsTypes="AA">
                                      <p:cBhvr>
                                        <p:cTn id="24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7 -3.7037E-6 L -0.47917 -3.7037E-6 " pathEditMode="relative" rAng="0" ptsTypes="AA">
                                      <p:cBhvr>
                                        <p:cTn id="25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7 0 L -0.47917 0 " pathEditMode="relative" rAng="0" ptsTypes="AA">
                                      <p:cBhvr>
                                        <p:cTn id="2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1.85185E-6 L -0.47916 1.85185E-6 " pathEditMode="relative" rAng="0" ptsTypes="AA">
                                      <p:cBhvr>
                                        <p:cTn id="2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1.85185E-6 L -0.47916 1.85185E-6 " pathEditMode="relative" rAng="0" ptsTypes="AA">
                                      <p:cBhvr>
                                        <p:cTn id="2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2.96296E-6 L -0.47916 2.96296E-6 " pathEditMode="relative" rAng="0" ptsTypes="AA">
                                      <p:cBhvr>
                                        <p:cTn id="2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4.44444E-6 L -0.47916 4.44444E-6 " pathEditMode="relative" rAng="0" ptsTypes="AA">
                                      <p:cBhvr>
                                        <p:cTn id="2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7.40741E-7 L -0.47916 7.40741E-7 " pathEditMode="relative" rAng="0" ptsTypes="AA">
                                      <p:cBhvr>
                                        <p:cTn id="2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1.85185E-6 L -0.47916 1.85185E-6 " pathEditMode="relative" rAng="0" ptsTypes="AA">
                                      <p:cBhvr>
                                        <p:cTn id="2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1.85185E-6 L -0.47916 1.85185E-6 " pathEditMode="relative" rAng="0" ptsTypes="AA">
                                      <p:cBhvr>
                                        <p:cTn id="2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2.96296E-6 L -0.47916 2.96296E-6 " pathEditMode="relative" rAng="0" ptsTypes="AA">
                                      <p:cBhvr>
                                        <p:cTn id="2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4.44444E-6 L -0.47916 4.44444E-6 " pathEditMode="relative" rAng="0" ptsTypes="AA">
                                      <p:cBhvr>
                                        <p:cTn id="2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6 4.07407E-6 L -0.47916 4.07407E-6 " pathEditMode="relative" rAng="0" ptsTypes="AA">
                                      <p:cBhvr>
                                        <p:cTn id="2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917 7.40741E-7 L -0.47917 7.40741E-7 " pathEditMode="relative" rAng="0" ptsTypes="AA">
                                      <p:cBhvr>
                                        <p:cTn id="2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5" grpId="0" animBg="1"/>
      <p:bldP spid="5" grpId="1" animBg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 animBg="1"/>
      <p:bldP spid="18" grpId="1" animBg="1"/>
      <p:bldP spid="19" grpId="0" animBg="1"/>
      <p:bldP spid="19" grpId="1" animBg="1"/>
      <p:bldP spid="20" grpId="0"/>
      <p:bldP spid="20" grpId="1"/>
      <p:bldP spid="21" grpId="0"/>
      <p:bldP spid="21" grpId="1"/>
      <p:bldP spid="22" grpId="0" animBg="1"/>
      <p:bldP spid="22" grpId="1" animBg="1"/>
      <p:bldP spid="23" grpId="0" animBg="1"/>
      <p:bldP spid="23" grpId="1" animBg="1"/>
      <p:bldP spid="24" grpId="0"/>
      <p:bldP spid="24" grpId="1"/>
      <p:bldP spid="25" grpId="0"/>
      <p:bldP spid="25" grpId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29" grpId="0"/>
      <p:bldP spid="29" grpId="1"/>
      <p:bldP spid="30" grpId="0" animBg="1"/>
      <p:bldP spid="30" grpId="1" animBg="1"/>
      <p:bldP spid="31" grpId="0" animBg="1"/>
      <p:bldP spid="31" grpId="1" animBg="1"/>
      <p:bldP spid="32" grpId="0"/>
      <p:bldP spid="32" grpId="1"/>
      <p:bldP spid="33" grpId="0"/>
      <p:bldP spid="33" grpId="1"/>
      <p:bldP spid="34" grpId="0" uiExpand="1" build="allAtOnce"/>
      <p:bldP spid="34" grpId="1" uiExpand="1" build="allAtOnce"/>
      <p:bldP spid="35" grpId="0" bldLvl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 animBg="1"/>
      <p:bldP spid="62" grpId="0" bldLvl="0" animBg="1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99018" y="573405"/>
            <a:ext cx="775589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tập 2: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sau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thừa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nguyên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60;              84;              285;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1359698" y="2236788"/>
            <a:ext cx="0" cy="1627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97723" y="2081213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32723" y="2100263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78673" y="2401888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435898" y="2417763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97723" y="2770188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420023" y="2786063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940598" y="3151188"/>
            <a:ext cx="3365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423198" y="3151188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969173" y="3500438"/>
            <a:ext cx="3365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838998" y="1676400"/>
            <a:ext cx="82613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490123" y="2081213"/>
            <a:ext cx="511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483773" y="2420938"/>
            <a:ext cx="511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3483773" y="2773363"/>
            <a:ext cx="511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3499648" y="3154363"/>
            <a:ext cx="511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3467898" y="3487738"/>
            <a:ext cx="511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4106073" y="2084388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4125123" y="2417763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4093373" y="2770188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4077498" y="3151188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6" name="Line 27"/>
          <p:cNvSpPr>
            <a:spLocks noChangeShapeType="1"/>
          </p:cNvSpPr>
          <p:nvPr/>
        </p:nvSpPr>
        <p:spPr bwMode="auto">
          <a:xfrm>
            <a:off x="4017173" y="2236788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auto">
          <a:xfrm>
            <a:off x="6128548" y="2084388"/>
            <a:ext cx="6400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285</a:t>
            </a:r>
          </a:p>
        </p:txBody>
      </p:sp>
      <p:sp>
        <p:nvSpPr>
          <p:cNvPr id="28" name="Line 30"/>
          <p:cNvSpPr>
            <a:spLocks noChangeShapeType="1"/>
          </p:cNvSpPr>
          <p:nvPr/>
        </p:nvSpPr>
        <p:spPr bwMode="auto">
          <a:xfrm>
            <a:off x="6798473" y="2192338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6868323" y="2084388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6271423" y="2433638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6874673" y="2436813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6265073" y="2814638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6858798" y="2801938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6328573" y="3182938"/>
            <a:ext cx="511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35" name="Text Box 47"/>
          <p:cNvSpPr txBox="1">
            <a:spLocks noChangeArrowheads="1"/>
          </p:cNvSpPr>
          <p:nvPr/>
        </p:nvSpPr>
        <p:spPr bwMode="auto">
          <a:xfrm>
            <a:off x="413548" y="4081463"/>
            <a:ext cx="25571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Vậy: 60 = 2</a:t>
            </a:r>
            <a:r>
              <a:rPr lang="en-US" sz="24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3 . 5</a:t>
            </a:r>
          </a:p>
        </p:txBody>
      </p:sp>
      <p:sp>
        <p:nvSpPr>
          <p:cNvPr id="36" name="Text Box 48"/>
          <p:cNvSpPr txBox="1">
            <a:spLocks noChangeArrowheads="1"/>
          </p:cNvSpPr>
          <p:nvPr/>
        </p:nvSpPr>
        <p:spPr bwMode="auto">
          <a:xfrm>
            <a:off x="3269461" y="4081463"/>
            <a:ext cx="26340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84 = 2</a:t>
            </a:r>
            <a:r>
              <a:rPr lang="en-US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3 . 7 </a:t>
            </a:r>
          </a:p>
        </p:txBody>
      </p:sp>
      <p:sp>
        <p:nvSpPr>
          <p:cNvPr id="37" name="Text Box 49"/>
          <p:cNvSpPr txBox="1">
            <a:spLocks noChangeArrowheads="1"/>
          </p:cNvSpPr>
          <p:nvPr/>
        </p:nvSpPr>
        <p:spPr bwMode="auto">
          <a:xfrm>
            <a:off x="5923761" y="4081463"/>
            <a:ext cx="28392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285 = 3 . 5 . 19 </a:t>
            </a:r>
          </a:p>
        </p:txBody>
      </p:sp>
      <p:sp>
        <p:nvSpPr>
          <p:cNvPr id="38" name="Text Box 51"/>
          <p:cNvSpPr txBox="1">
            <a:spLocks noChangeArrowheads="1"/>
          </p:cNvSpPr>
          <p:nvPr/>
        </p:nvSpPr>
        <p:spPr bwMode="auto">
          <a:xfrm>
            <a:off x="1632748" y="5002213"/>
            <a:ext cx="61029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Box 72"/>
          <p:cNvSpPr txBox="1">
            <a:spLocks noChangeArrowheads="1"/>
          </p:cNvSpPr>
          <p:nvPr/>
        </p:nvSpPr>
        <p:spPr bwMode="auto">
          <a:xfrm>
            <a:off x="1225078" y="4860588"/>
            <a:ext cx="7162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Các ước nguyên tố của 60 là: 2; 3; 5</a:t>
            </a:r>
          </a:p>
        </p:txBody>
      </p:sp>
      <p:sp>
        <p:nvSpPr>
          <p:cNvPr id="46" name="Text Box 73"/>
          <p:cNvSpPr txBox="1">
            <a:spLocks noChangeArrowheads="1"/>
          </p:cNvSpPr>
          <p:nvPr/>
        </p:nvSpPr>
        <p:spPr bwMode="auto">
          <a:xfrm>
            <a:off x="1251748" y="5486400"/>
            <a:ext cx="7162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84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2; 3; 7</a:t>
            </a:r>
          </a:p>
        </p:txBody>
      </p:sp>
      <p:sp>
        <p:nvSpPr>
          <p:cNvPr id="47" name="Text Box 74"/>
          <p:cNvSpPr txBox="1">
            <a:spLocks noChangeArrowheads="1"/>
          </p:cNvSpPr>
          <p:nvPr/>
        </p:nvSpPr>
        <p:spPr bwMode="auto">
          <a:xfrm>
            <a:off x="1251748" y="6096000"/>
            <a:ext cx="7162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285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3; 5;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8" grpId="1" bldLvl="0" animBg="1"/>
      <p:bldP spid="38" grpId="2" animBg="1"/>
      <p:bldP spid="45" grpId="0" bldLvl="0" animBg="1"/>
      <p:bldP spid="46" grpId="0" bldLvl="0" animBg="1"/>
      <p:bldP spid="4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 bài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78" y="1935163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val="241669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6390" y="411480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Group 82"/>
          <p:cNvGraphicFramePr>
            <a:graphicFrameLocks noGrp="1"/>
          </p:cNvGraphicFramePr>
          <p:nvPr>
            <p:ph sz="quarter" idx="4294967295"/>
          </p:nvPr>
        </p:nvGraphicFramePr>
        <p:xfrm>
          <a:off x="101600" y="3977322"/>
          <a:ext cx="8915400" cy="2803843"/>
        </p:xfrm>
        <a:graphic>
          <a:graphicData uri="http://schemas.openxmlformats.org/drawingml/2006/table">
            <a:tbl>
              <a:tblPr/>
              <a:tblGrid>
                <a:gridCol w="2779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19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Cách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phân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tích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của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An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Sai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Đúng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Sửa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lại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cho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đúng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</a:rPr>
                        <a:t>1) 120 =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</a:rPr>
                        <a:t>2) 306 = 2.3.51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</a:rPr>
                        <a:t>3) 567 = 9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</a:rPr>
                        <a:t>.7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Object 7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428351" y="4945391"/>
          <a:ext cx="900545" cy="43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2" name="Equation" r:id="rId4" imgW="609600" imgH="292100" progId="Equation.DSMT4">
                  <p:embed/>
                </p:oleObj>
              </mc:Choice>
              <mc:Fallback>
                <p:oleObj name="Equation" r:id="rId4" imgW="609600" imgH="292100" progId="Equation.DSMT4">
                  <p:embed/>
                  <p:pic>
                    <p:nvPicPr>
                      <p:cNvPr id="0" name="Picture 1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351" y="4945391"/>
                        <a:ext cx="900545" cy="4315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108700" y="5540375"/>
          <a:ext cx="20320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3" name="Equation" r:id="rId6" imgW="1536700" imgH="342900" progId="Equation.DSMT4">
                  <p:embed/>
                </p:oleObj>
              </mc:Choice>
              <mc:Fallback>
                <p:oleObj name="Equation" r:id="rId6" imgW="1536700" imgH="342900" progId="Equation.DSMT4">
                  <p:embed/>
                  <p:pic>
                    <p:nvPicPr>
                      <p:cNvPr id="0" name="Picture 1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8700" y="5540375"/>
                        <a:ext cx="20320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62"/>
          <p:cNvSpPr txBox="1">
            <a:spLocks noChangeArrowheads="1"/>
          </p:cNvSpPr>
          <p:nvPr/>
        </p:nvSpPr>
        <p:spPr bwMode="auto">
          <a:xfrm>
            <a:off x="3124200" y="5516562"/>
            <a:ext cx="838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Sai</a:t>
            </a:r>
          </a:p>
        </p:txBody>
      </p:sp>
      <p:sp>
        <p:nvSpPr>
          <p:cNvPr id="11" name="Text Box 63"/>
          <p:cNvSpPr txBox="1">
            <a:spLocks noChangeArrowheads="1"/>
          </p:cNvSpPr>
          <p:nvPr/>
        </p:nvSpPr>
        <p:spPr bwMode="auto">
          <a:xfrm>
            <a:off x="3106615" y="6126162"/>
            <a:ext cx="838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Sai</a:t>
            </a:r>
          </a:p>
        </p:txBody>
      </p:sp>
      <p:sp>
        <p:nvSpPr>
          <p:cNvPr id="12" name="Text Box 64"/>
          <p:cNvSpPr txBox="1">
            <a:spLocks noChangeArrowheads="1"/>
          </p:cNvSpPr>
          <p:nvPr/>
        </p:nvSpPr>
        <p:spPr bwMode="auto">
          <a:xfrm>
            <a:off x="4390292" y="4930408"/>
            <a:ext cx="1143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Ðúng</a:t>
            </a:r>
          </a:p>
        </p:txBody>
      </p:sp>
      <p:graphicFrame>
        <p:nvGraphicFramePr>
          <p:cNvPr id="13" name="Object 76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286500" y="6228080"/>
          <a:ext cx="1676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4" name="Equation" r:id="rId8" imgW="1116965" imgH="342900" progId="Equation.DSMT4">
                  <p:embed/>
                </p:oleObj>
              </mc:Choice>
              <mc:Fallback>
                <p:oleObj name="Equation" r:id="rId8" imgW="1116965" imgH="342900" progId="Equation.DSMT4">
                  <p:embed/>
                  <p:pic>
                    <p:nvPicPr>
                      <p:cNvPr id="0" name="Picture 1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6228080"/>
                        <a:ext cx="1676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1"/>
          <p:cNvSpPr txBox="1"/>
          <p:nvPr/>
        </p:nvSpPr>
        <p:spPr>
          <a:xfrm>
            <a:off x="326390" y="1016635"/>
            <a:ext cx="84651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An phân tích các số 120; 306; 567 ra thừa số nguyên tố như sau: </a:t>
            </a:r>
          </a:p>
          <a:p>
            <a:pPr algn="just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				120 = 2</a:t>
            </a:r>
            <a:r>
              <a:rPr 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.3.5</a:t>
            </a:r>
          </a:p>
          <a:p>
            <a:pPr algn="just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				306 = 2.3.51</a:t>
            </a:r>
          </a:p>
          <a:p>
            <a:pPr algn="just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				567 = 9</a:t>
            </a:r>
            <a:r>
              <a:rPr lang="en-US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.7</a:t>
            </a:r>
          </a:p>
          <a:p>
            <a:pPr algn="just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An làm như trên có đúng không? Hãy sửa lại trường hợp An Làm không đúng.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82"/>
          <p:cNvGraphicFramePr>
            <a:graphicFrameLocks noGrp="1"/>
          </p:cNvGraphicFramePr>
          <p:nvPr>
            <p:ph sz="quarter" idx="4294967295"/>
          </p:nvPr>
        </p:nvGraphicFramePr>
        <p:xfrm>
          <a:off x="1076960" y="2672080"/>
          <a:ext cx="6148705" cy="2638425"/>
        </p:xfrm>
        <a:graphic>
          <a:graphicData uri="http://schemas.openxmlformats.org/drawingml/2006/table">
            <a:tbl>
              <a:tblPr/>
              <a:tblGrid>
                <a:gridCol w="308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2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 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80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a) 2.3.5</a:t>
                      </a:r>
                      <a:endParaRPr kumimoji="0" lang="en-US" sz="28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40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b) 2</a:t>
                      </a:r>
                      <a:r>
                        <a:rPr kumimoji="0" lang="en-US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9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c) 2</a:t>
                      </a:r>
                      <a:r>
                        <a:rPr kumimoji="0" lang="en-US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1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d) 2</a:t>
                      </a:r>
                      <a:r>
                        <a:rPr kumimoji="0" lang="en-US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kumimoji="0" lang="en-US" sz="2800" b="0" i="0" u="none" strike="noStrike" cap="none" normalizeH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1997710" y="3561715"/>
            <a:ext cx="2269490" cy="400685"/>
          </a:xfrm>
          <a:prstGeom prst="straightConnector1">
            <a:avLst/>
          </a:prstGeom>
          <a:ln w="12700" cmpd="sng">
            <a:solidFill>
              <a:srgbClr val="FF0000"/>
            </a:solidFill>
            <a:prstDash val="soli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988185" y="4015740"/>
            <a:ext cx="2279015" cy="1013460"/>
          </a:xfrm>
          <a:prstGeom prst="straightConnector1">
            <a:avLst/>
          </a:prstGeom>
          <a:ln w="12700" cmpd="sng">
            <a:solidFill>
              <a:srgbClr val="FF0000"/>
            </a:solidFill>
            <a:prstDash val="soli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006600" y="3505200"/>
            <a:ext cx="2336800" cy="1028700"/>
          </a:xfrm>
          <a:prstGeom prst="straightConnector1">
            <a:avLst/>
          </a:prstGeom>
          <a:ln w="12700" cmpd="sng">
            <a:solidFill>
              <a:srgbClr val="FF0000"/>
            </a:solidFill>
            <a:prstDash val="soli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090420" y="4572000"/>
            <a:ext cx="2252980" cy="461645"/>
          </a:xfrm>
          <a:prstGeom prst="straightConnector1">
            <a:avLst/>
          </a:prstGeom>
          <a:ln w="12700" cmpd="sng">
            <a:solidFill>
              <a:srgbClr val="FF0000"/>
            </a:solidFill>
            <a:prstDash val="soli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Box 10"/>
          <p:cNvSpPr txBox="1"/>
          <p:nvPr/>
        </p:nvSpPr>
        <p:spPr>
          <a:xfrm>
            <a:off x="988695" y="1348740"/>
            <a:ext cx="65690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Bài tập 4: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Nối mỗi câu ở cột A với một câu ở cột B để được kết quả đúng.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88975" y="2319776"/>
            <a:ext cx="8051800" cy="1938020"/>
          </a:xfrm>
          <a:prstGeom prst="rect">
            <a:avLst/>
          </a:prstGeom>
          <a:noFill/>
          <a:ln w="12700" cmpd="sng">
            <a:solidFill>
              <a:srgbClr val="0000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SGK.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SGK.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51 SGK.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2479103" y="1117600"/>
            <a:ext cx="41325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/>
          <p:nvPr/>
        </p:nvSpPr>
        <p:spPr>
          <a:xfrm>
            <a:off x="1524000" y="914400"/>
            <a:ext cx="6629400" cy="2811945"/>
          </a:xfrm>
          <a:prstGeom prst="cloudCallout">
            <a:avLst>
              <a:gd name="adj1" fmla="val -38399"/>
              <a:gd name="adj2" fmla="val 8001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m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ột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số tự nhiên lớn hơn 1 có thể viết thành tích các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số nguyên tố?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5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838200"/>
            <a:ext cx="9144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1.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Phân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tích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sô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́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ra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thừa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số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nguyên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tố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là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gì</a:t>
            </a: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0" y="1955165"/>
            <a:ext cx="91440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300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thừa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1,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thừa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vậy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thể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).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377825" y="1360170"/>
            <a:ext cx="20948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800" dirty="0">
                <a:latin typeface="Times New Roman" panose="02020603050405020304" pitchFamily="18" charset="0"/>
              </a:rPr>
              <a:t>+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u="sng" dirty="0">
                <a:solidFill>
                  <a:schemeClr val="tx1"/>
                </a:solidFill>
                <a:latin typeface="Times New Roman" panose="02020603050405020304" pitchFamily="18" charset="0"/>
              </a:rPr>
              <a:t>Ví dụ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7565"/>
          </a:xfrm>
          <a:gradFill>
            <a:gsLst>
              <a:gs pos="30000">
                <a:srgbClr val="FBFB11"/>
              </a:gs>
              <a:gs pos="100000">
                <a:srgbClr val="838309"/>
              </a:gs>
            </a:gsLst>
            <a:path path="circle"/>
          </a:gradFill>
          <a:ln w="12700" cmpd="sng">
            <a:noFill/>
            <a:prstDash val="solid"/>
          </a:ln>
        </p:spPr>
        <p:txBody>
          <a:bodyPr>
            <a:normAutofit fontScale="90000"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TÍCH MỘT SỐ RA THỪA SỐ NGUYÊN TỐ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Oval 2"/>
          <p:cNvSpPr>
            <a:spLocks noChangeArrowheads="1"/>
          </p:cNvSpPr>
          <p:nvPr/>
        </p:nvSpPr>
        <p:spPr bwMode="auto">
          <a:xfrm>
            <a:off x="304800" y="2057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88" name="Line 4"/>
          <p:cNvSpPr>
            <a:spLocks noChangeShapeType="1"/>
          </p:cNvSpPr>
          <p:nvPr/>
        </p:nvSpPr>
        <p:spPr bwMode="auto">
          <a:xfrm flipH="1">
            <a:off x="1219200" y="609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389" name="Line 5"/>
          <p:cNvSpPr>
            <a:spLocks noChangeShapeType="1"/>
          </p:cNvSpPr>
          <p:nvPr/>
        </p:nvSpPr>
        <p:spPr bwMode="auto">
          <a:xfrm>
            <a:off x="1905000" y="609600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390" name="Oval 6"/>
          <p:cNvSpPr>
            <a:spLocks noChangeArrowheads="1"/>
          </p:cNvSpPr>
          <p:nvPr/>
        </p:nvSpPr>
        <p:spPr bwMode="auto">
          <a:xfrm>
            <a:off x="1143000" y="2057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91" name="Oval 7"/>
          <p:cNvSpPr>
            <a:spLocks noChangeArrowheads="1"/>
          </p:cNvSpPr>
          <p:nvPr/>
        </p:nvSpPr>
        <p:spPr bwMode="auto">
          <a:xfrm>
            <a:off x="4876800" y="4724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392" name="Oval 8"/>
          <p:cNvSpPr>
            <a:spLocks noChangeArrowheads="1"/>
          </p:cNvSpPr>
          <p:nvPr/>
        </p:nvSpPr>
        <p:spPr bwMode="auto">
          <a:xfrm>
            <a:off x="838200" y="10668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93" name="Oval 9"/>
          <p:cNvSpPr>
            <a:spLocks noChangeArrowheads="1"/>
          </p:cNvSpPr>
          <p:nvPr/>
        </p:nvSpPr>
        <p:spPr bwMode="auto">
          <a:xfrm>
            <a:off x="2057400" y="2057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94" name="Oval 10"/>
          <p:cNvSpPr>
            <a:spLocks noChangeArrowheads="1"/>
          </p:cNvSpPr>
          <p:nvPr/>
        </p:nvSpPr>
        <p:spPr bwMode="auto">
          <a:xfrm>
            <a:off x="4572000" y="379603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395" name="Oval 11"/>
          <p:cNvSpPr>
            <a:spLocks noChangeArrowheads="1"/>
          </p:cNvSpPr>
          <p:nvPr/>
        </p:nvSpPr>
        <p:spPr bwMode="auto">
          <a:xfrm>
            <a:off x="4114800" y="4724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4000">
              <a:latin typeface="Times New Roman" panose="02020603050405020304" pitchFamily="18" charset="0"/>
            </a:endParaRPr>
          </a:p>
        </p:txBody>
      </p:sp>
      <p:sp>
        <p:nvSpPr>
          <p:cNvPr id="528396" name="Oval 12"/>
          <p:cNvSpPr>
            <a:spLocks noChangeArrowheads="1"/>
          </p:cNvSpPr>
          <p:nvPr/>
        </p:nvSpPr>
        <p:spPr bwMode="auto">
          <a:xfrm>
            <a:off x="4114800" y="27432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397" name="Oval 13"/>
          <p:cNvSpPr>
            <a:spLocks noChangeArrowheads="1"/>
          </p:cNvSpPr>
          <p:nvPr/>
        </p:nvSpPr>
        <p:spPr bwMode="auto">
          <a:xfrm>
            <a:off x="2819400" y="2057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528398" name="Oval 14"/>
          <p:cNvSpPr>
            <a:spLocks noChangeArrowheads="1"/>
          </p:cNvSpPr>
          <p:nvPr/>
        </p:nvSpPr>
        <p:spPr bwMode="auto">
          <a:xfrm>
            <a:off x="5257800" y="27432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399" name="Oval 15"/>
          <p:cNvSpPr>
            <a:spLocks noChangeArrowheads="1"/>
          </p:cNvSpPr>
          <p:nvPr/>
        </p:nvSpPr>
        <p:spPr bwMode="auto">
          <a:xfrm>
            <a:off x="6019800" y="37338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400" name="Oval 16"/>
          <p:cNvSpPr>
            <a:spLocks noChangeArrowheads="1"/>
          </p:cNvSpPr>
          <p:nvPr/>
        </p:nvSpPr>
        <p:spPr bwMode="auto">
          <a:xfrm>
            <a:off x="2286000" y="10668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1" name="Oval 17"/>
          <p:cNvSpPr>
            <a:spLocks noChangeArrowheads="1"/>
          </p:cNvSpPr>
          <p:nvPr/>
        </p:nvSpPr>
        <p:spPr bwMode="auto">
          <a:xfrm>
            <a:off x="6477000" y="46482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402" name="Oval 18"/>
          <p:cNvSpPr>
            <a:spLocks noChangeArrowheads="1"/>
          </p:cNvSpPr>
          <p:nvPr/>
        </p:nvSpPr>
        <p:spPr bwMode="auto">
          <a:xfrm>
            <a:off x="7391400" y="2057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3" name="Oval 19"/>
          <p:cNvSpPr>
            <a:spLocks noChangeArrowheads="1"/>
          </p:cNvSpPr>
          <p:nvPr/>
        </p:nvSpPr>
        <p:spPr bwMode="auto">
          <a:xfrm>
            <a:off x="5791200" y="46482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</a:endParaRPr>
          </a:p>
        </p:txBody>
      </p:sp>
      <p:sp>
        <p:nvSpPr>
          <p:cNvPr id="528404" name="Oval 20"/>
          <p:cNvSpPr>
            <a:spLocks noChangeArrowheads="1"/>
          </p:cNvSpPr>
          <p:nvPr/>
        </p:nvSpPr>
        <p:spPr bwMode="auto">
          <a:xfrm>
            <a:off x="7924800" y="30480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5" name="Oval 21"/>
          <p:cNvSpPr>
            <a:spLocks noChangeArrowheads="1"/>
          </p:cNvSpPr>
          <p:nvPr/>
        </p:nvSpPr>
        <p:spPr bwMode="auto">
          <a:xfrm>
            <a:off x="6858000" y="30480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6" name="Oval 22"/>
          <p:cNvSpPr>
            <a:spLocks noChangeArrowheads="1"/>
          </p:cNvSpPr>
          <p:nvPr/>
        </p:nvSpPr>
        <p:spPr bwMode="auto">
          <a:xfrm>
            <a:off x="6553200" y="20574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7" name="Oval 23"/>
          <p:cNvSpPr>
            <a:spLocks noChangeArrowheads="1"/>
          </p:cNvSpPr>
          <p:nvPr/>
        </p:nvSpPr>
        <p:spPr bwMode="auto">
          <a:xfrm>
            <a:off x="8382000" y="40386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8" name="Oval 24"/>
          <p:cNvSpPr>
            <a:spLocks noChangeArrowheads="1"/>
          </p:cNvSpPr>
          <p:nvPr/>
        </p:nvSpPr>
        <p:spPr bwMode="auto">
          <a:xfrm>
            <a:off x="7543800" y="40386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9" name="Line 25"/>
          <p:cNvSpPr>
            <a:spLocks noChangeShapeType="1"/>
          </p:cNvSpPr>
          <p:nvPr/>
        </p:nvSpPr>
        <p:spPr bwMode="auto">
          <a:xfrm flipH="1">
            <a:off x="762000" y="16764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10" name="Line 26"/>
          <p:cNvSpPr>
            <a:spLocks noChangeShapeType="1"/>
          </p:cNvSpPr>
          <p:nvPr/>
        </p:nvSpPr>
        <p:spPr bwMode="auto">
          <a:xfrm>
            <a:off x="1143000" y="16764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11" name="Text Box 27"/>
          <p:cNvSpPr txBox="1">
            <a:spLocks noChangeArrowheads="1"/>
          </p:cNvSpPr>
          <p:nvPr/>
        </p:nvSpPr>
        <p:spPr bwMode="auto">
          <a:xfrm>
            <a:off x="838200" y="1143000"/>
            <a:ext cx="685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28412" name="Text Box 28"/>
          <p:cNvSpPr txBox="1">
            <a:spLocks noChangeArrowheads="1"/>
          </p:cNvSpPr>
          <p:nvPr/>
        </p:nvSpPr>
        <p:spPr bwMode="auto">
          <a:xfrm>
            <a:off x="4457700" y="1981200"/>
            <a:ext cx="12192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 300</a:t>
            </a:r>
          </a:p>
        </p:txBody>
      </p:sp>
      <p:sp>
        <p:nvSpPr>
          <p:cNvPr id="528413" name="Text Box 29"/>
          <p:cNvSpPr txBox="1">
            <a:spLocks noChangeArrowheads="1"/>
          </p:cNvSpPr>
          <p:nvPr/>
        </p:nvSpPr>
        <p:spPr bwMode="auto">
          <a:xfrm>
            <a:off x="6172200" y="136525"/>
            <a:ext cx="1295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528414" name="Text Box 30"/>
          <p:cNvSpPr txBox="1">
            <a:spLocks noChangeArrowheads="1"/>
          </p:cNvSpPr>
          <p:nvPr/>
        </p:nvSpPr>
        <p:spPr bwMode="auto">
          <a:xfrm>
            <a:off x="5213350" y="2810510"/>
            <a:ext cx="762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100</a:t>
            </a:r>
          </a:p>
        </p:txBody>
      </p:sp>
      <p:sp>
        <p:nvSpPr>
          <p:cNvPr id="528415" name="Text Box 31"/>
          <p:cNvSpPr txBox="1">
            <a:spLocks noChangeArrowheads="1"/>
          </p:cNvSpPr>
          <p:nvPr/>
        </p:nvSpPr>
        <p:spPr bwMode="auto">
          <a:xfrm>
            <a:off x="2362200" y="11430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528416" name="Text Box 32"/>
          <p:cNvSpPr txBox="1">
            <a:spLocks noChangeArrowheads="1"/>
          </p:cNvSpPr>
          <p:nvPr/>
        </p:nvSpPr>
        <p:spPr bwMode="auto">
          <a:xfrm>
            <a:off x="2133600" y="2133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8417" name="Text Box 33"/>
          <p:cNvSpPr txBox="1">
            <a:spLocks noChangeArrowheads="1"/>
          </p:cNvSpPr>
          <p:nvPr/>
        </p:nvSpPr>
        <p:spPr bwMode="auto">
          <a:xfrm>
            <a:off x="381000" y="2133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8418" name="Text Box 34"/>
          <p:cNvSpPr txBox="1">
            <a:spLocks noChangeArrowheads="1"/>
          </p:cNvSpPr>
          <p:nvPr/>
        </p:nvSpPr>
        <p:spPr bwMode="auto">
          <a:xfrm>
            <a:off x="1219200" y="2133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28419" name="Text Box 35"/>
          <p:cNvSpPr txBox="1">
            <a:spLocks noChangeArrowheads="1"/>
          </p:cNvSpPr>
          <p:nvPr/>
        </p:nvSpPr>
        <p:spPr bwMode="auto">
          <a:xfrm>
            <a:off x="6570980" y="211201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8420" name="Line 36"/>
          <p:cNvSpPr>
            <a:spLocks noChangeShapeType="1"/>
          </p:cNvSpPr>
          <p:nvPr/>
        </p:nvSpPr>
        <p:spPr bwMode="auto">
          <a:xfrm flipH="1">
            <a:off x="2286000" y="16764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1" name="Line 37"/>
          <p:cNvSpPr>
            <a:spLocks noChangeShapeType="1"/>
          </p:cNvSpPr>
          <p:nvPr/>
        </p:nvSpPr>
        <p:spPr bwMode="auto">
          <a:xfrm>
            <a:off x="2743200" y="16764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2" name="Line 38"/>
          <p:cNvSpPr>
            <a:spLocks noChangeShapeType="1"/>
          </p:cNvSpPr>
          <p:nvPr/>
        </p:nvSpPr>
        <p:spPr bwMode="auto">
          <a:xfrm flipH="1">
            <a:off x="4572000" y="2438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3" name="Line 39"/>
          <p:cNvSpPr>
            <a:spLocks noChangeShapeType="1"/>
          </p:cNvSpPr>
          <p:nvPr/>
        </p:nvSpPr>
        <p:spPr bwMode="auto">
          <a:xfrm>
            <a:off x="5105400" y="2438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4" name="Line 40"/>
          <p:cNvSpPr>
            <a:spLocks noChangeShapeType="1"/>
          </p:cNvSpPr>
          <p:nvPr/>
        </p:nvSpPr>
        <p:spPr bwMode="auto">
          <a:xfrm flipH="1">
            <a:off x="5029200" y="3318510"/>
            <a:ext cx="433070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5" name="Line 41"/>
          <p:cNvSpPr>
            <a:spLocks noChangeShapeType="1"/>
          </p:cNvSpPr>
          <p:nvPr/>
        </p:nvSpPr>
        <p:spPr bwMode="auto">
          <a:xfrm>
            <a:off x="5791200" y="3318510"/>
            <a:ext cx="471170" cy="4216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6" name="Line 42"/>
          <p:cNvSpPr>
            <a:spLocks noChangeShapeType="1"/>
          </p:cNvSpPr>
          <p:nvPr/>
        </p:nvSpPr>
        <p:spPr bwMode="auto">
          <a:xfrm>
            <a:off x="6477000" y="4419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7" name="Line 43"/>
          <p:cNvSpPr>
            <a:spLocks noChangeShapeType="1"/>
          </p:cNvSpPr>
          <p:nvPr/>
        </p:nvSpPr>
        <p:spPr bwMode="auto">
          <a:xfrm flipH="1">
            <a:off x="6096000" y="4419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8" name="Text Box 44"/>
          <p:cNvSpPr txBox="1">
            <a:spLocks noChangeArrowheads="1"/>
          </p:cNvSpPr>
          <p:nvPr/>
        </p:nvSpPr>
        <p:spPr bwMode="auto">
          <a:xfrm>
            <a:off x="7620000" y="41910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28429" name="Text Box 45"/>
          <p:cNvSpPr txBox="1">
            <a:spLocks noChangeArrowheads="1"/>
          </p:cNvSpPr>
          <p:nvPr/>
        </p:nvSpPr>
        <p:spPr bwMode="auto">
          <a:xfrm>
            <a:off x="4191000" y="28194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528430" name="Text Box 46"/>
          <p:cNvSpPr txBox="1">
            <a:spLocks noChangeArrowheads="1"/>
          </p:cNvSpPr>
          <p:nvPr/>
        </p:nvSpPr>
        <p:spPr bwMode="auto">
          <a:xfrm>
            <a:off x="6858000" y="31242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28431" name="Text Box 47"/>
          <p:cNvSpPr txBox="1">
            <a:spLocks noChangeArrowheads="1"/>
          </p:cNvSpPr>
          <p:nvPr/>
        </p:nvSpPr>
        <p:spPr bwMode="auto">
          <a:xfrm>
            <a:off x="7467600" y="2133600"/>
            <a:ext cx="685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</a:p>
        </p:txBody>
      </p:sp>
      <p:sp>
        <p:nvSpPr>
          <p:cNvPr id="528432" name="Text Box 48"/>
          <p:cNvSpPr txBox="1">
            <a:spLocks noChangeArrowheads="1"/>
          </p:cNvSpPr>
          <p:nvPr/>
        </p:nvSpPr>
        <p:spPr bwMode="auto">
          <a:xfrm>
            <a:off x="8001000" y="31242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528433" name="Text Box 49"/>
          <p:cNvSpPr txBox="1">
            <a:spLocks noChangeArrowheads="1"/>
          </p:cNvSpPr>
          <p:nvPr/>
        </p:nvSpPr>
        <p:spPr bwMode="auto">
          <a:xfrm>
            <a:off x="6477000" y="4724400"/>
            <a:ext cx="685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528434" name="Text Box 50"/>
          <p:cNvSpPr txBox="1">
            <a:spLocks noChangeArrowheads="1"/>
          </p:cNvSpPr>
          <p:nvPr/>
        </p:nvSpPr>
        <p:spPr bwMode="auto">
          <a:xfrm>
            <a:off x="8458200" y="41148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28436" name="Text Box 52"/>
          <p:cNvSpPr txBox="1">
            <a:spLocks noChangeArrowheads="1"/>
          </p:cNvSpPr>
          <p:nvPr/>
        </p:nvSpPr>
        <p:spPr bwMode="auto">
          <a:xfrm>
            <a:off x="4648200" y="3870325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10</a:t>
            </a:r>
          </a:p>
        </p:txBody>
      </p:sp>
      <p:sp>
        <p:nvSpPr>
          <p:cNvPr id="528439" name="Oval 55"/>
          <p:cNvSpPr>
            <a:spLocks noChangeArrowheads="1"/>
          </p:cNvSpPr>
          <p:nvPr/>
        </p:nvSpPr>
        <p:spPr bwMode="auto">
          <a:xfrm>
            <a:off x="2362200" y="28956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40" name="Oval 56"/>
          <p:cNvSpPr>
            <a:spLocks noChangeArrowheads="1"/>
          </p:cNvSpPr>
          <p:nvPr/>
        </p:nvSpPr>
        <p:spPr bwMode="auto">
          <a:xfrm>
            <a:off x="3276600" y="28956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41" name="Text Box 57"/>
          <p:cNvSpPr txBox="1">
            <a:spLocks noChangeArrowheads="1"/>
          </p:cNvSpPr>
          <p:nvPr/>
        </p:nvSpPr>
        <p:spPr bwMode="auto">
          <a:xfrm>
            <a:off x="2438400" y="29718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28442" name="Text Box 58"/>
          <p:cNvSpPr txBox="1">
            <a:spLocks noChangeArrowheads="1"/>
          </p:cNvSpPr>
          <p:nvPr/>
        </p:nvSpPr>
        <p:spPr bwMode="auto">
          <a:xfrm>
            <a:off x="3352800" y="29718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28443" name="Line 59"/>
          <p:cNvSpPr>
            <a:spLocks noChangeShapeType="1"/>
          </p:cNvSpPr>
          <p:nvPr/>
        </p:nvSpPr>
        <p:spPr bwMode="auto">
          <a:xfrm flipH="1">
            <a:off x="2819400" y="26670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4" name="Line 60"/>
          <p:cNvSpPr>
            <a:spLocks noChangeShapeType="1"/>
          </p:cNvSpPr>
          <p:nvPr/>
        </p:nvSpPr>
        <p:spPr bwMode="auto">
          <a:xfrm>
            <a:off x="3276600" y="26670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5" name="Line 61"/>
          <p:cNvSpPr>
            <a:spLocks noChangeShapeType="1"/>
          </p:cNvSpPr>
          <p:nvPr/>
        </p:nvSpPr>
        <p:spPr bwMode="auto">
          <a:xfrm>
            <a:off x="4953000" y="4419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6" name="Line 62"/>
          <p:cNvSpPr>
            <a:spLocks noChangeShapeType="1"/>
          </p:cNvSpPr>
          <p:nvPr/>
        </p:nvSpPr>
        <p:spPr bwMode="auto">
          <a:xfrm flipH="1">
            <a:off x="4572000" y="447294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7" name="Line 63"/>
          <p:cNvSpPr>
            <a:spLocks noChangeShapeType="1"/>
          </p:cNvSpPr>
          <p:nvPr/>
        </p:nvSpPr>
        <p:spPr bwMode="auto">
          <a:xfrm flipH="1">
            <a:off x="6841490" y="16764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8" name="Line 64"/>
          <p:cNvSpPr>
            <a:spLocks noChangeShapeType="1"/>
          </p:cNvSpPr>
          <p:nvPr/>
        </p:nvSpPr>
        <p:spPr bwMode="auto">
          <a:xfrm>
            <a:off x="7315200" y="16764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9" name="Line 65"/>
          <p:cNvSpPr>
            <a:spLocks noChangeShapeType="1"/>
          </p:cNvSpPr>
          <p:nvPr/>
        </p:nvSpPr>
        <p:spPr bwMode="auto">
          <a:xfrm flipH="1">
            <a:off x="7315200" y="2667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50" name="Line 66"/>
          <p:cNvSpPr>
            <a:spLocks noChangeShapeType="1"/>
          </p:cNvSpPr>
          <p:nvPr/>
        </p:nvSpPr>
        <p:spPr bwMode="auto">
          <a:xfrm>
            <a:off x="7848600" y="2667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51" name="Line 67"/>
          <p:cNvSpPr>
            <a:spLocks noChangeShapeType="1"/>
          </p:cNvSpPr>
          <p:nvPr/>
        </p:nvSpPr>
        <p:spPr bwMode="auto">
          <a:xfrm flipH="1">
            <a:off x="7924800" y="36576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52" name="Line 68"/>
          <p:cNvSpPr>
            <a:spLocks noChangeShapeType="1"/>
          </p:cNvSpPr>
          <p:nvPr/>
        </p:nvSpPr>
        <p:spPr bwMode="auto">
          <a:xfrm>
            <a:off x="8305800" y="36576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53" name="Text Box 69"/>
          <p:cNvSpPr txBox="1">
            <a:spLocks noChangeArrowheads="1"/>
          </p:cNvSpPr>
          <p:nvPr/>
        </p:nvSpPr>
        <p:spPr bwMode="auto">
          <a:xfrm>
            <a:off x="4419781" y="1406842"/>
            <a:ext cx="8382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H24</a:t>
            </a:r>
          </a:p>
        </p:txBody>
      </p:sp>
      <p:sp>
        <p:nvSpPr>
          <p:cNvPr id="528454" name="Text Box 70"/>
          <p:cNvSpPr txBox="1">
            <a:spLocks noChangeArrowheads="1"/>
          </p:cNvSpPr>
          <p:nvPr/>
        </p:nvSpPr>
        <p:spPr bwMode="auto">
          <a:xfrm>
            <a:off x="152400" y="-41563"/>
            <a:ext cx="8382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H23</a:t>
            </a:r>
          </a:p>
        </p:txBody>
      </p:sp>
      <p:sp>
        <p:nvSpPr>
          <p:cNvPr id="528455" name="Text Box 71"/>
          <p:cNvSpPr txBox="1">
            <a:spLocks noChangeArrowheads="1"/>
          </p:cNvSpPr>
          <p:nvPr/>
        </p:nvSpPr>
        <p:spPr bwMode="auto">
          <a:xfrm>
            <a:off x="7734300" y="-28532"/>
            <a:ext cx="8382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H25</a:t>
            </a:r>
          </a:p>
        </p:txBody>
      </p:sp>
      <p:sp>
        <p:nvSpPr>
          <p:cNvPr id="528456" name="Text Box 72"/>
          <p:cNvSpPr txBox="1">
            <a:spLocks noChangeArrowheads="1"/>
          </p:cNvSpPr>
          <p:nvPr/>
        </p:nvSpPr>
        <p:spPr bwMode="auto">
          <a:xfrm>
            <a:off x="4191000" y="0"/>
            <a:ext cx="762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vi-VN" sz="4000">
              <a:latin typeface="Times New Roman" panose="02020603050405020304" pitchFamily="18" charset="0"/>
            </a:endParaRPr>
          </a:p>
        </p:txBody>
      </p:sp>
      <p:sp>
        <p:nvSpPr>
          <p:cNvPr id="528457" name="Text Box 73"/>
          <p:cNvSpPr txBox="1">
            <a:spLocks noChangeArrowheads="1"/>
          </p:cNvSpPr>
          <p:nvPr/>
        </p:nvSpPr>
        <p:spPr bwMode="auto">
          <a:xfrm>
            <a:off x="990600" y="136525"/>
            <a:ext cx="1676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528458" name="Oval 74"/>
          <p:cNvSpPr>
            <a:spLocks noChangeArrowheads="1"/>
          </p:cNvSpPr>
          <p:nvPr/>
        </p:nvSpPr>
        <p:spPr bwMode="auto">
          <a:xfrm>
            <a:off x="6019800" y="1066800"/>
            <a:ext cx="642938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59" name="Line 75"/>
          <p:cNvSpPr>
            <a:spLocks noChangeShapeType="1"/>
          </p:cNvSpPr>
          <p:nvPr/>
        </p:nvSpPr>
        <p:spPr bwMode="auto">
          <a:xfrm>
            <a:off x="6858000" y="609600"/>
            <a:ext cx="271463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60" name="Line 76"/>
          <p:cNvSpPr>
            <a:spLocks noChangeShapeType="1"/>
          </p:cNvSpPr>
          <p:nvPr/>
        </p:nvSpPr>
        <p:spPr bwMode="auto">
          <a:xfrm flipH="1">
            <a:off x="6477000" y="609600"/>
            <a:ext cx="271463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61" name="Oval 77"/>
          <p:cNvSpPr>
            <a:spLocks noChangeArrowheads="1"/>
          </p:cNvSpPr>
          <p:nvPr/>
        </p:nvSpPr>
        <p:spPr bwMode="auto">
          <a:xfrm>
            <a:off x="6934200" y="1066800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62" name="Text Box 78"/>
          <p:cNvSpPr txBox="1">
            <a:spLocks noChangeArrowheads="1"/>
          </p:cNvSpPr>
          <p:nvPr/>
        </p:nvSpPr>
        <p:spPr bwMode="auto">
          <a:xfrm>
            <a:off x="6875780" y="1134110"/>
            <a:ext cx="8001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</a:p>
        </p:txBody>
      </p:sp>
      <p:sp>
        <p:nvSpPr>
          <p:cNvPr id="528463" name="Text Box 79"/>
          <p:cNvSpPr txBox="1">
            <a:spLocks noChangeArrowheads="1"/>
          </p:cNvSpPr>
          <p:nvPr/>
        </p:nvSpPr>
        <p:spPr bwMode="auto">
          <a:xfrm>
            <a:off x="6096000" y="1127125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8464" name="Text Box 80"/>
          <p:cNvSpPr txBox="1">
            <a:spLocks noChangeArrowheads="1"/>
          </p:cNvSpPr>
          <p:nvPr/>
        </p:nvSpPr>
        <p:spPr bwMode="auto">
          <a:xfrm>
            <a:off x="2819400" y="2133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528465" name="Text Box 81"/>
          <p:cNvSpPr txBox="1">
            <a:spLocks noChangeArrowheads="1"/>
          </p:cNvSpPr>
          <p:nvPr/>
        </p:nvSpPr>
        <p:spPr bwMode="auto">
          <a:xfrm>
            <a:off x="6096000" y="3794125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10</a:t>
            </a:r>
          </a:p>
        </p:txBody>
      </p:sp>
      <p:sp>
        <p:nvSpPr>
          <p:cNvPr id="528470" name="Text Box 86"/>
          <p:cNvSpPr txBox="1">
            <a:spLocks noChangeArrowheads="1"/>
          </p:cNvSpPr>
          <p:nvPr/>
        </p:nvSpPr>
        <p:spPr bwMode="auto">
          <a:xfrm>
            <a:off x="4876800" y="4800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528471" name="Text Box 87"/>
          <p:cNvSpPr txBox="1">
            <a:spLocks noChangeArrowheads="1"/>
          </p:cNvSpPr>
          <p:nvPr/>
        </p:nvSpPr>
        <p:spPr bwMode="auto">
          <a:xfrm>
            <a:off x="4114800" y="4800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528474" name="Text Box 90"/>
          <p:cNvSpPr txBox="1">
            <a:spLocks noChangeArrowheads="1"/>
          </p:cNvSpPr>
          <p:nvPr/>
        </p:nvSpPr>
        <p:spPr bwMode="auto">
          <a:xfrm>
            <a:off x="5791200" y="48006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84" name="Text Box 17"/>
          <p:cNvSpPr txBox="1">
            <a:spLocks noChangeArrowheads="1"/>
          </p:cNvSpPr>
          <p:nvPr/>
        </p:nvSpPr>
        <p:spPr bwMode="auto">
          <a:xfrm>
            <a:off x="-134" y="4544715"/>
            <a:ext cx="4114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 =</a:t>
            </a:r>
            <a:r>
              <a:rPr lang="en-US" sz="28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152581" y="5433695"/>
            <a:ext cx="86106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Các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số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2; 3; 5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là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các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số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nguyên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tố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Ta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nói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rằng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số</a:t>
            </a:r>
            <a:r>
              <a:rPr kumimoji="0" lang="en-US" alt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300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đã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được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phân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tích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ra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thừa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số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nguyên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tố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8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2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2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2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2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2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2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2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2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2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2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2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2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2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28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2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52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28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2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2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52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2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2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2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2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52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2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2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52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52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52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52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52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2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52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2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52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2000"/>
                                        <p:tgtEl>
                                          <p:spTgt spid="52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52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52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52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52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52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52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52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52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52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52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52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52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52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52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52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52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528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528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528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00"/>
                                        <p:tgtEl>
                                          <p:spTgt spid="52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52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52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52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52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52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386" grpId="0" animBg="1"/>
      <p:bldP spid="528388" grpId="0" animBg="1"/>
      <p:bldP spid="528389" grpId="0" animBg="1"/>
      <p:bldP spid="528390" grpId="0" animBg="1"/>
      <p:bldP spid="528391" grpId="0" animBg="1"/>
      <p:bldP spid="528392" grpId="0" animBg="1"/>
      <p:bldP spid="528393" grpId="0" animBg="1"/>
      <p:bldP spid="528394" grpId="0" animBg="1"/>
      <p:bldP spid="528395" grpId="0" animBg="1"/>
      <p:bldP spid="528396" grpId="0" animBg="1"/>
      <p:bldP spid="528397" grpId="0" animBg="1"/>
      <p:bldP spid="528398" grpId="0" animBg="1"/>
      <p:bldP spid="528399" grpId="0" animBg="1"/>
      <p:bldP spid="528400" grpId="0" animBg="1"/>
      <p:bldP spid="528401" grpId="0" animBg="1"/>
      <p:bldP spid="528402" grpId="0" animBg="1"/>
      <p:bldP spid="528403" grpId="0" animBg="1"/>
      <p:bldP spid="528404" grpId="0" animBg="1"/>
      <p:bldP spid="528405" grpId="0" animBg="1"/>
      <p:bldP spid="528406" grpId="0" animBg="1"/>
      <p:bldP spid="528407" grpId="0" animBg="1"/>
      <p:bldP spid="528408" grpId="0" animBg="1"/>
      <p:bldP spid="528409" grpId="0" animBg="1"/>
      <p:bldP spid="528410" grpId="0" animBg="1"/>
      <p:bldP spid="528411" grpId="0"/>
      <p:bldP spid="528412" grpId="0"/>
      <p:bldP spid="528413" grpId="0"/>
      <p:bldP spid="528414" grpId="0"/>
      <p:bldP spid="528415" grpId="0"/>
      <p:bldP spid="528416" grpId="0"/>
      <p:bldP spid="528417" grpId="0"/>
      <p:bldP spid="528418" grpId="0"/>
      <p:bldP spid="528419" grpId="0"/>
      <p:bldP spid="528420" grpId="0" animBg="1"/>
      <p:bldP spid="528421" grpId="0" animBg="1"/>
      <p:bldP spid="528422" grpId="0" animBg="1"/>
      <p:bldP spid="528423" grpId="0" animBg="1"/>
      <p:bldP spid="528424" grpId="0" animBg="1"/>
      <p:bldP spid="528425" grpId="0" animBg="1"/>
      <p:bldP spid="528426" grpId="0" animBg="1"/>
      <p:bldP spid="528427" grpId="0" animBg="1"/>
      <p:bldP spid="528428" grpId="0"/>
      <p:bldP spid="528429" grpId="0"/>
      <p:bldP spid="528430" grpId="0"/>
      <p:bldP spid="528431" grpId="0"/>
      <p:bldP spid="528432" grpId="0"/>
      <p:bldP spid="528433" grpId="0"/>
      <p:bldP spid="528434" grpId="0"/>
      <p:bldP spid="528436" grpId="0"/>
      <p:bldP spid="528439" grpId="0" animBg="1"/>
      <p:bldP spid="528440" grpId="0" animBg="1"/>
      <p:bldP spid="528441" grpId="0"/>
      <p:bldP spid="528442" grpId="0"/>
      <p:bldP spid="528443" grpId="0" animBg="1"/>
      <p:bldP spid="528444" grpId="0" animBg="1"/>
      <p:bldP spid="528445" grpId="0" animBg="1"/>
      <p:bldP spid="528446" grpId="0" animBg="1"/>
      <p:bldP spid="528447" grpId="0" animBg="1"/>
      <p:bldP spid="528448" grpId="0" animBg="1"/>
      <p:bldP spid="528449" grpId="0" animBg="1"/>
      <p:bldP spid="528450" grpId="0" animBg="1"/>
      <p:bldP spid="528451" grpId="0" animBg="1"/>
      <p:bldP spid="528452" grpId="0" animBg="1"/>
      <p:bldP spid="528453" grpId="0"/>
      <p:bldP spid="528454" grpId="0"/>
      <p:bldP spid="528455" grpId="0"/>
      <p:bldP spid="528457" grpId="0"/>
      <p:bldP spid="528458" grpId="0" animBg="1"/>
      <p:bldP spid="528459" grpId="0" animBg="1"/>
      <p:bldP spid="528460" grpId="0" animBg="1"/>
      <p:bldP spid="528461" grpId="0" animBg="1"/>
      <p:bldP spid="528462" grpId="0"/>
      <p:bldP spid="528463" grpId="0"/>
      <p:bldP spid="528464" grpId="0"/>
      <p:bldP spid="528465" grpId="0"/>
      <p:bldP spid="528470" grpId="0"/>
      <p:bldP spid="528471" grpId="0"/>
      <p:bldP spid="528474" grpId="0"/>
      <p:bldP spid="84" grpId="0"/>
      <p:bldP spid="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81000" y="4572000"/>
            <a:ext cx="85979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                         </a:t>
            </a:r>
            <a:r>
              <a:rPr lang="en-US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Phân </a:t>
            </a:r>
            <a:r>
              <a:rPr lang="en-US" sz="2800" dirty="0">
                <a:solidFill>
                  <a:srgbClr val="3333CC"/>
                </a:solidFill>
                <a:latin typeface="Times New Roman" panose="02020603050405020304" pitchFamily="18" charset="0"/>
              </a:rPr>
              <a:t>tích một số tự nhiên lớn </a:t>
            </a:r>
            <a:r>
              <a:rPr lang="en-US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hơn 1 ra </a:t>
            </a:r>
            <a:r>
              <a:rPr lang="en-US" sz="2800" dirty="0">
                <a:solidFill>
                  <a:srgbClr val="3333CC"/>
                </a:solidFill>
                <a:latin typeface="Times New Roman" panose="02020603050405020304" pitchFamily="18" charset="0"/>
              </a:rPr>
              <a:t>thừa số nguyên tố là viết số đó dưới dạng một tích các thừa số nguyên tố.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42545" y="4504690"/>
            <a:ext cx="29286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sz="2800" u="sng" dirty="0">
                <a:latin typeface="Times New Roman" panose="02020603050405020304" pitchFamily="18" charset="0"/>
              </a:rPr>
              <a:t>Định nghĩa</a:t>
            </a:r>
            <a:r>
              <a:rPr lang="en-US" sz="2800" dirty="0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556760" y="2176780"/>
            <a:ext cx="39922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latin typeface="Times New Roman" panose="02020603050405020304" pitchFamily="18" charset="0"/>
              </a:rPr>
              <a:t>300  </a:t>
            </a:r>
            <a:r>
              <a:rPr lang="en-US" sz="2800" b="1" dirty="0">
                <a:latin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3 . 5</a:t>
            </a:r>
            <a:r>
              <a:rPr lang="en-US" sz="28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/>
        </p:nvSpPr>
        <p:spPr>
          <a:xfrm>
            <a:off x="0" y="0"/>
            <a:ext cx="9144000" cy="837565"/>
          </a:xfrm>
          <a:prstGeom prst="rect">
            <a:avLst/>
          </a:prstGeom>
          <a:gradFill>
            <a:gsLst>
              <a:gs pos="30000">
                <a:srgbClr val="FBFB11"/>
              </a:gs>
              <a:gs pos="100000">
                <a:srgbClr val="838309"/>
              </a:gs>
            </a:gsLst>
            <a:path path="circle"/>
          </a:gradFill>
          <a:ln w="12700" cmpd="sng">
            <a:noFill/>
            <a:prstDash val="solid"/>
          </a:ln>
        </p:spPr>
        <p:txBody>
          <a:bodyPr vert="horz" l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i="0" u="none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26: </a:t>
            </a:r>
            <a:b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TÍCH MỘT SỐ RA THỪA SỐ NGUYÊN TỐ</a:t>
            </a:r>
          </a:p>
        </p:txBody>
      </p:sp>
      <p:sp>
        <p:nvSpPr>
          <p:cNvPr id="528386" name="Oval 2"/>
          <p:cNvSpPr>
            <a:spLocks noChangeArrowheads="1"/>
          </p:cNvSpPr>
          <p:nvPr/>
        </p:nvSpPr>
        <p:spPr bwMode="auto">
          <a:xfrm>
            <a:off x="653415" y="28797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88" name="Line 4"/>
          <p:cNvSpPr>
            <a:spLocks noChangeShapeType="1"/>
          </p:cNvSpPr>
          <p:nvPr/>
        </p:nvSpPr>
        <p:spPr bwMode="auto">
          <a:xfrm flipH="1">
            <a:off x="1567815" y="1203325"/>
            <a:ext cx="609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389" name="Line 5"/>
          <p:cNvSpPr>
            <a:spLocks noChangeShapeType="1"/>
          </p:cNvSpPr>
          <p:nvPr/>
        </p:nvSpPr>
        <p:spPr bwMode="auto">
          <a:xfrm>
            <a:off x="2253615" y="1203325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390" name="Oval 6"/>
          <p:cNvSpPr>
            <a:spLocks noChangeArrowheads="1"/>
          </p:cNvSpPr>
          <p:nvPr/>
        </p:nvSpPr>
        <p:spPr bwMode="auto">
          <a:xfrm>
            <a:off x="1491615" y="28797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92" name="Oval 8"/>
          <p:cNvSpPr>
            <a:spLocks noChangeArrowheads="1"/>
          </p:cNvSpPr>
          <p:nvPr/>
        </p:nvSpPr>
        <p:spPr bwMode="auto">
          <a:xfrm>
            <a:off x="1142365" y="18891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93" name="Oval 9"/>
          <p:cNvSpPr>
            <a:spLocks noChangeArrowheads="1"/>
          </p:cNvSpPr>
          <p:nvPr/>
        </p:nvSpPr>
        <p:spPr bwMode="auto">
          <a:xfrm>
            <a:off x="2406015" y="28035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397" name="Oval 13"/>
          <p:cNvSpPr>
            <a:spLocks noChangeArrowheads="1"/>
          </p:cNvSpPr>
          <p:nvPr/>
        </p:nvSpPr>
        <p:spPr bwMode="auto">
          <a:xfrm>
            <a:off x="3168015" y="28035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528400" name="Oval 16"/>
          <p:cNvSpPr>
            <a:spLocks noChangeArrowheads="1"/>
          </p:cNvSpPr>
          <p:nvPr/>
        </p:nvSpPr>
        <p:spPr bwMode="auto">
          <a:xfrm>
            <a:off x="2670175" y="18129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09" name="Line 25"/>
          <p:cNvSpPr>
            <a:spLocks noChangeShapeType="1"/>
          </p:cNvSpPr>
          <p:nvPr/>
        </p:nvSpPr>
        <p:spPr bwMode="auto">
          <a:xfrm flipH="1">
            <a:off x="1110615" y="2498725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10" name="Line 26"/>
          <p:cNvSpPr>
            <a:spLocks noChangeShapeType="1"/>
          </p:cNvSpPr>
          <p:nvPr/>
        </p:nvSpPr>
        <p:spPr bwMode="auto">
          <a:xfrm>
            <a:off x="1491615" y="2498725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11" name="Text Box 27"/>
          <p:cNvSpPr txBox="1">
            <a:spLocks noChangeArrowheads="1"/>
          </p:cNvSpPr>
          <p:nvPr/>
        </p:nvSpPr>
        <p:spPr bwMode="auto">
          <a:xfrm>
            <a:off x="1142365" y="1924685"/>
            <a:ext cx="685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28415" name="Text Box 31"/>
          <p:cNvSpPr txBox="1">
            <a:spLocks noChangeArrowheads="1"/>
          </p:cNvSpPr>
          <p:nvPr/>
        </p:nvSpPr>
        <p:spPr bwMode="auto">
          <a:xfrm>
            <a:off x="2746375" y="188220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528416" name="Text Box 32"/>
          <p:cNvSpPr txBox="1">
            <a:spLocks noChangeArrowheads="1"/>
          </p:cNvSpPr>
          <p:nvPr/>
        </p:nvSpPr>
        <p:spPr bwMode="auto">
          <a:xfrm>
            <a:off x="2482215" y="282835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8417" name="Text Box 33"/>
          <p:cNvSpPr txBox="1">
            <a:spLocks noChangeArrowheads="1"/>
          </p:cNvSpPr>
          <p:nvPr/>
        </p:nvSpPr>
        <p:spPr bwMode="auto">
          <a:xfrm>
            <a:off x="729615" y="290455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8418" name="Text Box 34"/>
          <p:cNvSpPr txBox="1">
            <a:spLocks noChangeArrowheads="1"/>
          </p:cNvSpPr>
          <p:nvPr/>
        </p:nvSpPr>
        <p:spPr bwMode="auto">
          <a:xfrm>
            <a:off x="1567815" y="2879725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28420" name="Line 36"/>
          <p:cNvSpPr>
            <a:spLocks noChangeShapeType="1"/>
          </p:cNvSpPr>
          <p:nvPr/>
        </p:nvSpPr>
        <p:spPr bwMode="auto">
          <a:xfrm flipH="1">
            <a:off x="2634615" y="2422525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21" name="Line 37"/>
          <p:cNvSpPr>
            <a:spLocks noChangeShapeType="1"/>
          </p:cNvSpPr>
          <p:nvPr/>
        </p:nvSpPr>
        <p:spPr bwMode="auto">
          <a:xfrm>
            <a:off x="3091815" y="2422525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39" name="Oval 55"/>
          <p:cNvSpPr>
            <a:spLocks noChangeArrowheads="1"/>
          </p:cNvSpPr>
          <p:nvPr/>
        </p:nvSpPr>
        <p:spPr bwMode="auto">
          <a:xfrm>
            <a:off x="2710815" y="36417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40" name="Oval 56"/>
          <p:cNvSpPr>
            <a:spLocks noChangeArrowheads="1"/>
          </p:cNvSpPr>
          <p:nvPr/>
        </p:nvSpPr>
        <p:spPr bwMode="auto">
          <a:xfrm>
            <a:off x="3625215" y="3641725"/>
            <a:ext cx="6858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vi-V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441" name="Text Box 57"/>
          <p:cNvSpPr txBox="1">
            <a:spLocks noChangeArrowheads="1"/>
          </p:cNvSpPr>
          <p:nvPr/>
        </p:nvSpPr>
        <p:spPr bwMode="auto">
          <a:xfrm>
            <a:off x="2787015" y="366655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28442" name="Text Box 58"/>
          <p:cNvSpPr txBox="1">
            <a:spLocks noChangeArrowheads="1"/>
          </p:cNvSpPr>
          <p:nvPr/>
        </p:nvSpPr>
        <p:spPr bwMode="auto">
          <a:xfrm>
            <a:off x="3701415" y="3641725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28443" name="Line 59"/>
          <p:cNvSpPr>
            <a:spLocks noChangeShapeType="1"/>
          </p:cNvSpPr>
          <p:nvPr/>
        </p:nvSpPr>
        <p:spPr bwMode="auto">
          <a:xfrm flipH="1">
            <a:off x="3168015" y="3413125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44" name="Line 60"/>
          <p:cNvSpPr>
            <a:spLocks noChangeShapeType="1"/>
          </p:cNvSpPr>
          <p:nvPr/>
        </p:nvSpPr>
        <p:spPr bwMode="auto">
          <a:xfrm>
            <a:off x="3625215" y="3413125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8457" name="Text Box 73"/>
          <p:cNvSpPr txBox="1">
            <a:spLocks noChangeArrowheads="1"/>
          </p:cNvSpPr>
          <p:nvPr/>
        </p:nvSpPr>
        <p:spPr bwMode="auto">
          <a:xfrm>
            <a:off x="1370965" y="760730"/>
            <a:ext cx="1676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528464" name="Text Box 80"/>
          <p:cNvSpPr txBox="1">
            <a:spLocks noChangeArrowheads="1"/>
          </p:cNvSpPr>
          <p:nvPr/>
        </p:nvSpPr>
        <p:spPr bwMode="auto">
          <a:xfrm>
            <a:off x="3244215" y="2828350"/>
            <a:ext cx="609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2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28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2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2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2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2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52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52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5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52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52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52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52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52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2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52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52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52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52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2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2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2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52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52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nimBg="1"/>
      <p:bldP spid="17421" grpId="0" animBg="1"/>
      <p:bldP spid="17425" grpId="0" animBg="1"/>
      <p:bldP spid="528386" grpId="0" bldLvl="0" animBg="1"/>
      <p:bldP spid="528388" grpId="0" bldLvl="0" animBg="1"/>
      <p:bldP spid="528389" grpId="0" bldLvl="0" animBg="1"/>
      <p:bldP spid="528390" grpId="0" bldLvl="0" animBg="1"/>
      <p:bldP spid="528393" grpId="0" bldLvl="0" animBg="1"/>
      <p:bldP spid="528397" grpId="0" bldLvl="0" animBg="1"/>
      <p:bldP spid="528400" grpId="0" bldLvl="0" animBg="1"/>
      <p:bldP spid="528409" grpId="0" bldLvl="0" animBg="1"/>
      <p:bldP spid="528410" grpId="0" bldLvl="0" animBg="1"/>
      <p:bldP spid="528411" grpId="0" bldLvl="0" animBg="1"/>
      <p:bldP spid="528415" grpId="0" bldLvl="0" animBg="1"/>
      <p:bldP spid="528416" grpId="0" bldLvl="0" animBg="1"/>
      <p:bldP spid="528417" grpId="0" bldLvl="0" animBg="1"/>
      <p:bldP spid="528418" grpId="0" bldLvl="0" animBg="1"/>
      <p:bldP spid="528420" grpId="0" bldLvl="0" animBg="1"/>
      <p:bldP spid="528421" grpId="0" bldLvl="0" animBg="1"/>
      <p:bldP spid="528439" grpId="0" bldLvl="0" animBg="1"/>
      <p:bldP spid="528440" grpId="0" bldLvl="0" animBg="1"/>
      <p:bldP spid="528441" grpId="0" bldLvl="0" animBg="1"/>
      <p:bldP spid="528442" grpId="0" bldLvl="0" animBg="1"/>
      <p:bldP spid="528443" grpId="0" bldLvl="0" animBg="1"/>
      <p:bldP spid="528444" grpId="0" bldLvl="0" animBg="1"/>
      <p:bldP spid="528457" grpId="0" bldLvl="0" animBg="1"/>
      <p:bldP spid="52846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505200"/>
            <a:ext cx="9144000" cy="1219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800" dirty="0">
                <a:latin typeface="Times New Roman" panose="02020603050405020304" pitchFamily="18" charset="0"/>
              </a:rPr>
              <a:t>a) </a:t>
            </a:r>
            <a:r>
              <a:rPr lang="en-US" sz="2800" dirty="0" err="1">
                <a:latin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thừa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317446" name="Text Box 6"/>
          <p:cNvSpPr txBox="1">
            <a:spLocks noChangeArrowheads="1"/>
          </p:cNvSpPr>
          <p:nvPr/>
        </p:nvSpPr>
        <p:spPr bwMode="auto">
          <a:xfrm>
            <a:off x="0" y="4572000"/>
            <a:ext cx="9144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</a:rPr>
              <a:t>b) </a:t>
            </a:r>
            <a:r>
              <a:rPr lang="en-US" sz="2800" dirty="0" err="1">
                <a:latin typeface="Times New Roman" panose="02020603050405020304" pitchFamily="18" charset="0"/>
              </a:rPr>
              <a:t>Mọi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thừa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317449" name="AutoShape 9"/>
          <p:cNvSpPr>
            <a:spLocks noChangeArrowheads="1"/>
          </p:cNvSpPr>
          <p:nvPr/>
        </p:nvSpPr>
        <p:spPr bwMode="auto">
          <a:xfrm>
            <a:off x="685800" y="609600"/>
            <a:ext cx="3657600" cy="19812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sz="4000" b="1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 ý</a:t>
            </a:r>
          </a:p>
        </p:txBody>
      </p:sp>
      <p:sp>
        <p:nvSpPr>
          <p:cNvPr id="317450" name="Text Box 10"/>
          <p:cNvSpPr txBox="1">
            <a:spLocks noChangeArrowheads="1"/>
          </p:cNvSpPr>
          <p:nvPr/>
        </p:nvSpPr>
        <p:spPr bwMode="auto">
          <a:xfrm>
            <a:off x="4504690" y="0"/>
            <a:ext cx="3879850" cy="3630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H23</a:t>
            </a:r>
          </a:p>
          <a:p>
            <a:pPr marL="342900" indent="-342900" algn="just">
              <a:spcBef>
                <a:spcPct val="5000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300</a:t>
            </a:r>
          </a:p>
          <a:p>
            <a:pPr marL="342900" indent="-342900" algn="just">
              <a:spcBef>
                <a:spcPct val="50000"/>
              </a:spcBef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ct val="50000"/>
              </a:spcBef>
            </a:pPr>
            <a:r>
              <a:rPr lang="en-US" sz="2000" dirty="0">
                <a:solidFill>
                  <a:srgbClr val="6855D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6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50</a:t>
            </a:r>
          </a:p>
          <a:p>
            <a:pPr marL="342900" indent="-342900" algn="just">
              <a:spcBef>
                <a:spcPct val="50000"/>
              </a:spcBef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ct val="50000"/>
              </a:spcBef>
            </a:pP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2          3         2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25</a:t>
            </a:r>
          </a:p>
          <a:p>
            <a:pPr marL="342900" indent="-342900" algn="just">
              <a:spcBef>
                <a:spcPct val="50000"/>
              </a:spcBef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ct val="5000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5            5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51" name="Line 11"/>
          <p:cNvSpPr>
            <a:spLocks noChangeShapeType="1"/>
          </p:cNvSpPr>
          <p:nvPr/>
        </p:nvSpPr>
        <p:spPr bwMode="auto">
          <a:xfrm flipH="1">
            <a:off x="5715000" y="8382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2" name="Line 12"/>
          <p:cNvSpPr>
            <a:spLocks noChangeShapeType="1"/>
          </p:cNvSpPr>
          <p:nvPr/>
        </p:nvSpPr>
        <p:spPr bwMode="auto">
          <a:xfrm>
            <a:off x="6400800" y="838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3" name="Line 13"/>
          <p:cNvSpPr>
            <a:spLocks noChangeShapeType="1"/>
          </p:cNvSpPr>
          <p:nvPr/>
        </p:nvSpPr>
        <p:spPr bwMode="auto">
          <a:xfrm flipH="1">
            <a:off x="5257800" y="17526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4" name="Line 14"/>
          <p:cNvSpPr>
            <a:spLocks noChangeShapeType="1"/>
          </p:cNvSpPr>
          <p:nvPr/>
        </p:nvSpPr>
        <p:spPr bwMode="auto">
          <a:xfrm>
            <a:off x="5715000" y="17526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5" name="Line 15"/>
          <p:cNvSpPr>
            <a:spLocks noChangeShapeType="1"/>
          </p:cNvSpPr>
          <p:nvPr/>
        </p:nvSpPr>
        <p:spPr bwMode="auto">
          <a:xfrm flipH="1">
            <a:off x="6705600" y="17526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6" name="Line 16"/>
          <p:cNvSpPr>
            <a:spLocks noChangeShapeType="1"/>
          </p:cNvSpPr>
          <p:nvPr/>
        </p:nvSpPr>
        <p:spPr bwMode="auto">
          <a:xfrm>
            <a:off x="7086600" y="1752600"/>
            <a:ext cx="228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7" name="Line 17"/>
          <p:cNvSpPr>
            <a:spLocks noChangeShapeType="1"/>
          </p:cNvSpPr>
          <p:nvPr/>
        </p:nvSpPr>
        <p:spPr bwMode="auto">
          <a:xfrm flipH="1">
            <a:off x="7010400" y="2667000"/>
            <a:ext cx="304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458" name="Line 18"/>
          <p:cNvSpPr>
            <a:spLocks noChangeShapeType="1"/>
          </p:cNvSpPr>
          <p:nvPr/>
        </p:nvSpPr>
        <p:spPr bwMode="auto">
          <a:xfrm>
            <a:off x="7467600" y="2667000"/>
            <a:ext cx="304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3" grpId="0" build="p"/>
      <p:bldP spid="31744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1150" y="1791970"/>
            <a:ext cx="83331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280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tập1</a:t>
            </a:r>
            <a:r>
              <a:rPr kumimoji="0" lang="en-US" altLang="en-US" sz="2800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tố?</a:t>
            </a:r>
            <a:endParaRPr kumimoji="0" lang="en-US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11" descr="Water droplets"/>
          <p:cNvSpPr>
            <a:spLocks noChangeArrowheads="1"/>
          </p:cNvSpPr>
          <p:nvPr/>
        </p:nvSpPr>
        <p:spPr bwMode="auto">
          <a:xfrm>
            <a:off x="685800" y="3200400"/>
            <a:ext cx="2590800" cy="500063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a) 20 = 4.5</a:t>
            </a:r>
          </a:p>
        </p:txBody>
      </p:sp>
      <p:sp>
        <p:nvSpPr>
          <p:cNvPr id="5" name="AutoShape 12" descr="Water droplets"/>
          <p:cNvSpPr>
            <a:spLocks noChangeArrowheads="1"/>
          </p:cNvSpPr>
          <p:nvPr/>
        </p:nvSpPr>
        <p:spPr bwMode="auto">
          <a:xfrm>
            <a:off x="4419600" y="3220220"/>
            <a:ext cx="2590800" cy="500063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b) 20 = 2.10 </a:t>
            </a:r>
          </a:p>
        </p:txBody>
      </p:sp>
      <p:sp>
        <p:nvSpPr>
          <p:cNvPr id="6" name="AutoShape 6" descr="Water droplets"/>
          <p:cNvSpPr>
            <a:spLocks noChangeArrowheads="1"/>
          </p:cNvSpPr>
          <p:nvPr/>
        </p:nvSpPr>
        <p:spPr bwMode="auto">
          <a:xfrm>
            <a:off x="685800" y="4419600"/>
            <a:ext cx="2590800" cy="500063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c) 20 = 2.2.5</a:t>
            </a:r>
          </a:p>
        </p:txBody>
      </p:sp>
      <p:sp>
        <p:nvSpPr>
          <p:cNvPr id="7" name="AutoShape 6" descr="Water droplets"/>
          <p:cNvSpPr>
            <a:spLocks noChangeArrowheads="1"/>
          </p:cNvSpPr>
          <p:nvPr/>
        </p:nvSpPr>
        <p:spPr bwMode="auto">
          <a:xfrm>
            <a:off x="4419600" y="4408361"/>
            <a:ext cx="2590800" cy="500063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d) 20 = 1.20</a:t>
            </a:r>
          </a:p>
        </p:txBody>
      </p:sp>
      <p:sp>
        <p:nvSpPr>
          <p:cNvPr id="9" name="Title 2"/>
          <p:cNvSpPr>
            <a:spLocks noGrp="1"/>
          </p:cNvSpPr>
          <p:nvPr/>
        </p:nvSpPr>
        <p:spPr>
          <a:xfrm>
            <a:off x="0" y="0"/>
            <a:ext cx="9144000" cy="837565"/>
          </a:xfrm>
          <a:prstGeom prst="rect">
            <a:avLst/>
          </a:prstGeom>
          <a:gradFill>
            <a:gsLst>
              <a:gs pos="30000">
                <a:srgbClr val="FBFB11"/>
              </a:gs>
              <a:gs pos="100000">
                <a:srgbClr val="838309"/>
              </a:gs>
            </a:gsLst>
            <a:path path="circle"/>
          </a:gradFill>
          <a:ln w="12700" cmpd="sng">
            <a:noFill/>
            <a:prstDash val="solid"/>
          </a:ln>
        </p:spPr>
        <p:txBody>
          <a:bodyPr vert="horz" l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i="0" u="none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26: </a:t>
            </a:r>
            <a:b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TÍCH MỘT SỐ RA THỪA SỐ NGUYÊN TỐ</a:t>
            </a:r>
          </a:p>
        </p:txBody>
      </p:sp>
      <p:sp>
        <p:nvSpPr>
          <p:cNvPr id="3" name="6-Point Star 2"/>
          <p:cNvSpPr/>
          <p:nvPr/>
        </p:nvSpPr>
        <p:spPr>
          <a:xfrm>
            <a:off x="621665" y="4372610"/>
            <a:ext cx="466090" cy="594360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18010" y="762000"/>
            <a:ext cx="60217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18010" y="1143000"/>
            <a:ext cx="91259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300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035050" y="2006600"/>
            <a:ext cx="6400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819275" y="2109787"/>
            <a:ext cx="0" cy="27416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24050" y="1981200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035050" y="2457450"/>
            <a:ext cx="6400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911350" y="2460625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203325" y="2943225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908175" y="2933700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209675" y="3419475"/>
            <a:ext cx="4876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895475" y="3430587"/>
            <a:ext cx="3365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384300" y="3908425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895475" y="3916362"/>
            <a:ext cx="3365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428750" y="4397375"/>
            <a:ext cx="335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0" name="Text Box 105"/>
          <p:cNvSpPr txBox="1">
            <a:spLocks noChangeArrowheads="1"/>
          </p:cNvSpPr>
          <p:nvPr/>
        </p:nvSpPr>
        <p:spPr bwMode="auto">
          <a:xfrm>
            <a:off x="2856860" y="1524000"/>
            <a:ext cx="6229350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bước phân tích theo cột dọc:</a:t>
            </a:r>
          </a:p>
          <a:p>
            <a:pPr algn="just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B1: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Viết theo dạng cột</a:t>
            </a:r>
            <a:endParaRPr lang="vi-V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B2: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 một số nguyên tố mà số đã cho chia hết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dụng các dấu hiệu chia hết cho 2, cho 3, cho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số nguyên tố theo thứ tự từ nhỏ đến lớn).</a:t>
            </a:r>
          </a:p>
          <a:p>
            <a:pPr algn="just"/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B3: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số đã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 nguyên tố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vừa chọn.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số nguyên tố được viết bên phải cột,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viết bên trái cột.</a:t>
            </a:r>
            <a:endParaRPr lang="vi-V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Lặp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 phép chia như vậy với các thương tìm được. Việc phân tích dừng lại khi thương bằng 1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 các thừa số nguyên tố bên phải cột là kết quả phân tích số đã cho ra thừa số nguyên tố.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 gọn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kết 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dưới dạng lũy thừa (nếu có)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82"/>
          <p:cNvSpPr txBox="1">
            <a:spLocks noChangeArrowheads="1"/>
          </p:cNvSpPr>
          <p:nvPr/>
        </p:nvSpPr>
        <p:spPr bwMode="auto">
          <a:xfrm>
            <a:off x="143608" y="5135673"/>
            <a:ext cx="8096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</a:p>
        </p:txBody>
      </p:sp>
      <p:sp>
        <p:nvSpPr>
          <p:cNvPr id="23" name="Text Box 66"/>
          <p:cNvSpPr txBox="1">
            <a:spLocks noChangeArrowheads="1"/>
          </p:cNvSpPr>
          <p:nvPr/>
        </p:nvSpPr>
        <p:spPr bwMode="auto">
          <a:xfrm>
            <a:off x="-333101" y="5483234"/>
            <a:ext cx="26885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= 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3 . 5</a:t>
            </a:r>
            <a:r>
              <a:rPr lang="en-US" sz="24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/>
        </p:nvSpPr>
        <p:spPr>
          <a:xfrm>
            <a:off x="0" y="0"/>
            <a:ext cx="9144000" cy="837565"/>
          </a:xfrm>
          <a:prstGeom prst="rect">
            <a:avLst/>
          </a:prstGeom>
          <a:gradFill>
            <a:gsLst>
              <a:gs pos="30000">
                <a:srgbClr val="FBFB11"/>
              </a:gs>
              <a:gs pos="100000">
                <a:srgbClr val="838309"/>
              </a:gs>
            </a:gsLst>
            <a:path path="circle"/>
          </a:gradFill>
          <a:ln w="12700" cmpd="sng">
            <a:noFill/>
            <a:prstDash val="solid"/>
          </a:ln>
        </p:spPr>
        <p:txBody>
          <a:bodyPr vert="horz" lIns="0" rIns="0" bIns="0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i="0" u="none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26: </a:t>
            </a:r>
            <a:b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TÍCH MỘT SỐ RA THỪA SỐ NGUYÊN TỐ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AG00317_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971800"/>
            <a:ext cx="3024188" cy="343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1524000" y="914400"/>
            <a:ext cx="6629400" cy="2811945"/>
          </a:xfrm>
          <a:prstGeom prst="cloudCallout">
            <a:avLst>
              <a:gd name="adj1" fmla="val -38399"/>
              <a:gd name="adj2" fmla="val 8001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những cách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 để phân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tích một số tự nhiên lớn hơn 1 ra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thừa số nguyên tố?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9&quot;/&gt;&lt;/object&gt;&lt;object type=&quot;3&quot; unique_id=&quot;10005&quot;&gt;&lt;property id=&quot;20148&quot; value=&quot;5&quot;/&gt;&lt;property id=&quot;20300&quot; value=&quot;Slide 3&quot;/&gt;&lt;property id=&quot;20307&quot; value=&quot;313&quot;/&gt;&lt;/object&gt;&lt;object type=&quot;3&quot; unique_id=&quot;10006&quot;&gt;&lt;property id=&quot;20148&quot; value=&quot;5&quot;/&gt;&lt;property id=&quot;20300&quot; value=&quot;Slide 4&quot;/&gt;&lt;property id=&quot;20307&quot; value=&quot;307&quot;/&gt;&lt;/object&gt;&lt;object type=&quot;3&quot; unique_id=&quot;10007&quot;&gt;&lt;property id=&quot;20148&quot; value=&quot;5&quot;/&gt;&lt;property id=&quot;20300&quot; value=&quot;Slide 5&quot;/&gt;&lt;property id=&quot;20307&quot; value=&quot;287&quot;/&gt;&lt;/object&gt;&lt;object type=&quot;3&quot; unique_id=&quot;10008&quot;&gt;&lt;property id=&quot;20148&quot; value=&quot;5&quot;/&gt;&lt;property id=&quot;20300&quot; value=&quot;Slide 6&quot;/&gt;&lt;property id=&quot;20307&quot; value=&quot;273&quot;/&gt;&lt;/object&gt;&lt;object type=&quot;3&quot; unique_id=&quot;10009&quot;&gt;&lt;property id=&quot;20148&quot; value=&quot;5&quot;/&gt;&lt;property id=&quot;20300&quot; value=&quot;Slide 7&quot;/&gt;&lt;property id=&quot;20307&quot; value=&quot;272&quot;/&gt;&lt;/object&gt;&lt;object type=&quot;3&quot; unique_id=&quot;10010&quot;&gt;&lt;property id=&quot;20148&quot; value=&quot;5&quot;/&gt;&lt;property id=&quot;20300&quot; value=&quot;Slide 8&quot;/&gt;&lt;property id=&quot;20307&quot; value=&quot;317&quot;/&gt;&lt;/object&gt;&lt;object type=&quot;3&quot; unique_id=&quot;10011&quot;&gt;&lt;property id=&quot;20148&quot; value=&quot;5&quot;/&gt;&lt;property id=&quot;20300&quot; value=&quot;Slide 9&quot;/&gt;&lt;property id=&quot;20307&quot; value=&quot;290&quot;/&gt;&lt;/object&gt;&lt;object type=&quot;3&quot; unique_id=&quot;10012&quot;&gt;&lt;property id=&quot;20148&quot; value=&quot;5&quot;/&gt;&lt;property id=&quot;20300&quot; value=&quot;Slide 10&quot;/&gt;&lt;property id=&quot;20307&quot; value=&quot;314&quot;/&gt;&lt;/object&gt;&lt;object type=&quot;3&quot; unique_id=&quot;10013&quot;&gt;&lt;property id=&quot;20148&quot; value=&quot;5&quot;/&gt;&lt;property id=&quot;20300&quot; value=&quot;Slide 11&quot;/&gt;&lt;property id=&quot;20307&quot; value=&quot;315&quot;/&gt;&lt;/object&gt;&lt;object type=&quot;3&quot; unique_id=&quot;10014&quot;&gt;&lt;property id=&quot;20148&quot; value=&quot;5&quot;/&gt;&lt;property id=&quot;20300&quot; value=&quot;Slide 12&quot;/&gt;&lt;property id=&quot;20307&quot; value=&quot;306&quot;/&gt;&lt;/object&gt;&lt;object type=&quot;3&quot; unique_id=&quot;10015&quot;&gt;&lt;property id=&quot;20148&quot; value=&quot;5&quot;/&gt;&lt;property id=&quot;20300&quot; value=&quot;Slide 13&quot;/&gt;&lt;property id=&quot;20307&quot; value=&quot;319&quot;/&gt;&lt;/object&gt;&lt;object type=&quot;3&quot; unique_id=&quot;10016&quot;&gt;&lt;property id=&quot;20148&quot; value=&quot;5&quot;/&gt;&lt;property id=&quot;20300&quot; value=&quot;Slide 14&quot;/&gt;&lt;property id=&quot;20307&quot; value=&quot;296&quot;/&gt;&lt;/object&gt;&lt;object type=&quot;3&quot; unique_id=&quot;10017&quot;&gt;&lt;property id=&quot;20148&quot; value=&quot;5&quot;/&gt;&lt;property id=&quot;20300&quot; value=&quot;Slide 15&quot;/&gt;&lt;property id=&quot;20307&quot; value=&quot;308&quot;/&gt;&lt;/object&gt;&lt;object type=&quot;3&quot; unique_id=&quot;10018&quot;&gt;&lt;property id=&quot;20148&quot; value=&quot;5&quot;/&gt;&lt;property id=&quot;20300&quot; value=&quot;Slide 16&quot;/&gt;&lt;property id=&quot;20307&quot; value=&quot;305&quot;/&gt;&lt;/object&gt;&lt;object type=&quot;3&quot; unique_id=&quot;10019&quot;&gt;&lt;property id=&quot;20148&quot; value=&quot;5&quot;/&gt;&lt;property id=&quot;20300&quot; value=&quot;Slide 17&quot;/&gt;&lt;property id=&quot;20307&quot; value=&quot;298&quot;/&gt;&lt;/object&gt;&lt;object type=&quot;3&quot; unique_id=&quot;10020&quot;&gt;&lt;property id=&quot;20148&quot; value=&quot;5&quot;/&gt;&lt;property id=&quot;20300&quot; value=&quot;Slide 18&quot;/&gt;&lt;property id=&quot;20307&quot; value=&quot;292&quot;/&gt;&lt;/object&gt;&lt;object type=&quot;3&quot; unique_id=&quot;10021&quot;&gt;&lt;property id=&quot;20148&quot; value=&quot;5&quot;/&gt;&lt;property id=&quot;20300&quot; value=&quot;Slide 19&quot;/&gt;&lt;property id=&quot;20307&quot; value=&quot;311&quot;/&gt;&lt;/object&gt;&lt;object type=&quot;3&quot; unique_id=&quot;10022&quot;&gt;&lt;property id=&quot;20148&quot; value=&quot;5&quot;/&gt;&lt;property id=&quot;20300&quot; value=&quot;Slide 20&quot;/&gt;&lt;property id=&quot;20307&quot; value=&quot;293&quot;/&gt;&lt;/object&gt;&lt;object type=&quot;3&quot; unique_id=&quot;10023&quot;&gt;&lt;property id=&quot;20148&quot; value=&quot;5&quot;/&gt;&lt;property id=&quot;20300&quot; value=&quot;Slide 21&quot;/&gt;&lt;property id=&quot;20307&quot; value=&quot;303&quot;/&gt;&lt;/object&gt;&lt;object type=&quot;3&quot; unique_id=&quot;10024&quot;&gt;&lt;property id=&quot;20148&quot; value=&quot;5&quot;/&gt;&lt;property id=&quot;20300&quot; value=&quot;Slide 22&quot;/&gt;&lt;property id=&quot;20307&quot; value=&quot;295&quot;/&gt;&lt;/object&gt;&lt;object type=&quot;3&quot; unique_id=&quot;10025&quot;&gt;&lt;property id=&quot;20148&quot; value=&quot;5&quot;/&gt;&lt;property id=&quot;20300&quot; value=&quot;Slide 23&quot;/&gt;&lt;property id=&quot;20307&quot; value=&quot;285&quot;/&gt;&lt;/object&gt;&lt;/object&gt;&lt;object type=&quot;8&quot; unique_id=&quot;10050&quot;&gt;&lt;/object&gt;&lt;/object&gt;&lt;/database&gt;"/>
  <p:tag name="MMPROD_NEXTUNIQUEID" val="10009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1080</Words>
  <Application>Microsoft Office PowerPoint</Application>
  <PresentationFormat>On-screen Show (4:3)</PresentationFormat>
  <Paragraphs>238</Paragraphs>
  <Slides>16</Slides>
  <Notes>3</Notes>
  <HiddenSlides>1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Constantia</vt:lpstr>
      <vt:lpstr>Times New Roman</vt:lpstr>
      <vt:lpstr>VNI-Souvir</vt:lpstr>
      <vt:lpstr>Wingdings 2</vt:lpstr>
      <vt:lpstr>Flow</vt:lpstr>
      <vt:lpstr>Equation</vt:lpstr>
      <vt:lpstr>PowerPoint Presentation</vt:lpstr>
      <vt:lpstr>PowerPoint Presentation</vt:lpstr>
      <vt:lpstr>TIẾT 28:  PHÂN TÍCH MỘT SỐ RA THỪA SỐ NGUYÊN TỐ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Phiếu bài tập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PC</cp:lastModifiedBy>
  <cp:revision>110</cp:revision>
  <dcterms:created xsi:type="dcterms:W3CDTF">2006-08-16T00:00:00Z</dcterms:created>
  <dcterms:modified xsi:type="dcterms:W3CDTF">2020-11-09T08:42:08Z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1033-11.2.0.9718</vt:lpwstr>
  </property>
</Properties>
</file>