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37" r:id="rId2"/>
    <p:sldId id="316" r:id="rId3"/>
    <p:sldId id="315" r:id="rId4"/>
    <p:sldId id="256" r:id="rId5"/>
    <p:sldId id="302" r:id="rId6"/>
    <p:sldId id="303" r:id="rId7"/>
    <p:sldId id="270" r:id="rId8"/>
    <p:sldId id="272" r:id="rId9"/>
    <p:sldId id="335" r:id="rId10"/>
    <p:sldId id="321" r:id="rId11"/>
    <p:sldId id="320" r:id="rId12"/>
    <p:sldId id="306" r:id="rId13"/>
    <p:sldId id="333" r:id="rId14"/>
    <p:sldId id="319" r:id="rId15"/>
    <p:sldId id="279" r:id="rId16"/>
    <p:sldId id="290" r:id="rId17"/>
    <p:sldId id="283" r:id="rId18"/>
    <p:sldId id="323" r:id="rId19"/>
    <p:sldId id="329" r:id="rId20"/>
    <p:sldId id="300" r:id="rId21"/>
    <p:sldId id="327" r:id="rId22"/>
    <p:sldId id="330" r:id="rId23"/>
    <p:sldId id="331" r:id="rId24"/>
    <p:sldId id="264" r:id="rId25"/>
    <p:sldId id="33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FF3300"/>
    <a:srgbClr val="4D4D4D"/>
    <a:srgbClr val="5F5F5F"/>
    <a:srgbClr val="0000FF"/>
    <a:srgbClr val="FF3399"/>
    <a:srgbClr val="FFFF99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>
      <p:cViewPr varScale="1">
        <p:scale>
          <a:sx n="71" d="100"/>
          <a:sy n="71" d="100"/>
        </p:scale>
        <p:origin x="1296" y="60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5FAE7-B3AF-46E1-B6B1-E97D773A79C0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5C6D2-5693-41CC-953F-02C64E635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25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ED369C-9FCE-4B70-ACB6-2556FB7B70BE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2840071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CBCEC-87D2-418C-8791-E1BCE662430D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4F138-8853-4BC5-A8B5-6C077617422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FB8B9-A99F-472C-A0EF-25A3A77281A0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A4809-56FA-4735-9917-324BFFDD78F4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7FB64-F57C-49FB-BA74-8EA1D9A89A8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EC237-4931-4F18-912D-F7701131BFC9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2B387-553C-4B92-B272-BDC7C236117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2D971-9864-499B-AA7A-2246583DC4DB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3E850-92D3-4D37-B132-A71EAF2EFD9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02905-9FB8-46EF-8248-2BF97C09708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7AD984-3C30-49AC-8A7D-C2D7C679978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A4B26-2683-422A-95A4-7E2304651C1E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fld id="{A66C7F2B-A2F3-4174-A03D-27BEBEA8E0DE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1143000" y="990600"/>
            <a:ext cx="7165975" cy="2286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5400" b="1" kern="1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 LIỆT CHÀO MỪNG</a:t>
            </a:r>
          </a:p>
        </p:txBody>
      </p:sp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1419225" y="2486025"/>
            <a:ext cx="6429375" cy="552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b="1" kern="10" dirty="0">
                <a:ln w="1905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CÁC THẦY CÔ GIÁO VỀ DỰ GIỜ</a:t>
            </a:r>
            <a:r>
              <a:rPr lang="en-US" b="1" kern="10" dirty="0">
                <a:ln w="1905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/>
              </a:rPr>
              <a:t> </a:t>
            </a: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1668463" y="4672013"/>
            <a:ext cx="6180137" cy="89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2000" b="1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Hùy</a:t>
            </a:r>
          </a:p>
          <a:p>
            <a:pPr algn="ctr"/>
            <a:r>
              <a:rPr lang="vi-VN" sz="2000" b="1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Tràng An</a:t>
            </a:r>
            <a:endParaRPr lang="en-US" sz="2000" b="1" kern="10">
              <a:ln w="19050">
                <a:solidFill>
                  <a:srgbClr val="99CC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7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513638" y="4991100"/>
            <a:ext cx="15668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" y="12700"/>
            <a:ext cx="1566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9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408068" y="-80168"/>
            <a:ext cx="15668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0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53194" y="5096669"/>
            <a:ext cx="15668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AutoShape 11"/>
          <p:cNvSpPr>
            <a:spLocks noChangeArrowheads="1"/>
          </p:cNvSpPr>
          <p:nvPr/>
        </p:nvSpPr>
        <p:spPr bwMode="auto">
          <a:xfrm>
            <a:off x="7753350" y="81915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3082" name="AutoShape 12"/>
          <p:cNvSpPr>
            <a:spLocks noChangeArrowheads="1"/>
          </p:cNvSpPr>
          <p:nvPr/>
        </p:nvSpPr>
        <p:spPr bwMode="auto">
          <a:xfrm>
            <a:off x="4191000" y="4495800"/>
            <a:ext cx="304800" cy="304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3" name="AutoShape 13"/>
          <p:cNvSpPr>
            <a:spLocks noChangeArrowheads="1"/>
          </p:cNvSpPr>
          <p:nvPr/>
        </p:nvSpPr>
        <p:spPr bwMode="auto">
          <a:xfrm>
            <a:off x="6553200" y="57150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4" name="AutoShape 14"/>
          <p:cNvSpPr>
            <a:spLocks noChangeArrowheads="1"/>
          </p:cNvSpPr>
          <p:nvPr/>
        </p:nvSpPr>
        <p:spPr bwMode="auto">
          <a:xfrm>
            <a:off x="2362200" y="19812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5" name="AutoShape 15"/>
          <p:cNvSpPr>
            <a:spLocks noChangeArrowheads="1"/>
          </p:cNvSpPr>
          <p:nvPr/>
        </p:nvSpPr>
        <p:spPr bwMode="auto">
          <a:xfrm>
            <a:off x="5181600" y="32004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6" name="AutoShape 16"/>
          <p:cNvSpPr>
            <a:spLocks noChangeArrowheads="1"/>
          </p:cNvSpPr>
          <p:nvPr/>
        </p:nvSpPr>
        <p:spPr bwMode="auto">
          <a:xfrm>
            <a:off x="7391400" y="38100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7" name="AutoShape 17"/>
          <p:cNvSpPr>
            <a:spLocks noChangeArrowheads="1"/>
          </p:cNvSpPr>
          <p:nvPr/>
        </p:nvSpPr>
        <p:spPr bwMode="auto">
          <a:xfrm>
            <a:off x="4495800" y="13716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8" name="AutoShape 18"/>
          <p:cNvSpPr>
            <a:spLocks noChangeArrowheads="1"/>
          </p:cNvSpPr>
          <p:nvPr/>
        </p:nvSpPr>
        <p:spPr bwMode="auto">
          <a:xfrm>
            <a:off x="1676400" y="48006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9" name="AutoShape 19"/>
          <p:cNvSpPr>
            <a:spLocks noChangeArrowheads="1"/>
          </p:cNvSpPr>
          <p:nvPr/>
        </p:nvSpPr>
        <p:spPr bwMode="auto">
          <a:xfrm>
            <a:off x="3200400" y="5791200"/>
            <a:ext cx="3048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90" name="AutoShape 20"/>
          <p:cNvSpPr>
            <a:spLocks noChangeArrowheads="1"/>
          </p:cNvSpPr>
          <p:nvPr/>
        </p:nvSpPr>
        <p:spPr bwMode="auto">
          <a:xfrm>
            <a:off x="6400800" y="1828800"/>
            <a:ext cx="304800" cy="3048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91" name="AutoShape 21"/>
          <p:cNvSpPr>
            <a:spLocks noChangeArrowheads="1"/>
          </p:cNvSpPr>
          <p:nvPr/>
        </p:nvSpPr>
        <p:spPr bwMode="auto">
          <a:xfrm>
            <a:off x="3505200" y="32004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4" name="AutoShape 22"/>
          <p:cNvSpPr>
            <a:spLocks noChangeArrowheads="1"/>
          </p:cNvSpPr>
          <p:nvPr/>
        </p:nvSpPr>
        <p:spPr bwMode="auto">
          <a:xfrm>
            <a:off x="1892300" y="38481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5" name="AutoShape 23"/>
          <p:cNvSpPr>
            <a:spLocks noChangeArrowheads="1"/>
          </p:cNvSpPr>
          <p:nvPr/>
        </p:nvSpPr>
        <p:spPr bwMode="auto">
          <a:xfrm>
            <a:off x="1905000" y="685800"/>
            <a:ext cx="2286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6" name="AutoShape 24"/>
          <p:cNvSpPr>
            <a:spLocks noChangeArrowheads="1"/>
          </p:cNvSpPr>
          <p:nvPr/>
        </p:nvSpPr>
        <p:spPr bwMode="auto">
          <a:xfrm>
            <a:off x="7848600" y="4876800"/>
            <a:ext cx="1524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8305800" y="26670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8" name="AutoShape 26"/>
          <p:cNvSpPr>
            <a:spLocks noChangeArrowheads="1"/>
          </p:cNvSpPr>
          <p:nvPr/>
        </p:nvSpPr>
        <p:spPr bwMode="auto">
          <a:xfrm>
            <a:off x="774700" y="2743200"/>
            <a:ext cx="152400" cy="152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24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9" name="WordArt 27"/>
          <p:cNvSpPr>
            <a:spLocks noChangeArrowheads="1" noChangeShapeType="1" noTextEdit="1"/>
          </p:cNvSpPr>
          <p:nvPr/>
        </p:nvSpPr>
        <p:spPr bwMode="auto">
          <a:xfrm>
            <a:off x="1752600" y="3581400"/>
            <a:ext cx="5715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VẬT LÝ - LỚP 7</a:t>
            </a:r>
          </a:p>
        </p:txBody>
      </p:sp>
    </p:spTree>
    <p:extLst>
      <p:ext uri="{BB962C8B-B14F-4D97-AF65-F5344CB8AC3E}">
        <p14:creationId xmlns:p14="http://schemas.microsoft.com/office/powerpoint/2010/main" val="62306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6" dur="3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9" dur="3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5" dur="3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8" dur="3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04800" y="2112963"/>
            <a:ext cx="296863" cy="579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3300"/>
                </a:solidFill>
              </a:rPr>
              <a:t> </a:t>
            </a:r>
            <a:endParaRPr lang="en-US" altLang="en-US" sz="3200" b="0"/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0" y="2402681"/>
            <a:ext cx="8991600" cy="215443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5400" dirty="0">
                <a:latin typeface="+mj-lt"/>
                <a:sym typeface="Wingdings" panose="05000000000000000000" pitchFamily="2" charset="2"/>
              </a:rPr>
              <a:t></a:t>
            </a:r>
            <a:r>
              <a:rPr lang="en-US" altLang="en-US" sz="5400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Nguồn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có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khả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năng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cung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cấp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dòng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để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các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dụng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cụ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hoạt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động</a:t>
            </a:r>
            <a:r>
              <a:rPr lang="en-US" altLang="en-US" sz="4000" i="1" dirty="0">
                <a:latin typeface="+mj-lt"/>
              </a:rPr>
              <a:t>.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0" y="1084561"/>
            <a:ext cx="93065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arenR"/>
            </a:pPr>
            <a:r>
              <a:rPr lang="en-US" altLang="en-US" sz="54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sz="4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nguồn</a:t>
            </a:r>
            <a:r>
              <a:rPr lang="en-US" altLang="en-US" sz="4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4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thường</a:t>
            </a:r>
            <a:r>
              <a:rPr lang="en-US" altLang="en-US" sz="4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400" u="sng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dùng</a:t>
            </a:r>
            <a:r>
              <a:rPr lang="en-US" altLang="en-US" sz="4400" u="sng" dirty="0">
                <a:solidFill>
                  <a:srgbClr val="0000FF"/>
                </a:solidFill>
                <a:latin typeface="Times New Roman" panose="02020603050405020304" pitchFamily="18" charset="0"/>
              </a:rPr>
              <a:t>:</a:t>
            </a:r>
          </a:p>
          <a:p>
            <a:pPr eaLnBrk="1" hangingPunct="1"/>
            <a:endParaRPr lang="en-US" altLang="en-US" sz="5400" u="sng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0" y="161231"/>
            <a:ext cx="809707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5400">
                <a:solidFill>
                  <a:srgbClr val="FF3300"/>
                </a:solidFill>
                <a:latin typeface="Times New Roman" panose="02020603050405020304" pitchFamily="18" charset="0"/>
              </a:rPr>
              <a:t>II. </a:t>
            </a:r>
            <a:r>
              <a:rPr lang="en-US" altLang="en-US" sz="5400" u="sng">
                <a:solidFill>
                  <a:srgbClr val="FF3300"/>
                </a:solidFill>
                <a:latin typeface="Times New Roman" panose="02020603050405020304" pitchFamily="18" charset="0"/>
              </a:rPr>
              <a:t>NGUỒN ĐIỆN: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animBg="1"/>
      <p:bldP spid="52232" grpId="0"/>
      <p:bldP spid="522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5"/>
          <p:cNvSpPr txBox="1">
            <a:spLocks noChangeArrowheads="1"/>
          </p:cNvSpPr>
          <p:nvPr/>
        </p:nvSpPr>
        <p:spPr bwMode="auto">
          <a:xfrm>
            <a:off x="304800" y="2112963"/>
            <a:ext cx="296863" cy="5794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3300"/>
                </a:solidFill>
              </a:rPr>
              <a:t> </a:t>
            </a:r>
            <a:endParaRPr lang="en-US" altLang="en-US" sz="3200" b="0"/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0" y="95455"/>
            <a:ext cx="91440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6600">
                <a:latin typeface="+mj-lt"/>
                <a:sym typeface="Wingdings" panose="05000000000000000000" pitchFamily="2" charset="2"/>
              </a:rPr>
              <a:t></a:t>
            </a:r>
            <a:r>
              <a:rPr lang="en-US" altLang="en-US" sz="6600">
                <a:latin typeface="+mj-lt"/>
              </a:rPr>
              <a:t>  </a:t>
            </a:r>
            <a:r>
              <a:rPr lang="en-US" altLang="en-US" sz="6600" i="1">
                <a:latin typeface="+mj-lt"/>
              </a:rPr>
              <a:t>Mỗi nguồn điện đều có hai cực:</a:t>
            </a:r>
            <a:r>
              <a:rPr lang="en-US" altLang="en-US" sz="6600">
                <a:latin typeface="+mj-lt"/>
              </a:rPr>
              <a:t> </a:t>
            </a:r>
          </a:p>
          <a:p>
            <a:pPr eaLnBrk="1" hangingPunct="1"/>
            <a:r>
              <a:rPr lang="en-US" altLang="en-US" sz="6600">
                <a:latin typeface="+mj-lt"/>
              </a:rPr>
              <a:t> 				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-434009" y="1368422"/>
            <a:ext cx="85344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6600">
              <a:latin typeface="+mj-lt"/>
            </a:endParaRPr>
          </a:p>
          <a:p>
            <a:pPr eaLnBrk="1" hangingPunct="1"/>
            <a:r>
              <a:rPr lang="en-US" altLang="en-US" sz="6600">
                <a:latin typeface="+mj-lt"/>
              </a:rPr>
              <a:t> 		</a:t>
            </a:r>
            <a:r>
              <a:rPr lang="vi-VN" altLang="en-US" sz="6600">
                <a:latin typeface="+mj-lt"/>
              </a:rPr>
              <a:t>- </a:t>
            </a:r>
            <a:r>
              <a:rPr lang="en-US" altLang="en-US" sz="6600">
                <a:latin typeface="+mj-lt"/>
              </a:rPr>
              <a:t>Cực dương (+)</a:t>
            </a:r>
          </a:p>
          <a:p>
            <a:pPr eaLnBrk="1" hangingPunct="1"/>
            <a:r>
              <a:rPr lang="en-US" altLang="en-US" sz="6600">
                <a:latin typeface="+mj-lt"/>
              </a:rPr>
              <a:t>		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-2219738" y="3128626"/>
            <a:ext cx="939247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6600">
              <a:latin typeface="+mj-lt"/>
            </a:endParaRPr>
          </a:p>
          <a:p>
            <a:pPr eaLnBrk="1" hangingPunct="1"/>
            <a:r>
              <a:rPr lang="en-US" altLang="en-US" sz="6600">
                <a:latin typeface="+mj-lt"/>
              </a:rPr>
              <a:t> 				</a:t>
            </a:r>
            <a:r>
              <a:rPr lang="vi-VN" altLang="en-US" sz="6600">
                <a:latin typeface="+mj-lt"/>
              </a:rPr>
              <a:t>- </a:t>
            </a:r>
            <a:r>
              <a:rPr lang="en-US" altLang="en-US" sz="6600">
                <a:latin typeface="+mj-lt"/>
              </a:rPr>
              <a:t>Cực âm (-)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51207" grpId="0"/>
      <p:bldP spid="512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76200" y="2501348"/>
            <a:ext cx="6324600" cy="4356652"/>
            <a:chOff x="48" y="2013"/>
            <a:chExt cx="3984" cy="2307"/>
          </a:xfrm>
        </p:grpSpPr>
        <p:grpSp>
          <p:nvGrpSpPr>
            <p:cNvPr id="15378" name="Group 3"/>
            <p:cNvGrpSpPr/>
            <p:nvPr/>
          </p:nvGrpSpPr>
          <p:grpSpPr bwMode="auto">
            <a:xfrm>
              <a:off x="48" y="2013"/>
              <a:ext cx="3984" cy="2307"/>
              <a:chOff x="48" y="2013"/>
              <a:chExt cx="3984" cy="2307"/>
            </a:xfrm>
          </p:grpSpPr>
          <p:pic>
            <p:nvPicPr>
              <p:cNvPr id="15383" name="Picture 4" descr="a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" y="2013"/>
                <a:ext cx="3984" cy="23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84" name="Text Box 5"/>
              <p:cNvSpPr txBox="1">
                <a:spLocks noChangeArrowheads="1"/>
              </p:cNvSpPr>
              <p:nvPr/>
            </p:nvSpPr>
            <p:spPr bwMode="auto">
              <a:xfrm>
                <a:off x="2832" y="2208"/>
                <a:ext cx="10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2800"/>
                  <a:t>hình19.2</a:t>
                </a:r>
              </a:p>
            </p:txBody>
          </p:sp>
        </p:grpSp>
        <p:sp>
          <p:nvSpPr>
            <p:cNvPr id="15379" name="Text Box 6"/>
            <p:cNvSpPr txBox="1">
              <a:spLocks noChangeArrowheads="1"/>
            </p:cNvSpPr>
            <p:nvPr/>
          </p:nvSpPr>
          <p:spPr bwMode="auto">
            <a:xfrm rot="-228401">
              <a:off x="288" y="2832"/>
              <a:ext cx="396" cy="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6000" b="0">
                  <a:solidFill>
                    <a:srgbClr val="FF0000"/>
                  </a:solidFill>
                </a:rPr>
                <a:t>+</a:t>
              </a:r>
            </a:p>
          </p:txBody>
        </p:sp>
        <p:grpSp>
          <p:nvGrpSpPr>
            <p:cNvPr id="15380" name="Group 7"/>
            <p:cNvGrpSpPr/>
            <p:nvPr/>
          </p:nvGrpSpPr>
          <p:grpSpPr bwMode="auto">
            <a:xfrm>
              <a:off x="1728" y="2198"/>
              <a:ext cx="538" cy="826"/>
              <a:chOff x="1728" y="2198"/>
              <a:chExt cx="538" cy="826"/>
            </a:xfrm>
          </p:grpSpPr>
          <p:sp>
            <p:nvSpPr>
              <p:cNvPr id="15381" name="Rectangle 8"/>
              <p:cNvSpPr>
                <a:spLocks noChangeArrowheads="1"/>
              </p:cNvSpPr>
              <p:nvPr/>
            </p:nvSpPr>
            <p:spPr bwMode="auto">
              <a:xfrm>
                <a:off x="1728" y="2784"/>
                <a:ext cx="432" cy="240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5382" name="Text Box 9"/>
              <p:cNvSpPr txBox="1">
                <a:spLocks noChangeArrowheads="1"/>
              </p:cNvSpPr>
              <p:nvPr/>
            </p:nvSpPr>
            <p:spPr bwMode="auto">
              <a:xfrm rot="-857669">
                <a:off x="1728" y="2198"/>
                <a:ext cx="538" cy="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6000">
                    <a:solidFill>
                      <a:srgbClr val="0000FF"/>
                    </a:solidFill>
                  </a:rPr>
                  <a:t>_</a:t>
                </a:r>
              </a:p>
            </p:txBody>
          </p:sp>
        </p:grpSp>
      </p:grp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6742113" y="3429000"/>
            <a:ext cx="2325687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Ắcquy</a:t>
            </a:r>
          </a:p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Pin tiểu</a:t>
            </a:r>
          </a:p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Pin vuông</a:t>
            </a:r>
          </a:p>
          <a:p>
            <a:pPr eaLnBrk="1" hangingPunct="1"/>
            <a:endParaRPr lang="en-US" altLang="en-US" sz="320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Pin đại</a:t>
            </a:r>
          </a:p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Pin cúc áo</a:t>
            </a:r>
          </a:p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4833" name="Line 17"/>
          <p:cNvSpPr>
            <a:spLocks noChangeShapeType="1"/>
          </p:cNvSpPr>
          <p:nvPr/>
        </p:nvSpPr>
        <p:spPr bwMode="auto">
          <a:xfrm flipV="1">
            <a:off x="3352800" y="3810000"/>
            <a:ext cx="3505200" cy="838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4" name="Line 18"/>
          <p:cNvSpPr>
            <a:spLocks noChangeShapeType="1"/>
          </p:cNvSpPr>
          <p:nvPr/>
        </p:nvSpPr>
        <p:spPr bwMode="auto">
          <a:xfrm flipV="1">
            <a:off x="4191000" y="4267200"/>
            <a:ext cx="2667000" cy="685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5" name="Line 19"/>
          <p:cNvSpPr>
            <a:spLocks noChangeShapeType="1"/>
          </p:cNvSpPr>
          <p:nvPr/>
        </p:nvSpPr>
        <p:spPr bwMode="auto">
          <a:xfrm flipV="1">
            <a:off x="4648200" y="6248400"/>
            <a:ext cx="22098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6" name="Line 20"/>
          <p:cNvSpPr>
            <a:spLocks noChangeShapeType="1"/>
          </p:cNvSpPr>
          <p:nvPr/>
        </p:nvSpPr>
        <p:spPr bwMode="auto">
          <a:xfrm flipV="1">
            <a:off x="5029200" y="4800600"/>
            <a:ext cx="17526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37" name="Line 21"/>
          <p:cNvSpPr>
            <a:spLocks noChangeShapeType="1"/>
          </p:cNvSpPr>
          <p:nvPr/>
        </p:nvSpPr>
        <p:spPr bwMode="auto">
          <a:xfrm flipV="1">
            <a:off x="6248400" y="5715000"/>
            <a:ext cx="762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41" name="Text Box 25"/>
          <p:cNvSpPr txBox="1">
            <a:spLocks noChangeArrowheads="1"/>
          </p:cNvSpPr>
          <p:nvPr/>
        </p:nvSpPr>
        <p:spPr bwMode="auto">
          <a:xfrm>
            <a:off x="76200" y="228809"/>
            <a:ext cx="9144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dirty="0" err="1" smtClean="0">
                <a:solidFill>
                  <a:srgbClr val="FF3300"/>
                </a:solidFill>
                <a:latin typeface="Times New Roman" panose="02020603050405020304" pitchFamily="18" charset="0"/>
              </a:rPr>
              <a:t>C3</a:t>
            </a:r>
            <a:r>
              <a:rPr lang="en-US" altLang="en-US" sz="4400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en-US" sz="44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Hãy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kể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tên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nguồn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điện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có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trong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hình</a:t>
            </a:r>
            <a:r>
              <a:rPr lang="en-US" altLang="en-US" sz="4400" dirty="0">
                <a:latin typeface="Times New Roman" panose="02020603050405020304" pitchFamily="18" charset="0"/>
              </a:rPr>
              <a:t> 19.2 </a:t>
            </a:r>
            <a:r>
              <a:rPr lang="en-US" altLang="en-US" sz="4400" dirty="0" err="1">
                <a:latin typeface="Times New Roman" panose="02020603050405020304" pitchFamily="18" charset="0"/>
              </a:rPr>
              <a:t>và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một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vài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nguồn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điện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khác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mà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em</a:t>
            </a:r>
            <a:r>
              <a:rPr lang="en-US" altLang="en-US" sz="4400" dirty="0">
                <a:latin typeface="Times New Roman" panose="02020603050405020304" pitchFamily="18" charset="0"/>
              </a:rPr>
              <a:t> </a:t>
            </a:r>
            <a:r>
              <a:rPr lang="en-US" altLang="en-US" sz="4400" dirty="0" err="1">
                <a:latin typeface="Times New Roman" panose="02020603050405020304" pitchFamily="18" charset="0"/>
              </a:rPr>
              <a:t>biết</a:t>
            </a:r>
            <a:endParaRPr lang="en-US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0" y="25400"/>
            <a:ext cx="3352800" cy="2874963"/>
            <a:chOff x="0" y="16"/>
            <a:chExt cx="2112" cy="1811"/>
          </a:xfrm>
        </p:grpSpPr>
        <p:pic>
          <p:nvPicPr>
            <p:cNvPr id="16396" name="Picture 3" descr="untitled(4)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6"/>
              <a:ext cx="2100" cy="1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7" name="Text Box 4"/>
            <p:cNvSpPr txBox="1">
              <a:spLocks noChangeArrowheads="1"/>
            </p:cNvSpPr>
            <p:nvPr/>
          </p:nvSpPr>
          <p:spPr bwMode="auto">
            <a:xfrm>
              <a:off x="0" y="1536"/>
              <a:ext cx="21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latin typeface="Times New Roman" panose="02020603050405020304" pitchFamily="18" charset="0"/>
                </a:rPr>
                <a:t>Nhà máy pin mặt trời</a:t>
              </a: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3419475" y="0"/>
            <a:ext cx="5638800" cy="2976563"/>
            <a:chOff x="2154" y="0"/>
            <a:chExt cx="3552" cy="1875"/>
          </a:xfrm>
        </p:grpSpPr>
        <p:pic>
          <p:nvPicPr>
            <p:cNvPr id="16394" name="Picture 6" descr="14%20Cac%20phuong%20phap%20bao%20duong%20may%20pha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0"/>
              <a:ext cx="3552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5" name="Text Box 7"/>
            <p:cNvSpPr txBox="1">
              <a:spLocks noChangeArrowheads="1"/>
            </p:cNvSpPr>
            <p:nvPr/>
          </p:nvSpPr>
          <p:spPr bwMode="auto">
            <a:xfrm>
              <a:off x="2208" y="1584"/>
              <a:ext cx="297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latin typeface="Times New Roman" panose="02020603050405020304" pitchFamily="18" charset="0"/>
                </a:rPr>
                <a:t>Nhà máy nhiệt điện</a:t>
              </a:r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152400" y="2971800"/>
            <a:ext cx="4419600" cy="3890963"/>
            <a:chOff x="96" y="1872"/>
            <a:chExt cx="2784" cy="2451"/>
          </a:xfrm>
        </p:grpSpPr>
        <p:pic>
          <p:nvPicPr>
            <p:cNvPr id="16392" name="Picture 9" descr="Tram phat dien gi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" y="1872"/>
              <a:ext cx="2784" cy="20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Text Box 10"/>
            <p:cNvSpPr txBox="1">
              <a:spLocks noChangeArrowheads="1"/>
            </p:cNvSpPr>
            <p:nvPr/>
          </p:nvSpPr>
          <p:spPr bwMode="auto">
            <a:xfrm>
              <a:off x="528" y="4032"/>
              <a:ext cx="18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latin typeface="Times New Roman" panose="02020603050405020304" pitchFamily="18" charset="0"/>
                </a:rPr>
                <a:t>Điện gió</a:t>
              </a:r>
            </a:p>
          </p:txBody>
        </p:sp>
      </p:grpSp>
      <p:grpSp>
        <p:nvGrpSpPr>
          <p:cNvPr id="5" name="Group 11"/>
          <p:cNvGrpSpPr/>
          <p:nvPr/>
        </p:nvGrpSpPr>
        <p:grpSpPr bwMode="auto">
          <a:xfrm>
            <a:off x="4662488" y="2971800"/>
            <a:ext cx="4481512" cy="3814763"/>
            <a:chOff x="2937" y="1872"/>
            <a:chExt cx="2823" cy="2403"/>
          </a:xfrm>
        </p:grpSpPr>
        <p:pic>
          <p:nvPicPr>
            <p:cNvPr id="16390" name="Picture 12" descr="nha may thuy die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7" y="1872"/>
              <a:ext cx="2706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1" name="Text Box 13"/>
            <p:cNvSpPr txBox="1">
              <a:spLocks noChangeArrowheads="1"/>
            </p:cNvSpPr>
            <p:nvPr/>
          </p:nvSpPr>
          <p:spPr bwMode="auto">
            <a:xfrm>
              <a:off x="3024" y="3984"/>
              <a:ext cx="273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2400">
                  <a:latin typeface="Times New Roman" panose="02020603050405020304" pitchFamily="18" charset="0"/>
                </a:rPr>
                <a:t>Thủy điện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2231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b="0"/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524000"/>
            <a:ext cx="36671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09600" y="24384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99"/>
                </a:solidFill>
              </a:rPr>
              <a:t>+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971800" y="1905000"/>
            <a:ext cx="53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FFFF99"/>
                </a:solidFill>
              </a:rPr>
              <a:t>_</a:t>
            </a:r>
          </a:p>
        </p:txBody>
      </p:sp>
      <p:pic>
        <p:nvPicPr>
          <p:cNvPr id="50182" name="Picture 6" descr="jvr1259581155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9"/>
          <a:stretch>
            <a:fillRect/>
          </a:stretch>
        </p:blipFill>
        <p:spPr bwMode="auto">
          <a:xfrm>
            <a:off x="3810000" y="1447800"/>
            <a:ext cx="2514600" cy="260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3" name="Picture 7" descr="bqb11904509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618"/>
          <a:stretch>
            <a:fillRect/>
          </a:stretch>
        </p:blipFill>
        <p:spPr bwMode="auto">
          <a:xfrm>
            <a:off x="6400800" y="1447800"/>
            <a:ext cx="2743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4" name="Picture 8" descr="  Pin vuông 9V Everyday "/>
          <p:cNvPicPr>
            <a:picLocks noChangeAspect="1" noChangeArrowheads="1"/>
          </p:cNvPicPr>
          <p:nvPr/>
        </p:nvPicPr>
        <p:blipFill>
          <a:blip r:embed="rId5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4" t="7547" r="17371" b="5661"/>
          <a:stretch>
            <a:fillRect/>
          </a:stretch>
        </p:blipFill>
        <p:spPr bwMode="auto">
          <a:xfrm>
            <a:off x="0" y="4572000"/>
            <a:ext cx="21463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0"/>
          <p:cNvGrpSpPr/>
          <p:nvPr/>
        </p:nvGrpSpPr>
        <p:grpSpPr bwMode="auto">
          <a:xfrm>
            <a:off x="0" y="457200"/>
            <a:ext cx="8915400" cy="1066800"/>
            <a:chOff x="52" y="1344"/>
            <a:chExt cx="5804" cy="672"/>
          </a:xfrm>
        </p:grpSpPr>
        <p:sp>
          <p:nvSpPr>
            <p:cNvPr id="18452" name="Text Box 11"/>
            <p:cNvSpPr txBox="1">
              <a:spLocks noChangeArrowheads="1"/>
            </p:cNvSpPr>
            <p:nvPr/>
          </p:nvSpPr>
          <p:spPr bwMode="auto">
            <a:xfrm>
              <a:off x="96" y="1344"/>
              <a:ext cx="5760" cy="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3200">
                  <a:latin typeface="Times New Roman" panose="02020603050405020304" pitchFamily="18" charset="0"/>
                </a:rPr>
                <a:t>      Hãy quan sát hình19.2 và chỉ ra đâu là </a:t>
              </a:r>
              <a:r>
                <a:rPr lang="en-US" altLang="en-US" sz="3200">
                  <a:solidFill>
                    <a:srgbClr val="FF0000"/>
                  </a:solidFill>
                  <a:latin typeface="Times New Roman" panose="02020603050405020304" pitchFamily="18" charset="0"/>
                </a:rPr>
                <a:t>cực dương</a:t>
              </a:r>
              <a:r>
                <a:rPr lang="en-US" altLang="en-US" sz="3200">
                  <a:latin typeface="Times New Roman" panose="02020603050405020304" pitchFamily="18" charset="0"/>
                </a:rPr>
                <a:t>, đâu là </a:t>
              </a:r>
              <a:r>
                <a:rPr lang="en-US" altLang="en-US" sz="3200">
                  <a:solidFill>
                    <a:srgbClr val="0000FF"/>
                  </a:solidFill>
                  <a:latin typeface="Times New Roman" panose="02020603050405020304" pitchFamily="18" charset="0"/>
                </a:rPr>
                <a:t>cực âm</a:t>
              </a:r>
              <a:r>
                <a:rPr lang="en-US" altLang="en-US" sz="3200">
                  <a:latin typeface="Times New Roman" panose="02020603050405020304" pitchFamily="18" charset="0"/>
                </a:rPr>
                <a:t> của mỗi nguồn điện này? </a:t>
              </a:r>
            </a:p>
          </p:txBody>
        </p:sp>
        <p:sp>
          <p:nvSpPr>
            <p:cNvPr id="18453" name="Text Box 12"/>
            <p:cNvSpPr txBox="1">
              <a:spLocks noChangeArrowheads="1"/>
            </p:cNvSpPr>
            <p:nvPr/>
          </p:nvSpPr>
          <p:spPr bwMode="auto">
            <a:xfrm>
              <a:off x="52" y="1353"/>
              <a:ext cx="476" cy="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latin typeface="Times New Roman" panose="02020603050405020304" pitchFamily="18" charset="0"/>
                </a:rPr>
                <a:t>C3</a:t>
              </a:r>
            </a:p>
          </p:txBody>
        </p:sp>
      </p:grpSp>
      <p:grpSp>
        <p:nvGrpSpPr>
          <p:cNvPr id="3" name="Group 26"/>
          <p:cNvGrpSpPr/>
          <p:nvPr/>
        </p:nvGrpSpPr>
        <p:grpSpPr bwMode="auto">
          <a:xfrm>
            <a:off x="152400" y="2438400"/>
            <a:ext cx="3810000" cy="2119313"/>
            <a:chOff x="96" y="1536"/>
            <a:chExt cx="2400" cy="1335"/>
          </a:xfrm>
        </p:grpSpPr>
        <p:sp>
          <p:nvSpPr>
            <p:cNvPr id="18448" name="Text Box 15"/>
            <p:cNvSpPr txBox="1">
              <a:spLocks noChangeArrowheads="1"/>
            </p:cNvSpPr>
            <p:nvPr/>
          </p:nvSpPr>
          <p:spPr bwMode="auto">
            <a:xfrm>
              <a:off x="96" y="2592"/>
              <a:ext cx="12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CỰC DƯƠNG</a:t>
              </a:r>
            </a:p>
          </p:txBody>
        </p:sp>
        <p:sp>
          <p:nvSpPr>
            <p:cNvPr id="18449" name="Line 16"/>
            <p:cNvSpPr>
              <a:spLocks noChangeShapeType="1"/>
            </p:cNvSpPr>
            <p:nvPr/>
          </p:nvSpPr>
          <p:spPr bwMode="auto">
            <a:xfrm>
              <a:off x="528" y="1824"/>
              <a:ext cx="144" cy="768"/>
            </a:xfrm>
            <a:prstGeom prst="line">
              <a:avLst/>
            </a:prstGeom>
            <a:noFill/>
            <a:ln w="38100">
              <a:solidFill>
                <a:srgbClr val="FF3399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450" name="Text Box 18"/>
            <p:cNvSpPr txBox="1">
              <a:spLocks noChangeArrowheads="1"/>
            </p:cNvSpPr>
            <p:nvPr/>
          </p:nvSpPr>
          <p:spPr bwMode="auto">
            <a:xfrm>
              <a:off x="1440" y="2640"/>
              <a:ext cx="10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CỰC ÂM</a:t>
              </a:r>
            </a:p>
          </p:txBody>
        </p:sp>
        <p:sp>
          <p:nvSpPr>
            <p:cNvPr id="18451" name="Line 19"/>
            <p:cNvSpPr>
              <a:spLocks noChangeShapeType="1"/>
            </p:cNvSpPr>
            <p:nvPr/>
          </p:nvSpPr>
          <p:spPr bwMode="auto">
            <a:xfrm>
              <a:off x="1968" y="1536"/>
              <a:ext cx="0" cy="1056"/>
            </a:xfrm>
            <a:prstGeom prst="line">
              <a:avLst/>
            </a:prstGeom>
            <a:noFill/>
            <a:ln w="38100">
              <a:solidFill>
                <a:srgbClr val="FF3399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0196" name="Text Box 20"/>
          <p:cNvSpPr txBox="1">
            <a:spLocks noChangeArrowheads="1"/>
          </p:cNvSpPr>
          <p:nvPr/>
        </p:nvSpPr>
        <p:spPr bwMode="auto">
          <a:xfrm>
            <a:off x="3657600" y="3962400"/>
            <a:ext cx="57912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u="sng">
                <a:latin typeface="Times New Roman" panose="02020603050405020304" pitchFamily="18" charset="0"/>
              </a:rPr>
              <a:t>Pin tròn</a:t>
            </a:r>
            <a:r>
              <a:rPr lang="en-US" altLang="en-US" sz="2400">
                <a:latin typeface="Times New Roman" panose="02020603050405020304" pitchFamily="18" charset="0"/>
              </a:rPr>
              <a:t>: Cực âm là đáy bằng( vỏ pin)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                 Cực dương là núm nhỏ nhô lên</a:t>
            </a:r>
          </a:p>
        </p:txBody>
      </p: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2057400" y="5046663"/>
            <a:ext cx="2286000" cy="173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u="sng">
                <a:latin typeface="Times New Roman" panose="02020603050405020304" pitchFamily="18" charset="0"/>
              </a:rPr>
              <a:t>Pin vuông</a:t>
            </a:r>
            <a:r>
              <a:rPr lang="en-US" altLang="en-US" sz="2400">
                <a:latin typeface="Times New Roman" panose="02020603050405020304" pitchFamily="18" charset="0"/>
              </a:rPr>
              <a:t>: Đầu loe là cực âm.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Đầu khum tròn là cực dương</a:t>
            </a:r>
          </a:p>
        </p:txBody>
      </p:sp>
      <p:sp>
        <p:nvSpPr>
          <p:cNvPr id="50199" name="Text Box 23"/>
          <p:cNvSpPr txBox="1">
            <a:spLocks noChangeArrowheads="1"/>
          </p:cNvSpPr>
          <p:nvPr/>
        </p:nvSpPr>
        <p:spPr bwMode="auto">
          <a:xfrm>
            <a:off x="6477000" y="4876800"/>
            <a:ext cx="2743200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 u="sng">
                <a:latin typeface="Times New Roman" panose="02020603050405020304" pitchFamily="18" charset="0"/>
              </a:rPr>
              <a:t>Pin cúc áo</a:t>
            </a:r>
            <a:r>
              <a:rPr lang="en-US" altLang="en-US" sz="2400">
                <a:latin typeface="Times New Roman" panose="02020603050405020304" pitchFamily="18" charset="0"/>
              </a:rPr>
              <a:t>: đáy bằng to là cực (+)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anose="02020603050405020304" pitchFamily="18" charset="0"/>
              </a:rPr>
              <a:t>Mặt tròn nhỏ ở đáy kia là cực (-)</a:t>
            </a:r>
          </a:p>
        </p:txBody>
      </p:sp>
      <p:pic>
        <p:nvPicPr>
          <p:cNvPr id="50201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953000"/>
            <a:ext cx="2314575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/>
      <p:bldP spid="50196" grpId="0"/>
      <p:bldP spid="50197" grpId="0"/>
      <p:bldP spid="5019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-76200" y="-76200"/>
            <a:ext cx="5114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0">
                <a:solidFill>
                  <a:srgbClr val="0033CC"/>
                </a:solidFill>
                <a:latin typeface="Times New Roman" panose="02020603050405020304" pitchFamily="18" charset="0"/>
              </a:rPr>
              <a:t>2) </a:t>
            </a:r>
            <a:r>
              <a:rPr lang="en-US" altLang="en-US" sz="3200" u="sng">
                <a:solidFill>
                  <a:srgbClr val="0033CC"/>
                </a:solidFill>
                <a:latin typeface="Times New Roman" panose="02020603050405020304" pitchFamily="18" charset="0"/>
              </a:rPr>
              <a:t>Mạch điện có nguồn điện:</a:t>
            </a:r>
            <a:endParaRPr lang="en-US" altLang="en-US" sz="3200" u="sng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04800" y="304800"/>
            <a:ext cx="883920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500">
                <a:solidFill>
                  <a:schemeClr val="tx2"/>
                </a:solidFill>
                <a:latin typeface="Times New Roman" panose="02020603050405020304" pitchFamily="18" charset="0"/>
              </a:rPr>
              <a:t>a/ Mắc mạch điện gồm: </a:t>
            </a:r>
            <a:r>
              <a:rPr lang="en-US" altLang="en-US" sz="3500" i="1">
                <a:solidFill>
                  <a:schemeClr val="tx2"/>
                </a:solidFill>
                <a:latin typeface="Times New Roman" panose="02020603050405020304" pitchFamily="18" charset="0"/>
              </a:rPr>
              <a:t>nguồn điện (pin), công tắc, bóng đèn, dây nối.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33400" y="1524000"/>
            <a:ext cx="3124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* </a:t>
            </a:r>
            <a:r>
              <a:rPr lang="en-US" altLang="en-US" sz="3200" u="sng">
                <a:solidFill>
                  <a:srgbClr val="FF0000"/>
                </a:solidFill>
                <a:latin typeface="Times New Roman" panose="02020603050405020304" pitchFamily="18" charset="0"/>
              </a:rPr>
              <a:t>CÁC BƯỚC TIẾN HÀNH</a:t>
            </a:r>
            <a:endParaRPr lang="en-US" altLang="en-US" sz="3200" u="sng">
              <a:solidFill>
                <a:srgbClr val="33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0" y="2786063"/>
            <a:ext cx="36576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Nối dây dẫn từ nguồn đến bóng đèn.</a:t>
            </a:r>
          </a:p>
          <a:p>
            <a:pPr eaLnBrk="1" hangingPunct="1">
              <a:buFontTx/>
              <a:buChar char="-"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Nối dây dẫn từ bóng đèn đến công tắc(mở).</a:t>
            </a:r>
          </a:p>
          <a:p>
            <a:pPr eaLnBrk="1" hangingPunct="1">
              <a:buFontTx/>
              <a:buChar char="-"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Nối dây dẫn từ công tắc đến nguồn</a:t>
            </a:r>
          </a:p>
        </p:txBody>
      </p:sp>
      <p:pic>
        <p:nvPicPr>
          <p:cNvPr id="16399" name="Picture 15" descr="IMG_04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419225"/>
            <a:ext cx="55149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2" grpId="0" build="allAtOnce"/>
      <p:bldP spid="163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6"/>
          <p:cNvSpPr txBox="1">
            <a:spLocks noChangeArrowheads="1"/>
          </p:cNvSpPr>
          <p:nvPr/>
        </p:nvSpPr>
        <p:spPr bwMode="auto">
          <a:xfrm>
            <a:off x="-266700" y="76200"/>
            <a:ext cx="6248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0033CC"/>
                </a:solidFill>
                <a:latin typeface="Times New Roman" panose="02020603050405020304" pitchFamily="18" charset="0"/>
              </a:rPr>
              <a:t>  2) Mạch điện có nguồn điện:</a:t>
            </a:r>
            <a:endParaRPr lang="en-US" altLang="en-US" sz="32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76200" y="638175"/>
            <a:ext cx="9067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>
                <a:solidFill>
                  <a:schemeClr val="tx2"/>
                </a:solidFill>
                <a:latin typeface="Times New Roman" panose="02020603050405020304" pitchFamily="18" charset="0"/>
              </a:rPr>
              <a:t>    b/ Đóng công tắc, nếu đèn không sáng, ngắt công tắc và kiểm tra:</a:t>
            </a:r>
            <a:br>
              <a:rPr lang="en-US" altLang="en-US" sz="4000">
                <a:solidFill>
                  <a:schemeClr val="tx2"/>
                </a:solidFill>
                <a:latin typeface="Times New Roman" panose="02020603050405020304" pitchFamily="18" charset="0"/>
              </a:rPr>
            </a:br>
            <a:endParaRPr lang="en-US" altLang="en-US" sz="4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0" y="2527300"/>
            <a:ext cx="40386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- Phần tiếp xúc giữa đui đèn với đế đèn, giữa các đầu dây điện với các chốt nối.</a:t>
            </a:r>
            <a:b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0" y="2330450"/>
            <a:ext cx="4495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- Dây tóc bóng đèn.</a:t>
            </a:r>
            <a:b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6200" y="5334000"/>
            <a:ext cx="4495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- Nguồn điện (pin)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76200" y="4768850"/>
            <a:ext cx="4495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- Dây dẫn có đứt không.</a:t>
            </a:r>
            <a:b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23" name="Picture 15" descr="IMG_0471"/>
          <p:cNvPicPr>
            <a:picLocks noChangeAspect="1" noChangeArrowheads="1"/>
          </p:cNvPicPr>
          <p:nvPr/>
        </p:nvPicPr>
        <p:blipFill>
          <a:blip r:embed="rId2">
            <a:lum contrast="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905000"/>
            <a:ext cx="50292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  <p:bldP spid="17416" grpId="0"/>
      <p:bldP spid="17417" grpId="0"/>
      <p:bldP spid="17418" grpId="0"/>
      <p:bldP spid="174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0" y="349088"/>
            <a:ext cx="741127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6000">
                <a:solidFill>
                  <a:srgbClr val="FF3300"/>
                </a:solidFill>
                <a:latin typeface="+mj-lt"/>
              </a:rPr>
              <a:t>III. </a:t>
            </a:r>
            <a:r>
              <a:rPr lang="en-US" altLang="en-US" sz="6000" u="sng">
                <a:solidFill>
                  <a:srgbClr val="FF3300"/>
                </a:solidFill>
                <a:latin typeface="+mj-lt"/>
              </a:rPr>
              <a:t>VẬN DỤNG:</a:t>
            </a:r>
          </a:p>
        </p:txBody>
      </p:sp>
      <p:grpSp>
        <p:nvGrpSpPr>
          <p:cNvPr id="2" name="Group 24"/>
          <p:cNvGrpSpPr/>
          <p:nvPr/>
        </p:nvGrpSpPr>
        <p:grpSpPr bwMode="auto">
          <a:xfrm>
            <a:off x="914400" y="1600200"/>
            <a:ext cx="8229600" cy="2074863"/>
            <a:chOff x="0" y="1188"/>
            <a:chExt cx="5760" cy="1068"/>
          </a:xfrm>
        </p:grpSpPr>
        <p:sp>
          <p:nvSpPr>
            <p:cNvPr id="21523" name="AutoShape 23"/>
            <p:cNvSpPr>
              <a:spLocks noChangeArrowheads="1"/>
            </p:cNvSpPr>
            <p:nvPr/>
          </p:nvSpPr>
          <p:spPr bwMode="auto">
            <a:xfrm>
              <a:off x="0" y="1200"/>
              <a:ext cx="5760" cy="105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99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524" name="Text Box 11"/>
            <p:cNvSpPr txBox="1">
              <a:spLocks noChangeArrowheads="1"/>
            </p:cNvSpPr>
            <p:nvPr/>
          </p:nvSpPr>
          <p:spPr bwMode="auto">
            <a:xfrm>
              <a:off x="0" y="1188"/>
              <a:ext cx="5760" cy="1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n-US" altLang="en-US" sz="3200">
                  <a:solidFill>
                    <a:srgbClr val="FF3300"/>
                  </a:solidFill>
                  <a:latin typeface="Times New Roman" panose="02020603050405020304" pitchFamily="18" charset="0"/>
                </a:rPr>
                <a:t>        </a:t>
              </a:r>
              <a:r>
                <a:rPr lang="en-US" altLang="en-US" sz="3200">
                  <a:latin typeface="Times New Roman" panose="02020603050405020304" pitchFamily="18" charset="0"/>
                </a:rPr>
                <a:t> Cho các từ và cụm từ sau đây: </a:t>
              </a:r>
              <a:r>
                <a:rPr lang="en-US" altLang="en-US" sz="3200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đèn điện, quạt</a:t>
              </a:r>
              <a:r>
                <a:rPr lang="en-US" altLang="en-US" sz="320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en-US" sz="3200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điện, điện tích, dòng điện</a:t>
              </a:r>
              <a:r>
                <a:rPr lang="en-US" altLang="en-US" sz="3200">
                  <a:solidFill>
                    <a:srgbClr val="0000FF"/>
                  </a:solidFill>
                  <a:latin typeface="Times New Roman" panose="02020603050405020304" pitchFamily="18" charset="0"/>
                </a:rPr>
                <a:t>.</a:t>
              </a:r>
              <a:r>
                <a:rPr lang="en-US" altLang="en-US" sz="3200">
                  <a:latin typeface="Times New Roman" panose="02020603050405020304" pitchFamily="18" charset="0"/>
                </a:rPr>
                <a:t> Em hãy viết ba câu, mỗi câu có sử dụng hai trong số các từ, cụm từ đã cho.</a:t>
              </a:r>
            </a:p>
          </p:txBody>
        </p:sp>
      </p:grp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304800" y="3671888"/>
            <a:ext cx="883920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8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Đèn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sáng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khi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có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dòng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chạy</a:t>
            </a:r>
            <a:r>
              <a:rPr lang="en-US" altLang="en-US" sz="3000" dirty="0">
                <a:latin typeface="Times New Roman" panose="02020603050405020304" pitchFamily="18" charset="0"/>
              </a:rPr>
              <a:t> qua.</a:t>
            </a: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304800" y="4565650"/>
            <a:ext cx="967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6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Quạt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hoạt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động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khi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có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dòng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chạy</a:t>
            </a:r>
            <a:r>
              <a:rPr lang="en-US" altLang="en-US" sz="3000" dirty="0">
                <a:latin typeface="Times New Roman" panose="02020603050405020304" pitchFamily="18" charset="0"/>
              </a:rPr>
              <a:t> qua.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04800" y="5334000"/>
            <a:ext cx="9829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4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Dòng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là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dòng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các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tích</a:t>
            </a:r>
            <a:r>
              <a:rPr lang="en-US" altLang="en-US" sz="3000" dirty="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dịch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chuyển</a:t>
            </a:r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có</a:t>
            </a:r>
            <a:endParaRPr lang="en-US" altLang="en-US" sz="30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3000" dirty="0"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latin typeface="Times New Roman" panose="02020603050405020304" pitchFamily="18" charset="0"/>
              </a:rPr>
              <a:t>hướng</a:t>
            </a:r>
            <a:r>
              <a:rPr lang="en-US" altLang="en-US" sz="3000" dirty="0">
                <a:latin typeface="Times New Roman" panose="02020603050405020304" pitchFamily="18" charset="0"/>
              </a:rPr>
              <a:t>. </a:t>
            </a:r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0" y="3733800"/>
            <a:ext cx="60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latin typeface="Times New Roman" panose="02020603050405020304" pitchFamily="18" charset="0"/>
              </a:rPr>
              <a:t>1.</a:t>
            </a:r>
          </a:p>
        </p:txBody>
      </p:sp>
      <p:sp>
        <p:nvSpPr>
          <p:cNvPr id="19476" name="Text Box 20"/>
          <p:cNvSpPr txBox="1">
            <a:spLocks noChangeArrowheads="1"/>
          </p:cNvSpPr>
          <p:nvPr/>
        </p:nvSpPr>
        <p:spPr bwMode="auto">
          <a:xfrm>
            <a:off x="0" y="4572000"/>
            <a:ext cx="60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/>
              <a:t>2.</a:t>
            </a:r>
          </a:p>
        </p:txBody>
      </p:sp>
      <p:sp>
        <p:nvSpPr>
          <p:cNvPr id="21513" name="Text Box 21"/>
          <p:cNvSpPr txBox="1">
            <a:spLocks noChangeArrowheads="1"/>
          </p:cNvSpPr>
          <p:nvPr/>
        </p:nvSpPr>
        <p:spPr bwMode="auto">
          <a:xfrm>
            <a:off x="288925" y="46085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0" y="5330825"/>
            <a:ext cx="4889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latin typeface="Times New Roman" panose="02020603050405020304" pitchFamily="18" charset="0"/>
              </a:rPr>
              <a:t>3.</a:t>
            </a:r>
          </a:p>
        </p:txBody>
      </p:sp>
      <p:grpSp>
        <p:nvGrpSpPr>
          <p:cNvPr id="5" name="Group 30"/>
          <p:cNvGrpSpPr/>
          <p:nvPr/>
        </p:nvGrpSpPr>
        <p:grpSpPr bwMode="auto">
          <a:xfrm>
            <a:off x="0" y="1600200"/>
            <a:ext cx="838200" cy="2057400"/>
            <a:chOff x="192" y="2880"/>
            <a:chExt cx="336" cy="550"/>
          </a:xfrm>
        </p:grpSpPr>
        <p:sp>
          <p:nvSpPr>
            <p:cNvPr id="21517" name="Oval 31"/>
            <p:cNvSpPr>
              <a:spLocks noChangeArrowheads="1"/>
            </p:cNvSpPr>
            <p:nvPr/>
          </p:nvSpPr>
          <p:spPr bwMode="auto">
            <a:xfrm>
              <a:off x="240" y="288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3200"/>
                <a:t>C4</a:t>
              </a:r>
            </a:p>
          </p:txBody>
        </p:sp>
        <p:pic>
          <p:nvPicPr>
            <p:cNvPr id="21518" name="Picture 32" descr="question_pop_up_from_box_rotate_hg_clr">
              <a:hlinkClick r:id="rId2" action="ppaction://hlinksldjump"/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3154"/>
              <a:ext cx="33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72" grpId="0"/>
      <p:bldP spid="19473" grpId="0"/>
      <p:bldP spid="19474" grpId="0"/>
      <p:bldP spid="19475" grpId="0"/>
      <p:bldP spid="19476" grpId="0"/>
      <p:bldP spid="1947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13"/>
          <p:cNvSpPr>
            <a:spLocks noChangeArrowheads="1"/>
          </p:cNvSpPr>
          <p:nvPr/>
        </p:nvSpPr>
        <p:spPr bwMode="auto">
          <a:xfrm>
            <a:off x="1295400" y="0"/>
            <a:ext cx="7315200" cy="25638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1371600" y="255538"/>
            <a:ext cx="7239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4800">
                <a:latin typeface="Times New Roman" panose="02020603050405020304" pitchFamily="18" charset="0"/>
              </a:rPr>
              <a:t> Hãy kể năm dụng cụ hay thiết bị điện sử dụng nguồn điện là pin.</a:t>
            </a:r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295400" y="2398210"/>
            <a:ext cx="6629400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- Đèn pin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- Máy tính bỏ túi.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- Máy ảnh tự động.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- Đồng hồ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- Điều khiển từ xa ti vi.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</a:p>
        </p:txBody>
      </p:sp>
      <p:grpSp>
        <p:nvGrpSpPr>
          <p:cNvPr id="4" name="Group 19"/>
          <p:cNvGrpSpPr/>
          <p:nvPr/>
        </p:nvGrpSpPr>
        <p:grpSpPr bwMode="auto">
          <a:xfrm>
            <a:off x="0" y="190934"/>
            <a:ext cx="1143000" cy="1600200"/>
            <a:chOff x="192" y="2880"/>
            <a:chExt cx="336" cy="550"/>
          </a:xfrm>
        </p:grpSpPr>
        <p:sp>
          <p:nvSpPr>
            <p:cNvPr id="22536" name="Oval 20"/>
            <p:cNvSpPr>
              <a:spLocks noChangeArrowheads="1"/>
            </p:cNvSpPr>
            <p:nvPr/>
          </p:nvSpPr>
          <p:spPr bwMode="auto">
            <a:xfrm>
              <a:off x="240" y="288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99CC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en-US" sz="3200"/>
                <a:t>C5</a:t>
              </a:r>
            </a:p>
          </p:txBody>
        </p:sp>
        <p:pic>
          <p:nvPicPr>
            <p:cNvPr id="22537" name="Picture 21" descr="question_pop_up_from_box_rotate_hg_clr">
              <a:hlinkClick r:id="rId2" action="ppaction://hlinksldjump"/>
            </p:cNvPr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3154"/>
              <a:ext cx="336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152400" y="76200"/>
            <a:ext cx="3048000" cy="3490913"/>
            <a:chOff x="96" y="48"/>
            <a:chExt cx="1920" cy="2199"/>
          </a:xfrm>
        </p:grpSpPr>
        <p:pic>
          <p:nvPicPr>
            <p:cNvPr id="23564" name="Picture 9" descr="090601091043-917-521.jpg (300×326)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" y="48"/>
              <a:ext cx="1800" cy="1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5" name="Text Box 12"/>
            <p:cNvSpPr txBox="1">
              <a:spLocks noChangeArrowheads="1"/>
            </p:cNvSpPr>
            <p:nvPr/>
          </p:nvSpPr>
          <p:spPr bwMode="auto">
            <a:xfrm>
              <a:off x="144" y="2016"/>
              <a:ext cx="18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Ti vi dùng pin mặt trời</a:t>
              </a:r>
            </a:p>
          </p:txBody>
        </p:sp>
      </p:grpSp>
      <p:grpSp>
        <p:nvGrpSpPr>
          <p:cNvPr id="3" name="Group 15"/>
          <p:cNvGrpSpPr/>
          <p:nvPr/>
        </p:nvGrpSpPr>
        <p:grpSpPr bwMode="auto">
          <a:xfrm>
            <a:off x="3810000" y="0"/>
            <a:ext cx="4286250" cy="3338513"/>
            <a:chOff x="2400" y="0"/>
            <a:chExt cx="2700" cy="2103"/>
          </a:xfrm>
        </p:grpSpPr>
        <p:pic>
          <p:nvPicPr>
            <p:cNvPr id="23562" name="Picture 7" descr="ImageView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700" cy="1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3" name="Text Box 14"/>
            <p:cNvSpPr txBox="1">
              <a:spLocks noChangeArrowheads="1"/>
            </p:cNvSpPr>
            <p:nvPr/>
          </p:nvSpPr>
          <p:spPr bwMode="auto">
            <a:xfrm>
              <a:off x="2448" y="1872"/>
              <a:ext cx="26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Tàu thủy chạy bằng pin mặt trời</a:t>
              </a:r>
            </a:p>
          </p:txBody>
        </p:sp>
      </p:grpSp>
      <p:grpSp>
        <p:nvGrpSpPr>
          <p:cNvPr id="4" name="Group 17"/>
          <p:cNvGrpSpPr/>
          <p:nvPr/>
        </p:nvGrpSpPr>
        <p:grpSpPr bwMode="auto">
          <a:xfrm>
            <a:off x="228600" y="3810000"/>
            <a:ext cx="3810000" cy="2805113"/>
            <a:chOff x="144" y="2400"/>
            <a:chExt cx="2400" cy="1767"/>
          </a:xfrm>
        </p:grpSpPr>
        <p:pic>
          <p:nvPicPr>
            <p:cNvPr id="23560" name="Picture 5" descr="080829070421-361-57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400"/>
              <a:ext cx="2400" cy="1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1" name="Text Box 16"/>
            <p:cNvSpPr txBox="1">
              <a:spLocks noChangeArrowheads="1"/>
            </p:cNvSpPr>
            <p:nvPr/>
          </p:nvSpPr>
          <p:spPr bwMode="auto">
            <a:xfrm>
              <a:off x="144" y="3936"/>
              <a:ext cx="24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>
                  <a:latin typeface="Times New Roman" panose="02020603050405020304" pitchFamily="18" charset="0"/>
                </a:rPr>
                <a:t>Máy bay chạy bằng pin mặt trời</a:t>
              </a:r>
            </a:p>
          </p:txBody>
        </p:sp>
      </p:grpSp>
      <p:grpSp>
        <p:nvGrpSpPr>
          <p:cNvPr id="5" name="Group 19"/>
          <p:cNvGrpSpPr/>
          <p:nvPr/>
        </p:nvGrpSpPr>
        <p:grpSpPr bwMode="auto">
          <a:xfrm>
            <a:off x="4648200" y="3581400"/>
            <a:ext cx="3886200" cy="3160713"/>
            <a:chOff x="2928" y="2256"/>
            <a:chExt cx="2448" cy="1991"/>
          </a:xfrm>
        </p:grpSpPr>
        <p:pic>
          <p:nvPicPr>
            <p:cNvPr id="23558" name="Picture 11" descr="bat-dau-ban-de-chay-pin-mat-troi-4.jpg (310×316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2" y="2256"/>
              <a:ext cx="1860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9" name="Text Box 18"/>
            <p:cNvSpPr txBox="1">
              <a:spLocks noChangeArrowheads="1"/>
            </p:cNvSpPr>
            <p:nvPr/>
          </p:nvSpPr>
          <p:spPr bwMode="auto">
            <a:xfrm>
              <a:off x="2928" y="3840"/>
              <a:ext cx="244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dirty="0" err="1" smtClean="0">
                  <a:latin typeface="Times New Roman" panose="02020603050405020304" pitchFamily="18" charset="0"/>
                </a:rPr>
                <a:t>Điện</a:t>
              </a:r>
              <a:r>
                <a:rPr lang="en-US" altLang="en-US" dirty="0" smtClean="0">
                  <a:latin typeface="Times New Roman" panose="02020603050405020304" pitchFamily="18" charset="0"/>
                </a:rPr>
                <a:t>		A </a:t>
              </a:r>
              <a:r>
                <a:rPr lang="en-US" altLang="en-US" dirty="0" err="1" smtClean="0">
                  <a:latin typeface="Times New Roman" panose="02020603050405020304" pitchFamily="18" charset="0"/>
                </a:rPr>
                <a:t>VXT.0000</a:t>
              </a:r>
              <a:r>
                <a:rPr lang="en-US" altLang="en-US" dirty="0" smtClean="0">
                  <a:latin typeface="Times New Roman" panose="02020603050405020304" pitchFamily="18" charset="0"/>
                </a:rPr>
                <a:t>..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thoại</a:t>
              </a:r>
              <a:r>
                <a:rPr lang="en-US" altLang="en-US" dirty="0">
                  <a:latin typeface="Times New Roman" panose="02020603050405020304" pitchFamily="18" charset="0"/>
                </a:rPr>
                <a:t> di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động</a:t>
              </a:r>
              <a:r>
                <a:rPr lang="en-US" altLang="en-US" dirty="0">
                  <a:latin typeface="Times New Roman" panose="02020603050405020304" pitchFamily="18" charset="0"/>
                </a:rPr>
                <a:t>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dùng</a:t>
              </a:r>
              <a:r>
                <a:rPr lang="en-US" altLang="en-US" dirty="0">
                  <a:latin typeface="Times New Roman" panose="02020603050405020304" pitchFamily="18" charset="0"/>
                </a:rPr>
                <a:t> pin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mặt</a:t>
              </a:r>
              <a:r>
                <a:rPr lang="en-US" altLang="en-US" dirty="0">
                  <a:latin typeface="Times New Roman" panose="02020603050405020304" pitchFamily="18" charset="0"/>
                </a:rPr>
                <a:t>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trời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48260" y="923925"/>
            <a:ext cx="909574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 Có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thật là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 thuận lợi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Các thiết bị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  <a:sym typeface="+mn-ea"/>
              </a:rPr>
              <a:t>điện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chỉ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hoạt động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khi có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dòng điện</a:t>
            </a:r>
            <a:r>
              <a:rPr lang="en-US" altLang="en-US" sz="3600">
                <a:solidFill>
                  <a:schemeClr val="accent2"/>
                </a:solidFill>
                <a:latin typeface="Times New Roman" panose="02020603050405020304" pitchFamily="18" charset="0"/>
              </a:rPr>
              <a:t> chạy qua. </a:t>
            </a:r>
          </a:p>
        </p:txBody>
      </p:sp>
      <p:grpSp>
        <p:nvGrpSpPr>
          <p:cNvPr id="2" name="Group 9"/>
          <p:cNvGrpSpPr/>
          <p:nvPr/>
        </p:nvGrpSpPr>
        <p:grpSpPr bwMode="auto">
          <a:xfrm>
            <a:off x="2057400" y="3276600"/>
            <a:ext cx="6705600" cy="2743200"/>
            <a:chOff x="1104" y="864"/>
            <a:chExt cx="4224" cy="1728"/>
          </a:xfrm>
        </p:grpSpPr>
        <p:sp>
          <p:nvSpPr>
            <p:cNvPr id="7173" name="AutoShape 8"/>
            <p:cNvSpPr>
              <a:spLocks noChangeArrowheads="1"/>
            </p:cNvSpPr>
            <p:nvPr/>
          </p:nvSpPr>
          <p:spPr bwMode="auto">
            <a:xfrm>
              <a:off x="1104" y="864"/>
              <a:ext cx="4224" cy="1728"/>
            </a:xfrm>
            <a:prstGeom prst="cloudCallout">
              <a:avLst>
                <a:gd name="adj1" fmla="val -46093"/>
                <a:gd name="adj2" fmla="val 70023"/>
              </a:avLst>
            </a:prstGeom>
            <a:solidFill>
              <a:srgbClr val="0000CC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en-US" altLang="en-US"/>
            </a:p>
          </p:txBody>
        </p:sp>
        <p:sp>
          <p:nvSpPr>
            <p:cNvPr id="7174" name="Text Box 6"/>
            <p:cNvSpPr txBox="1">
              <a:spLocks noChangeArrowheads="1"/>
            </p:cNvSpPr>
            <p:nvPr/>
          </p:nvSpPr>
          <p:spPr bwMode="auto">
            <a:xfrm>
              <a:off x="1104" y="1353"/>
              <a:ext cx="4128" cy="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en-US" sz="3800">
                  <a:solidFill>
                    <a:schemeClr val="bg1"/>
                  </a:solidFill>
                  <a:latin typeface="Times New Roman" panose="02020603050405020304" pitchFamily="18" charset="0"/>
                </a:rPr>
                <a:t> </a:t>
              </a:r>
              <a:r>
                <a:rPr lang="vi-VN" altLang="en-US" sz="6800">
                  <a:solidFill>
                    <a:schemeClr val="bg1"/>
                  </a:solidFill>
                  <a:latin typeface="Times New Roman" panose="02020603050405020304" pitchFamily="18" charset="0"/>
                </a:rPr>
                <a:t>Dòng</a:t>
              </a:r>
              <a:r>
                <a:rPr lang="en-US" altLang="en-US" sz="6800">
                  <a:solidFill>
                    <a:schemeClr val="bg1"/>
                  </a:solidFill>
                  <a:latin typeface="Times New Roman" panose="02020603050405020304" pitchFamily="18" charset="0"/>
                </a:rPr>
                <a:t> điện là gì?</a:t>
              </a:r>
            </a:p>
          </p:txBody>
        </p:sp>
      </p:grpSp>
      <p:pic>
        <p:nvPicPr>
          <p:cNvPr id="47111" name="Picture 7" descr="Boy Thinking 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3200400"/>
            <a:ext cx="1879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amond(in)">
                                      <p:cBhvr>
                                        <p:cTn id="13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3" name="Picture 15" descr="anh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8610600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381000" y="5410200"/>
            <a:ext cx="9372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>
                <a:latin typeface="Times New Roman" panose="02020603050405020304" pitchFamily="18" charset="0"/>
              </a:rPr>
              <a:t>Cần để núm xoay tì sát vào bánh xe, khi bánh xe quay thì núm xoayquay theo và đèn sáng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" decel="100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" decel="100000"/>
                                        <p:tgtEl>
                                          <p:spTgt spid="225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293688" y="1754188"/>
            <a:ext cx="9155112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u="sng" dirty="0" err="1">
                <a:latin typeface="Times New Roman" panose="02020603050405020304" pitchFamily="18" charset="0"/>
              </a:rPr>
              <a:t>Bài</a:t>
            </a:r>
            <a:r>
              <a:rPr lang="en-US" altLang="en-US" sz="3600" u="sng" dirty="0">
                <a:latin typeface="Times New Roman" panose="02020603050405020304" pitchFamily="18" charset="0"/>
              </a:rPr>
              <a:t> </a:t>
            </a:r>
            <a:r>
              <a:rPr lang="vi-VN" altLang="en-US" sz="3600" u="sng" dirty="0">
                <a:latin typeface="Times New Roman" panose="02020603050405020304" pitchFamily="18" charset="0"/>
              </a:rPr>
              <a:t>1</a:t>
            </a:r>
            <a:r>
              <a:rPr lang="en-US" altLang="en-US" sz="3600" u="sng" dirty="0">
                <a:latin typeface="Times New Roman" panose="02020603050405020304" pitchFamily="18" charset="0"/>
              </a:rPr>
              <a:t>:</a:t>
            </a:r>
            <a:r>
              <a:rPr lang="en-US" altLang="en-US" sz="3600" dirty="0">
                <a:latin typeface="Times New Roman" panose="02020603050405020304" pitchFamily="18" charset="0"/>
              </a:rPr>
              <a:t> (</a:t>
            </a:r>
            <a:r>
              <a:rPr lang="en-US" altLang="en-US" sz="3600" dirty="0" err="1">
                <a:latin typeface="Times New Roman" panose="02020603050405020304" pitchFamily="18" charset="0"/>
              </a:rPr>
              <a:t>Bài</a:t>
            </a:r>
            <a:r>
              <a:rPr lang="en-US" altLang="en-US" sz="3600" dirty="0">
                <a:latin typeface="Times New Roman" panose="02020603050405020304" pitchFamily="18" charset="0"/>
              </a:rPr>
              <a:t> 19.2 </a:t>
            </a:r>
            <a:r>
              <a:rPr lang="en-US" altLang="en-US" sz="3600" dirty="0" err="1">
                <a:latin typeface="Times New Roman" panose="02020603050405020304" pitchFamily="18" charset="0"/>
              </a:rPr>
              <a:t>SBT</a:t>
            </a:r>
            <a:r>
              <a:rPr lang="en-US" altLang="en-US" sz="3600" dirty="0">
                <a:latin typeface="Times New Roman" panose="02020603050405020304" pitchFamily="18" charset="0"/>
              </a:rPr>
              <a:t>) </a:t>
            </a:r>
            <a:endParaRPr lang="en-US" altLang="en-US" sz="3600" dirty="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3600" i="1" dirty="0" err="1" smtClean="0">
                <a:latin typeface="Times New Roman" panose="02020603050405020304" pitchFamily="18" charset="0"/>
              </a:rPr>
              <a:t>Đang</a:t>
            </a:r>
            <a:r>
              <a:rPr lang="en-US" altLang="en-US" sz="3600" i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có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dòng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điện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chạy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trong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vật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nào</a:t>
            </a:r>
            <a:r>
              <a:rPr lang="en-US" altLang="en-US" sz="3600" i="1" dirty="0">
                <a:latin typeface="Times New Roman" panose="02020603050405020304" pitchFamily="18" charset="0"/>
              </a:rPr>
              <a:t>    </a:t>
            </a:r>
            <a:r>
              <a:rPr lang="en-US" altLang="en-US" sz="3600" i="1" dirty="0" smtClean="0">
                <a:latin typeface="Times New Roman" panose="02020603050405020304" pitchFamily="18" charset="0"/>
              </a:rPr>
              <a:t>                        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dưới</a:t>
            </a:r>
            <a:r>
              <a:rPr lang="en-US" altLang="en-US" sz="3600" i="1" dirty="0">
                <a:latin typeface="Times New Roman" panose="02020603050405020304" pitchFamily="18" charset="0"/>
              </a:rPr>
              <a:t> </a:t>
            </a:r>
            <a:r>
              <a:rPr lang="en-US" altLang="en-US" sz="3600" i="1" dirty="0" err="1">
                <a:latin typeface="Times New Roman" panose="02020603050405020304" pitchFamily="18" charset="0"/>
              </a:rPr>
              <a:t>đây</a:t>
            </a:r>
            <a:r>
              <a:rPr lang="en-US" altLang="en-US" sz="3600" i="1" dirty="0">
                <a:latin typeface="Times New Roman" panose="02020603050405020304" pitchFamily="18" charset="0"/>
              </a:rPr>
              <a:t>?</a:t>
            </a:r>
          </a:p>
          <a:p>
            <a:pPr eaLnBrk="1" hangingPunct="1"/>
            <a:r>
              <a:rPr lang="en-US" altLang="en-US" sz="3600" dirty="0">
                <a:latin typeface="Times New Roman" panose="02020603050405020304" pitchFamily="18" charset="0"/>
              </a:rPr>
              <a:t>	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A/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mảnh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nilông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cọ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xát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	B/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Chiếc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pin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tròn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được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đặt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tách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riêng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trên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bàn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	C/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dùng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pin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đang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chạy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	D/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Đường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dây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trong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gia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đình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khi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không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sử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      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bất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cứ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một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thiết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bị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điện</a:t>
            </a:r>
            <a:r>
              <a:rPr lang="en-US" altLang="en-US" sz="30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0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nào</a:t>
            </a:r>
            <a:r>
              <a:rPr lang="en-US" altLang="en-US" sz="3600" dirty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58371" name="Oval 3"/>
          <p:cNvSpPr>
            <a:spLocks noChangeArrowheads="1"/>
          </p:cNvSpPr>
          <p:nvPr/>
        </p:nvSpPr>
        <p:spPr bwMode="auto">
          <a:xfrm>
            <a:off x="1200150" y="4343400"/>
            <a:ext cx="628650" cy="6096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965325" y="4837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997075" y="1233488"/>
            <a:ext cx="9432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i="1">
                <a:latin typeface="Times New Roman" panose="02020603050405020304" pitchFamily="18" charset="0"/>
              </a:rPr>
              <a:t>Em hãy chọn câu trả lời đúng</a:t>
            </a:r>
          </a:p>
        </p:txBody>
      </p:sp>
      <p:sp>
        <p:nvSpPr>
          <p:cNvPr id="1032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248400"/>
            <a:ext cx="533400" cy="3810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animBg="1"/>
      <p:bldP spid="583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1997075" y="1233488"/>
            <a:ext cx="9432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i="1">
                <a:latin typeface="Times New Roman" panose="02020603050405020304" pitchFamily="18" charset="0"/>
              </a:rPr>
              <a:t>Em hãy chọn câu trả lời đúng</a:t>
            </a: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60699" y="1790924"/>
            <a:ext cx="9159501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u="sng" dirty="0" err="1">
                <a:latin typeface="Times New Roman" panose="02020603050405020304" pitchFamily="18" charset="0"/>
              </a:rPr>
              <a:t>Bài</a:t>
            </a:r>
            <a:r>
              <a:rPr lang="en-US" altLang="en-US" sz="3600" u="sng" dirty="0">
                <a:latin typeface="Times New Roman" panose="02020603050405020304" pitchFamily="18" charset="0"/>
              </a:rPr>
              <a:t> </a:t>
            </a:r>
            <a:r>
              <a:rPr lang="vi-VN" altLang="en-US" sz="3600" u="sng" dirty="0">
                <a:latin typeface="Times New Roman" panose="02020603050405020304" pitchFamily="18" charset="0"/>
              </a:rPr>
              <a:t>2</a:t>
            </a:r>
            <a:r>
              <a:rPr lang="en-US" altLang="en-US" sz="3600" dirty="0">
                <a:latin typeface="Times New Roman" panose="02020603050405020304" pitchFamily="18" charset="0"/>
              </a:rPr>
              <a:t>: ( </a:t>
            </a:r>
            <a:r>
              <a:rPr lang="en-US" altLang="en-US" sz="3600" dirty="0" err="1">
                <a:latin typeface="Times New Roman" panose="02020603050405020304" pitchFamily="18" charset="0"/>
              </a:rPr>
              <a:t>Bài</a:t>
            </a:r>
            <a:r>
              <a:rPr lang="en-US" altLang="en-US" sz="3600" dirty="0">
                <a:latin typeface="Times New Roman" panose="02020603050405020304" pitchFamily="18" charset="0"/>
              </a:rPr>
              <a:t> 19.9 </a:t>
            </a:r>
            <a:r>
              <a:rPr lang="en-US" altLang="en-US" sz="3600" dirty="0" err="1">
                <a:latin typeface="Times New Roman" panose="02020603050405020304" pitchFamily="18" charset="0"/>
              </a:rPr>
              <a:t>SBT</a:t>
            </a:r>
            <a:r>
              <a:rPr lang="en-US" altLang="en-US" sz="3600" dirty="0">
                <a:latin typeface="Times New Roman" panose="02020603050405020304" pitchFamily="18" charset="0"/>
              </a:rPr>
              <a:t>)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 i="1" dirty="0" err="1">
                <a:latin typeface="Times New Roman" panose="02020603050405020304" pitchFamily="18" charset="0"/>
              </a:rPr>
              <a:t>Dụng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cụ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nào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dưới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đây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không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phải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là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nguồn</a:t>
            </a:r>
            <a:r>
              <a:rPr lang="en-US" altLang="en-US" sz="3200" i="1" dirty="0">
                <a:latin typeface="Times New Roman" panose="02020603050405020304" pitchFamily="18" charset="0"/>
              </a:rPr>
              <a:t> </a:t>
            </a:r>
            <a:r>
              <a:rPr lang="en-US" altLang="en-US" sz="3200" i="1" dirty="0" err="1">
                <a:latin typeface="Times New Roman" panose="02020603050405020304" pitchFamily="18" charset="0"/>
              </a:rPr>
              <a:t>điện</a:t>
            </a:r>
            <a:r>
              <a:rPr lang="en-US" altLang="en-US" sz="3200" i="1" dirty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914400" y="3505200"/>
            <a:ext cx="579120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lphaUcPeriod"/>
            </a:pPr>
            <a:r>
              <a:rPr lang="en-US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 Pin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B. Bóng đèn điện đang sáng.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C. Đinamô lắp ở xe đạp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D. Acquy</a:t>
            </a:r>
          </a:p>
        </p:txBody>
      </p:sp>
      <p:sp>
        <p:nvSpPr>
          <p:cNvPr id="61452" name="Oval 12"/>
          <p:cNvSpPr>
            <a:spLocks noChangeArrowheads="1"/>
          </p:cNvSpPr>
          <p:nvPr/>
        </p:nvSpPr>
        <p:spPr bwMode="auto">
          <a:xfrm>
            <a:off x="852488" y="4257675"/>
            <a:ext cx="609600" cy="6096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5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400800"/>
            <a:ext cx="457200" cy="2286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7656" name="Picture 14" descr="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51275"/>
            <a:ext cx="13652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/>
      <p:bldP spid="61451" grpId="0"/>
      <p:bldP spid="6145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1997075" y="1233488"/>
            <a:ext cx="94329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i="1">
                <a:latin typeface="Times New Roman" panose="02020603050405020304" pitchFamily="18" charset="0"/>
              </a:rPr>
              <a:t>Em hãy chọn câu trả lời đúng</a:t>
            </a: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0" y="2057400"/>
            <a:ext cx="9144000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u="sng">
                <a:latin typeface="Times New Roman" panose="02020603050405020304" pitchFamily="18" charset="0"/>
              </a:rPr>
              <a:t>Bài </a:t>
            </a:r>
            <a:r>
              <a:rPr lang="vi-VN" altLang="en-US" sz="3600" u="sng">
                <a:latin typeface="Times New Roman" panose="02020603050405020304" pitchFamily="18" charset="0"/>
              </a:rPr>
              <a:t>3</a:t>
            </a:r>
            <a:r>
              <a:rPr lang="en-US" altLang="en-US" sz="3600">
                <a:latin typeface="Times New Roman" panose="02020603050405020304" pitchFamily="18" charset="0"/>
              </a:rPr>
              <a:t>: ( Bài 19.5 SBT)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3200" i="1">
                <a:latin typeface="Times New Roman" panose="02020603050405020304" pitchFamily="18" charset="0"/>
              </a:rPr>
              <a:t>Trong vật nào dưới đây đang có dòng điện chạy qua?</a:t>
            </a: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304800" y="3505200"/>
            <a:ext cx="8839200" cy="287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lphaUcPeriod"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Một thanh thủy tinh đã được cọ xát bằng vải lụa.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B. Một chiếc đèn pin mà bóng đèn của nó bị đứt dây tóc.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C. Một chiếc bút thử điện đặt trong quầy bán đồ điện.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D. Một chiếc điện thoại di động đang được dùng để nghe và nói.</a:t>
            </a:r>
          </a:p>
        </p:txBody>
      </p:sp>
      <p:sp>
        <p:nvSpPr>
          <p:cNvPr id="62476" name="Oval 12"/>
          <p:cNvSpPr>
            <a:spLocks noChangeArrowheads="1"/>
          </p:cNvSpPr>
          <p:nvPr/>
        </p:nvSpPr>
        <p:spPr bwMode="auto">
          <a:xfrm>
            <a:off x="204788" y="5400675"/>
            <a:ext cx="609600" cy="6096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679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6324600"/>
            <a:ext cx="609600" cy="304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62478" name="Picture 14" descr="2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12954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4" grpId="0"/>
      <p:bldP spid="62475" grpId="0"/>
      <p:bldP spid="624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1890713"/>
            <a:ext cx="8610600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  <a:sym typeface=".VnTime" pitchFamily="34" charset="0"/>
              </a:rPr>
              <a:t>- </a:t>
            </a: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Học thuộc lòng nội dung phần ghi nhớ</a:t>
            </a:r>
          </a:p>
          <a:p>
            <a:pPr eaLnBrk="1" hangingPunct="1"/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  <a:sym typeface=".VnTime" pitchFamily="34" charset="0"/>
              </a:rPr>
              <a:t>- </a:t>
            </a: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Làm bài tập 19.</a:t>
            </a:r>
            <a:r>
              <a:rPr lang="vi-VN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đến 19.</a:t>
            </a:r>
            <a:r>
              <a:rPr lang="vi-VN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 sách Bài tập </a:t>
            </a:r>
            <a:r>
              <a:rPr lang="vi-VN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trang 20</a:t>
            </a: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buFont typeface=".VnTime" pitchFamily="34" charset="0"/>
              <a:buNone/>
            </a:pPr>
            <a:r>
              <a:rPr lang="en-US" altLang="en-US" sz="4000">
                <a:solidFill>
                  <a:srgbClr val="0000FF"/>
                </a:solidFill>
                <a:latin typeface="Times New Roman" panose="02020603050405020304" pitchFamily="18" charset="0"/>
              </a:rPr>
              <a:t>- Xem trước :</a:t>
            </a:r>
          </a:p>
          <a:p>
            <a:pPr algn="ctr" eaLnBrk="1" hangingPunct="1">
              <a:buFont typeface=".VnTime" pitchFamily="34" charset="0"/>
              <a:buNone/>
            </a:pPr>
            <a:r>
              <a:rPr lang="en-US" altLang="en-US" sz="4000" u="sng">
                <a:solidFill>
                  <a:srgbClr val="0000FF"/>
                </a:solidFill>
                <a:latin typeface="Times New Roman" panose="02020603050405020304" pitchFamily="18" charset="0"/>
              </a:rPr>
              <a:t>Bài 20:</a:t>
            </a:r>
            <a:r>
              <a:rPr lang="en-US" altLang="en-US" sz="40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4000">
                <a:solidFill>
                  <a:srgbClr val="FF3300"/>
                </a:solidFill>
                <a:latin typeface="Times New Roman" panose="02020603050405020304" pitchFamily="18" charset="0"/>
              </a:rPr>
              <a:t>CHẤT DẪN ĐIỆN VÀ CHẤT CÁCH ĐIỆN. DÒNG ĐIỆN TRONG KIM LOẠI.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772457" y="696118"/>
            <a:ext cx="5943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3600" u="sng">
                <a:solidFill>
                  <a:srgbClr val="33CC33"/>
                </a:solidFill>
                <a:latin typeface="Times New Roman" panose="02020603050405020304" pitchFamily="18" charset="0"/>
              </a:rPr>
              <a:t>HƯỚNG DẪN VỀ</a:t>
            </a:r>
            <a:r>
              <a:rPr lang="en-US" altLang="en-US" sz="3200" u="sng">
                <a:solidFill>
                  <a:srgbClr val="33CC33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u="sng">
                <a:solidFill>
                  <a:srgbClr val="33CC33"/>
                </a:solidFill>
                <a:latin typeface="Times New Roman" panose="02020603050405020304" pitchFamily="18" charset="0"/>
              </a:rPr>
              <a:t>NHÀ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6319630" y="0"/>
          <a:ext cx="2667000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Clip" r:id="rId3" imgW="12573000" imgH="15497175" progId="MS_ClipArt_Gallery.2">
                  <p:embed/>
                </p:oleObj>
              </mc:Choice>
              <mc:Fallback>
                <p:oleObj name="Clip" r:id="rId3" imgW="12573000" imgH="15497175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630" y="0"/>
                        <a:ext cx="2667000" cy="189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3" name="Picture 5" descr="PE00014_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616" y="0"/>
            <a:ext cx="2043112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1066800" y="914400"/>
            <a:ext cx="7010400" cy="54102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31548"/>
              </a:avLst>
            </a:prstTxWarp>
          </a:bodyPr>
          <a:lstStyle/>
          <a:p>
            <a:pPr algn="ctr"/>
            <a:r>
              <a:rPr lang="en-US" sz="44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ĐẾN ĐÂY KẾT THÚC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1828800" y="3200400"/>
            <a:ext cx="6019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ƠN!</a:t>
            </a:r>
          </a:p>
        </p:txBody>
      </p:sp>
      <p:pic>
        <p:nvPicPr>
          <p:cNvPr id="20484" name="Picture 4" descr="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876800"/>
            <a:ext cx="4343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0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-9525" y="5029200"/>
            <a:ext cx="9144000" cy="18557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99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uk-UA" altLang="en-US" b="0">
              <a:latin typeface=".VnTime" pitchFamily="34" charset="0"/>
              <a:cs typeface="Arial" panose="020B0604020202020204" pitchFamily="34" charset="0"/>
            </a:endParaRPr>
          </a:p>
        </p:txBody>
      </p:sp>
      <p:sp>
        <p:nvSpPr>
          <p:cNvPr id="46083" name="WordArt 3"/>
          <p:cNvSpPr>
            <a:spLocks noChangeArrowheads="1" noChangeShapeType="1" noTextEdit="1"/>
          </p:cNvSpPr>
          <p:nvPr/>
        </p:nvSpPr>
        <p:spPr bwMode="auto">
          <a:xfrm>
            <a:off x="609600" y="152400"/>
            <a:ext cx="77724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Tiết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200" kern="10" dirty="0" smtClean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21 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- </a:t>
            </a:r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Bài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19</a:t>
            </a:r>
          </a:p>
          <a:p>
            <a:pPr algn="ctr"/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DÒNG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ĐIỆN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- </a:t>
            </a:r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NGUỒN</a:t>
            </a:r>
            <a:r>
              <a:rPr lang="en-US" sz="3200" kern="10" dirty="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3200" kern="10" dirty="0" err="1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ĐIỆN</a:t>
            </a:r>
            <a:endParaRPr lang="en-US" sz="3200" kern="10" dirty="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196" name="Picture 4" descr="accu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95600"/>
            <a:ext cx="2133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accu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95600"/>
            <a:ext cx="2057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accu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5105400"/>
            <a:ext cx="1905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accu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530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pin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800600"/>
            <a:ext cx="2133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pin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105400"/>
            <a:ext cx="24384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pin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956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pin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895600"/>
            <a:ext cx="20383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0"/>
            <a:ext cx="8991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7200">
                <a:solidFill>
                  <a:srgbClr val="FF3300"/>
                </a:solidFill>
                <a:latin typeface="+mn-lt"/>
                <a:cs typeface="Times New Roman" panose="02020603050405020304" pitchFamily="18" charset="0"/>
              </a:rPr>
              <a:t>I. </a:t>
            </a:r>
            <a:r>
              <a:rPr lang="en-US" altLang="en-US" sz="7200" u="sng">
                <a:solidFill>
                  <a:srgbClr val="FF3300"/>
                </a:solidFill>
                <a:latin typeface="+mn-lt"/>
                <a:cs typeface="Times New Roman" panose="02020603050405020304" pitchFamily="18" charset="0"/>
              </a:rPr>
              <a:t>DÒNG ĐIỆN:</a:t>
            </a:r>
          </a:p>
          <a:p>
            <a:pPr eaLnBrk="1" hangingPunct="1"/>
            <a:endParaRPr lang="en-US" altLang="en-US" sz="7200">
              <a:solidFill>
                <a:srgbClr val="FF3300"/>
              </a:solidFill>
              <a:latin typeface="+mn-lt"/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7200">
              <a:solidFill>
                <a:srgbClr val="FF33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7"/>
          <p:cNvSpPr>
            <a:spLocks noChangeArrowheads="1"/>
          </p:cNvSpPr>
          <p:nvPr/>
        </p:nvSpPr>
        <p:spPr bwMode="auto">
          <a:xfrm>
            <a:off x="5943600" y="2924175"/>
            <a:ext cx="12192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730" name="Freeform 58"/>
          <p:cNvSpPr/>
          <p:nvPr/>
        </p:nvSpPr>
        <p:spPr bwMode="auto">
          <a:xfrm>
            <a:off x="5943600" y="2238375"/>
            <a:ext cx="1504950" cy="685800"/>
          </a:xfrm>
          <a:custGeom>
            <a:avLst/>
            <a:gdLst>
              <a:gd name="T0" fmla="*/ 0 w 948"/>
              <a:gd name="T1" fmla="*/ 0 h 432"/>
              <a:gd name="T2" fmla="*/ 1200150 w 948"/>
              <a:gd name="T3" fmla="*/ 1588 h 432"/>
              <a:gd name="T4" fmla="*/ 1200150 w 948"/>
              <a:gd name="T5" fmla="*/ 571500 h 432"/>
              <a:gd name="T6" fmla="*/ 1500188 w 948"/>
              <a:gd name="T7" fmla="*/ 571500 h 432"/>
              <a:gd name="T8" fmla="*/ 1504950 w 948"/>
              <a:gd name="T9" fmla="*/ 657225 h 432"/>
              <a:gd name="T10" fmla="*/ 1204913 w 948"/>
              <a:gd name="T11" fmla="*/ 666750 h 432"/>
              <a:gd name="T12" fmla="*/ 1206500 w 948"/>
              <a:gd name="T13" fmla="*/ 684213 h 432"/>
              <a:gd name="T14" fmla="*/ 0 w 948"/>
              <a:gd name="T15" fmla="*/ 685800 h 432"/>
              <a:gd name="T16" fmla="*/ 0 w 948"/>
              <a:gd name="T17" fmla="*/ 0 h 4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8"/>
              <a:gd name="T28" fmla="*/ 0 h 432"/>
              <a:gd name="T29" fmla="*/ 948 w 948"/>
              <a:gd name="T30" fmla="*/ 432 h 4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8" h="432">
                <a:moveTo>
                  <a:pt x="0" y="0"/>
                </a:moveTo>
                <a:lnTo>
                  <a:pt x="756" y="1"/>
                </a:lnTo>
                <a:lnTo>
                  <a:pt x="756" y="360"/>
                </a:lnTo>
                <a:lnTo>
                  <a:pt x="945" y="360"/>
                </a:lnTo>
                <a:lnTo>
                  <a:pt x="948" y="414"/>
                </a:lnTo>
                <a:lnTo>
                  <a:pt x="759" y="420"/>
                </a:lnTo>
                <a:lnTo>
                  <a:pt x="760" y="431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44" name="Picture 5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857375"/>
            <a:ext cx="23336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36" name="Rectangle 64"/>
          <p:cNvSpPr>
            <a:spLocks noChangeArrowheads="1"/>
          </p:cNvSpPr>
          <p:nvPr/>
        </p:nvSpPr>
        <p:spPr bwMode="auto">
          <a:xfrm>
            <a:off x="228600" y="1295400"/>
            <a:ext cx="4495800" cy="1600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0246" name="Rectangle 65" descr="Oak"/>
          <p:cNvSpPr>
            <a:spLocks noChangeArrowheads="1"/>
          </p:cNvSpPr>
          <p:nvPr/>
        </p:nvSpPr>
        <p:spPr bwMode="auto">
          <a:xfrm>
            <a:off x="228600" y="2895600"/>
            <a:ext cx="4495800" cy="14478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8738" name="AutoShape 66"/>
          <p:cNvSpPr>
            <a:spLocks noChangeArrowheads="1"/>
          </p:cNvSpPr>
          <p:nvPr/>
        </p:nvSpPr>
        <p:spPr bwMode="auto">
          <a:xfrm rot="73423" flipH="1">
            <a:off x="457200" y="3046413"/>
            <a:ext cx="3657600" cy="1066800"/>
          </a:xfrm>
          <a:prstGeom prst="parallelogram">
            <a:avLst>
              <a:gd name="adj" fmla="val 15850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28739" name="AutoShape 67"/>
          <p:cNvSpPr>
            <a:spLocks noChangeArrowheads="1"/>
          </p:cNvSpPr>
          <p:nvPr/>
        </p:nvSpPr>
        <p:spPr bwMode="auto">
          <a:xfrm rot="83994" flipH="1">
            <a:off x="1246188" y="3200400"/>
            <a:ext cx="2057400" cy="647700"/>
          </a:xfrm>
          <a:prstGeom prst="parallelogram">
            <a:avLst>
              <a:gd name="adj" fmla="val 152382"/>
            </a:avLst>
          </a:prstGeom>
          <a:solidFill>
            <a:srgbClr val="969696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0249" name="Oval 73"/>
          <p:cNvSpPr>
            <a:spLocks noChangeArrowheads="1"/>
          </p:cNvSpPr>
          <p:nvPr/>
        </p:nvSpPr>
        <p:spPr bwMode="auto">
          <a:xfrm>
            <a:off x="381000" y="1476375"/>
            <a:ext cx="457200" cy="4572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0250" name="Oval 75"/>
          <p:cNvSpPr>
            <a:spLocks noChangeArrowheads="1"/>
          </p:cNvSpPr>
          <p:nvPr/>
        </p:nvSpPr>
        <p:spPr bwMode="auto">
          <a:xfrm>
            <a:off x="5181600" y="1476375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2" name="Group 77"/>
          <p:cNvGrpSpPr/>
          <p:nvPr/>
        </p:nvGrpSpPr>
        <p:grpSpPr bwMode="auto">
          <a:xfrm>
            <a:off x="1600200" y="2619375"/>
            <a:ext cx="1709738" cy="1066800"/>
            <a:chOff x="3408" y="1536"/>
            <a:chExt cx="1605" cy="1106"/>
          </a:xfrm>
        </p:grpSpPr>
        <p:sp>
          <p:nvSpPr>
            <p:cNvPr id="28750" name="Freeform 78" descr="Woven mat"/>
            <p:cNvSpPr/>
            <p:nvPr/>
          </p:nvSpPr>
          <p:spPr bwMode="auto">
            <a:xfrm>
              <a:off x="3408" y="2064"/>
              <a:ext cx="908" cy="578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48" y="208"/>
                </a:cxn>
                <a:cxn ang="0">
                  <a:pos x="78" y="229"/>
                </a:cxn>
                <a:cxn ang="0">
                  <a:pos x="87" y="338"/>
                </a:cxn>
                <a:cxn ang="0">
                  <a:pos x="169" y="411"/>
                </a:cxn>
                <a:cxn ang="0">
                  <a:pos x="197" y="430"/>
                </a:cxn>
                <a:cxn ang="0">
                  <a:pos x="261" y="439"/>
                </a:cxn>
                <a:cxn ang="0">
                  <a:pos x="270" y="466"/>
                </a:cxn>
                <a:cxn ang="0">
                  <a:pos x="306" y="512"/>
                </a:cxn>
                <a:cxn ang="0">
                  <a:pos x="325" y="530"/>
                </a:cxn>
                <a:cxn ang="0">
                  <a:pos x="361" y="585"/>
                </a:cxn>
                <a:cxn ang="0">
                  <a:pos x="434" y="667"/>
                </a:cxn>
                <a:cxn ang="0">
                  <a:pos x="471" y="786"/>
                </a:cxn>
                <a:cxn ang="0">
                  <a:pos x="517" y="777"/>
                </a:cxn>
                <a:cxn ang="0">
                  <a:pos x="571" y="713"/>
                </a:cxn>
                <a:cxn ang="0">
                  <a:pos x="1147" y="704"/>
                </a:cxn>
                <a:cxn ang="0">
                  <a:pos x="1111" y="658"/>
                </a:cxn>
                <a:cxn ang="0">
                  <a:pos x="1083" y="603"/>
                </a:cxn>
                <a:cxn ang="0">
                  <a:pos x="1074" y="521"/>
                </a:cxn>
                <a:cxn ang="0">
                  <a:pos x="1001" y="421"/>
                </a:cxn>
                <a:cxn ang="0">
                  <a:pos x="965" y="375"/>
                </a:cxn>
                <a:cxn ang="0">
                  <a:pos x="955" y="347"/>
                </a:cxn>
                <a:cxn ang="0">
                  <a:pos x="910" y="302"/>
                </a:cxn>
                <a:cxn ang="0">
                  <a:pos x="846" y="247"/>
                </a:cxn>
                <a:cxn ang="0">
                  <a:pos x="718" y="137"/>
                </a:cxn>
                <a:cxn ang="0">
                  <a:pos x="635" y="37"/>
                </a:cxn>
                <a:cxn ang="0">
                  <a:pos x="571" y="0"/>
                </a:cxn>
                <a:cxn ang="0">
                  <a:pos x="325" y="27"/>
                </a:cxn>
                <a:cxn ang="0">
                  <a:pos x="224" y="64"/>
                </a:cxn>
                <a:cxn ang="0">
                  <a:pos x="114" y="119"/>
                </a:cxn>
                <a:cxn ang="0">
                  <a:pos x="32" y="155"/>
                </a:cxn>
                <a:cxn ang="0">
                  <a:pos x="0" y="160"/>
                </a:cxn>
              </a:cxnLst>
              <a:rect l="0" t="0" r="r" b="b"/>
              <a:pathLst>
                <a:path w="1147" h="786">
                  <a:moveTo>
                    <a:pt x="0" y="160"/>
                  </a:moveTo>
                  <a:cubicBezTo>
                    <a:pt x="16" y="176"/>
                    <a:pt x="31" y="193"/>
                    <a:pt x="48" y="208"/>
                  </a:cubicBezTo>
                  <a:cubicBezTo>
                    <a:pt x="57" y="216"/>
                    <a:pt x="74" y="217"/>
                    <a:pt x="78" y="229"/>
                  </a:cubicBezTo>
                  <a:cubicBezTo>
                    <a:pt x="88" y="264"/>
                    <a:pt x="79" y="302"/>
                    <a:pt x="87" y="338"/>
                  </a:cubicBezTo>
                  <a:cubicBezTo>
                    <a:pt x="92" y="362"/>
                    <a:pt x="145" y="403"/>
                    <a:pt x="169" y="411"/>
                  </a:cubicBezTo>
                  <a:cubicBezTo>
                    <a:pt x="178" y="417"/>
                    <a:pt x="186" y="427"/>
                    <a:pt x="197" y="430"/>
                  </a:cubicBezTo>
                  <a:cubicBezTo>
                    <a:pt x="218" y="436"/>
                    <a:pt x="242" y="429"/>
                    <a:pt x="261" y="439"/>
                  </a:cubicBezTo>
                  <a:cubicBezTo>
                    <a:pt x="270" y="443"/>
                    <a:pt x="265" y="458"/>
                    <a:pt x="270" y="466"/>
                  </a:cubicBezTo>
                  <a:cubicBezTo>
                    <a:pt x="280" y="483"/>
                    <a:pt x="294" y="497"/>
                    <a:pt x="306" y="512"/>
                  </a:cubicBezTo>
                  <a:cubicBezTo>
                    <a:pt x="312" y="519"/>
                    <a:pt x="320" y="523"/>
                    <a:pt x="325" y="530"/>
                  </a:cubicBezTo>
                  <a:cubicBezTo>
                    <a:pt x="338" y="548"/>
                    <a:pt x="349" y="567"/>
                    <a:pt x="361" y="585"/>
                  </a:cubicBezTo>
                  <a:cubicBezTo>
                    <a:pt x="381" y="616"/>
                    <a:pt x="414" y="637"/>
                    <a:pt x="434" y="667"/>
                  </a:cubicBezTo>
                  <a:cubicBezTo>
                    <a:pt x="442" y="710"/>
                    <a:pt x="460" y="744"/>
                    <a:pt x="471" y="786"/>
                  </a:cubicBezTo>
                  <a:cubicBezTo>
                    <a:pt x="486" y="783"/>
                    <a:pt x="504" y="786"/>
                    <a:pt x="517" y="777"/>
                  </a:cubicBezTo>
                  <a:cubicBezTo>
                    <a:pt x="537" y="764"/>
                    <a:pt x="531" y="715"/>
                    <a:pt x="571" y="713"/>
                  </a:cubicBezTo>
                  <a:cubicBezTo>
                    <a:pt x="763" y="704"/>
                    <a:pt x="955" y="707"/>
                    <a:pt x="1147" y="704"/>
                  </a:cubicBezTo>
                  <a:cubicBezTo>
                    <a:pt x="1136" y="688"/>
                    <a:pt x="1120" y="675"/>
                    <a:pt x="1111" y="658"/>
                  </a:cubicBezTo>
                  <a:cubicBezTo>
                    <a:pt x="1079" y="592"/>
                    <a:pt x="1126" y="646"/>
                    <a:pt x="1083" y="603"/>
                  </a:cubicBezTo>
                  <a:cubicBezTo>
                    <a:pt x="1122" y="566"/>
                    <a:pt x="1099" y="554"/>
                    <a:pt x="1074" y="521"/>
                  </a:cubicBezTo>
                  <a:cubicBezTo>
                    <a:pt x="1051" y="490"/>
                    <a:pt x="1023" y="453"/>
                    <a:pt x="1001" y="421"/>
                  </a:cubicBezTo>
                  <a:cubicBezTo>
                    <a:pt x="979" y="352"/>
                    <a:pt x="1011" y="432"/>
                    <a:pt x="965" y="375"/>
                  </a:cubicBezTo>
                  <a:cubicBezTo>
                    <a:pt x="959" y="367"/>
                    <a:pt x="959" y="356"/>
                    <a:pt x="955" y="347"/>
                  </a:cubicBezTo>
                  <a:cubicBezTo>
                    <a:pt x="940" y="317"/>
                    <a:pt x="937" y="320"/>
                    <a:pt x="910" y="302"/>
                  </a:cubicBezTo>
                  <a:cubicBezTo>
                    <a:pt x="895" y="255"/>
                    <a:pt x="883" y="276"/>
                    <a:pt x="846" y="247"/>
                  </a:cubicBezTo>
                  <a:cubicBezTo>
                    <a:pt x="802" y="212"/>
                    <a:pt x="765" y="168"/>
                    <a:pt x="718" y="137"/>
                  </a:cubicBezTo>
                  <a:cubicBezTo>
                    <a:pt x="689" y="94"/>
                    <a:pt x="676" y="64"/>
                    <a:pt x="635" y="37"/>
                  </a:cubicBezTo>
                  <a:cubicBezTo>
                    <a:pt x="591" y="52"/>
                    <a:pt x="596" y="36"/>
                    <a:pt x="571" y="0"/>
                  </a:cubicBezTo>
                  <a:cubicBezTo>
                    <a:pt x="476" y="24"/>
                    <a:pt x="458" y="20"/>
                    <a:pt x="325" y="27"/>
                  </a:cubicBezTo>
                  <a:cubicBezTo>
                    <a:pt x="294" y="58"/>
                    <a:pt x="269" y="57"/>
                    <a:pt x="224" y="64"/>
                  </a:cubicBezTo>
                  <a:cubicBezTo>
                    <a:pt x="179" y="79"/>
                    <a:pt x="164" y="107"/>
                    <a:pt x="114" y="119"/>
                  </a:cubicBezTo>
                  <a:cubicBezTo>
                    <a:pt x="66" y="151"/>
                    <a:pt x="107" y="127"/>
                    <a:pt x="32" y="155"/>
                  </a:cubicBezTo>
                  <a:cubicBezTo>
                    <a:pt x="3" y="166"/>
                    <a:pt x="12" y="172"/>
                    <a:pt x="0" y="16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9525">
              <a:noFill/>
              <a:rou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pic>
          <p:nvPicPr>
            <p:cNvPr id="10270" name="Picture 79" descr="ban tay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428494">
              <a:off x="3696" y="1536"/>
              <a:ext cx="13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52" name="Picture 8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538413"/>
            <a:ext cx="1524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81"/>
          <p:cNvGrpSpPr/>
          <p:nvPr/>
        </p:nvGrpSpPr>
        <p:grpSpPr bwMode="auto">
          <a:xfrm>
            <a:off x="1995488" y="3352800"/>
            <a:ext cx="838200" cy="457200"/>
            <a:chOff x="1824" y="1584"/>
            <a:chExt cx="528" cy="288"/>
          </a:xfrm>
        </p:grpSpPr>
        <p:sp>
          <p:nvSpPr>
            <p:cNvPr id="10259" name="Line 82"/>
            <p:cNvSpPr>
              <a:spLocks noChangeShapeType="1"/>
            </p:cNvSpPr>
            <p:nvPr/>
          </p:nvSpPr>
          <p:spPr bwMode="auto">
            <a:xfrm>
              <a:off x="1968" y="1776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Line 83"/>
            <p:cNvSpPr>
              <a:spLocks noChangeShapeType="1"/>
            </p:cNvSpPr>
            <p:nvPr/>
          </p:nvSpPr>
          <p:spPr bwMode="auto">
            <a:xfrm>
              <a:off x="1920" y="1680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1" name="Line 84"/>
            <p:cNvSpPr>
              <a:spLocks noChangeShapeType="1"/>
            </p:cNvSpPr>
            <p:nvPr/>
          </p:nvSpPr>
          <p:spPr bwMode="auto">
            <a:xfrm>
              <a:off x="2064" y="172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2" name="Line 85"/>
            <p:cNvSpPr>
              <a:spLocks noChangeShapeType="1"/>
            </p:cNvSpPr>
            <p:nvPr/>
          </p:nvSpPr>
          <p:spPr bwMode="auto">
            <a:xfrm>
              <a:off x="2112" y="163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3" name="Line 86"/>
            <p:cNvSpPr>
              <a:spLocks noChangeShapeType="1"/>
            </p:cNvSpPr>
            <p:nvPr/>
          </p:nvSpPr>
          <p:spPr bwMode="auto">
            <a:xfrm>
              <a:off x="2160" y="1824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Line 87"/>
            <p:cNvSpPr>
              <a:spLocks noChangeShapeType="1"/>
            </p:cNvSpPr>
            <p:nvPr/>
          </p:nvSpPr>
          <p:spPr bwMode="auto">
            <a:xfrm>
              <a:off x="1968" y="163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Line 88"/>
            <p:cNvSpPr>
              <a:spLocks noChangeShapeType="1"/>
            </p:cNvSpPr>
            <p:nvPr/>
          </p:nvSpPr>
          <p:spPr bwMode="auto">
            <a:xfrm>
              <a:off x="1824" y="172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Line 89"/>
            <p:cNvSpPr>
              <a:spLocks noChangeShapeType="1"/>
            </p:cNvSpPr>
            <p:nvPr/>
          </p:nvSpPr>
          <p:spPr bwMode="auto">
            <a:xfrm>
              <a:off x="2256" y="187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Line 90"/>
            <p:cNvSpPr>
              <a:spLocks noChangeShapeType="1"/>
            </p:cNvSpPr>
            <p:nvPr/>
          </p:nvSpPr>
          <p:spPr bwMode="auto">
            <a:xfrm>
              <a:off x="1824" y="1584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Line 91"/>
            <p:cNvSpPr>
              <a:spLocks noChangeShapeType="1"/>
            </p:cNvSpPr>
            <p:nvPr/>
          </p:nvSpPr>
          <p:spPr bwMode="auto">
            <a:xfrm>
              <a:off x="2112" y="187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783" name="Text Box 111"/>
          <p:cNvSpPr txBox="1">
            <a:spLocks noChangeArrowheads="1"/>
          </p:cNvSpPr>
          <p:nvPr/>
        </p:nvSpPr>
        <p:spPr bwMode="auto">
          <a:xfrm>
            <a:off x="152400" y="4435475"/>
            <a:ext cx="4800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/>
              <a:t>Làm nhiễm điện mảnh phim nhựa bằng cọ xát</a:t>
            </a:r>
          </a:p>
        </p:txBody>
      </p:sp>
      <p:sp>
        <p:nvSpPr>
          <p:cNvPr id="28784" name="Text Box 112"/>
          <p:cNvSpPr txBox="1">
            <a:spLocks noChangeArrowheads="1"/>
          </p:cNvSpPr>
          <p:nvPr/>
        </p:nvSpPr>
        <p:spPr bwMode="auto">
          <a:xfrm>
            <a:off x="5867400" y="4267200"/>
            <a:ext cx="39020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2400"/>
              <a:t>Đóng khóa, đổ</a:t>
            </a:r>
          </a:p>
          <a:p>
            <a:pPr algn="just" eaLnBrk="1" hangingPunct="1"/>
            <a:r>
              <a:rPr lang="en-US" altLang="en-US" sz="2400"/>
              <a:t>nước vào bình </a:t>
            </a:r>
          </a:p>
        </p:txBody>
      </p:sp>
      <p:sp>
        <p:nvSpPr>
          <p:cNvPr id="28785" name="Text Box 113"/>
          <p:cNvSpPr txBox="1">
            <a:spLocks noChangeArrowheads="1"/>
          </p:cNvSpPr>
          <p:nvPr/>
        </p:nvSpPr>
        <p:spPr bwMode="auto">
          <a:xfrm>
            <a:off x="103188" y="5551488"/>
            <a:ext cx="91440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en-US" sz="3200">
                <a:solidFill>
                  <a:srgbClr val="0000FF"/>
                </a:solidFill>
              </a:rPr>
              <a:t>a/ </a:t>
            </a:r>
            <a:r>
              <a:rPr lang="en-US" altLang="en-US" sz="3200">
                <a:solidFill>
                  <a:srgbClr val="FF3300"/>
                </a:solidFill>
              </a:rPr>
              <a:t>Điện tích</a:t>
            </a:r>
            <a:r>
              <a:rPr lang="en-US" altLang="en-US" sz="3200">
                <a:solidFill>
                  <a:srgbClr val="0000FF"/>
                </a:solidFill>
              </a:rPr>
              <a:t> của mảnh phim nhựa tương tự như   ……….trong bình.</a:t>
            </a:r>
          </a:p>
          <a:p>
            <a:pPr eaLnBrk="1" hangingPunct="1"/>
            <a:endParaRPr lang="en-US" altLang="en-US" sz="3200">
              <a:solidFill>
                <a:srgbClr val="0000FF"/>
              </a:solidFill>
            </a:endParaRPr>
          </a:p>
        </p:txBody>
      </p:sp>
      <p:sp>
        <p:nvSpPr>
          <p:cNvPr id="28786" name="Text Box 114"/>
          <p:cNvSpPr txBox="1">
            <a:spLocks noChangeArrowheads="1"/>
          </p:cNvSpPr>
          <p:nvPr/>
        </p:nvSpPr>
        <p:spPr bwMode="auto">
          <a:xfrm>
            <a:off x="1350963" y="6030913"/>
            <a:ext cx="12398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nước</a:t>
            </a:r>
          </a:p>
        </p:txBody>
      </p:sp>
      <p:sp>
        <p:nvSpPr>
          <p:cNvPr id="10258" name="Text Box 115"/>
          <p:cNvSpPr txBox="1">
            <a:spLocks noChangeArrowheads="1"/>
          </p:cNvSpPr>
          <p:nvPr/>
        </p:nvSpPr>
        <p:spPr bwMode="auto">
          <a:xfrm>
            <a:off x="228600" y="1524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/>
              <a:t> C1:  Hãy tìm hiểu sự tương tự giữa dòng điện và dòng nước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00901 C 0.01684 0.00139 0.02431 0.01318 0.03125 0.02474 C 0.03247 0.02682 0.03299 0.0296 0.03438 0.03122 C 0.03716 0.03445 0.04393 0.03954 0.04393 0.03977 C 0.03959 0.03099 0.0375 0.02127 0.03438 0.01203 C 0.03247 0.00625 0.02795 -0.00485 0.02795 -0.00462 C 0.02743 -0.00763 0.02726 -0.01063 0.02639 -0.01318 C 0.0257 -0.01503 0.02327 -0.01965 0.02327 -0.01757 C 0.02327 -0.01503 0.02535 -0.01318 0.02639 -0.0111 C 0.02952 -0.00531 0.03282 -3.17919E-6 0.03594 0.00578 C 0.03698 0.00786 0.03802 0.00995 0.03907 0.01203 C 0.04011 0.01411 0.04236 0.0185 0.04236 0.01873 C 0.04375 0.02405 0.04393 0.02659 0.04705 0.03122 C 0.05 0.03561 0.0566 0.04393 0.0566 0.04417 C 0.05434 0.03445 0.05035 0.02544 0.04705 0.01642 C 0.04653 0.01364 0.04636 0.01064 0.04549 0.00786 C 0.04271 -0.00115 0.0382 -0.00138 0.04705 0.01203 C 0.05191 0.01966 0.05782 0.02613 0.06302 0.0333 C 0.06407 0.03469 0.06077 0.03052 0.05973 0.02914 C 0.04966 0.01503 0.06441 0.0363 0.05348 0.0185 C 0.05035 0.01364 0.04705 0.00856 0.04393 0.0037 C 0.04254 0.00139 0.03698 -0.00138 0.03907 -0.00277 C 0.04167 -0.00439 0.04445 0.00023 0.04705 0.00162 C 0.04913 0.0044 0.05157 0.00694 0.05348 0.00995 C 0.06285 0.02544 0.05521 0.02058 0.06459 0.02474 C 0.0665 0.02752 0.0717 0.03538 0.07413 0.03538 C 0.07587 0.03538 0.07327 0.03099 0.0724 0.02914 C 0.07118 0.02659 0.0691 0.02497 0.06771 0.02266 C 0.06441 0.01734 0.06163 0.0111 0.05816 0.00578 C 0.05573 0.00208 0.05226 -0.00069 0.05018 -0.00485 C 0.04913 -0.00693 0.04566 -0.00948 0.04705 -0.0111 C 0.04844 -0.01271 0.05035 -0.00832 0.05191 -0.00693 C 0.06216 0.0118 0.05052 -0.00578 0.06302 0.0037 C 0.06493 0.00509 0.06598 0.0081 0.06771 0.00995 C 0.07257 0.01549 0.07743 0.01989 0.08351 0.02266 L 0.07413 0.01434 C 0.06806 0.00232 0.05764 -0.00092 0.05018 -0.0111 C 0.0441 -0.01942 0.0474 -0.01595 0.0408 -0.02173 C 0.04532 -0.00948 0.05052 0.00208 0.05504 0.01434 C 0.05608 0.01711 0.05695 0.01989 0.05816 0.02266 C 0.05903 0.02497 0.0625 0.03122 0.06129 0.02914 C 0.05434 0.01804 0.04861 0.00509 0.03907 -0.00277 C 0.03768 -0.00393 0.03577 -0.00393 0.03438 -0.00485 C 0.03264 -0.00601 0.03125 -0.00763 0.02969 -0.00901 C 0.02865 -0.0111 0.0283 -0.01526 0.02639 -0.01526 C 0.02483 -0.01526 0.02691 -0.01063 0.02795 -0.00901 C 0.02917 -0.00693 0.03125 -0.00624 0.03282 -0.00485 C 0.03768 0.00486 0.04254 0.01295 0.04705 0.02266 C 0.04896 0.02706 0.05348 0.03538 0.05348 0.03561 C 0.054 0.03746 0.0566 0.04162 0.05504 0.04162 C 0.05243 0.04162 0.05052 0.03769 0.04861 0.03538 C 0.04532 0.03145 0.04219 0.02682 0.03907 0.02266 C 0.03716 0.02012 0.03473 0.01873 0.03282 0.01642 C 0.02795 0.01087 0.02518 0.00232 0.02014 -0.00277 C 0.01702 -0.00578 0.01372 -0.00832 0.01059 -0.0111 C 0.00625 -0.01503 0.01684 0.00023 0.02014 0.00578 C 0.0257 0.01549 0.03212 0.02359 0.0375 0.0333 C 0.03907 0.03607 0.04236 0.03815 0.04236 0.04162 C 0.04236 0.04393 0.03907 0.04023 0.0375 0.03954 C 0.02778 0.03099 0.02361 0.01642 0.01372 0.00786 C 0.01042 0.00116 0.01146 0.00255 0.00747 -0.00277 C 0.00486 -0.00624 -0.00052 -0.01318 -0.00052 -0.01294 C -2.77778E-6 -0.0104 -0.00017 -0.00716 0.00104 -0.00485 C 0.00556 0.00417 0.02066 0.02359 0.02795 0.02682 C 0.02952 0.0289 0.03125 0.03122 0.03282 0.0333 " pathEditMode="relative" rAng="0" ptsTypes="ffffffffffffffffffffffffffffffffffFfffffffffffffffffffffffffffffA">
                                      <p:cBhvr>
                                        <p:cTn id="6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7" y="20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9" dur="1000"/>
                                        <p:tgtEl>
                                          <p:spTgt spid="2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0"/>
                                        <p:tgtEl>
                                          <p:spTgt spid="2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7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30" grpId="0" animBg="1"/>
      <p:bldP spid="28739" grpId="0" animBg="1"/>
      <p:bldP spid="28783" grpId="0"/>
      <p:bldP spid="2878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4"/>
          <p:cNvSpPr/>
          <p:nvPr/>
        </p:nvSpPr>
        <p:spPr bwMode="auto">
          <a:xfrm>
            <a:off x="6096000" y="2786063"/>
            <a:ext cx="1206500" cy="1187450"/>
          </a:xfrm>
          <a:custGeom>
            <a:avLst/>
            <a:gdLst>
              <a:gd name="T0" fmla="*/ 6350 w 760"/>
              <a:gd name="T1" fmla="*/ 12700 h 748"/>
              <a:gd name="T2" fmla="*/ 1193800 w 760"/>
              <a:gd name="T3" fmla="*/ 0 h 748"/>
              <a:gd name="T4" fmla="*/ 1204913 w 760"/>
              <a:gd name="T5" fmla="*/ 395287 h 748"/>
              <a:gd name="T6" fmla="*/ 1206500 w 760"/>
              <a:gd name="T7" fmla="*/ 450850 h 748"/>
              <a:gd name="T8" fmla="*/ 1206500 w 760"/>
              <a:gd name="T9" fmla="*/ 450850 h 748"/>
              <a:gd name="T10" fmla="*/ 1204913 w 760"/>
              <a:gd name="T11" fmla="*/ 452438 h 748"/>
              <a:gd name="T12" fmla="*/ 1206500 w 760"/>
              <a:gd name="T13" fmla="*/ 1182688 h 748"/>
              <a:gd name="T14" fmla="*/ 0 w 760"/>
              <a:gd name="T15" fmla="*/ 1187450 h 748"/>
              <a:gd name="T16" fmla="*/ 6350 w 760"/>
              <a:gd name="T17" fmla="*/ 12700 h 7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60"/>
              <a:gd name="T28" fmla="*/ 0 h 748"/>
              <a:gd name="T29" fmla="*/ 760 w 760"/>
              <a:gd name="T30" fmla="*/ 748 h 74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60" h="748">
                <a:moveTo>
                  <a:pt x="4" y="8"/>
                </a:moveTo>
                <a:lnTo>
                  <a:pt x="752" y="0"/>
                </a:lnTo>
                <a:lnTo>
                  <a:pt x="759" y="249"/>
                </a:lnTo>
                <a:lnTo>
                  <a:pt x="760" y="284"/>
                </a:lnTo>
                <a:lnTo>
                  <a:pt x="759" y="285"/>
                </a:lnTo>
                <a:lnTo>
                  <a:pt x="760" y="745"/>
                </a:lnTo>
                <a:lnTo>
                  <a:pt x="0" y="748"/>
                </a:lnTo>
                <a:lnTo>
                  <a:pt x="4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1" name="Freeform 5"/>
          <p:cNvSpPr/>
          <p:nvPr/>
        </p:nvSpPr>
        <p:spPr bwMode="auto">
          <a:xfrm>
            <a:off x="6102350" y="2138363"/>
            <a:ext cx="1527175" cy="681037"/>
          </a:xfrm>
          <a:custGeom>
            <a:avLst/>
            <a:gdLst>
              <a:gd name="T0" fmla="*/ 0 w 962"/>
              <a:gd name="T1" fmla="*/ 0 h 429"/>
              <a:gd name="T2" fmla="*/ 1193800 w 962"/>
              <a:gd name="T3" fmla="*/ 0 h 429"/>
              <a:gd name="T4" fmla="*/ 1200150 w 962"/>
              <a:gd name="T5" fmla="*/ 584200 h 429"/>
              <a:gd name="T6" fmla="*/ 1492250 w 962"/>
              <a:gd name="T7" fmla="*/ 571500 h 429"/>
              <a:gd name="T8" fmla="*/ 1517650 w 962"/>
              <a:gd name="T9" fmla="*/ 558800 h 429"/>
              <a:gd name="T10" fmla="*/ 1492250 w 962"/>
              <a:gd name="T11" fmla="*/ 673100 h 429"/>
              <a:gd name="T12" fmla="*/ 1493838 w 962"/>
              <a:gd name="T13" fmla="*/ 681037 h 429"/>
              <a:gd name="T14" fmla="*/ 1489075 w 962"/>
              <a:gd name="T15" fmla="*/ 666750 h 429"/>
              <a:gd name="T16" fmla="*/ 1527175 w 962"/>
              <a:gd name="T17" fmla="*/ 661987 h 429"/>
              <a:gd name="T18" fmla="*/ 1200150 w 962"/>
              <a:gd name="T19" fmla="*/ 666750 h 429"/>
              <a:gd name="T20" fmla="*/ 0 w 962"/>
              <a:gd name="T21" fmla="*/ 660400 h 429"/>
              <a:gd name="T22" fmla="*/ 0 w 962"/>
              <a:gd name="T23" fmla="*/ 0 h 4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62"/>
              <a:gd name="T37" fmla="*/ 0 h 429"/>
              <a:gd name="T38" fmla="*/ 962 w 962"/>
              <a:gd name="T39" fmla="*/ 429 h 4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62" h="429">
                <a:moveTo>
                  <a:pt x="0" y="0"/>
                </a:moveTo>
                <a:lnTo>
                  <a:pt x="752" y="0"/>
                </a:lnTo>
                <a:lnTo>
                  <a:pt x="756" y="368"/>
                </a:lnTo>
                <a:lnTo>
                  <a:pt x="940" y="360"/>
                </a:lnTo>
                <a:lnTo>
                  <a:pt x="956" y="352"/>
                </a:lnTo>
                <a:lnTo>
                  <a:pt x="940" y="424"/>
                </a:lnTo>
                <a:lnTo>
                  <a:pt x="941" y="429"/>
                </a:lnTo>
                <a:lnTo>
                  <a:pt x="938" y="420"/>
                </a:lnTo>
                <a:lnTo>
                  <a:pt x="962" y="417"/>
                </a:lnTo>
                <a:lnTo>
                  <a:pt x="756" y="420"/>
                </a:lnTo>
                <a:lnTo>
                  <a:pt x="0" y="4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2" name="Freeform 6"/>
          <p:cNvSpPr/>
          <p:nvPr/>
        </p:nvSpPr>
        <p:spPr bwMode="auto">
          <a:xfrm>
            <a:off x="7300913" y="2714625"/>
            <a:ext cx="623887" cy="1258888"/>
          </a:xfrm>
          <a:custGeom>
            <a:avLst/>
            <a:gdLst>
              <a:gd name="T0" fmla="*/ 4762 w 393"/>
              <a:gd name="T1" fmla="*/ 0 h 793"/>
              <a:gd name="T2" fmla="*/ 471487 w 393"/>
              <a:gd name="T3" fmla="*/ 7938 h 793"/>
              <a:gd name="T4" fmla="*/ 522287 w 393"/>
              <a:gd name="T5" fmla="*/ 39688 h 793"/>
              <a:gd name="T6" fmla="*/ 528637 w 393"/>
              <a:gd name="T7" fmla="*/ 255588 h 793"/>
              <a:gd name="T8" fmla="*/ 528637 w 393"/>
              <a:gd name="T9" fmla="*/ 306388 h 793"/>
              <a:gd name="T10" fmla="*/ 623887 w 393"/>
              <a:gd name="T11" fmla="*/ 1252538 h 793"/>
              <a:gd name="T12" fmla="*/ 439737 w 393"/>
              <a:gd name="T13" fmla="*/ 1258888 h 793"/>
              <a:gd name="T14" fmla="*/ 465137 w 393"/>
              <a:gd name="T15" fmla="*/ 306388 h 793"/>
              <a:gd name="T16" fmla="*/ 457200 w 393"/>
              <a:gd name="T17" fmla="*/ 290513 h 793"/>
              <a:gd name="T18" fmla="*/ 466725 w 393"/>
              <a:gd name="T19" fmla="*/ 200025 h 793"/>
              <a:gd name="T20" fmla="*/ 409575 w 393"/>
              <a:gd name="T21" fmla="*/ 95250 h 793"/>
              <a:gd name="T22" fmla="*/ 0 w 393"/>
              <a:gd name="T23" fmla="*/ 90488 h 793"/>
              <a:gd name="T24" fmla="*/ 4762 w 393"/>
              <a:gd name="T25" fmla="*/ 0 h 7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3"/>
              <a:gd name="T40" fmla="*/ 0 h 793"/>
              <a:gd name="T41" fmla="*/ 393 w 393"/>
              <a:gd name="T42" fmla="*/ 793 h 79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3" h="793">
                <a:moveTo>
                  <a:pt x="3" y="0"/>
                </a:moveTo>
                <a:lnTo>
                  <a:pt x="297" y="5"/>
                </a:lnTo>
                <a:lnTo>
                  <a:pt x="329" y="25"/>
                </a:lnTo>
                <a:lnTo>
                  <a:pt x="333" y="161"/>
                </a:lnTo>
                <a:lnTo>
                  <a:pt x="333" y="193"/>
                </a:lnTo>
                <a:lnTo>
                  <a:pt x="393" y="789"/>
                </a:lnTo>
                <a:lnTo>
                  <a:pt x="277" y="793"/>
                </a:lnTo>
                <a:lnTo>
                  <a:pt x="293" y="193"/>
                </a:lnTo>
                <a:lnTo>
                  <a:pt x="288" y="183"/>
                </a:lnTo>
                <a:lnTo>
                  <a:pt x="294" y="126"/>
                </a:lnTo>
                <a:lnTo>
                  <a:pt x="258" y="60"/>
                </a:lnTo>
                <a:lnTo>
                  <a:pt x="0" y="57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3" name="Freeform 7"/>
          <p:cNvSpPr/>
          <p:nvPr/>
        </p:nvSpPr>
        <p:spPr bwMode="auto">
          <a:xfrm>
            <a:off x="7515225" y="3281363"/>
            <a:ext cx="561975" cy="690562"/>
          </a:xfrm>
          <a:custGeom>
            <a:avLst/>
            <a:gdLst>
              <a:gd name="T0" fmla="*/ 0 w 354"/>
              <a:gd name="T1" fmla="*/ 0 h 435"/>
              <a:gd name="T2" fmla="*/ 561975 w 354"/>
              <a:gd name="T3" fmla="*/ 0 h 435"/>
              <a:gd name="T4" fmla="*/ 561975 w 354"/>
              <a:gd name="T5" fmla="*/ 609600 h 435"/>
              <a:gd name="T6" fmla="*/ 547688 w 354"/>
              <a:gd name="T7" fmla="*/ 685800 h 435"/>
              <a:gd name="T8" fmla="*/ 485775 w 354"/>
              <a:gd name="T9" fmla="*/ 685800 h 435"/>
              <a:gd name="T10" fmla="*/ 104775 w 354"/>
              <a:gd name="T11" fmla="*/ 690562 h 435"/>
              <a:gd name="T12" fmla="*/ 23812 w 354"/>
              <a:gd name="T13" fmla="*/ 690562 h 435"/>
              <a:gd name="T14" fmla="*/ 0 w 354"/>
              <a:gd name="T15" fmla="*/ 623887 h 435"/>
              <a:gd name="T16" fmla="*/ 0 w 354"/>
              <a:gd name="T17" fmla="*/ 0 h 4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4"/>
              <a:gd name="T28" fmla="*/ 0 h 435"/>
              <a:gd name="T29" fmla="*/ 354 w 354"/>
              <a:gd name="T30" fmla="*/ 435 h 4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4" h="435">
                <a:moveTo>
                  <a:pt x="0" y="0"/>
                </a:moveTo>
                <a:lnTo>
                  <a:pt x="354" y="0"/>
                </a:lnTo>
                <a:lnTo>
                  <a:pt x="354" y="384"/>
                </a:lnTo>
                <a:lnTo>
                  <a:pt x="345" y="432"/>
                </a:lnTo>
                <a:lnTo>
                  <a:pt x="306" y="432"/>
                </a:lnTo>
                <a:lnTo>
                  <a:pt x="66" y="435"/>
                </a:lnTo>
                <a:lnTo>
                  <a:pt x="15" y="435"/>
                </a:lnTo>
                <a:lnTo>
                  <a:pt x="0" y="3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28600" y="1276350"/>
            <a:ext cx="4495800" cy="16002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1271" name="Rectangle 9" descr="Oak"/>
          <p:cNvSpPr>
            <a:spLocks noChangeArrowheads="1"/>
          </p:cNvSpPr>
          <p:nvPr/>
        </p:nvSpPr>
        <p:spPr bwMode="auto">
          <a:xfrm>
            <a:off x="228600" y="2876550"/>
            <a:ext cx="4495800" cy="14478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 rot="73423" flipH="1">
            <a:off x="457200" y="3027363"/>
            <a:ext cx="3657600" cy="1066800"/>
          </a:xfrm>
          <a:prstGeom prst="parallelogram">
            <a:avLst>
              <a:gd name="adj" fmla="val 15850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 rot="83994" flipH="1">
            <a:off x="1295400" y="3205163"/>
            <a:ext cx="2057400" cy="647700"/>
          </a:xfrm>
          <a:prstGeom prst="parallelogram">
            <a:avLst>
              <a:gd name="adj" fmla="val 152382"/>
            </a:avLst>
          </a:prstGeom>
          <a:solidFill>
            <a:srgbClr val="969696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pic>
        <p:nvPicPr>
          <p:cNvPr id="29708" name="Picture 12" descr="tay cam but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8350" y="1219200"/>
            <a:ext cx="198120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5" name="Oval 13"/>
          <p:cNvSpPr>
            <a:spLocks noChangeArrowheads="1"/>
          </p:cNvSpPr>
          <p:nvPr/>
        </p:nvSpPr>
        <p:spPr bwMode="auto">
          <a:xfrm>
            <a:off x="381000" y="1528763"/>
            <a:ext cx="457200" cy="4572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1276" name="Oval 14"/>
          <p:cNvSpPr>
            <a:spLocks noChangeArrowheads="1"/>
          </p:cNvSpPr>
          <p:nvPr/>
        </p:nvSpPr>
        <p:spPr bwMode="auto">
          <a:xfrm>
            <a:off x="5105400" y="1300163"/>
            <a:ext cx="457200" cy="457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9736" name="Line 40"/>
          <p:cNvSpPr>
            <a:spLocks noChangeShapeType="1"/>
          </p:cNvSpPr>
          <p:nvPr/>
        </p:nvSpPr>
        <p:spPr bwMode="auto">
          <a:xfrm>
            <a:off x="2152650" y="35861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7" name="Line 41"/>
          <p:cNvSpPr>
            <a:spLocks noChangeShapeType="1"/>
          </p:cNvSpPr>
          <p:nvPr/>
        </p:nvSpPr>
        <p:spPr bwMode="auto">
          <a:xfrm>
            <a:off x="2076450" y="34337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8" name="Line 42"/>
          <p:cNvSpPr>
            <a:spLocks noChangeShapeType="1"/>
          </p:cNvSpPr>
          <p:nvPr/>
        </p:nvSpPr>
        <p:spPr bwMode="auto">
          <a:xfrm>
            <a:off x="2305050" y="35099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39" name="Line 43"/>
          <p:cNvSpPr>
            <a:spLocks noChangeShapeType="1"/>
          </p:cNvSpPr>
          <p:nvPr/>
        </p:nvSpPr>
        <p:spPr bwMode="auto">
          <a:xfrm>
            <a:off x="2381250" y="33575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0" name="Line 44"/>
          <p:cNvSpPr>
            <a:spLocks noChangeShapeType="1"/>
          </p:cNvSpPr>
          <p:nvPr/>
        </p:nvSpPr>
        <p:spPr bwMode="auto">
          <a:xfrm>
            <a:off x="2457450" y="36623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82" name="Line 45"/>
          <p:cNvSpPr>
            <a:spLocks noChangeShapeType="1"/>
          </p:cNvSpPr>
          <p:nvPr/>
        </p:nvSpPr>
        <p:spPr bwMode="auto">
          <a:xfrm>
            <a:off x="2152650" y="33575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2" name="Line 46"/>
          <p:cNvSpPr>
            <a:spLocks noChangeShapeType="1"/>
          </p:cNvSpPr>
          <p:nvPr/>
        </p:nvSpPr>
        <p:spPr bwMode="auto">
          <a:xfrm>
            <a:off x="1924050" y="35099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3" name="Line 47"/>
          <p:cNvSpPr>
            <a:spLocks noChangeShapeType="1"/>
          </p:cNvSpPr>
          <p:nvPr/>
        </p:nvSpPr>
        <p:spPr bwMode="auto">
          <a:xfrm>
            <a:off x="2609850" y="37385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4" name="Line 48"/>
          <p:cNvSpPr>
            <a:spLocks noChangeShapeType="1"/>
          </p:cNvSpPr>
          <p:nvPr/>
        </p:nvSpPr>
        <p:spPr bwMode="auto">
          <a:xfrm>
            <a:off x="1924050" y="32813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5" name="Line 49"/>
          <p:cNvSpPr>
            <a:spLocks noChangeShapeType="1"/>
          </p:cNvSpPr>
          <p:nvPr/>
        </p:nvSpPr>
        <p:spPr bwMode="auto">
          <a:xfrm>
            <a:off x="2381250" y="3738563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746" name="Oval 50"/>
          <p:cNvSpPr>
            <a:spLocks noChangeArrowheads="1"/>
          </p:cNvSpPr>
          <p:nvPr/>
        </p:nvSpPr>
        <p:spPr bwMode="auto">
          <a:xfrm rot="-456790">
            <a:off x="1900238" y="2614613"/>
            <a:ext cx="76200" cy="1524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88" name="Rectangle 51"/>
          <p:cNvSpPr>
            <a:spLocks noChangeArrowheads="1"/>
          </p:cNvSpPr>
          <p:nvPr/>
        </p:nvSpPr>
        <p:spPr bwMode="auto">
          <a:xfrm>
            <a:off x="2133600" y="3233738"/>
            <a:ext cx="228600" cy="152400"/>
          </a:xfrm>
          <a:prstGeom prst="rect">
            <a:avLst/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9748" name="Picture 5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457450"/>
            <a:ext cx="1524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0" name="Picture 5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757363"/>
            <a:ext cx="23336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1" name="Text Box 57"/>
          <p:cNvSpPr txBox="1">
            <a:spLocks noChangeArrowheads="1"/>
          </p:cNvSpPr>
          <p:nvPr/>
        </p:nvSpPr>
        <p:spPr bwMode="auto">
          <a:xfrm>
            <a:off x="76200" y="76200"/>
            <a:ext cx="8915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>
                <a:latin typeface="Times New Roman" panose="02020603050405020304" pitchFamily="18" charset="0"/>
              </a:rPr>
              <a:t> C1:  Hãy tìm hiểu tự tương tự giữa dòng điện và dòng nước</a:t>
            </a:r>
          </a:p>
        </p:txBody>
      </p:sp>
      <p:sp>
        <p:nvSpPr>
          <p:cNvPr id="29756" name="Text Box 60"/>
          <p:cNvSpPr txBox="1">
            <a:spLocks noChangeArrowheads="1"/>
          </p:cNvSpPr>
          <p:nvPr/>
        </p:nvSpPr>
        <p:spPr bwMode="auto">
          <a:xfrm>
            <a:off x="0" y="4267200"/>
            <a:ext cx="5181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Times New Roman" panose="02020603050405020304" pitchFamily="18" charset="0"/>
              </a:rPr>
              <a:t>Khi ta chạm bút thử điện, đèn bút thử điện lóe sáng rồi tắt</a:t>
            </a:r>
          </a:p>
        </p:txBody>
      </p:sp>
      <p:sp>
        <p:nvSpPr>
          <p:cNvPr id="29757" name="Text Box 61"/>
          <p:cNvSpPr txBox="1">
            <a:spLocks noChangeArrowheads="1"/>
          </p:cNvSpPr>
          <p:nvPr/>
        </p:nvSpPr>
        <p:spPr bwMode="auto">
          <a:xfrm>
            <a:off x="4800600" y="4267200"/>
            <a:ext cx="4495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Times New Roman" panose="02020603050405020304" pitchFamily="18" charset="0"/>
              </a:rPr>
              <a:t>Mở khóa, nước chảy qua ống một lúc rồi ngừng chảy.</a:t>
            </a:r>
          </a:p>
        </p:txBody>
      </p:sp>
      <p:sp>
        <p:nvSpPr>
          <p:cNvPr id="29758" name="Rectangle 62"/>
          <p:cNvSpPr>
            <a:spLocks noChangeArrowheads="1"/>
          </p:cNvSpPr>
          <p:nvPr/>
        </p:nvSpPr>
        <p:spPr bwMode="auto">
          <a:xfrm>
            <a:off x="228600" y="5132388"/>
            <a:ext cx="89154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b/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Điện tích dịch chuyển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 từ mảnh phim nhựa qua bóng đèn đến tay ta tương tự như </a:t>
            </a: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nước</a:t>
            </a:r>
            <a:r>
              <a:rPr lang="en-US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..…….từ bình A xuống bình B.</a:t>
            </a:r>
          </a:p>
        </p:txBody>
      </p:sp>
      <p:sp>
        <p:nvSpPr>
          <p:cNvPr id="29759" name="Text Box 63"/>
          <p:cNvSpPr txBox="1">
            <a:spLocks noChangeArrowheads="1"/>
          </p:cNvSpPr>
          <p:nvPr/>
        </p:nvSpPr>
        <p:spPr bwMode="auto">
          <a:xfrm>
            <a:off x="1371600" y="6153150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>
                <a:solidFill>
                  <a:srgbClr val="FF0000"/>
                </a:solidFill>
                <a:latin typeface="Times New Roman" panose="02020603050405020304" pitchFamily="18" charset="0"/>
              </a:rPr>
              <a:t>chảy</a:t>
            </a:r>
          </a:p>
        </p:txBody>
      </p:sp>
      <p:sp>
        <p:nvSpPr>
          <p:cNvPr id="11296" name="Text Box 64"/>
          <p:cNvSpPr txBox="1">
            <a:spLocks noChangeArrowheads="1"/>
          </p:cNvSpPr>
          <p:nvPr/>
        </p:nvSpPr>
        <p:spPr bwMode="auto">
          <a:xfrm>
            <a:off x="6400800" y="1295400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200"/>
              <a:t>A</a:t>
            </a:r>
          </a:p>
        </p:txBody>
      </p:sp>
      <p:sp>
        <p:nvSpPr>
          <p:cNvPr id="11297" name="Text Box 65"/>
          <p:cNvSpPr txBox="1">
            <a:spLocks noChangeArrowheads="1"/>
          </p:cNvSpPr>
          <p:nvPr/>
        </p:nvSpPr>
        <p:spPr bwMode="auto">
          <a:xfrm>
            <a:off x="8229600" y="31242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/>
              <a:t>B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8.09249E-7 C -0.01233 0.00162 -0.02448 0.00347 -0.03108 0.01387 C -0.03767 0.02428 -0.03872 0.04254 -0.03958 0.06127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30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7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4104E-6 C -0.01198 -0.01271 -0.01024 -0.00971 -0.03038 -0.01133 C -0.0342 -0.01757 -0.03385 -0.02219 -0.03524 -0.03029 C -0.03594 -0.03422 -0.03767 -0.04162 -0.03767 -0.04138 C -0.03802 -0.05364 -0.03802 -0.06543 -0.03906 -0.07722 C -0.03924 -0.08138 -0.04132 -0.08832 -0.04132 -0.08809 C -0.04184 -0.09479 -0.04201 -0.10127 -0.04253 -0.10751 C -0.04305 -0.11237 -0.04479 -0.12231 -0.04479 -0.12208 C -0.04479 -0.12393 -0.04358 -0.1526 -0.04253 -0.15815 C -0.0408 -0.16786 -0.03264 -0.17133 -0.02917 -0.17872 C -0.02257 -0.19237 -0.0276 -0.18844 -0.02066 -0.1919 C -0.01858 -0.19399 -0.01701 -0.19838 -0.01458 -0.1993 C -0.00608 -0.20393 0.0033 -0.20231 0.01215 -0.20323 C 0.0217 -0.20832 0.03264 -0.21688 0.04254 -0.21826 C 0.05 -0.21896 0.05729 -0.21919 0.06476 -0.21988 C 0.06615 -0.22358 0.06615 -0.22844 0.06823 -0.23144 C 0.07361 -0.23953 0.08472 -0.2393 0.09132 -0.24092 C 0.09549 -0.24162 0.09948 -0.24416 0.10365 -0.24416 " pathEditMode="relative" rAng="0" ptsTypes="fffffffffffffffffA">
                                      <p:cBhvr>
                                        <p:cTn id="15" dur="2000" fill="hold"/>
                                        <p:tgtEl>
                                          <p:spTgt spid="29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4" y="-1220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4624E-7 C -0.00052 -0.00393 -0.00121 -0.01156 -0.00416 -0.0141 C -0.00711 -0.01688 -0.01614 -0.01919 -0.01996 -0.02035 C -0.02135 -0.0222 -0.02239 -0.02474 -0.02413 -0.02613 C -0.02552 -0.02728 -0.0276 -0.02636 -0.02864 -0.02821 C -0.03107 -0.03306 -0.03264 -0.04601 -0.0342 -0.05225 C -0.03559 -0.05827 -0.03715 -0.06428 -0.03854 -0.07029 C -0.03906 -0.07214 -0.03993 -0.0763 -0.03993 -0.07607 C -0.0408 -0.09364 -0.0401 -0.1133 -0.04409 -0.13041 C -0.04375 -0.14428 -0.04409 -0.15838 -0.0427 -0.17249 C -0.04253 -0.17665 -0.03698 -0.18197 -0.03559 -0.18451 C -0.02656 -0.19931 -0.02569 -0.20069 -0.01423 -0.20856 C -0.0033 -0.22382 -0.00833 -0.21919 0.00434 -0.22451 C 0.01025 -0.22705 0.01216 -0.22821 0.01719 -0.23075 C 0.01858 -0.23121 0.02136 -0.2326 0.02136 -0.23237 C 0.02327 -0.23514 0.02605 -0.23954 0.02865 -0.24046 C 0.03282 -0.24254 0.0415 -0.24462 0.0415 -0.24439 C 0.04948 -0.24324 0.05539 -0.24116 0.06285 -0.23861 C 0.0698 -0.23931 0.09045 -0.24023 0.1 -0.24254 C 0.10521 -0.24393 0.10903 -0.24879 0.11441 -0.25064 C 0.11789 -0.25364 0.11997 -0.25665 0.12292 -0.26058 " pathEditMode="relative" rAng="0" ptsTypes="ffffffffffffffffffffA">
                                      <p:cBhvr>
                                        <p:cTn id="17" dur="2000" fill="hold"/>
                                        <p:tgtEl>
                                          <p:spTgt spid="29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1304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3.52601E-6 C -0.00277 -0.00786 -0.00607 -0.01411 -0.01111 -0.01688 C -0.01371 -0.02058 -0.01632 -0.02428 -0.01857 -0.02775 C -0.01961 -0.02914 -0.01909 -0.03168 -0.01979 -0.0333 C -0.02152 -0.03746 -0.02343 -0.03746 -0.02604 -0.03885 C -0.02847 -0.04116 -0.03107 -0.04393 -0.0335 -0.04602 C -0.03559 -0.0481 -0.03975 -0.05133 -0.03975 -0.0511 C -0.04184 -0.06081 -0.04236 -0.06891 -0.04583 -0.077 C -0.04635 -0.09041 -0.046 -0.10382 -0.04722 -0.117 C -0.04739 -0.11931 -0.04913 -0.1207 -0.04965 -0.12255 C -0.05104 -0.12625 -0.05191 -0.13388 -0.05208 -0.13734 C -0.05173 -0.15839 -0.05781 -0.19099 -0.04114 -0.19931 C -0.04027 -0.20023 -0.03975 -0.20208 -0.03854 -0.20278 C -0.03698 -0.20393 -0.03489 -0.20324 -0.0335 -0.20486 C -0.03073 -0.20763 -0.02604 -0.21573 -0.02604 -0.21549 C -0.01927 -0.24694 0.00452 -0.24162 0.0224 -0.24278 C 0.02986 -0.24347 0.03716 -0.24417 0.04462 -0.2444 C 0.04931 -0.24648 0.05382 -0.24856 0.05834 -0.24995 C 0.06841 -0.26012 0.06841 -0.25943 0.08177 -0.26104 C 0.08316 -0.26243 0.0842 -0.26382 0.08577 -0.26497 C 0.08681 -0.2659 0.08959 -0.26636 0.08959 -0.26636 " pathEditMode="relative" rAng="0" ptsTypes="ffffffffffffffffffffA">
                                      <p:cBhvr>
                                        <p:cTn id="19" dur="2000" fill="hold"/>
                                        <p:tgtEl>
                                          <p:spTgt spid="297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1" y="-13318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46 -4.73988E-6 C -0.01181 -0.00439 -0.01146 -0.00878 -0.0125 -0.01271 C -0.01389 -0.01757 -0.02431 -0.02127 -0.02708 -0.02312 C -0.02951 -0.02612 -0.03125 -0.03052 -0.03368 -0.03329 C -0.03733 -0.03768 -0.04236 -0.03745 -0.04583 -0.04161 C -0.04931 -0.04601 -0.05278 -0.04786 -0.0559 -0.05202 C -0.05747 -0.05965 -0.06024 -0.06289 -0.06146 -0.07075 C -0.06233 -0.08531 -0.06215 -0.09109 -0.06597 -0.10196 C -0.06701 -0.13942 -0.06823 -0.16994 -0.06719 -0.20763 C -0.06719 -0.20855 -0.06667 -0.22751 -0.06493 -0.2326 C -0.06215 -0.24138 -0.05191 -0.24832 -0.04705 -0.25132 C -0.04201 -0.2608 -0.03646 -0.26913 -0.03142 -0.27815 C -0.00434 -0.27329 0.02309 -0.28115 0.05 -0.2719 C 0.06024 -0.27468 0.05781 -0.2756 0.06563 -0.28046 C 0.06632 -0.28277 0.07118 -0.29595 0.07222 -0.29711 C 0.07431 -0.29965 0.07865 -0.29919 0.08125 -0.29919 " pathEditMode="relative" rAng="0" ptsTypes="fffffffffffffffA">
                                      <p:cBhvr>
                                        <p:cTn id="21" dur="2000" fill="hold"/>
                                        <p:tgtEl>
                                          <p:spTgt spid="29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8" y="-1498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21965E-6 C 0.00087 -0.00208 0.00261 -0.00393 0.00278 -0.00624 C 0.00295 -0.00971 0.00174 -0.01294 0.00139 -0.01618 C 0.0007 -0.0215 0.0007 -0.02705 -3.33333E-6 -0.03237 C -0.00052 -0.03653 -0.00295 -0.04439 -0.00295 -0.04416 C -0.0026 -0.06797 -0.01927 -0.1667 0.0165 -0.17965 C 0.01962 -0.18289 0.02292 -0.18659 0.02622 -0.18982 C 0.02761 -0.19121 0.03039 -0.19375 0.03039 -0.19352 C 0.03351 -0.2067 0.0441 -0.20739 0.05243 -0.20994 C 0.05504 -0.20971 0.08264 -0.20763 0.08855 -0.20578 C 0.09497 -0.20416 0.10122 -0.19976 0.10782 -0.19768 C 0.11823 -0.19907 0.1283 -0.19953 0.1382 -0.20393 C 0.14271 -0.20578 0.14618 -0.20971 0.1507 -0.21179 C 0.154 -0.21664 0.15556 -0.21988 0.16042 -0.21988 " pathEditMode="relative" rAng="0" ptsTypes="fffffffffffffA">
                                      <p:cBhvr>
                                        <p:cTn id="23" dur="2000" fill="hold"/>
                                        <p:tgtEl>
                                          <p:spTgt spid="297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49" y="-1100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162 C 0.00156 -0.0185 0.00347 -0.02682 0.00191 -0.04185 C 0.00122 -0.04809 0.00139 -0.05457 0.00035 -0.06081 C -0.00035 -0.0652 -0.00295 -0.07353 -0.00295 -0.07353 C -0.00625 -0.12578 -0.02674 -0.20948 0.01927 -0.22983 C 0.025 -0.23746 0.0309 -0.24347 0.03837 -0.24671 C 0.05382 -0.26081 0.06128 -0.25249 0.08594 -0.2511 C 0.10017 -0.25179 0.11458 -0.25133 0.12882 -0.25318 C 0.13073 -0.25341 0.13194 -0.25619 0.13368 -0.25734 C 0.13976 -0.26173 0.1474 -0.2659 0.15434 -0.2659 " pathEditMode="relative" ptsTypes="fffffffffA">
                                      <p:cBhvr>
                                        <p:cTn id="25" dur="2000" fill="hold"/>
                                        <p:tgtEl>
                                          <p:spTgt spid="29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185 C -0.00139 -0.00602 -0.00313 -0.01018 -0.00625 -0.01296 C -0.00677 -0.01389 -0.00712 -0.01504 -0.00764 -0.01574 C -0.00851 -0.0169 -0.00973 -0.01736 -0.01042 -0.01852 C -0.01302 -0.02268 -0.01424 -0.02893 -0.01667 -0.03333 C -0.01754 -0.04051 -0.01997 -0.0456 -0.02084 -0.05278 C -0.02136 -0.06551 -0.0224 -0.07662 -0.02431 -0.08889 C -0.02466 -0.09375 -0.0257 -0.09884 -0.0257 -0.1037 C -0.0257 -0.11852 -0.02535 -0.13333 -0.025 -0.14815 C -0.02483 -0.15463 -0.0224 -0.16065 -0.02084 -0.16666 C -0.01702 -0.18194 -0.01632 -0.19884 -0.00556 -0.20833 C -0.00139 -0.21203 0.00069 -0.21528 0.00555 -0.21666 C 0.01146 -0.22453 0.01944 -0.225 0.02708 -0.22778 C 0.03316 -0.22986 0.03906 -0.23264 0.04514 -0.23426 C 0.07777 -0.2331 0.09687 -0.23171 0.13264 -0.23241 C 0.13732 -0.23449 0.13159 -0.23217 0.13958 -0.23426 C 0.14027 -0.23449 0.14166 -0.23518 0.14166 -0.23518 " pathEditMode="relative" ptsTypes="ffffffffffffffffA">
                                      <p:cBhvr>
                                        <p:cTn id="27" dur="2000" fill="hold"/>
                                        <p:tgtEl>
                                          <p:spTgt spid="29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-0.00092 C 0.00399 -0.00833 0.00017 -0.01226 -0.00486 -0.01574 C -0.00642 -0.01875 -0.00799 -0.02222 -0.00972 -0.025 C -0.01111 -0.02685 -0.01389 -0.03055 -0.01389 -0.03055 C -0.01406 -0.03148 -0.01406 -0.03263 -0.01458 -0.03333 C -0.0151 -0.03402 -0.01632 -0.03356 -0.01667 -0.03425 C -0.01979 -0.04004 -0.01997 -0.05 -0.02153 -0.05648 C -0.0217 -0.05856 -0.02187 -0.06088 -0.02222 -0.06296 C -0.02257 -0.06481 -0.02361 -0.06851 -0.02361 -0.06851 C -0.02448 -0.07615 -0.02639 -0.08333 -0.02778 -0.09074 C -0.0283 -0.09305 -0.02812 -0.0956 -0.02847 -0.09814 C -0.02865 -0.09907 -0.02899 -0.1 -0.02917 -0.10092 C -0.02951 -0.12222 -0.02795 -0.12963 -0.03194 -0.14537 C -0.03177 -0.1493 -0.0316 -0.15347 -0.03125 -0.1574 C -0.0309 -0.15995 -0.02986 -0.16481 -0.02986 -0.16481 C -0.02934 -0.1875 -0.03264 -0.20555 -0.02083 -0.22129 C -0.01701 -0.22638 -0.00295 -0.22939 0.00208 -0.23055 C 0.00538 -0.23125 0.01181 -0.2324 0.01181 -0.2324 C 0.01528 -0.23402 0.01632 -0.23703 0.02014 -0.23796 C 0.02378 -0.24537 0.03021 -0.24629 0.03611 -0.24814 C 0.04635 -0.25138 0.05087 -0.25208 0.0625 -0.25277 C 0.07847 -0.25162 0.09288 -0.24675 0.10833 -0.24259 C 0.11389 -0.24282 0.11944 -0.24236 0.125 -0.24351 C 0.12847 -0.24421 0.13125 -0.24745 0.13472 -0.24814 C 0.13733 -0.25 0.14306 -0.25185 0.14306 -0.25185 " pathEditMode="relative" ptsTypes="ffffffffffffffffffffffffA">
                                      <p:cBhvr>
                                        <p:cTn id="29" dur="2000" fill="hold"/>
                                        <p:tgtEl>
                                          <p:spTgt spid="297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94 -4.73988E-6 C -0.01094 -0.00508 -0.01354 -0.01063 -0.01684 -0.01641 C -0.01771 -0.0215 -0.01701 -0.01826 -0.01944 -0.02497 C -0.01962 -0.02589 -0.02049 -0.02774 -0.02049 -0.02751 C -0.02153 -0.0363 -0.02743 -0.04763 -0.03056 -0.05433 C -0.03247 -0.05849 -0.03368 -0.06219 -0.03628 -0.06381 C -0.03767 -0.06797 -0.03993 -0.07144 -0.04201 -0.07445 C -0.04375 -0.08462 -0.04201 -0.09572 -0.04462 -0.1052 C -0.04566 -0.10959 -0.04566 -0.11121 -0.04653 -0.11653 C -0.04687 -0.11838 -0.04757 -0.12231 -0.04757 -0.12208 C -0.04653 -0.14034 -0.04792 -0.15722 -0.05 -0.17456 C -0.05 -0.19075 -0.05 -0.20693 -0.04965 -0.22312 C -0.04948 -0.22797 -0.04965 -0.24115 -0.04705 -0.24601 C -0.04601 -0.24786 -0.04462 -0.24878 -0.04358 -0.25063 C -0.04253 -0.25572 -0.03941 -0.25849 -0.03681 -0.26011 C -0.03212 -0.26658 -0.025 -0.2719 -0.01944 -0.27445 C -0.01719 -0.27838 -0.01562 -0.27976 -0.01267 -0.28115 C -0.01163 -0.28231 -0.01076 -0.28416 -0.00955 -0.28485 C -0.00868 -0.28554 -0.0066 -0.2867 -0.0066 -0.28647 C 0.0224 -0.28624 0.0309 -0.2867 0.05208 -0.283 C 0.05417 -0.28208 0.05434 -0.28231 0.05625 -0.28023 C 0.05712 -0.27884 0.0592 -0.2763 0.0592 -0.27606 C 0.06892 -0.27722 0.0783 -0.27976 0.08802 -0.28115 C 0.09097 -0.28462 0.09392 -0.28855 0.09792 -0.28855 " pathEditMode="relative" rAng="0" ptsTypes="fffffffffffffffffffffffA">
                                      <p:cBhvr>
                                        <p:cTn id="31" dur="2000" fill="hold"/>
                                        <p:tgtEl>
                                          <p:spTgt spid="297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144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1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416 L 0.00052 -0.01665 " pathEditMode="relative" rAng="0" ptsTypes="AA">
                                      <p:cBhvr>
                                        <p:cTn id="42" dur="800" fill="hold"/>
                                        <p:tgtEl>
                                          <p:spTgt spid="29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9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17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" dur="6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2000"/>
                                        <p:tgtEl>
                                          <p:spTgt spid="2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9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  <p:bldP spid="29702" grpId="0" animBg="1"/>
      <p:bldP spid="29702" grpId="1" animBg="1"/>
      <p:bldP spid="29703" grpId="0" animBg="1"/>
      <p:bldP spid="29746" grpId="0" animBg="1"/>
      <p:bldP spid="29756" grpId="0"/>
      <p:bldP spid="29757" grpId="0"/>
      <p:bldP spid="297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81000" y="5715000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>
                <a:solidFill>
                  <a:srgbClr val="6666FF"/>
                </a:solidFill>
              </a:rPr>
              <a:t>Để</a:t>
            </a:r>
            <a:r>
              <a:rPr lang="en-US" altLang="en-US" sz="3200" dirty="0">
                <a:solidFill>
                  <a:srgbClr val="6666FF"/>
                </a:solidFill>
              </a:rPr>
              <a:t> </a:t>
            </a:r>
            <a:r>
              <a:rPr lang="en-US" altLang="en-US" sz="3200" dirty="0" err="1">
                <a:solidFill>
                  <a:srgbClr val="6666FF"/>
                </a:solidFill>
              </a:rPr>
              <a:t>đèn</a:t>
            </a:r>
            <a:r>
              <a:rPr lang="en-US" altLang="en-US" sz="3200" dirty="0">
                <a:solidFill>
                  <a:srgbClr val="6666FF"/>
                </a:solidFill>
              </a:rPr>
              <a:t> </a:t>
            </a:r>
            <a:r>
              <a:rPr lang="en-US" altLang="en-US" sz="3200" dirty="0" err="1">
                <a:solidFill>
                  <a:srgbClr val="6666FF"/>
                </a:solidFill>
              </a:rPr>
              <a:t>này</a:t>
            </a:r>
            <a:r>
              <a:rPr lang="en-US" altLang="en-US" sz="3200" dirty="0">
                <a:solidFill>
                  <a:srgbClr val="6666FF"/>
                </a:solidFill>
              </a:rPr>
              <a:t> </a:t>
            </a:r>
            <a:r>
              <a:rPr lang="en-US" altLang="en-US" sz="3200" dirty="0" err="1">
                <a:solidFill>
                  <a:srgbClr val="6666FF"/>
                </a:solidFill>
              </a:rPr>
              <a:t>lại</a:t>
            </a:r>
            <a:r>
              <a:rPr lang="en-US" altLang="en-US" sz="3200" dirty="0">
                <a:solidFill>
                  <a:srgbClr val="6666FF"/>
                </a:solidFill>
              </a:rPr>
              <a:t> </a:t>
            </a:r>
            <a:r>
              <a:rPr lang="en-US" altLang="en-US" sz="3200" dirty="0" err="1">
                <a:solidFill>
                  <a:srgbClr val="6666FF"/>
                </a:solidFill>
              </a:rPr>
              <a:t>sáng</a:t>
            </a:r>
            <a:r>
              <a:rPr lang="en-US" altLang="en-US" sz="3200" dirty="0">
                <a:solidFill>
                  <a:srgbClr val="6666FF"/>
                </a:solidFill>
              </a:rPr>
              <a:t>, </a:t>
            </a:r>
            <a:r>
              <a:rPr lang="en-US" altLang="en-US" sz="3200" dirty="0">
                <a:solidFill>
                  <a:srgbClr val="FF0000"/>
                </a:solidFill>
              </a:rPr>
              <a:t>ta </a:t>
            </a:r>
            <a:r>
              <a:rPr lang="en-US" altLang="en-US" sz="3200" dirty="0" err="1">
                <a:solidFill>
                  <a:srgbClr val="FF0000"/>
                </a:solidFill>
              </a:rPr>
              <a:t>cọ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xát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mảnh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phim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nhựa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này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lần</a:t>
            </a:r>
            <a:r>
              <a:rPr lang="en-US" altLang="en-US" sz="3200" dirty="0">
                <a:solidFill>
                  <a:srgbClr val="FF0000"/>
                </a:solidFill>
              </a:rPr>
              <a:t> </a:t>
            </a:r>
            <a:r>
              <a:rPr lang="en-US" altLang="en-US" sz="3200" dirty="0" err="1">
                <a:solidFill>
                  <a:srgbClr val="FF0000"/>
                </a:solidFill>
              </a:rPr>
              <a:t>nữa</a:t>
            </a:r>
            <a:r>
              <a:rPr lang="en-US" altLang="en-US" sz="32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2291" name="Rectangle 9"/>
          <p:cNvSpPr>
            <a:spLocks noChangeArrowheads="1"/>
          </p:cNvSpPr>
          <p:nvPr/>
        </p:nvSpPr>
        <p:spPr bwMode="auto">
          <a:xfrm>
            <a:off x="7977188" y="2060575"/>
            <a:ext cx="652462" cy="5429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2" name="Freeform 10"/>
          <p:cNvSpPr/>
          <p:nvPr/>
        </p:nvSpPr>
        <p:spPr bwMode="auto">
          <a:xfrm>
            <a:off x="7977188" y="1738313"/>
            <a:ext cx="804862" cy="327025"/>
          </a:xfrm>
          <a:custGeom>
            <a:avLst/>
            <a:gdLst>
              <a:gd name="T0" fmla="*/ 0 w 948"/>
              <a:gd name="T1" fmla="*/ 0 h 432"/>
              <a:gd name="T2" fmla="*/ 641852 w 948"/>
              <a:gd name="T3" fmla="*/ 757 h 432"/>
              <a:gd name="T4" fmla="*/ 641852 w 948"/>
              <a:gd name="T5" fmla="*/ 272521 h 432"/>
              <a:gd name="T6" fmla="*/ 802315 w 948"/>
              <a:gd name="T7" fmla="*/ 272521 h 432"/>
              <a:gd name="T8" fmla="*/ 804862 w 948"/>
              <a:gd name="T9" fmla="*/ 313399 h 432"/>
              <a:gd name="T10" fmla="*/ 644399 w 948"/>
              <a:gd name="T11" fmla="*/ 317941 h 432"/>
              <a:gd name="T12" fmla="*/ 645248 w 948"/>
              <a:gd name="T13" fmla="*/ 326268 h 432"/>
              <a:gd name="T14" fmla="*/ 0 w 948"/>
              <a:gd name="T15" fmla="*/ 327025 h 432"/>
              <a:gd name="T16" fmla="*/ 0 w 948"/>
              <a:gd name="T17" fmla="*/ 0 h 4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48"/>
              <a:gd name="T28" fmla="*/ 0 h 432"/>
              <a:gd name="T29" fmla="*/ 948 w 948"/>
              <a:gd name="T30" fmla="*/ 432 h 4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48" h="432">
                <a:moveTo>
                  <a:pt x="0" y="0"/>
                </a:moveTo>
                <a:lnTo>
                  <a:pt x="756" y="1"/>
                </a:lnTo>
                <a:lnTo>
                  <a:pt x="756" y="360"/>
                </a:lnTo>
                <a:lnTo>
                  <a:pt x="945" y="360"/>
                </a:lnTo>
                <a:lnTo>
                  <a:pt x="948" y="414"/>
                </a:lnTo>
                <a:lnTo>
                  <a:pt x="759" y="420"/>
                </a:lnTo>
                <a:lnTo>
                  <a:pt x="760" y="431"/>
                </a:lnTo>
                <a:lnTo>
                  <a:pt x="0" y="43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2293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638" y="1558925"/>
            <a:ext cx="12493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4918075" y="1295400"/>
            <a:ext cx="2406650" cy="760413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2295" name="Rectangle 13" descr="Oak"/>
          <p:cNvSpPr>
            <a:spLocks noChangeArrowheads="1"/>
          </p:cNvSpPr>
          <p:nvPr/>
        </p:nvSpPr>
        <p:spPr bwMode="auto">
          <a:xfrm>
            <a:off x="4918075" y="2046288"/>
            <a:ext cx="2406650" cy="690562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 rot="73423" flipH="1">
            <a:off x="5038725" y="2116138"/>
            <a:ext cx="1957388" cy="511175"/>
          </a:xfrm>
          <a:prstGeom prst="parallelogram">
            <a:avLst>
              <a:gd name="adj" fmla="val 177029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rot="83994" flipH="1">
            <a:off x="5461000" y="2189163"/>
            <a:ext cx="1100138" cy="309562"/>
          </a:xfrm>
          <a:prstGeom prst="parallelogram">
            <a:avLst>
              <a:gd name="adj" fmla="val 170486"/>
            </a:avLst>
          </a:prstGeom>
          <a:solidFill>
            <a:srgbClr val="969696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2298" name="Oval 16"/>
          <p:cNvSpPr>
            <a:spLocks noChangeArrowheads="1"/>
          </p:cNvSpPr>
          <p:nvPr/>
        </p:nvSpPr>
        <p:spPr bwMode="auto">
          <a:xfrm>
            <a:off x="4999038" y="1381125"/>
            <a:ext cx="244475" cy="217488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12299" name="Oval 17"/>
          <p:cNvSpPr>
            <a:spLocks noChangeArrowheads="1"/>
          </p:cNvSpPr>
          <p:nvPr/>
        </p:nvSpPr>
        <p:spPr bwMode="auto">
          <a:xfrm>
            <a:off x="7569200" y="1381125"/>
            <a:ext cx="244475" cy="217488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rgbClr val="FF0000"/>
                </a:solidFill>
              </a:rPr>
              <a:t>c</a:t>
            </a:r>
          </a:p>
        </p:txBody>
      </p:sp>
      <p:grpSp>
        <p:nvGrpSpPr>
          <p:cNvPr id="12300" name="Group 18"/>
          <p:cNvGrpSpPr/>
          <p:nvPr/>
        </p:nvGrpSpPr>
        <p:grpSpPr bwMode="auto">
          <a:xfrm>
            <a:off x="5651500" y="1917700"/>
            <a:ext cx="915988" cy="506413"/>
            <a:chOff x="3408" y="1536"/>
            <a:chExt cx="1605" cy="1106"/>
          </a:xfrm>
        </p:grpSpPr>
        <p:sp>
          <p:nvSpPr>
            <p:cNvPr id="9235" name="Freeform 19" descr="Woven mat"/>
            <p:cNvSpPr/>
            <p:nvPr/>
          </p:nvSpPr>
          <p:spPr bwMode="auto">
            <a:xfrm>
              <a:off x="3408" y="2063"/>
              <a:ext cx="907" cy="579"/>
            </a:xfrm>
            <a:custGeom>
              <a:avLst/>
              <a:gdLst/>
              <a:ahLst/>
              <a:cxnLst>
                <a:cxn ang="0">
                  <a:pos x="0" y="160"/>
                </a:cxn>
                <a:cxn ang="0">
                  <a:pos x="48" y="208"/>
                </a:cxn>
                <a:cxn ang="0">
                  <a:pos x="78" y="229"/>
                </a:cxn>
                <a:cxn ang="0">
                  <a:pos x="87" y="338"/>
                </a:cxn>
                <a:cxn ang="0">
                  <a:pos x="169" y="411"/>
                </a:cxn>
                <a:cxn ang="0">
                  <a:pos x="197" y="430"/>
                </a:cxn>
                <a:cxn ang="0">
                  <a:pos x="261" y="439"/>
                </a:cxn>
                <a:cxn ang="0">
                  <a:pos x="270" y="466"/>
                </a:cxn>
                <a:cxn ang="0">
                  <a:pos x="306" y="512"/>
                </a:cxn>
                <a:cxn ang="0">
                  <a:pos x="325" y="530"/>
                </a:cxn>
                <a:cxn ang="0">
                  <a:pos x="361" y="585"/>
                </a:cxn>
                <a:cxn ang="0">
                  <a:pos x="434" y="667"/>
                </a:cxn>
                <a:cxn ang="0">
                  <a:pos x="471" y="786"/>
                </a:cxn>
                <a:cxn ang="0">
                  <a:pos x="517" y="777"/>
                </a:cxn>
                <a:cxn ang="0">
                  <a:pos x="571" y="713"/>
                </a:cxn>
                <a:cxn ang="0">
                  <a:pos x="1147" y="704"/>
                </a:cxn>
                <a:cxn ang="0">
                  <a:pos x="1111" y="658"/>
                </a:cxn>
                <a:cxn ang="0">
                  <a:pos x="1083" y="603"/>
                </a:cxn>
                <a:cxn ang="0">
                  <a:pos x="1074" y="521"/>
                </a:cxn>
                <a:cxn ang="0">
                  <a:pos x="1001" y="421"/>
                </a:cxn>
                <a:cxn ang="0">
                  <a:pos x="965" y="375"/>
                </a:cxn>
                <a:cxn ang="0">
                  <a:pos x="955" y="347"/>
                </a:cxn>
                <a:cxn ang="0">
                  <a:pos x="910" y="302"/>
                </a:cxn>
                <a:cxn ang="0">
                  <a:pos x="846" y="247"/>
                </a:cxn>
                <a:cxn ang="0">
                  <a:pos x="718" y="137"/>
                </a:cxn>
                <a:cxn ang="0">
                  <a:pos x="635" y="37"/>
                </a:cxn>
                <a:cxn ang="0">
                  <a:pos x="571" y="0"/>
                </a:cxn>
                <a:cxn ang="0">
                  <a:pos x="325" y="27"/>
                </a:cxn>
                <a:cxn ang="0">
                  <a:pos x="224" y="64"/>
                </a:cxn>
                <a:cxn ang="0">
                  <a:pos x="114" y="119"/>
                </a:cxn>
                <a:cxn ang="0">
                  <a:pos x="32" y="155"/>
                </a:cxn>
                <a:cxn ang="0">
                  <a:pos x="0" y="160"/>
                </a:cxn>
              </a:cxnLst>
              <a:rect l="0" t="0" r="r" b="b"/>
              <a:pathLst>
                <a:path w="1147" h="786">
                  <a:moveTo>
                    <a:pt x="0" y="160"/>
                  </a:moveTo>
                  <a:cubicBezTo>
                    <a:pt x="16" y="176"/>
                    <a:pt x="31" y="193"/>
                    <a:pt x="48" y="208"/>
                  </a:cubicBezTo>
                  <a:cubicBezTo>
                    <a:pt x="57" y="216"/>
                    <a:pt x="74" y="217"/>
                    <a:pt x="78" y="229"/>
                  </a:cubicBezTo>
                  <a:cubicBezTo>
                    <a:pt x="88" y="264"/>
                    <a:pt x="79" y="302"/>
                    <a:pt x="87" y="338"/>
                  </a:cubicBezTo>
                  <a:cubicBezTo>
                    <a:pt x="92" y="362"/>
                    <a:pt x="145" y="403"/>
                    <a:pt x="169" y="411"/>
                  </a:cubicBezTo>
                  <a:cubicBezTo>
                    <a:pt x="178" y="417"/>
                    <a:pt x="186" y="427"/>
                    <a:pt x="197" y="430"/>
                  </a:cubicBezTo>
                  <a:cubicBezTo>
                    <a:pt x="218" y="436"/>
                    <a:pt x="242" y="429"/>
                    <a:pt x="261" y="439"/>
                  </a:cubicBezTo>
                  <a:cubicBezTo>
                    <a:pt x="270" y="443"/>
                    <a:pt x="265" y="458"/>
                    <a:pt x="270" y="466"/>
                  </a:cubicBezTo>
                  <a:cubicBezTo>
                    <a:pt x="280" y="483"/>
                    <a:pt x="294" y="497"/>
                    <a:pt x="306" y="512"/>
                  </a:cubicBezTo>
                  <a:cubicBezTo>
                    <a:pt x="312" y="519"/>
                    <a:pt x="320" y="523"/>
                    <a:pt x="325" y="530"/>
                  </a:cubicBezTo>
                  <a:cubicBezTo>
                    <a:pt x="338" y="548"/>
                    <a:pt x="349" y="567"/>
                    <a:pt x="361" y="585"/>
                  </a:cubicBezTo>
                  <a:cubicBezTo>
                    <a:pt x="381" y="616"/>
                    <a:pt x="414" y="637"/>
                    <a:pt x="434" y="667"/>
                  </a:cubicBezTo>
                  <a:cubicBezTo>
                    <a:pt x="442" y="710"/>
                    <a:pt x="460" y="744"/>
                    <a:pt x="471" y="786"/>
                  </a:cubicBezTo>
                  <a:cubicBezTo>
                    <a:pt x="486" y="783"/>
                    <a:pt x="504" y="786"/>
                    <a:pt x="517" y="777"/>
                  </a:cubicBezTo>
                  <a:cubicBezTo>
                    <a:pt x="537" y="764"/>
                    <a:pt x="531" y="715"/>
                    <a:pt x="571" y="713"/>
                  </a:cubicBezTo>
                  <a:cubicBezTo>
                    <a:pt x="763" y="704"/>
                    <a:pt x="955" y="707"/>
                    <a:pt x="1147" y="704"/>
                  </a:cubicBezTo>
                  <a:cubicBezTo>
                    <a:pt x="1136" y="688"/>
                    <a:pt x="1120" y="675"/>
                    <a:pt x="1111" y="658"/>
                  </a:cubicBezTo>
                  <a:cubicBezTo>
                    <a:pt x="1079" y="592"/>
                    <a:pt x="1126" y="646"/>
                    <a:pt x="1083" y="603"/>
                  </a:cubicBezTo>
                  <a:cubicBezTo>
                    <a:pt x="1122" y="566"/>
                    <a:pt x="1099" y="554"/>
                    <a:pt x="1074" y="521"/>
                  </a:cubicBezTo>
                  <a:cubicBezTo>
                    <a:pt x="1051" y="490"/>
                    <a:pt x="1023" y="453"/>
                    <a:pt x="1001" y="421"/>
                  </a:cubicBezTo>
                  <a:cubicBezTo>
                    <a:pt x="979" y="352"/>
                    <a:pt x="1011" y="432"/>
                    <a:pt x="965" y="375"/>
                  </a:cubicBezTo>
                  <a:cubicBezTo>
                    <a:pt x="959" y="367"/>
                    <a:pt x="959" y="356"/>
                    <a:pt x="955" y="347"/>
                  </a:cubicBezTo>
                  <a:cubicBezTo>
                    <a:pt x="940" y="317"/>
                    <a:pt x="937" y="320"/>
                    <a:pt x="910" y="302"/>
                  </a:cubicBezTo>
                  <a:cubicBezTo>
                    <a:pt x="895" y="255"/>
                    <a:pt x="883" y="276"/>
                    <a:pt x="846" y="247"/>
                  </a:cubicBezTo>
                  <a:cubicBezTo>
                    <a:pt x="802" y="212"/>
                    <a:pt x="765" y="168"/>
                    <a:pt x="718" y="137"/>
                  </a:cubicBezTo>
                  <a:cubicBezTo>
                    <a:pt x="689" y="94"/>
                    <a:pt x="676" y="64"/>
                    <a:pt x="635" y="37"/>
                  </a:cubicBezTo>
                  <a:cubicBezTo>
                    <a:pt x="591" y="52"/>
                    <a:pt x="596" y="36"/>
                    <a:pt x="571" y="0"/>
                  </a:cubicBezTo>
                  <a:cubicBezTo>
                    <a:pt x="476" y="24"/>
                    <a:pt x="458" y="20"/>
                    <a:pt x="325" y="27"/>
                  </a:cubicBezTo>
                  <a:cubicBezTo>
                    <a:pt x="294" y="58"/>
                    <a:pt x="269" y="57"/>
                    <a:pt x="224" y="64"/>
                  </a:cubicBezTo>
                  <a:cubicBezTo>
                    <a:pt x="179" y="79"/>
                    <a:pt x="164" y="107"/>
                    <a:pt x="114" y="119"/>
                  </a:cubicBezTo>
                  <a:cubicBezTo>
                    <a:pt x="66" y="151"/>
                    <a:pt x="107" y="127"/>
                    <a:pt x="32" y="155"/>
                  </a:cubicBezTo>
                  <a:cubicBezTo>
                    <a:pt x="3" y="166"/>
                    <a:pt x="12" y="172"/>
                    <a:pt x="0" y="160"/>
                  </a:cubicBez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 w="9525">
              <a:noFill/>
              <a:rou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pic>
          <p:nvPicPr>
            <p:cNvPr id="12354" name="Picture 20" descr="ban tay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428494">
              <a:off x="3696" y="1536"/>
              <a:ext cx="1317" cy="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301" name="Picture 2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888" y="1879600"/>
            <a:ext cx="80962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2" name="Group 22"/>
          <p:cNvGrpSpPr/>
          <p:nvPr/>
        </p:nvGrpSpPr>
        <p:grpSpPr bwMode="auto">
          <a:xfrm>
            <a:off x="5862638" y="2262188"/>
            <a:ext cx="449262" cy="217487"/>
            <a:chOff x="1824" y="1584"/>
            <a:chExt cx="528" cy="288"/>
          </a:xfrm>
        </p:grpSpPr>
        <p:sp>
          <p:nvSpPr>
            <p:cNvPr id="12343" name="Line 23"/>
            <p:cNvSpPr>
              <a:spLocks noChangeShapeType="1"/>
            </p:cNvSpPr>
            <p:nvPr/>
          </p:nvSpPr>
          <p:spPr bwMode="auto">
            <a:xfrm>
              <a:off x="1968" y="1776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Line 24"/>
            <p:cNvSpPr>
              <a:spLocks noChangeShapeType="1"/>
            </p:cNvSpPr>
            <p:nvPr/>
          </p:nvSpPr>
          <p:spPr bwMode="auto">
            <a:xfrm>
              <a:off x="1920" y="1680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5" name="Line 25"/>
            <p:cNvSpPr>
              <a:spLocks noChangeShapeType="1"/>
            </p:cNvSpPr>
            <p:nvPr/>
          </p:nvSpPr>
          <p:spPr bwMode="auto">
            <a:xfrm>
              <a:off x="2064" y="172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6" name="Line 26"/>
            <p:cNvSpPr>
              <a:spLocks noChangeShapeType="1"/>
            </p:cNvSpPr>
            <p:nvPr/>
          </p:nvSpPr>
          <p:spPr bwMode="auto">
            <a:xfrm>
              <a:off x="2112" y="163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7" name="Line 27"/>
            <p:cNvSpPr>
              <a:spLocks noChangeShapeType="1"/>
            </p:cNvSpPr>
            <p:nvPr/>
          </p:nvSpPr>
          <p:spPr bwMode="auto">
            <a:xfrm>
              <a:off x="2160" y="1824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8" name="Line 28"/>
            <p:cNvSpPr>
              <a:spLocks noChangeShapeType="1"/>
            </p:cNvSpPr>
            <p:nvPr/>
          </p:nvSpPr>
          <p:spPr bwMode="auto">
            <a:xfrm>
              <a:off x="1968" y="163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9" name="Line 29"/>
            <p:cNvSpPr>
              <a:spLocks noChangeShapeType="1"/>
            </p:cNvSpPr>
            <p:nvPr/>
          </p:nvSpPr>
          <p:spPr bwMode="auto">
            <a:xfrm>
              <a:off x="1824" y="1728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50" name="Line 30"/>
            <p:cNvSpPr>
              <a:spLocks noChangeShapeType="1"/>
            </p:cNvSpPr>
            <p:nvPr/>
          </p:nvSpPr>
          <p:spPr bwMode="auto">
            <a:xfrm>
              <a:off x="2256" y="187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51" name="Line 31"/>
            <p:cNvSpPr>
              <a:spLocks noChangeShapeType="1"/>
            </p:cNvSpPr>
            <p:nvPr/>
          </p:nvSpPr>
          <p:spPr bwMode="auto">
            <a:xfrm>
              <a:off x="1824" y="1584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52" name="Line 32"/>
            <p:cNvSpPr>
              <a:spLocks noChangeShapeType="1"/>
            </p:cNvSpPr>
            <p:nvPr/>
          </p:nvSpPr>
          <p:spPr bwMode="auto">
            <a:xfrm>
              <a:off x="2112" y="1872"/>
              <a:ext cx="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303" name="Freeform 66"/>
          <p:cNvSpPr/>
          <p:nvPr/>
        </p:nvSpPr>
        <p:spPr bwMode="auto">
          <a:xfrm>
            <a:off x="7886700" y="4006850"/>
            <a:ext cx="603250" cy="495300"/>
          </a:xfrm>
          <a:custGeom>
            <a:avLst/>
            <a:gdLst>
              <a:gd name="T0" fmla="*/ 3175 w 760"/>
              <a:gd name="T1" fmla="*/ 5297 h 748"/>
              <a:gd name="T2" fmla="*/ 596900 w 760"/>
              <a:gd name="T3" fmla="*/ 0 h 748"/>
              <a:gd name="T4" fmla="*/ 602456 w 760"/>
              <a:gd name="T5" fmla="*/ 164879 h 748"/>
              <a:gd name="T6" fmla="*/ 603250 w 760"/>
              <a:gd name="T7" fmla="*/ 188055 h 748"/>
              <a:gd name="T8" fmla="*/ 603250 w 760"/>
              <a:gd name="T9" fmla="*/ 188055 h 748"/>
              <a:gd name="T10" fmla="*/ 602456 w 760"/>
              <a:gd name="T11" fmla="*/ 188717 h 748"/>
              <a:gd name="T12" fmla="*/ 603250 w 760"/>
              <a:gd name="T13" fmla="*/ 493314 h 748"/>
              <a:gd name="T14" fmla="*/ 0 w 760"/>
              <a:gd name="T15" fmla="*/ 495300 h 748"/>
              <a:gd name="T16" fmla="*/ 3175 w 760"/>
              <a:gd name="T17" fmla="*/ 5297 h 74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60"/>
              <a:gd name="T28" fmla="*/ 0 h 748"/>
              <a:gd name="T29" fmla="*/ 760 w 760"/>
              <a:gd name="T30" fmla="*/ 748 h 74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60" h="748">
                <a:moveTo>
                  <a:pt x="4" y="8"/>
                </a:moveTo>
                <a:lnTo>
                  <a:pt x="752" y="0"/>
                </a:lnTo>
                <a:lnTo>
                  <a:pt x="759" y="249"/>
                </a:lnTo>
                <a:lnTo>
                  <a:pt x="760" y="284"/>
                </a:lnTo>
                <a:lnTo>
                  <a:pt x="759" y="285"/>
                </a:lnTo>
                <a:lnTo>
                  <a:pt x="760" y="745"/>
                </a:lnTo>
                <a:lnTo>
                  <a:pt x="0" y="748"/>
                </a:lnTo>
                <a:lnTo>
                  <a:pt x="4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304" name="Freeform 67"/>
          <p:cNvSpPr/>
          <p:nvPr/>
        </p:nvSpPr>
        <p:spPr bwMode="auto">
          <a:xfrm>
            <a:off x="7889875" y="3736975"/>
            <a:ext cx="763588" cy="284163"/>
          </a:xfrm>
          <a:custGeom>
            <a:avLst/>
            <a:gdLst>
              <a:gd name="T0" fmla="*/ 0 w 962"/>
              <a:gd name="T1" fmla="*/ 0 h 429"/>
              <a:gd name="T2" fmla="*/ 596900 w 962"/>
              <a:gd name="T3" fmla="*/ 0 h 429"/>
              <a:gd name="T4" fmla="*/ 600075 w 962"/>
              <a:gd name="T5" fmla="*/ 243758 h 429"/>
              <a:gd name="T6" fmla="*/ 746125 w 962"/>
              <a:gd name="T7" fmla="*/ 238458 h 429"/>
              <a:gd name="T8" fmla="*/ 758825 w 962"/>
              <a:gd name="T9" fmla="*/ 233159 h 429"/>
              <a:gd name="T10" fmla="*/ 746125 w 962"/>
              <a:gd name="T11" fmla="*/ 280851 h 429"/>
              <a:gd name="T12" fmla="*/ 746919 w 962"/>
              <a:gd name="T13" fmla="*/ 284163 h 429"/>
              <a:gd name="T14" fmla="*/ 744538 w 962"/>
              <a:gd name="T15" fmla="*/ 278202 h 429"/>
              <a:gd name="T16" fmla="*/ 763588 w 962"/>
              <a:gd name="T17" fmla="*/ 276214 h 429"/>
              <a:gd name="T18" fmla="*/ 600075 w 962"/>
              <a:gd name="T19" fmla="*/ 278202 h 429"/>
              <a:gd name="T20" fmla="*/ 0 w 962"/>
              <a:gd name="T21" fmla="*/ 275552 h 429"/>
              <a:gd name="T22" fmla="*/ 0 w 962"/>
              <a:gd name="T23" fmla="*/ 0 h 42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62"/>
              <a:gd name="T37" fmla="*/ 0 h 429"/>
              <a:gd name="T38" fmla="*/ 962 w 962"/>
              <a:gd name="T39" fmla="*/ 429 h 42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62" h="429">
                <a:moveTo>
                  <a:pt x="0" y="0"/>
                </a:moveTo>
                <a:lnTo>
                  <a:pt x="752" y="0"/>
                </a:lnTo>
                <a:lnTo>
                  <a:pt x="756" y="368"/>
                </a:lnTo>
                <a:lnTo>
                  <a:pt x="940" y="360"/>
                </a:lnTo>
                <a:lnTo>
                  <a:pt x="956" y="352"/>
                </a:lnTo>
                <a:lnTo>
                  <a:pt x="940" y="424"/>
                </a:lnTo>
                <a:lnTo>
                  <a:pt x="941" y="429"/>
                </a:lnTo>
                <a:lnTo>
                  <a:pt x="938" y="420"/>
                </a:lnTo>
                <a:lnTo>
                  <a:pt x="962" y="417"/>
                </a:lnTo>
                <a:lnTo>
                  <a:pt x="756" y="420"/>
                </a:lnTo>
                <a:lnTo>
                  <a:pt x="0" y="41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305" name="Freeform 68"/>
          <p:cNvSpPr/>
          <p:nvPr/>
        </p:nvSpPr>
        <p:spPr bwMode="auto">
          <a:xfrm>
            <a:off x="8489950" y="3976688"/>
            <a:ext cx="311150" cy="525462"/>
          </a:xfrm>
          <a:custGeom>
            <a:avLst/>
            <a:gdLst>
              <a:gd name="T0" fmla="*/ 2375 w 393"/>
              <a:gd name="T1" fmla="*/ 0 h 793"/>
              <a:gd name="T2" fmla="*/ 235144 w 393"/>
              <a:gd name="T3" fmla="*/ 3313 h 793"/>
              <a:gd name="T4" fmla="*/ 260479 w 393"/>
              <a:gd name="T5" fmla="*/ 16566 h 793"/>
              <a:gd name="T6" fmla="*/ 263646 w 393"/>
              <a:gd name="T7" fmla="*/ 106683 h 793"/>
              <a:gd name="T8" fmla="*/ 263646 w 393"/>
              <a:gd name="T9" fmla="*/ 127887 h 793"/>
              <a:gd name="T10" fmla="*/ 311150 w 393"/>
              <a:gd name="T11" fmla="*/ 522811 h 793"/>
              <a:gd name="T12" fmla="*/ 219309 w 393"/>
              <a:gd name="T13" fmla="*/ 525462 h 793"/>
              <a:gd name="T14" fmla="*/ 231977 w 393"/>
              <a:gd name="T15" fmla="*/ 127887 h 793"/>
              <a:gd name="T16" fmla="*/ 228018 w 393"/>
              <a:gd name="T17" fmla="*/ 121260 h 793"/>
              <a:gd name="T18" fmla="*/ 232769 w 393"/>
              <a:gd name="T19" fmla="*/ 83491 h 793"/>
              <a:gd name="T20" fmla="*/ 204266 w 393"/>
              <a:gd name="T21" fmla="*/ 39758 h 793"/>
              <a:gd name="T22" fmla="*/ 0 w 393"/>
              <a:gd name="T23" fmla="*/ 37770 h 793"/>
              <a:gd name="T24" fmla="*/ 2375 w 393"/>
              <a:gd name="T25" fmla="*/ 0 h 79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3"/>
              <a:gd name="T40" fmla="*/ 0 h 793"/>
              <a:gd name="T41" fmla="*/ 393 w 393"/>
              <a:gd name="T42" fmla="*/ 793 h 79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3" h="793">
                <a:moveTo>
                  <a:pt x="3" y="0"/>
                </a:moveTo>
                <a:lnTo>
                  <a:pt x="297" y="5"/>
                </a:lnTo>
                <a:lnTo>
                  <a:pt x="329" y="25"/>
                </a:lnTo>
                <a:lnTo>
                  <a:pt x="333" y="161"/>
                </a:lnTo>
                <a:lnTo>
                  <a:pt x="333" y="193"/>
                </a:lnTo>
                <a:lnTo>
                  <a:pt x="393" y="789"/>
                </a:lnTo>
                <a:lnTo>
                  <a:pt x="277" y="793"/>
                </a:lnTo>
                <a:lnTo>
                  <a:pt x="293" y="193"/>
                </a:lnTo>
                <a:lnTo>
                  <a:pt x="288" y="183"/>
                </a:lnTo>
                <a:lnTo>
                  <a:pt x="294" y="126"/>
                </a:lnTo>
                <a:lnTo>
                  <a:pt x="258" y="60"/>
                </a:lnTo>
                <a:lnTo>
                  <a:pt x="0" y="57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306" name="Freeform 69"/>
          <p:cNvSpPr/>
          <p:nvPr/>
        </p:nvSpPr>
        <p:spPr bwMode="auto">
          <a:xfrm>
            <a:off x="8596313" y="4213225"/>
            <a:ext cx="280987" cy="287338"/>
          </a:xfrm>
          <a:custGeom>
            <a:avLst/>
            <a:gdLst>
              <a:gd name="T0" fmla="*/ 0 w 354"/>
              <a:gd name="T1" fmla="*/ 0 h 435"/>
              <a:gd name="T2" fmla="*/ 280987 w 354"/>
              <a:gd name="T3" fmla="*/ 0 h 435"/>
              <a:gd name="T4" fmla="*/ 280987 w 354"/>
              <a:gd name="T5" fmla="*/ 253650 h 435"/>
              <a:gd name="T6" fmla="*/ 273843 w 354"/>
              <a:gd name="T7" fmla="*/ 285356 h 435"/>
              <a:gd name="T8" fmla="*/ 242887 w 354"/>
              <a:gd name="T9" fmla="*/ 285356 h 435"/>
              <a:gd name="T10" fmla="*/ 52387 w 354"/>
              <a:gd name="T11" fmla="*/ 287338 h 435"/>
              <a:gd name="T12" fmla="*/ 11906 w 354"/>
              <a:gd name="T13" fmla="*/ 287338 h 435"/>
              <a:gd name="T14" fmla="*/ 0 w 354"/>
              <a:gd name="T15" fmla="*/ 259595 h 435"/>
              <a:gd name="T16" fmla="*/ 0 w 354"/>
              <a:gd name="T17" fmla="*/ 0 h 4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54"/>
              <a:gd name="T28" fmla="*/ 0 h 435"/>
              <a:gd name="T29" fmla="*/ 354 w 354"/>
              <a:gd name="T30" fmla="*/ 435 h 4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54" h="435">
                <a:moveTo>
                  <a:pt x="0" y="0"/>
                </a:moveTo>
                <a:lnTo>
                  <a:pt x="354" y="0"/>
                </a:lnTo>
                <a:lnTo>
                  <a:pt x="354" y="384"/>
                </a:lnTo>
                <a:lnTo>
                  <a:pt x="345" y="432"/>
                </a:lnTo>
                <a:lnTo>
                  <a:pt x="306" y="432"/>
                </a:lnTo>
                <a:lnTo>
                  <a:pt x="66" y="435"/>
                </a:lnTo>
                <a:lnTo>
                  <a:pt x="15" y="435"/>
                </a:lnTo>
                <a:lnTo>
                  <a:pt x="0" y="3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86" name="Rectangle 70"/>
          <p:cNvSpPr>
            <a:spLocks noChangeArrowheads="1"/>
          </p:cNvSpPr>
          <p:nvPr/>
        </p:nvSpPr>
        <p:spPr bwMode="auto">
          <a:xfrm>
            <a:off x="4953000" y="3376613"/>
            <a:ext cx="2247900" cy="66833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12308" name="Rectangle 71" descr="Oak"/>
          <p:cNvSpPr>
            <a:spLocks noChangeArrowheads="1"/>
          </p:cNvSpPr>
          <p:nvPr/>
        </p:nvSpPr>
        <p:spPr bwMode="auto">
          <a:xfrm>
            <a:off x="4953000" y="4044950"/>
            <a:ext cx="2247900" cy="60325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88" name="AutoShape 72"/>
          <p:cNvSpPr>
            <a:spLocks noChangeArrowheads="1"/>
          </p:cNvSpPr>
          <p:nvPr/>
        </p:nvSpPr>
        <p:spPr bwMode="auto">
          <a:xfrm rot="73423" flipH="1">
            <a:off x="5067300" y="4106863"/>
            <a:ext cx="1828800" cy="446087"/>
          </a:xfrm>
          <a:prstGeom prst="parallelogram">
            <a:avLst>
              <a:gd name="adj" fmla="val 189533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9289" name="AutoShape 73"/>
          <p:cNvSpPr>
            <a:spLocks noChangeArrowheads="1"/>
          </p:cNvSpPr>
          <p:nvPr/>
        </p:nvSpPr>
        <p:spPr bwMode="auto">
          <a:xfrm rot="83994" flipH="1">
            <a:off x="5486400" y="4181475"/>
            <a:ext cx="1028700" cy="269875"/>
          </a:xfrm>
          <a:prstGeom prst="parallelogram">
            <a:avLst>
              <a:gd name="adj" fmla="val 182859"/>
            </a:avLst>
          </a:prstGeom>
          <a:solidFill>
            <a:srgbClr val="969696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panose="020B0604020202020204" pitchFamily="34" charset="0"/>
            </a:endParaRPr>
          </a:p>
        </p:txBody>
      </p:sp>
      <p:pic>
        <p:nvPicPr>
          <p:cNvPr id="12311" name="Picture 74" descr="tay cam but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584575"/>
            <a:ext cx="990600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2" name="Oval 75"/>
          <p:cNvSpPr>
            <a:spLocks noChangeArrowheads="1"/>
          </p:cNvSpPr>
          <p:nvPr/>
        </p:nvSpPr>
        <p:spPr bwMode="auto">
          <a:xfrm>
            <a:off x="5029200" y="3481388"/>
            <a:ext cx="228600" cy="1905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12313" name="Oval 76"/>
          <p:cNvSpPr>
            <a:spLocks noChangeArrowheads="1"/>
          </p:cNvSpPr>
          <p:nvPr/>
        </p:nvSpPr>
        <p:spPr bwMode="auto">
          <a:xfrm>
            <a:off x="7391400" y="3386138"/>
            <a:ext cx="228600" cy="1905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400" b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2314" name="Line 77"/>
          <p:cNvSpPr>
            <a:spLocks noChangeShapeType="1"/>
          </p:cNvSpPr>
          <p:nvPr/>
        </p:nvSpPr>
        <p:spPr bwMode="auto">
          <a:xfrm>
            <a:off x="5915025" y="434022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5" name="Line 78"/>
          <p:cNvSpPr>
            <a:spLocks noChangeShapeType="1"/>
          </p:cNvSpPr>
          <p:nvPr/>
        </p:nvSpPr>
        <p:spPr bwMode="auto">
          <a:xfrm>
            <a:off x="5876925" y="427672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6" name="Line 79"/>
          <p:cNvSpPr>
            <a:spLocks noChangeShapeType="1"/>
          </p:cNvSpPr>
          <p:nvPr/>
        </p:nvSpPr>
        <p:spPr bwMode="auto">
          <a:xfrm>
            <a:off x="5991225" y="430847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7" name="Line 80"/>
          <p:cNvSpPr>
            <a:spLocks noChangeShapeType="1"/>
          </p:cNvSpPr>
          <p:nvPr/>
        </p:nvSpPr>
        <p:spPr bwMode="auto">
          <a:xfrm>
            <a:off x="6029325" y="424497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8" name="Line 81"/>
          <p:cNvSpPr>
            <a:spLocks noChangeShapeType="1"/>
          </p:cNvSpPr>
          <p:nvPr/>
        </p:nvSpPr>
        <p:spPr bwMode="auto">
          <a:xfrm>
            <a:off x="6067425" y="437197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9" name="Line 82"/>
          <p:cNvSpPr>
            <a:spLocks noChangeShapeType="1"/>
          </p:cNvSpPr>
          <p:nvPr/>
        </p:nvSpPr>
        <p:spPr bwMode="auto">
          <a:xfrm>
            <a:off x="5915025" y="424497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20" name="Line 83"/>
          <p:cNvSpPr>
            <a:spLocks noChangeShapeType="1"/>
          </p:cNvSpPr>
          <p:nvPr/>
        </p:nvSpPr>
        <p:spPr bwMode="auto">
          <a:xfrm>
            <a:off x="5800725" y="430847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21" name="Line 84"/>
          <p:cNvSpPr>
            <a:spLocks noChangeShapeType="1"/>
          </p:cNvSpPr>
          <p:nvPr/>
        </p:nvSpPr>
        <p:spPr bwMode="auto">
          <a:xfrm>
            <a:off x="6143625" y="440372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22" name="Line 85"/>
          <p:cNvSpPr>
            <a:spLocks noChangeShapeType="1"/>
          </p:cNvSpPr>
          <p:nvPr/>
        </p:nvSpPr>
        <p:spPr bwMode="auto">
          <a:xfrm>
            <a:off x="5800725" y="421322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23" name="Line 86"/>
          <p:cNvSpPr>
            <a:spLocks noChangeShapeType="1"/>
          </p:cNvSpPr>
          <p:nvPr/>
        </p:nvSpPr>
        <p:spPr bwMode="auto">
          <a:xfrm>
            <a:off x="6029325" y="4403725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24" name="Oval 87"/>
          <p:cNvSpPr>
            <a:spLocks noChangeArrowheads="1"/>
          </p:cNvSpPr>
          <p:nvPr/>
        </p:nvSpPr>
        <p:spPr bwMode="auto">
          <a:xfrm rot="-456790">
            <a:off x="5753100" y="3975100"/>
            <a:ext cx="38100" cy="63500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325" name="Rectangle 88"/>
          <p:cNvSpPr>
            <a:spLocks noChangeArrowheads="1"/>
          </p:cNvSpPr>
          <p:nvPr/>
        </p:nvSpPr>
        <p:spPr bwMode="auto">
          <a:xfrm>
            <a:off x="5905500" y="4192588"/>
            <a:ext cx="114300" cy="63500"/>
          </a:xfrm>
          <a:prstGeom prst="rect">
            <a:avLst/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2326" name="Picture 8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3868738"/>
            <a:ext cx="76200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27" name="Picture 9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500" y="3576638"/>
            <a:ext cx="1166813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28" name="Text Box 91"/>
          <p:cNvSpPr txBox="1">
            <a:spLocks noChangeArrowheads="1"/>
          </p:cNvSpPr>
          <p:nvPr/>
        </p:nvSpPr>
        <p:spPr bwMode="auto">
          <a:xfrm>
            <a:off x="8039100" y="3384550"/>
            <a:ext cx="266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/>
              <a:t>A</a:t>
            </a:r>
          </a:p>
        </p:txBody>
      </p:sp>
      <p:sp>
        <p:nvSpPr>
          <p:cNvPr id="12329" name="Text Box 92"/>
          <p:cNvSpPr txBox="1">
            <a:spLocks noChangeArrowheads="1"/>
          </p:cNvSpPr>
          <p:nvPr/>
        </p:nvSpPr>
        <p:spPr bwMode="auto">
          <a:xfrm>
            <a:off x="8953500" y="4146550"/>
            <a:ext cx="190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1400"/>
              <a:t>B</a:t>
            </a:r>
          </a:p>
        </p:txBody>
      </p:sp>
      <p:grpSp>
        <p:nvGrpSpPr>
          <p:cNvPr id="4" name="Group 93"/>
          <p:cNvGrpSpPr/>
          <p:nvPr/>
        </p:nvGrpSpPr>
        <p:grpSpPr bwMode="auto">
          <a:xfrm>
            <a:off x="217759" y="477701"/>
            <a:ext cx="4343400" cy="5077785"/>
            <a:chOff x="144" y="1176"/>
            <a:chExt cx="2924" cy="2296"/>
          </a:xfrm>
        </p:grpSpPr>
        <p:sp>
          <p:nvSpPr>
            <p:cNvPr id="12341" name="Text Box 94"/>
            <p:cNvSpPr txBox="1">
              <a:spLocks noChangeArrowheads="1"/>
            </p:cNvSpPr>
            <p:nvPr/>
          </p:nvSpPr>
          <p:spPr bwMode="auto">
            <a:xfrm>
              <a:off x="144" y="1176"/>
              <a:ext cx="2924" cy="2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 eaLnBrk="1" hangingPunct="1"/>
              <a:r>
                <a:rPr lang="en-US" altLang="en-US" sz="3600">
                  <a:latin typeface="Times New Roman" panose="02020603050405020304" pitchFamily="18" charset="0"/>
                </a:rPr>
                <a:t>C2 Khi nước ngừng chảy, ta phải đổ thêm nước vào bình A để nước lại chảy qua ống xuống bình B. Đèn bút thử điện ngừng sáng, làm thế nào để đèn này lại sáng </a:t>
              </a:r>
              <a:r>
                <a:rPr lang="vi-VN" altLang="en-US" sz="3600">
                  <a:latin typeface="Times New Roman" panose="02020603050405020304" pitchFamily="18" charset="0"/>
                </a:rPr>
                <a:t>lên</a:t>
              </a:r>
              <a:r>
                <a:rPr lang="en-US" altLang="en-US" sz="3600">
                  <a:latin typeface="Times New Roman" panose="02020603050405020304" pitchFamily="18" charset="0"/>
                </a:rPr>
                <a:t>?</a:t>
              </a:r>
            </a:p>
          </p:txBody>
        </p:sp>
        <p:sp>
          <p:nvSpPr>
            <p:cNvPr id="12342" name="Text Box 95"/>
            <p:cNvSpPr txBox="1">
              <a:spLocks noChangeArrowheads="1"/>
            </p:cNvSpPr>
            <p:nvPr/>
          </p:nvSpPr>
          <p:spPr bwMode="auto">
            <a:xfrm>
              <a:off x="144" y="1177"/>
              <a:ext cx="476" cy="2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800">
                  <a:latin typeface="Times New Roman" panose="02020603050405020304" pitchFamily="18" charset="0"/>
                </a:rPr>
                <a:t>C2</a:t>
              </a:r>
            </a:p>
          </p:txBody>
        </p:sp>
      </p:grpSp>
      <p:sp>
        <p:nvSpPr>
          <p:cNvPr id="12332" name="Text Box 98"/>
          <p:cNvSpPr txBox="1">
            <a:spLocks noChangeArrowheads="1"/>
          </p:cNvSpPr>
          <p:nvPr/>
        </p:nvSpPr>
        <p:spPr bwMode="auto">
          <a:xfrm>
            <a:off x="4667250" y="2667000"/>
            <a:ext cx="287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>
                <a:latin typeface="Times New Roman" panose="02020603050405020304" pitchFamily="18" charset="0"/>
              </a:rPr>
              <a:t>Làm nhiễm điện mảnh phim nhựa bằng cọ xát</a:t>
            </a:r>
          </a:p>
        </p:txBody>
      </p:sp>
      <p:sp>
        <p:nvSpPr>
          <p:cNvPr id="12333" name="Text Box 99"/>
          <p:cNvSpPr txBox="1">
            <a:spLocks noChangeArrowheads="1"/>
          </p:cNvSpPr>
          <p:nvPr/>
        </p:nvSpPr>
        <p:spPr bwMode="auto">
          <a:xfrm>
            <a:off x="7543800" y="2667000"/>
            <a:ext cx="1905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>
                <a:latin typeface="Times New Roman" panose="02020603050405020304" pitchFamily="18" charset="0"/>
              </a:rPr>
              <a:t>Đóng khóa, đổ</a:t>
            </a:r>
          </a:p>
          <a:p>
            <a:pPr algn="just" eaLnBrk="1" hangingPunct="1"/>
            <a:r>
              <a:rPr lang="en-US" altLang="en-US">
                <a:latin typeface="Times New Roman" panose="02020603050405020304" pitchFamily="18" charset="0"/>
              </a:rPr>
              <a:t>nước vào bình </a:t>
            </a:r>
          </a:p>
        </p:txBody>
      </p:sp>
      <p:sp>
        <p:nvSpPr>
          <p:cNvPr id="12334" name="Text Box 100"/>
          <p:cNvSpPr txBox="1">
            <a:spLocks noChangeArrowheads="1"/>
          </p:cNvSpPr>
          <p:nvPr/>
        </p:nvSpPr>
        <p:spPr bwMode="auto">
          <a:xfrm>
            <a:off x="4953000" y="4724400"/>
            <a:ext cx="25908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Khi ta chạm bút thử điện, đèn bút thử điện lóe sáng rồi tắt</a:t>
            </a:r>
          </a:p>
        </p:txBody>
      </p:sp>
      <p:sp>
        <p:nvSpPr>
          <p:cNvPr id="12335" name="Text Box 101"/>
          <p:cNvSpPr txBox="1">
            <a:spLocks noChangeArrowheads="1"/>
          </p:cNvSpPr>
          <p:nvPr/>
        </p:nvSpPr>
        <p:spPr bwMode="auto">
          <a:xfrm>
            <a:off x="7391400" y="4722813"/>
            <a:ext cx="18288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latin typeface="Times New Roman" panose="02020603050405020304" pitchFamily="18" charset="0"/>
              </a:rPr>
              <a:t>Mở khóa, nước chảy qua ống một lúc rồi ngừng chảy.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-57944" y="1786267"/>
            <a:ext cx="920194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F33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</a:t>
            </a:r>
            <a:r>
              <a:rPr lang="en-US" altLang="en-US" sz="6000">
                <a:latin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en-US" sz="6000" u="sng">
                <a:latin typeface="Times New Roman" panose="02020603050405020304" pitchFamily="18" charset="0"/>
              </a:rPr>
              <a:t>Nhận xét:</a:t>
            </a:r>
            <a:r>
              <a:rPr lang="en-US" altLang="en-US" sz="6000">
                <a:latin typeface="Times New Roman" panose="02020603050405020304" pitchFamily="18" charset="0"/>
              </a:rPr>
              <a:t> Bóng đèn bút thử điện sáng khi các điện</a:t>
            </a:r>
            <a:r>
              <a:rPr lang="vi-VN" altLang="en-US" sz="6000">
                <a:latin typeface="Times New Roman" panose="02020603050405020304" pitchFamily="18" charset="0"/>
              </a:rPr>
              <a:t> </a:t>
            </a:r>
            <a:r>
              <a:rPr lang="en-US" altLang="en-US" sz="6000">
                <a:latin typeface="Times New Roman" panose="02020603050405020304" pitchFamily="18" charset="0"/>
              </a:rPr>
              <a:t>tích</a:t>
            </a:r>
            <a:r>
              <a:rPr lang="en-US" altLang="en-US" sz="6000" b="0">
                <a:latin typeface="Times New Roman" panose="02020603050405020304" pitchFamily="18" charset="0"/>
              </a:rPr>
              <a:t>………………</a:t>
            </a:r>
            <a:r>
              <a:rPr lang="en-US" altLang="en-US" sz="6000">
                <a:latin typeface="Times New Roman" panose="02020603050405020304" pitchFamily="18" charset="0"/>
              </a:rPr>
              <a:t>qua nó.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639957" y="3632926"/>
            <a:ext cx="4139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6000">
                <a:solidFill>
                  <a:srgbClr val="FF0000"/>
                </a:solidFill>
                <a:latin typeface="Times New Roman" panose="02020603050405020304" pitchFamily="18" charset="0"/>
              </a:rPr>
              <a:t>dịch chuyển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24239" y="302359"/>
            <a:ext cx="871496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000" dirty="0">
                <a:solidFill>
                  <a:srgbClr val="0033CC"/>
                </a:solidFill>
                <a:latin typeface="+mj-lt"/>
              </a:rPr>
              <a:t>*</a:t>
            </a:r>
            <a:r>
              <a:rPr lang="en-US" altLang="en-US" sz="4000" u="sng" dirty="0" err="1">
                <a:solidFill>
                  <a:srgbClr val="0033CC"/>
                </a:solidFill>
                <a:latin typeface="+mj-lt"/>
              </a:rPr>
              <a:t>Kết</a:t>
            </a:r>
            <a:r>
              <a:rPr lang="en-US" altLang="en-US" sz="4000" u="sng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altLang="en-US" sz="4000" u="sng" dirty="0" err="1">
                <a:solidFill>
                  <a:srgbClr val="0033CC"/>
                </a:solidFill>
                <a:latin typeface="+mj-lt"/>
              </a:rPr>
              <a:t>luận</a:t>
            </a:r>
            <a:r>
              <a:rPr lang="en-US" altLang="en-US" sz="4000" u="sng" dirty="0">
                <a:solidFill>
                  <a:srgbClr val="0033CC"/>
                </a:solidFill>
                <a:latin typeface="+mj-lt"/>
              </a:rPr>
              <a:t>:</a:t>
            </a:r>
          </a:p>
          <a:p>
            <a:pPr algn="just" eaLnBrk="1" hangingPunct="1"/>
            <a:r>
              <a:rPr lang="en-US" altLang="en-US" sz="4000" dirty="0">
                <a:latin typeface="+mj-lt"/>
                <a:sym typeface="Wingdings" panose="05000000000000000000" pitchFamily="2" charset="2"/>
              </a:rPr>
              <a:t></a:t>
            </a:r>
            <a:r>
              <a:rPr lang="en-US" altLang="en-US" sz="4000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Dòng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là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dòng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các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tích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dịch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chuyển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có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hướng</a:t>
            </a:r>
            <a:r>
              <a:rPr lang="en-US" altLang="en-US" sz="4000" i="1" dirty="0">
                <a:latin typeface="+mj-lt"/>
              </a:rPr>
              <a:t>.</a:t>
            </a:r>
          </a:p>
          <a:p>
            <a:pPr algn="just" eaLnBrk="1" hangingPunct="1"/>
            <a:r>
              <a:rPr lang="en-US" altLang="en-US" sz="4000" dirty="0">
                <a:latin typeface="+mj-lt"/>
                <a:sym typeface="Wingdings" panose="05000000000000000000" pitchFamily="2" charset="2"/>
              </a:rPr>
              <a:t></a:t>
            </a:r>
            <a:r>
              <a:rPr lang="en-US" altLang="en-US" sz="4000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Các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thiết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bị</a:t>
            </a:r>
            <a:r>
              <a:rPr lang="en-US" altLang="en-US" sz="4000" i="1" dirty="0">
                <a:latin typeface="+mj-lt"/>
              </a:rPr>
              <a:t>, </a:t>
            </a:r>
            <a:r>
              <a:rPr lang="en-US" altLang="en-US" sz="4000" i="1" dirty="0" err="1">
                <a:latin typeface="+mj-lt"/>
              </a:rPr>
              <a:t>dụng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cụ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hoạt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động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khi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có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dòng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điện</a:t>
            </a:r>
            <a:r>
              <a:rPr lang="en-US" altLang="en-US" sz="4000" i="1" dirty="0">
                <a:latin typeface="+mj-lt"/>
              </a:rPr>
              <a:t> </a:t>
            </a:r>
            <a:r>
              <a:rPr lang="en-US" altLang="en-US" sz="4000" i="1" dirty="0" err="1">
                <a:latin typeface="+mj-lt"/>
              </a:rPr>
              <a:t>chạy</a:t>
            </a:r>
            <a:r>
              <a:rPr lang="en-US" altLang="en-US" sz="4000" i="1" dirty="0">
                <a:latin typeface="+mj-lt"/>
              </a:rPr>
              <a:t> qua</a:t>
            </a:r>
            <a:r>
              <a:rPr lang="en-US" altLang="en-US" sz="4000" dirty="0">
                <a:latin typeface="+mj-l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1051</Words>
  <Application>Microsoft Office PowerPoint</Application>
  <PresentationFormat>On-screen Show (4:3)</PresentationFormat>
  <Paragraphs>150</Paragraphs>
  <Slides>25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.VnTime</vt:lpstr>
      <vt:lpstr>.VnTimeH</vt:lpstr>
      <vt:lpstr>Arial</vt:lpstr>
      <vt:lpstr>Calibri</vt:lpstr>
      <vt:lpstr>Times New Roman</vt:lpstr>
      <vt:lpstr>Wingdings</vt:lpstr>
      <vt:lpstr>Default Design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19: DÒNG ĐIỆN - NGUỒN ĐIỆN</dc:title>
  <dc:creator>HOA</dc:creator>
  <cp:lastModifiedBy>ADMIN</cp:lastModifiedBy>
  <cp:revision>248</cp:revision>
  <dcterms:created xsi:type="dcterms:W3CDTF">2009-05-09T04:09:00Z</dcterms:created>
  <dcterms:modified xsi:type="dcterms:W3CDTF">2021-03-30T11:35:42Z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1033-11.2.0.9232</vt:lpwstr>
  </property>
</Properties>
</file>