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87" r:id="rId2"/>
    <p:sldId id="258" r:id="rId3"/>
    <p:sldId id="28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95AC1E-D815-4A69-A2B5-62ACC9ADE2AD}" type="datetimeFigureOut">
              <a:rPr lang="en-US" smtClean="0"/>
              <a:pPr/>
              <a:t>3/5/2021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0AB3DE-C9E0-496E-9847-B2018F79414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F7BBE3-4ACA-48F6-84B7-2D0FE2184A92}" type="datetimeFigureOut">
              <a:rPr lang="en-US" smtClean="0"/>
              <a:pPr/>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BBE3-4ACA-48F6-84B7-2D0FE2184A92}" type="datetimeFigureOut">
              <a:rPr lang="en-US" smtClean="0"/>
              <a:pPr/>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BBE3-4ACA-48F6-84B7-2D0FE2184A92}" type="datetimeFigureOut">
              <a:rPr lang="en-US" smtClean="0"/>
              <a:pPr/>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vi-VN"/>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CDA75152-CEC0-4CE9-96F5-F23890273ECF}"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BBE3-4ACA-48F6-84B7-2D0FE2184A92}" type="datetimeFigureOut">
              <a:rPr lang="en-US" smtClean="0"/>
              <a:pPr/>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7BBE3-4ACA-48F6-84B7-2D0FE2184A92}" type="datetimeFigureOut">
              <a:rPr lang="en-US" smtClean="0"/>
              <a:pPr/>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7BBE3-4ACA-48F6-84B7-2D0FE2184A92}" type="datetimeFigureOut">
              <a:rPr lang="en-US" smtClean="0"/>
              <a:pPr/>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7BBE3-4ACA-48F6-84B7-2D0FE2184A92}" type="datetimeFigureOut">
              <a:rPr lang="en-US" smtClean="0"/>
              <a:pPr/>
              <a:t>3/5/2021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7BBE3-4ACA-48F6-84B7-2D0FE2184A92}" type="datetimeFigureOut">
              <a:rPr lang="en-US" smtClean="0"/>
              <a:pPr/>
              <a:t>3/5/2021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7BBE3-4ACA-48F6-84B7-2D0FE2184A92}" type="datetimeFigureOut">
              <a:rPr lang="en-US" smtClean="0"/>
              <a:pPr/>
              <a:t>3/5/2021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BBE3-4ACA-48F6-84B7-2D0FE2184A92}" type="datetimeFigureOut">
              <a:rPr lang="en-US" smtClean="0"/>
              <a:pPr/>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BBE3-4ACA-48F6-84B7-2D0FE2184A92}" type="datetimeFigureOut">
              <a:rPr lang="en-US" smtClean="0"/>
              <a:pPr/>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00C89D-F71F-48CD-AF57-F9E212EF53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7BBE3-4ACA-48F6-84B7-2D0FE2184A92}" type="datetimeFigureOut">
              <a:rPr lang="en-US" smtClean="0"/>
              <a:pPr/>
              <a:t>3/5/2021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00C89D-F71F-48CD-AF57-F9E212EF538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914400" y="1905000"/>
            <a:ext cx="7924800" cy="4953000"/>
          </a:xfrm>
        </p:spPr>
        <p:txBody>
          <a:bodyPr/>
          <a:lstStyle/>
          <a:p>
            <a:pPr marL="514350" indent="-514350" algn="just" eaLnBrk="1" hangingPunct="1">
              <a:buFont typeface="Arial" charset="0"/>
              <a:buAutoNum type="arabicPeriod"/>
            </a:pPr>
            <a:r>
              <a:rPr lang="en-US" sz="3600" b="1" u="sng" dirty="0" err="1" smtClean="0">
                <a:solidFill>
                  <a:srgbClr val="FF0000"/>
                </a:solidFill>
                <a:latin typeface="Times New Roman" pitchFamily="18" charset="0"/>
                <a:cs typeface="Times New Roman" pitchFamily="18" charset="0"/>
              </a:rPr>
              <a:t>Khảo</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sát</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phân</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tích</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ngữ</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liệu</a:t>
            </a:r>
            <a:endParaRPr lang="en-US" sz="3600" b="1" u="sng" dirty="0" smtClean="0">
              <a:solidFill>
                <a:srgbClr val="FF0000"/>
              </a:solidFill>
              <a:latin typeface="Times New Roman" pitchFamily="18" charset="0"/>
              <a:cs typeface="Times New Roman" pitchFamily="18" charset="0"/>
            </a:endParaRPr>
          </a:p>
          <a:p>
            <a:pPr marL="514350" indent="-514350" algn="just" eaLnBrk="1" hangingPunct="1">
              <a:buFont typeface="Arial" charset="0"/>
              <a:buNone/>
            </a:pPr>
            <a:r>
              <a:rPr lang="en-US"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b) </a:t>
            </a:r>
            <a:r>
              <a:rPr lang="en-US" sz="3600" u="sng" dirty="0" err="1" smtClean="0">
                <a:latin typeface="Times New Roman" pitchFamily="18" charset="0"/>
                <a:cs typeface="Times New Roman" pitchFamily="18" charset="0"/>
              </a:rPr>
              <a:t>Đoạn</a:t>
            </a:r>
            <a:r>
              <a:rPr lang="en-US" sz="3600" u="sng" dirty="0" smtClean="0">
                <a:latin typeface="Times New Roman" pitchFamily="18" charset="0"/>
                <a:cs typeface="Times New Roman" pitchFamily="18" charset="0"/>
              </a:rPr>
              <a:t> </a:t>
            </a:r>
            <a:r>
              <a:rPr lang="en-US" sz="3600" u="sng" dirty="0" err="1" smtClean="0">
                <a:latin typeface="Times New Roman" pitchFamily="18" charset="0"/>
                <a:cs typeface="Times New Roman" pitchFamily="18" charset="0"/>
              </a:rPr>
              <a:t>văn</a:t>
            </a:r>
            <a:r>
              <a:rPr lang="en-US" sz="3600" u="sng"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rừng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đước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Năm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Căn</a:t>
            </a:r>
            <a:r>
              <a:rPr lang="en-US" sz="3600" dirty="0" smtClean="0">
                <a:latin typeface="Times New Roman" pitchFamily="18" charset="0"/>
                <a:cs typeface="Times New Roman" pitchFamily="18" charset="0"/>
              </a:rPr>
              <a:t>.</a:t>
            </a:r>
          </a:p>
          <a:p>
            <a:pPr marL="514350" indent="-514350" algn="just" eaLnBrk="1" hangingPunct="1">
              <a:buFont typeface="Arial" charset="0"/>
              <a:buNone/>
            </a:pP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tự</a:t>
            </a:r>
            <a:r>
              <a:rPr lang="en-US" sz="3600" dirty="0" smtClean="0">
                <a:latin typeface="Times New Roman" pitchFamily="18" charset="0"/>
                <a:cs typeface="Times New Roman" pitchFamily="18" charset="0"/>
              </a:rPr>
              <a:t>: + </a:t>
            </a:r>
            <a:r>
              <a:rPr lang="en-US" sz="3600" dirty="0" err="1" smtClean="0">
                <a:latin typeface="Times New Roman" pitchFamily="18" charset="0"/>
                <a:cs typeface="Times New Roman" pitchFamily="18" charset="0"/>
              </a:rPr>
              <a:t>dưới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sông</a:t>
            </a:r>
            <a:r>
              <a:rPr lang="en-US"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lên</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bờ</a:t>
            </a:r>
            <a:endParaRPr lang="en-US" sz="3600" dirty="0" smtClean="0">
              <a:latin typeface="Times New Roman" pitchFamily="18" charset="0"/>
              <a:cs typeface="Times New Roman" pitchFamily="18" charset="0"/>
              <a:sym typeface="Wingdings" pitchFamily="2" charset="2"/>
            </a:endParaRPr>
          </a:p>
          <a:p>
            <a:pPr marL="514350" indent="-514350" algn="just" eaLnBrk="1" hangingPunct="1">
              <a:buFont typeface="Arial" charset="0"/>
              <a:buNone/>
            </a:pPr>
            <a:r>
              <a:rPr lang="en-US" sz="3600" dirty="0" smtClean="0">
                <a:latin typeface="Times New Roman" pitchFamily="18" charset="0"/>
                <a:cs typeface="Times New Roman" pitchFamily="18" charset="0"/>
                <a:sym typeface="Wingdings" pitchFamily="2" charset="2"/>
              </a:rPr>
              <a:t>			  + </a:t>
            </a:r>
            <a:r>
              <a:rPr lang="en-US" sz="3600" dirty="0" err="1" smtClean="0">
                <a:latin typeface="Times New Roman" pitchFamily="18" charset="0"/>
                <a:cs typeface="Times New Roman" pitchFamily="18" charset="0"/>
                <a:sym typeface="Wingdings" pitchFamily="2" charset="2"/>
              </a:rPr>
              <a:t>từ</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gần</a:t>
            </a:r>
            <a:r>
              <a:rPr lang="en-US" sz="3600" dirty="0" smtClean="0">
                <a:latin typeface="Times New Roman" pitchFamily="18" charset="0"/>
                <a:cs typeface="Times New Roman" pitchFamily="18" charset="0"/>
                <a:sym typeface="Wingdings" pitchFamily="2" charset="2"/>
              </a:rPr>
              <a:t>  </a:t>
            </a:r>
            <a:r>
              <a:rPr lang="en-US" sz="3600" dirty="0" err="1" smtClean="0">
                <a:latin typeface="Times New Roman" pitchFamily="18" charset="0"/>
                <a:cs typeface="Times New Roman" pitchFamily="18" charset="0"/>
                <a:sym typeface="Wingdings" pitchFamily="2" charset="2"/>
              </a:rPr>
              <a:t>xa</a:t>
            </a:r>
            <a:endParaRPr lang="en-US" sz="3600" dirty="0" smtClean="0">
              <a:latin typeface="Times New Roman" pitchFamily="18" charset="0"/>
              <a:cs typeface="Times New Roman" pitchFamily="18" charset="0"/>
            </a:endParaRPr>
          </a:p>
        </p:txBody>
      </p:sp>
      <p:sp>
        <p:nvSpPr>
          <p:cNvPr id="4" name="Rectangle 3"/>
          <p:cNvSpPr/>
          <p:nvPr/>
        </p:nvSpPr>
        <p:spPr>
          <a:xfrm>
            <a:off x="762000" y="152400"/>
            <a:ext cx="8534400" cy="156966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 calcmode="lin" valueType="num">
                                      <p:cBhvr additive="base">
                                        <p:cTn id="7"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0">
                                            <p:txEl>
                                              <p:pRg st="1" end="1"/>
                                            </p:txEl>
                                          </p:spTgt>
                                        </p:tgtEl>
                                        <p:attrNameLst>
                                          <p:attrName>style.visibility</p:attrName>
                                        </p:attrNameLst>
                                      </p:cBhvr>
                                      <p:to>
                                        <p:strVal val="visible"/>
                                      </p:to>
                                    </p:set>
                                    <p:anim calcmode="lin" valueType="num">
                                      <p:cBhvr additive="base">
                                        <p:cTn id="13"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7170">
                                            <p:txEl>
                                              <p:pRg st="2" end="2"/>
                                            </p:txEl>
                                          </p:spTgt>
                                        </p:tgtEl>
                                        <p:attrNameLst>
                                          <p:attrName>style.visibility</p:attrName>
                                        </p:attrNameLst>
                                      </p:cBhvr>
                                      <p:to>
                                        <p:strVal val="visible"/>
                                      </p:to>
                                    </p:set>
                                    <p:anim calcmode="lin" valueType="num">
                                      <p:cBhvr>
                                        <p:cTn id="19" dur="500" fill="hold"/>
                                        <p:tgtEl>
                                          <p:spTgt spid="7170">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170">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7170">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7170">
                                            <p:txEl>
                                              <p:pRg st="2" end="2"/>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7170">
                                            <p:txEl>
                                              <p:pRg st="3" end="3"/>
                                            </p:txEl>
                                          </p:spTgt>
                                        </p:tgtEl>
                                        <p:attrNameLst>
                                          <p:attrName>style.visibility</p:attrName>
                                        </p:attrNameLst>
                                      </p:cBhvr>
                                      <p:to>
                                        <p:strVal val="visible"/>
                                      </p:to>
                                    </p:set>
                                    <p:anim calcmode="lin" valueType="num">
                                      <p:cBhvr>
                                        <p:cTn id="25" dur="500" fill="hold"/>
                                        <p:tgtEl>
                                          <p:spTgt spid="7170">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170">
                                            <p:txEl>
                                              <p:pRg st="3" end="3"/>
                                            </p:txEl>
                                          </p:spTgt>
                                        </p:tgtEl>
                                        <p:attrNameLst>
                                          <p:attrName>ppt_h</p:attrName>
                                        </p:attrNameLst>
                                      </p:cBhvr>
                                      <p:tavLst>
                                        <p:tav tm="0">
                                          <p:val>
                                            <p:fltVal val="0"/>
                                          </p:val>
                                        </p:tav>
                                        <p:tav tm="100000">
                                          <p:val>
                                            <p:strVal val="#ppt_h"/>
                                          </p:val>
                                        </p:tav>
                                      </p:tavLst>
                                    </p:anim>
                                    <p:anim calcmode="lin" valueType="num">
                                      <p:cBhvr>
                                        <p:cTn id="27" dur="500" fill="hold"/>
                                        <p:tgtEl>
                                          <p:spTgt spid="7170">
                                            <p:txEl>
                                              <p:pRg st="3" end="3"/>
                                            </p:txEl>
                                          </p:spTgt>
                                        </p:tgtEl>
                                        <p:attrNameLst>
                                          <p:attrName>style.rotation</p:attrName>
                                        </p:attrNameLst>
                                      </p:cBhvr>
                                      <p:tavLst>
                                        <p:tav tm="0">
                                          <p:val>
                                            <p:fltVal val="360"/>
                                          </p:val>
                                        </p:tav>
                                        <p:tav tm="100000">
                                          <p:val>
                                            <p:fltVal val="0"/>
                                          </p:val>
                                        </p:tav>
                                      </p:tavLst>
                                    </p:anim>
                                    <p:animEffect transition="in" filter="fade">
                                      <p:cBhvr>
                                        <p:cTn id="28" dur="500"/>
                                        <p:tgtEl>
                                          <p:spTgt spid="71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46238"/>
            <a:ext cx="8534400" cy="4983162"/>
          </a:xfrm>
          <a:solidFill>
            <a:schemeClr val="tx2">
              <a:lumMod val="60000"/>
              <a:lumOff val="40000"/>
              <a:alpha val="9000"/>
            </a:schemeClr>
          </a:solidFill>
        </p:spPr>
        <p:txBody>
          <a:bodyPr/>
          <a:lstStyle/>
          <a:p>
            <a:pPr marL="514350" indent="-514350" algn="just" eaLnBrk="1" hangingPunct="1">
              <a:buFont typeface="Arial" charset="0"/>
              <a:buAutoNum type="arabicPeriod"/>
              <a:defRPr/>
            </a:pPr>
            <a:r>
              <a:rPr lang="en-US" sz="3600" b="1" dirty="0" err="1" smtClean="0">
                <a:solidFill>
                  <a:srgbClr val="FF0000"/>
                </a:solidFill>
                <a:latin typeface="Times New Roman" pitchFamily="18" charset="0"/>
                <a:cs typeface="Times New Roman" pitchFamily="18" charset="0"/>
              </a:rPr>
              <a:t>Tìm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hiểu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ví</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dụ</a:t>
            </a:r>
            <a:r>
              <a:rPr lang="en-US" sz="3600" b="1" dirty="0" smtClean="0">
                <a:solidFill>
                  <a:srgbClr val="FF0000"/>
                </a:solidFill>
                <a:latin typeface="Times New Roman" pitchFamily="18" charset="0"/>
                <a:cs typeface="Times New Roman" pitchFamily="18" charset="0"/>
              </a:rPr>
              <a:t> SGK/45,46:</a:t>
            </a:r>
          </a:p>
          <a:p>
            <a:pPr marL="514350" indent="-514350" algn="just" eaLnBrk="1" hangingPunct="1">
              <a:buFont typeface="Arial" charset="0"/>
              <a:buNone/>
              <a:defRPr/>
            </a:pPr>
            <a:r>
              <a:rPr lang="en-US" sz="3600" dirty="0" smtClean="0">
                <a:latin typeface="Times New Roman" pitchFamily="18" charset="0"/>
                <a:cs typeface="Times New Roman" pitchFamily="18" charset="0"/>
              </a:rPr>
              <a:t>	</a:t>
            </a:r>
            <a:r>
              <a:rPr lang="en-US" sz="3600" u="sng" dirty="0" smtClean="0">
                <a:latin typeface="Times New Roman" pitchFamily="18" charset="0"/>
                <a:cs typeface="Times New Roman" pitchFamily="18" charset="0"/>
              </a:rPr>
              <a:t>c) </a:t>
            </a:r>
            <a:r>
              <a:rPr lang="en-US" sz="3600" u="sng" dirty="0" err="1" smtClean="0">
                <a:latin typeface="Times New Roman" pitchFamily="18" charset="0"/>
                <a:cs typeface="Times New Roman" pitchFamily="18" charset="0"/>
              </a:rPr>
              <a:t>Văn</a:t>
            </a:r>
            <a:r>
              <a:rPr lang="en-US" sz="3600" u="sng" dirty="0" smtClean="0">
                <a:latin typeface="Times New Roman" pitchFamily="18" charset="0"/>
                <a:cs typeface="Times New Roman" pitchFamily="18" charset="0"/>
              </a:rPr>
              <a:t> </a:t>
            </a:r>
            <a:r>
              <a:rPr lang="en-US" sz="3600" u="sng" dirty="0" err="1" smtClean="0">
                <a:latin typeface="Times New Roman" pitchFamily="18" charset="0"/>
                <a:cs typeface="Times New Roman" pitchFamily="18" charset="0"/>
              </a:rPr>
              <a:t>bản</a:t>
            </a:r>
            <a:r>
              <a:rPr lang="en-US" sz="3600" u="sng"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làng</a:t>
            </a:r>
            <a:r>
              <a:rPr lang="en-US" sz="3600" dirty="0" smtClean="0">
                <a:latin typeface="Times New Roman" pitchFamily="18" charset="0"/>
                <a:cs typeface="Times New Roman" pitchFamily="18" charset="0"/>
              </a:rPr>
              <a:t>” / 45, 46 –SGK</a:t>
            </a:r>
            <a:r>
              <a:rPr lang="en-US" dirty="0" smtClean="0">
                <a:latin typeface="Times New Roman" pitchFamily="18" charset="0"/>
                <a:cs typeface="Times New Roman" pitchFamily="18" charset="0"/>
              </a:rPr>
              <a:t>.</a:t>
            </a:r>
            <a:endParaRPr lang="en-US" u="sng" dirty="0" smtClean="0">
              <a:latin typeface="Times New Roman" pitchFamily="18" charset="0"/>
              <a:cs typeface="Times New Roman" pitchFamily="18" charset="0"/>
            </a:endParaRPr>
          </a:p>
        </p:txBody>
      </p:sp>
      <p:sp>
        <p:nvSpPr>
          <p:cNvPr id="10" name="Rectangle 9"/>
          <p:cNvSpPr/>
          <p:nvPr/>
        </p:nvSpPr>
        <p:spPr>
          <a:xfrm>
            <a:off x="275763"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TẢ CẢNH</a:t>
            </a:r>
          </a:p>
        </p:txBody>
      </p:sp>
      <p:pic>
        <p:nvPicPr>
          <p:cNvPr id="4" name="Picture 3" descr="4e2f6cad8adb6 (1).jpg"/>
          <p:cNvPicPr>
            <a:picLocks noChangeAspect="1"/>
          </p:cNvPicPr>
          <p:nvPr/>
        </p:nvPicPr>
        <p:blipFill>
          <a:blip r:embed="rId2"/>
          <a:stretch>
            <a:fillRect/>
          </a:stretch>
        </p:blipFill>
        <p:spPr>
          <a:xfrm>
            <a:off x="0" y="0"/>
            <a:ext cx="9144000" cy="6858000"/>
          </a:xfrm>
          <a:prstGeom prst="rect">
            <a:avLst/>
          </a:prstGeom>
          <a:ln w="15875" cmpd="sng">
            <a:solidFill>
              <a:schemeClr val="tx2">
                <a:lumMod val="60000"/>
                <a:lumOff val="40000"/>
              </a:schemeClr>
            </a:solidFill>
          </a:ln>
        </p:spPr>
      </p:pic>
      <p:pic>
        <p:nvPicPr>
          <p:cNvPr id="6" name="Picture 5" descr="55419902-1321932013-nho-mot-rung-tre-1.jpg"/>
          <p:cNvPicPr>
            <a:picLocks noChangeAspect="1"/>
          </p:cNvPicPr>
          <p:nvPr/>
        </p:nvPicPr>
        <p:blipFill>
          <a:blip r:embed="rId3"/>
          <a:stretch>
            <a:fillRect/>
          </a:stretch>
        </p:blipFill>
        <p:spPr>
          <a:xfrm>
            <a:off x="0" y="0"/>
            <a:ext cx="9144000" cy="6999288"/>
          </a:xfrm>
          <a:prstGeom prst="rect">
            <a:avLst/>
          </a:prstGeom>
          <a:ln w="15875" cmpd="sng">
            <a:solidFill>
              <a:schemeClr val="tx2">
                <a:lumMod val="60000"/>
                <a:lumOff val="40000"/>
              </a:schemeClr>
            </a:solidFill>
          </a:ln>
        </p:spPr>
      </p:pic>
      <p:pic>
        <p:nvPicPr>
          <p:cNvPr id="7" name="Picture 6" descr="46266445.jpg"/>
          <p:cNvPicPr>
            <a:picLocks noChangeAspect="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plus(in)">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Point Star 3"/>
          <p:cNvSpPr/>
          <p:nvPr/>
        </p:nvSpPr>
        <p:spPr>
          <a:xfrm>
            <a:off x="914400" y="457200"/>
            <a:ext cx="7772400" cy="5638800"/>
          </a:xfrm>
          <a:prstGeom prst="star6">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800" b="1" dirty="0" err="1">
                <a:solidFill>
                  <a:schemeClr val="tx1">
                    <a:lumMod val="95000"/>
                    <a:lumOff val="5000"/>
                  </a:schemeClr>
                </a:solidFill>
                <a:latin typeface="Times New Roman" pitchFamily="18" charset="0"/>
                <a:cs typeface="Times New Roman" pitchFamily="18" charset="0"/>
              </a:rPr>
              <a:t>Em</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hãy</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chỉ</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ra</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và</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tóm</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tắt</a:t>
            </a:r>
            <a:r>
              <a:rPr lang="en-US" sz="4800" b="1" dirty="0">
                <a:solidFill>
                  <a:schemeClr val="tx1">
                    <a:lumMod val="95000"/>
                    <a:lumOff val="5000"/>
                  </a:schemeClr>
                </a:solidFill>
                <a:latin typeface="Times New Roman" pitchFamily="18" charset="0"/>
                <a:cs typeface="Times New Roman" pitchFamily="18" charset="0"/>
              </a:rPr>
              <a:t> ý </a:t>
            </a:r>
            <a:r>
              <a:rPr lang="en-US" sz="4800" b="1" dirty="0" err="1">
                <a:solidFill>
                  <a:schemeClr val="tx1">
                    <a:lumMod val="95000"/>
                    <a:lumOff val="5000"/>
                  </a:schemeClr>
                </a:solidFill>
                <a:latin typeface="Times New Roman" pitchFamily="18" charset="0"/>
                <a:cs typeface="Times New Roman" pitchFamily="18" charset="0"/>
              </a:rPr>
              <a:t>mỗi</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phần</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của</a:t>
            </a:r>
            <a:r>
              <a:rPr lang="en-US" sz="4800" b="1" dirty="0">
                <a:solidFill>
                  <a:schemeClr val="tx1">
                    <a:lumMod val="95000"/>
                    <a:lumOff val="5000"/>
                  </a:schemeClr>
                </a:solidFill>
                <a:latin typeface="Times New Roman" pitchFamily="18" charset="0"/>
                <a:cs typeface="Times New Roman" pitchFamily="18" charset="0"/>
              </a:rPr>
              <a:t> </a:t>
            </a:r>
            <a:r>
              <a:rPr lang="en-US" sz="4800" b="1" dirty="0" err="1">
                <a:solidFill>
                  <a:schemeClr val="tx1">
                    <a:lumMod val="95000"/>
                    <a:lumOff val="5000"/>
                  </a:schemeClr>
                </a:solidFill>
                <a:latin typeface="Times New Roman" pitchFamily="18" charset="0"/>
                <a:cs typeface="Times New Roman" pitchFamily="18" charset="0"/>
              </a:rPr>
              <a:t>đoạn</a:t>
            </a:r>
            <a:r>
              <a:rPr lang="en-US" sz="4800" b="1" dirty="0">
                <a:solidFill>
                  <a:schemeClr val="tx1">
                    <a:lumMod val="95000"/>
                    <a:lumOff val="5000"/>
                  </a:schemeClr>
                </a:solidFill>
                <a:latin typeface="Times New Roman" pitchFamily="18" charset="0"/>
                <a:cs typeface="Times New Roman" pitchFamily="18" charset="0"/>
              </a:rPr>
              <a:t> c)?</a:t>
            </a:r>
          </a:p>
        </p:txBody>
      </p:sp>
      <p:sp>
        <p:nvSpPr>
          <p:cNvPr id="5" name="Rounded Rectangle 4"/>
          <p:cNvSpPr/>
          <p:nvPr/>
        </p:nvSpPr>
        <p:spPr>
          <a:xfrm>
            <a:off x="381000" y="533400"/>
            <a:ext cx="8458200" cy="6019800"/>
          </a:xfrm>
          <a:prstGeom prst="roundRect">
            <a:avLst/>
          </a:prstGeom>
          <a:solidFill>
            <a:srgbClr val="7F0B6E">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b="1" dirty="0" err="1">
                <a:solidFill>
                  <a:schemeClr val="tx1"/>
                </a:solidFill>
                <a:latin typeface="Times New Roman" pitchFamily="18" charset="0"/>
                <a:cs typeface="Times New Roman" pitchFamily="18" charset="0"/>
              </a:rPr>
              <a:t>Gồm</a:t>
            </a:r>
            <a:r>
              <a:rPr lang="en-US" sz="4000" b="1" dirty="0">
                <a:solidFill>
                  <a:schemeClr val="tx1"/>
                </a:solidFill>
                <a:latin typeface="Times New Roman" pitchFamily="18" charset="0"/>
                <a:cs typeface="Times New Roman" pitchFamily="18" charset="0"/>
              </a:rPr>
              <a:t> 3 </a:t>
            </a:r>
            <a:r>
              <a:rPr lang="en-US" sz="4000" b="1" dirty="0" err="1">
                <a:solidFill>
                  <a:schemeClr val="tx1"/>
                </a:solidFill>
                <a:latin typeface="Times New Roman" pitchFamily="18" charset="0"/>
                <a:cs typeface="Times New Roman" pitchFamily="18" charset="0"/>
              </a:rPr>
              <a:t>phần</a:t>
            </a:r>
            <a:r>
              <a:rPr lang="en-US" sz="4000" b="1" dirty="0">
                <a:solidFill>
                  <a:schemeClr val="tx1"/>
                </a:solidFill>
                <a:latin typeface="Times New Roman" pitchFamily="18" charset="0"/>
                <a:cs typeface="Times New Roman" pitchFamily="18" charset="0"/>
              </a:rPr>
              <a:t>:</a:t>
            </a:r>
          </a:p>
          <a:p>
            <a:pPr algn="ctr">
              <a:defRPr/>
            </a:pP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Phần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mở</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đầu</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từ</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đầu</a:t>
            </a:r>
            <a:r>
              <a:rPr lang="en-US" sz="4000" b="1" dirty="0">
                <a:solidFill>
                  <a:schemeClr val="tx1"/>
                </a:solidFill>
                <a:latin typeface="Times New Roman" pitchFamily="18" charset="0"/>
                <a:cs typeface="Times New Roman" pitchFamily="18" charset="0"/>
              </a:rPr>
              <a:t> … “</a:t>
            </a:r>
            <a:r>
              <a:rPr lang="en-US" sz="4000" b="1" dirty="0" err="1">
                <a:solidFill>
                  <a:schemeClr val="tx1"/>
                </a:solidFill>
                <a:latin typeface="Times New Roman" pitchFamily="18" charset="0"/>
                <a:cs typeface="Times New Roman" pitchFamily="18" charset="0"/>
              </a:rPr>
              <a:t>màu</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của</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lũy</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Giới</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thiệu</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khái</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quát</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lũy</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tre</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làng</a:t>
            </a:r>
            <a:r>
              <a:rPr lang="en-US" sz="4000" b="1" dirty="0">
                <a:solidFill>
                  <a:schemeClr val="tx1"/>
                </a:solidFill>
                <a:latin typeface="Times New Roman" pitchFamily="18" charset="0"/>
                <a:cs typeface="Times New Roman" pitchFamily="18" charset="0"/>
              </a:rPr>
              <a:t>.</a:t>
            </a:r>
          </a:p>
          <a:p>
            <a:pPr algn="ctr">
              <a:defRPr/>
            </a:pP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Phần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thân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bài</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Tiếp</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theo</a:t>
            </a:r>
            <a:r>
              <a:rPr lang="en-US" sz="4000" b="1" dirty="0">
                <a:solidFill>
                  <a:schemeClr val="tx1"/>
                </a:solidFill>
                <a:latin typeface="Times New Roman" pitchFamily="18" charset="0"/>
                <a:cs typeface="Times New Roman" pitchFamily="18" charset="0"/>
              </a:rPr>
              <a:t> … “</a:t>
            </a:r>
            <a:r>
              <a:rPr lang="en-US" sz="4000" b="1" dirty="0" err="1">
                <a:solidFill>
                  <a:schemeClr val="tx1"/>
                </a:solidFill>
                <a:latin typeface="Times New Roman" pitchFamily="18" charset="0"/>
                <a:cs typeface="Times New Roman" pitchFamily="18" charset="0"/>
              </a:rPr>
              <a:t>không</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rõ</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Miêu</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tả</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lần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lượt</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ba</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vòng</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tre</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của</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lũy</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làng</a:t>
            </a:r>
            <a:r>
              <a:rPr lang="en-US" sz="4000" b="1" dirty="0">
                <a:solidFill>
                  <a:schemeClr val="tx1"/>
                </a:solidFill>
                <a:latin typeface="Times New Roman" pitchFamily="18" charset="0"/>
                <a:cs typeface="Times New Roman" pitchFamily="18" charset="0"/>
              </a:rPr>
              <a:t>.</a:t>
            </a:r>
          </a:p>
          <a:p>
            <a:pPr algn="ctr">
              <a:defRPr/>
            </a:pP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Phần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kết</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Còn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lại</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Nêu</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cảm</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nghĩ</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và</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nhận</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xét</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về</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loài</a:t>
            </a:r>
            <a:r>
              <a:rPr lang="en-US" sz="4000" b="1" dirty="0">
                <a:solidFill>
                  <a:schemeClr val="tx1"/>
                </a:solidFill>
                <a:latin typeface="Times New Roman" pitchFamily="18" charset="0"/>
                <a:cs typeface="Times New Roman" pitchFamily="18" charset="0"/>
              </a:rPr>
              <a:t> </a:t>
            </a:r>
            <a:r>
              <a:rPr lang="en-US" sz="4000" b="1" dirty="0" err="1">
                <a:solidFill>
                  <a:schemeClr val="tx1"/>
                </a:solidFill>
                <a:latin typeface="Times New Roman" pitchFamily="18" charset="0"/>
                <a:cs typeface="Times New Roman" pitchFamily="18" charset="0"/>
              </a:rPr>
              <a:t>tre</a:t>
            </a:r>
            <a:r>
              <a:rPr lang="en-US" sz="4000" b="1" dirty="0">
                <a:solidFill>
                  <a:schemeClr val="tx1"/>
                </a:solidFill>
                <a:latin typeface="Times New Roman" pitchFamily="18" charset="0"/>
                <a:cs typeface="Times New Roman" pitchFamily="18" charset="0"/>
              </a:rPr>
              <a:t>.</a:t>
            </a:r>
          </a:p>
        </p:txBody>
      </p:sp>
      <p:sp>
        <p:nvSpPr>
          <p:cNvPr id="6" name="Cloud Callout 5"/>
          <p:cNvSpPr/>
          <p:nvPr/>
        </p:nvSpPr>
        <p:spPr>
          <a:xfrm>
            <a:off x="457200" y="381000"/>
            <a:ext cx="7924800" cy="5562600"/>
          </a:xfrm>
          <a:prstGeom prst="cloudCallou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800" dirty="0" err="1">
                <a:solidFill>
                  <a:srgbClr val="FF0000"/>
                </a:solidFill>
                <a:latin typeface="Times New Roman" pitchFamily="18" charset="0"/>
                <a:cs typeface="Times New Roman" pitchFamily="18" charset="0"/>
              </a:rPr>
              <a:t>Em</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hãy</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nhận</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xét</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về</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trình</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tự</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miêu</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tả</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của</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tác</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giả</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trong</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đoạn</a:t>
            </a:r>
            <a:r>
              <a:rPr lang="en-US" sz="4800" dirty="0">
                <a:solidFill>
                  <a:srgbClr val="FF0000"/>
                </a:solidFill>
                <a:latin typeface="Times New Roman" pitchFamily="18" charset="0"/>
                <a:cs typeface="Times New Roman" pitchFamily="18" charset="0"/>
              </a:rPr>
              <a:t> </a:t>
            </a:r>
            <a:r>
              <a:rPr lang="en-US" sz="4800" dirty="0" err="1">
                <a:solidFill>
                  <a:srgbClr val="FF0000"/>
                </a:solidFill>
                <a:latin typeface="Times New Roman" pitchFamily="18" charset="0"/>
                <a:cs typeface="Times New Roman" pitchFamily="18" charset="0"/>
              </a:rPr>
              <a:t>văn</a:t>
            </a:r>
            <a:r>
              <a:rPr lang="en-US" sz="4800" dirty="0">
                <a:solidFill>
                  <a:srgbClr val="FF0000"/>
                </a:solidFill>
                <a:latin typeface="Times New Roman" pitchFamily="18" charset="0"/>
                <a:cs typeface="Times New Roman" pitchFamily="18" charset="0"/>
              </a:rPr>
              <a:t>?</a:t>
            </a:r>
          </a:p>
        </p:txBody>
      </p:sp>
      <p:sp>
        <p:nvSpPr>
          <p:cNvPr id="7" name="Round Same Side Corner Rectangle 6"/>
          <p:cNvSpPr/>
          <p:nvPr/>
        </p:nvSpPr>
        <p:spPr>
          <a:xfrm>
            <a:off x="609600" y="0"/>
            <a:ext cx="7848600" cy="6400800"/>
          </a:xfrm>
          <a:prstGeom prst="round2SameRect">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6000" dirty="0" err="1">
                <a:solidFill>
                  <a:srgbClr val="C10F81"/>
                </a:solidFill>
                <a:latin typeface="Times New Roman" pitchFamily="18" charset="0"/>
                <a:cs typeface="Times New Roman" pitchFamily="18" charset="0"/>
              </a:rPr>
              <a:t>Miêu</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tả</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từ</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khái</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quát</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đến</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cụ</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thể</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từ</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ngoài</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vào</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trong</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từ</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trên</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xuống</a:t>
            </a:r>
            <a:r>
              <a:rPr lang="en-US" sz="6000" dirty="0">
                <a:solidFill>
                  <a:srgbClr val="C10F81"/>
                </a:solidFill>
                <a:latin typeface="Times New Roman" pitchFamily="18" charset="0"/>
                <a:cs typeface="Times New Roman" pitchFamily="18" charset="0"/>
              </a:rPr>
              <a:t> </a:t>
            </a:r>
            <a:r>
              <a:rPr lang="en-US" sz="6000" dirty="0" err="1">
                <a:solidFill>
                  <a:srgbClr val="C10F81"/>
                </a:solidFill>
                <a:latin typeface="Times New Roman" pitchFamily="18" charset="0"/>
                <a:cs typeface="Times New Roman" pitchFamily="18" charset="0"/>
              </a:rPr>
              <a:t>dưới</a:t>
            </a:r>
            <a:r>
              <a:rPr lang="en-US" sz="6000" dirty="0">
                <a:solidFill>
                  <a:srgbClr val="C10F81"/>
                </a:solidFill>
                <a:latin typeface="Times New Roman" pitchFamily="18" charset="0"/>
                <a:cs typeface="Times New Roman" pitchFamily="18" charset="0"/>
              </a:rPr>
              <a:t> </a:t>
            </a:r>
            <a:r>
              <a:rPr lang="en-US" sz="6000" dirty="0" smtClean="0">
                <a:solidFill>
                  <a:srgbClr val="C10F81"/>
                </a:solidFill>
                <a:latin typeface="Times New Roman" pitchFamily="18" charset="0"/>
                <a:cs typeface="Times New Roman" pitchFamily="18" charset="0"/>
              </a:rPr>
              <a:t>.</a:t>
            </a:r>
            <a:endParaRPr lang="en-US" sz="6000" dirty="0">
              <a:solidFill>
                <a:srgbClr val="C10F8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4"/>
                                        </p:tgtEl>
                                      </p:cBhvr>
                                    </p:animEffect>
                                    <p:set>
                                      <p:cBhvr>
                                        <p:cTn id="12" dur="1" fill="hold">
                                          <p:stCondLst>
                                            <p:cond delay="19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 presetClass="exit" presetSubtype="16" fill="hold" grpId="1" nodeType="clickEffect">
                                  <p:stCondLst>
                                    <p:cond delay="0"/>
                                  </p:stCondLst>
                                  <p:childTnLst>
                                    <p:animEffect transition="out" filter="box(in)">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plus(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xit" presetSubtype="16" fill="hold" grpId="1" nodeType="clickEffect">
                                  <p:stCondLst>
                                    <p:cond delay="0"/>
                                  </p:stCondLst>
                                  <p:childTnLst>
                                    <p:animEffect transition="out" filter="box(in)">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plus(in)">
                                      <p:cBhvr>
                                        <p:cTn id="3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914400" y="2057400"/>
            <a:ext cx="7924800" cy="4800600"/>
          </a:xfrm>
        </p:spPr>
        <p:txBody>
          <a:bodyPr/>
          <a:lstStyle/>
          <a:p>
            <a:pPr marL="514350" indent="-514350" algn="just" eaLnBrk="1" hangingPunct="1">
              <a:buFont typeface="Arial" charset="0"/>
              <a:buAutoNum type="arabicPeriod"/>
            </a:pPr>
            <a:r>
              <a:rPr lang="en-US" sz="3600" b="1" u="sng" dirty="0" err="1" smtClean="0">
                <a:solidFill>
                  <a:srgbClr val="FF0000"/>
                </a:solidFill>
                <a:latin typeface="Times New Roman" pitchFamily="18" charset="0"/>
                <a:cs typeface="Times New Roman" pitchFamily="18" charset="0"/>
              </a:rPr>
              <a:t>Khảo</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sát</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phân</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tích</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ngữ</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liệu</a:t>
            </a:r>
            <a:endParaRPr lang="en-US" sz="3600" b="1" u="sng" dirty="0" smtClean="0">
              <a:solidFill>
                <a:srgbClr val="FF0000"/>
              </a:solidFill>
              <a:latin typeface="Times New Roman" pitchFamily="18" charset="0"/>
              <a:cs typeface="Times New Roman" pitchFamily="18" charset="0"/>
            </a:endParaRPr>
          </a:p>
          <a:p>
            <a:pPr marL="514350" indent="-514350" algn="just" eaLnBrk="1" hangingPunct="1">
              <a:buFont typeface="Arial" charset="0"/>
              <a:buNone/>
            </a:pPr>
            <a:r>
              <a:rPr lang="en-US" sz="3600" dirty="0" smtClean="0">
                <a:latin typeface="Times New Roman" pitchFamily="18" charset="0"/>
                <a:cs typeface="Times New Roman" pitchFamily="18" charset="0"/>
              </a:rPr>
              <a:t>c) </a:t>
            </a:r>
            <a:r>
              <a:rPr lang="en-US" sz="3600" dirty="0" err="1" smtClean="0">
                <a:latin typeface="Times New Roman" pitchFamily="18" charset="0"/>
                <a:cs typeface="Times New Roman" pitchFamily="18" charset="0"/>
              </a:rPr>
              <a:t>Văn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bản</a:t>
            </a:r>
            <a:r>
              <a:rPr lang="en-US" sz="3600" dirty="0" smtClean="0">
                <a:latin typeface="Times New Roman" pitchFamily="18" charset="0"/>
                <a:cs typeface="Times New Roman" pitchFamily="18" charset="0"/>
              </a:rPr>
              <a:t> : “</a:t>
            </a:r>
            <a:r>
              <a:rPr lang="en-US" sz="3600" dirty="0" err="1" smtClean="0">
                <a:latin typeface="Times New Roman" pitchFamily="18" charset="0"/>
                <a:cs typeface="Times New Roman" pitchFamily="18" charset="0"/>
              </a:rPr>
              <a:t>Lũy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có</a:t>
            </a:r>
            <a:r>
              <a:rPr lang="en-US" sz="3600" dirty="0" smtClean="0">
                <a:latin typeface="Times New Roman" pitchFamily="18" charset="0"/>
                <a:cs typeface="Times New Roman" pitchFamily="18" charset="0"/>
              </a:rPr>
              <a:t> 3 </a:t>
            </a:r>
            <a:r>
              <a:rPr lang="en-US" sz="3600" dirty="0" err="1" smtClean="0">
                <a:latin typeface="Times New Roman" pitchFamily="18" charset="0"/>
                <a:cs typeface="Times New Roman" pitchFamily="18" charset="0"/>
              </a:rPr>
              <a:t>phần</a:t>
            </a:r>
            <a:r>
              <a:rPr lang="en-US" sz="3600" dirty="0" smtClean="0">
                <a:latin typeface="Times New Roman" pitchFamily="18" charset="0"/>
                <a:cs typeface="Times New Roman" pitchFamily="18" charset="0"/>
              </a:rPr>
              <a:t>:</a:t>
            </a:r>
          </a:p>
          <a:p>
            <a:pPr marL="514350" indent="-514350" algn="just" eaLnBrk="1" hangingPunct="1">
              <a:buFont typeface="Arial" charset="0"/>
              <a:buNone/>
            </a:pPr>
            <a:r>
              <a:rPr lang="en-US" sz="3600" dirty="0" smtClean="0">
                <a:latin typeface="Times New Roman" pitchFamily="18" charset="0"/>
                <a:cs typeface="Times New Roman" pitchFamily="18" charset="0"/>
              </a:rPr>
              <a:t>	+ MB: </a:t>
            </a:r>
            <a:r>
              <a:rPr lang="en-US" sz="3600" dirty="0" err="1" smtClean="0">
                <a:latin typeface="Times New Roman" pitchFamily="18" charset="0"/>
                <a:cs typeface="Times New Roman" pitchFamily="18" charset="0"/>
              </a:rPr>
              <a:t>Giới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thiệu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quát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làng</a:t>
            </a:r>
            <a:r>
              <a:rPr lang="en-US" sz="3600" dirty="0" smtClean="0">
                <a:latin typeface="Times New Roman" pitchFamily="18" charset="0"/>
                <a:cs typeface="Times New Roman" pitchFamily="18" charset="0"/>
              </a:rPr>
              <a:t>.</a:t>
            </a:r>
          </a:p>
          <a:p>
            <a:pPr marL="514350" indent="-514350" algn="just" eaLnBrk="1" hangingPunct="1">
              <a:buFont typeface="Arial" charset="0"/>
              <a:buNone/>
            </a:pPr>
            <a:r>
              <a:rPr lang="en-US" sz="3600" dirty="0" smtClean="0">
                <a:latin typeface="Times New Roman" pitchFamily="18" charset="0"/>
                <a:cs typeface="Times New Roman" pitchFamily="18" charset="0"/>
              </a:rPr>
              <a:t>	+ TB: </a:t>
            </a:r>
            <a:r>
              <a:rPr lang="en-US" sz="3600" dirty="0" err="1" smtClean="0">
                <a:latin typeface="Times New Roman" pitchFamily="18" charset="0"/>
                <a:cs typeface="Times New Roman" pitchFamily="18" charset="0"/>
              </a:rPr>
              <a:t>Miêu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cụ</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thể</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làng</a:t>
            </a:r>
            <a:endParaRPr lang="en-US" sz="3600" dirty="0" smtClean="0">
              <a:latin typeface="Times New Roman" pitchFamily="18" charset="0"/>
              <a:cs typeface="Times New Roman" pitchFamily="18" charset="0"/>
            </a:endParaRPr>
          </a:p>
          <a:p>
            <a:pPr marL="514350" indent="-514350" algn="just" eaLnBrk="1" hangingPunct="1">
              <a:buFont typeface="Arial" charset="0"/>
              <a:buNone/>
            </a:pPr>
            <a:r>
              <a:rPr lang="en-US" sz="3600" dirty="0" smtClean="0">
                <a:latin typeface="Times New Roman" pitchFamily="18" charset="0"/>
                <a:cs typeface="Times New Roman" pitchFamily="18" charset="0"/>
              </a:rPr>
              <a:t>	+ KB: </a:t>
            </a:r>
            <a:r>
              <a:rPr lang="en-US" sz="3600" dirty="0" err="1" smtClean="0">
                <a:latin typeface="Times New Roman" pitchFamily="18" charset="0"/>
                <a:cs typeface="Times New Roman" pitchFamily="18" charset="0"/>
              </a:rPr>
              <a:t>Cảm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nghĩ</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tre</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làng</a:t>
            </a:r>
            <a:r>
              <a:rPr lang="en-US" sz="3600" dirty="0" smtClean="0">
                <a:latin typeface="Times New Roman" pitchFamily="18" charset="0"/>
                <a:cs typeface="Times New Roman" pitchFamily="18" charset="0"/>
              </a:rPr>
              <a:t>.</a:t>
            </a:r>
          </a:p>
        </p:txBody>
      </p:sp>
      <p:sp>
        <p:nvSpPr>
          <p:cNvPr id="4" name="Rectangle 3"/>
          <p:cNvSpPr/>
          <p:nvPr/>
        </p:nvSpPr>
        <p:spPr>
          <a:xfrm>
            <a:off x="703920"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TẢ CẢNH</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 calcmode="lin" valueType="num">
                                      <p:cBhvr additive="base">
                                        <p:cTn id="7"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0">
                                            <p:txEl>
                                              <p:pRg st="1" end="1"/>
                                            </p:txEl>
                                          </p:spTgt>
                                        </p:tgtEl>
                                        <p:attrNameLst>
                                          <p:attrName>style.visibility</p:attrName>
                                        </p:attrNameLst>
                                      </p:cBhvr>
                                      <p:to>
                                        <p:strVal val="visible"/>
                                      </p:to>
                                    </p:set>
                                    <p:anim calcmode="lin" valueType="num">
                                      <p:cBhvr additive="base">
                                        <p:cTn id="13"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0">
                                            <p:txEl>
                                              <p:pRg st="2" end="2"/>
                                            </p:txEl>
                                          </p:spTgt>
                                        </p:tgtEl>
                                        <p:attrNameLst>
                                          <p:attrName>style.visibility</p:attrName>
                                        </p:attrNameLst>
                                      </p:cBhvr>
                                      <p:to>
                                        <p:strVal val="visible"/>
                                      </p:to>
                                    </p:set>
                                    <p:anim calcmode="lin" valueType="num">
                                      <p:cBhvr additive="base">
                                        <p:cTn id="19"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0">
                                            <p:txEl>
                                              <p:pRg st="3" end="3"/>
                                            </p:txEl>
                                          </p:spTgt>
                                        </p:tgtEl>
                                        <p:attrNameLst>
                                          <p:attrName>style.visibility</p:attrName>
                                        </p:attrNameLst>
                                      </p:cBhvr>
                                      <p:to>
                                        <p:strVal val="visible"/>
                                      </p:to>
                                    </p:set>
                                    <p:anim calcmode="lin" valueType="num">
                                      <p:cBhvr additive="base">
                                        <p:cTn id="25"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0">
                                            <p:txEl>
                                              <p:pRg st="4" end="4"/>
                                            </p:txEl>
                                          </p:spTgt>
                                        </p:tgtEl>
                                        <p:attrNameLst>
                                          <p:attrName>style.visibility</p:attrName>
                                        </p:attrNameLst>
                                      </p:cBhvr>
                                      <p:to>
                                        <p:strVal val="visible"/>
                                      </p:to>
                                    </p:set>
                                    <p:anim calcmode="lin" valueType="num">
                                      <p:cBhvr additive="base">
                                        <p:cTn id="31" dur="500" fill="hold"/>
                                        <p:tgtEl>
                                          <p:spTgt spid="717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914400" y="457200"/>
            <a:ext cx="7467600" cy="4953000"/>
          </a:xfrm>
          <a:prstGeom prst="wedgeEllipseCallout">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400" dirty="0" err="1">
                <a:solidFill>
                  <a:srgbClr val="FF0000"/>
                </a:solidFill>
                <a:latin typeface="Times New Roman" pitchFamily="18" charset="0"/>
                <a:cs typeface="Times New Roman" pitchFamily="18" charset="0"/>
              </a:rPr>
              <a:t>Từ</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đoạn</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văn</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trên</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em</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hãy</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nêu</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yêu</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cầu</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khi</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làm</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bài</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văn</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tả</a:t>
            </a:r>
            <a:r>
              <a:rPr lang="en-US" sz="5400" dirty="0">
                <a:solidFill>
                  <a:srgbClr val="FF0000"/>
                </a:solidFill>
                <a:latin typeface="Times New Roman" pitchFamily="18" charset="0"/>
                <a:cs typeface="Times New Roman" pitchFamily="18" charset="0"/>
              </a:rPr>
              <a:t> </a:t>
            </a:r>
            <a:r>
              <a:rPr lang="en-US" sz="5400" dirty="0" err="1">
                <a:solidFill>
                  <a:srgbClr val="FF0000"/>
                </a:solidFill>
                <a:latin typeface="Times New Roman" pitchFamily="18" charset="0"/>
                <a:cs typeface="Times New Roman" pitchFamily="18" charset="0"/>
              </a:rPr>
              <a:t>cảnh</a:t>
            </a:r>
            <a:r>
              <a:rPr lang="en-US" sz="5400" dirty="0">
                <a:solidFill>
                  <a:srgbClr val="FF0000"/>
                </a:solidFill>
                <a:latin typeface="Times New Roman" pitchFamily="18" charset="0"/>
                <a:cs typeface="Times New Roman" pitchFamily="18" charset="0"/>
              </a:rPr>
              <a:t>?</a:t>
            </a:r>
          </a:p>
        </p:txBody>
      </p:sp>
      <p:sp>
        <p:nvSpPr>
          <p:cNvPr id="5" name="Rounded Rectangular Callout 4"/>
          <p:cNvSpPr/>
          <p:nvPr/>
        </p:nvSpPr>
        <p:spPr>
          <a:xfrm>
            <a:off x="381000" y="304800"/>
            <a:ext cx="8229600" cy="5867400"/>
          </a:xfrm>
          <a:prstGeom prst="wedgeRoundRectCallou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400" dirty="0" err="1">
                <a:latin typeface="Times New Roman" pitchFamily="18" charset="0"/>
                <a:cs typeface="Times New Roman" pitchFamily="18" charset="0"/>
              </a:rPr>
              <a:t>Em</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hãy</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cho</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biết</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bố</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cục</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của</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bài</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văn</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tả</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cảnh</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gồm</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mấy</a:t>
            </a:r>
            <a:r>
              <a:rPr lang="en-US" sz="5400" dirty="0">
                <a:latin typeface="Times New Roman" pitchFamily="18" charset="0"/>
                <a:cs typeface="Times New Roman" pitchFamily="18" charset="0"/>
              </a:rPr>
              <a:t> </a:t>
            </a:r>
            <a:r>
              <a:rPr lang="en-US" sz="5400" dirty="0" err="1">
                <a:latin typeface="Times New Roman" pitchFamily="18" charset="0"/>
                <a:cs typeface="Times New Roman" pitchFamily="18" charset="0"/>
              </a:rPr>
              <a:t>phần</a:t>
            </a:r>
            <a:r>
              <a:rPr lang="en-US" sz="5400" dirty="0">
                <a:latin typeface="Times New Roman" pitchFamily="18" charset="0"/>
                <a:cs typeface="Times New Roman" pitchFamily="18" charset="0"/>
              </a:rPr>
              <a:t>?</a:t>
            </a:r>
          </a:p>
        </p:txBody>
      </p:sp>
      <p:sp>
        <p:nvSpPr>
          <p:cNvPr id="6" name="Oval 5"/>
          <p:cNvSpPr/>
          <p:nvPr/>
        </p:nvSpPr>
        <p:spPr>
          <a:xfrm>
            <a:off x="0" y="152400"/>
            <a:ext cx="9144000" cy="6705600"/>
          </a:xfrm>
          <a:prstGeom prst="ellipse">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just">
              <a:defRPr/>
            </a:pPr>
            <a:r>
              <a:rPr lang="en-US" sz="2800" b="1" dirty="0">
                <a:solidFill>
                  <a:srgbClr val="FF0000"/>
                </a:solidFill>
                <a:latin typeface="Times New Roman" pitchFamily="18" charset="0"/>
                <a:cs typeface="Times New Roman" pitchFamily="18" charset="0"/>
              </a:rPr>
              <a:t> </a:t>
            </a:r>
          </a:p>
          <a:p>
            <a:pPr marL="514350" indent="-514350" algn="just">
              <a:defRPr/>
            </a:pPr>
            <a:r>
              <a:rPr lang="en-US" sz="4000" b="1" dirty="0" err="1">
                <a:solidFill>
                  <a:srgbClr val="FF0000"/>
                </a:solidFill>
                <a:latin typeface="Times New Roman" pitchFamily="18" charset="0"/>
                <a:cs typeface="Times New Roman" pitchFamily="18" charset="0"/>
              </a:rPr>
              <a:t>Muốn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tả</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cảnh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cần</a:t>
            </a:r>
            <a:r>
              <a:rPr lang="en-US" sz="4000" b="1" dirty="0">
                <a:solidFill>
                  <a:srgbClr val="FF0000"/>
                </a:solidFill>
                <a:latin typeface="Times New Roman" pitchFamily="18" charset="0"/>
                <a:cs typeface="Times New Roman" pitchFamily="18" charset="0"/>
              </a:rPr>
              <a:t>:</a:t>
            </a:r>
          </a:p>
          <a:p>
            <a:pPr marL="514350" indent="-514350" algn="just">
              <a:defRPr/>
            </a:pPr>
            <a:r>
              <a:rPr lang="en-US" sz="4000" b="1" dirty="0">
                <a:solidFill>
                  <a:srgbClr val="FF0000"/>
                </a:solidFill>
                <a:latin typeface="Times New Roman" pitchFamily="18" charset="0"/>
                <a:cs typeface="Times New Roman" pitchFamily="18" charset="0"/>
              </a:rPr>
              <a:t>	+ </a:t>
            </a:r>
            <a:r>
              <a:rPr lang="en-US" sz="4000" b="1" dirty="0" err="1">
                <a:solidFill>
                  <a:srgbClr val="FF0000"/>
                </a:solidFill>
                <a:latin typeface="Times New Roman" pitchFamily="18" charset="0"/>
                <a:cs typeface="Times New Roman" pitchFamily="18" charset="0"/>
              </a:rPr>
              <a:t>Xác</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định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được</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đối</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tượng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miêu</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tả</a:t>
            </a:r>
            <a:r>
              <a:rPr lang="en-US" sz="4000" b="1" dirty="0">
                <a:solidFill>
                  <a:srgbClr val="FF0000"/>
                </a:solidFill>
                <a:latin typeface="Times New Roman" pitchFamily="18" charset="0"/>
                <a:cs typeface="Times New Roman" pitchFamily="18" charset="0"/>
              </a:rPr>
              <a:t>;</a:t>
            </a:r>
          </a:p>
          <a:p>
            <a:pPr marL="514350" indent="-514350" algn="just">
              <a:defRPr/>
            </a:pPr>
            <a:r>
              <a:rPr lang="en-US" sz="4000" b="1" dirty="0">
                <a:solidFill>
                  <a:srgbClr val="FF0000"/>
                </a:solidFill>
                <a:latin typeface="Times New Roman" pitchFamily="18" charset="0"/>
                <a:cs typeface="Times New Roman" pitchFamily="18" charset="0"/>
              </a:rPr>
              <a:t>	+ </a:t>
            </a:r>
            <a:r>
              <a:rPr lang="en-US" sz="4000" b="1" dirty="0" err="1">
                <a:solidFill>
                  <a:srgbClr val="FF0000"/>
                </a:solidFill>
                <a:latin typeface="Times New Roman" pitchFamily="18" charset="0"/>
                <a:cs typeface="Times New Roman" pitchFamily="18" charset="0"/>
              </a:rPr>
              <a:t>Quan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sát</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lựa</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chọn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được</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những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hình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ảnh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tiêu</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biểu</a:t>
            </a:r>
            <a:r>
              <a:rPr lang="en-US" sz="4000" b="1" dirty="0">
                <a:solidFill>
                  <a:srgbClr val="FF0000"/>
                </a:solidFill>
                <a:latin typeface="Times New Roman" pitchFamily="18" charset="0"/>
                <a:cs typeface="Times New Roman" pitchFamily="18" charset="0"/>
              </a:rPr>
              <a:t>;</a:t>
            </a:r>
          </a:p>
          <a:p>
            <a:pPr marL="514350" indent="-514350" algn="just">
              <a:defRPr/>
            </a:pPr>
            <a:r>
              <a:rPr lang="en-US" sz="4000" b="1" dirty="0">
                <a:solidFill>
                  <a:srgbClr val="FF0000"/>
                </a:solidFill>
                <a:latin typeface="Times New Roman" pitchFamily="18" charset="0"/>
                <a:cs typeface="Times New Roman" pitchFamily="18" charset="0"/>
              </a:rPr>
              <a:t>	+ </a:t>
            </a:r>
            <a:r>
              <a:rPr lang="en-US" sz="4000" b="1" dirty="0" err="1">
                <a:solidFill>
                  <a:srgbClr val="FF0000"/>
                </a:solidFill>
                <a:latin typeface="Times New Roman" pitchFamily="18" charset="0"/>
                <a:cs typeface="Times New Roman" pitchFamily="18" charset="0"/>
              </a:rPr>
              <a:t>Trình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bày</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những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điều</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quan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sát</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được</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theo</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một</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thứ</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tự</a:t>
            </a:r>
            <a:r>
              <a:rPr lang="en-US" sz="4000" b="1" dirty="0">
                <a:solidFill>
                  <a:srgbClr val="FF0000"/>
                </a:solidFill>
                <a:latin typeface="Times New Roman" pitchFamily="18" charset="0"/>
                <a:cs typeface="Times New Roman" pitchFamily="18" charset="0"/>
              </a:rPr>
              <a:t>.</a:t>
            </a:r>
          </a:p>
          <a:p>
            <a:pPr algn="ctr">
              <a:defRPr/>
            </a:pPr>
            <a:endParaRPr lang="en-US" sz="2000" dirty="0">
              <a:latin typeface="Times New Roman" pitchFamily="18" charset="0"/>
              <a:cs typeface="Times New Roman" pitchFamily="18" charset="0"/>
            </a:endParaRPr>
          </a:p>
        </p:txBody>
      </p:sp>
      <p:sp>
        <p:nvSpPr>
          <p:cNvPr id="7" name="Horizontal Scroll 6"/>
          <p:cNvSpPr/>
          <p:nvPr/>
        </p:nvSpPr>
        <p:spPr>
          <a:xfrm>
            <a:off x="381000" y="152400"/>
            <a:ext cx="8305800" cy="6705600"/>
          </a:xfrm>
          <a:prstGeom prst="horizontalScroll">
            <a:avLst/>
          </a:prstGeom>
          <a:blipFill>
            <a:blip r:embed="rId5"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b="1" dirty="0">
              <a:solidFill>
                <a:schemeClr val="bg1"/>
              </a:solidFill>
              <a:latin typeface="Times New Roman" pitchFamily="18" charset="0"/>
              <a:cs typeface="Times New Roman" pitchFamily="18" charset="0"/>
            </a:endParaRPr>
          </a:p>
          <a:p>
            <a:pPr algn="ctr">
              <a:defRPr/>
            </a:pPr>
            <a:endParaRPr lang="en-US" sz="4000" b="1" dirty="0">
              <a:solidFill>
                <a:schemeClr val="bg1"/>
              </a:solidFill>
              <a:latin typeface="Times New Roman" pitchFamily="18" charset="0"/>
              <a:cs typeface="Times New Roman" pitchFamily="18" charset="0"/>
            </a:endParaRPr>
          </a:p>
          <a:p>
            <a:pPr algn="ctr">
              <a:defRPr/>
            </a:pPr>
            <a:endParaRPr lang="en-US" sz="4000" b="1" dirty="0">
              <a:solidFill>
                <a:schemeClr val="bg1"/>
              </a:solidFill>
              <a:latin typeface="Times New Roman" pitchFamily="18" charset="0"/>
              <a:cs typeface="Times New Roman" pitchFamily="18" charset="0"/>
            </a:endParaRPr>
          </a:p>
        </p:txBody>
      </p:sp>
      <p:sp>
        <p:nvSpPr>
          <p:cNvPr id="8" name="TextBox 7"/>
          <p:cNvSpPr txBox="1">
            <a:spLocks noChangeArrowheads="1"/>
          </p:cNvSpPr>
          <p:nvPr/>
        </p:nvSpPr>
        <p:spPr bwMode="auto">
          <a:xfrm>
            <a:off x="3657600" y="2630488"/>
            <a:ext cx="4953000" cy="646112"/>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giới thiệu cảnh được tả</a:t>
            </a:r>
            <a:r>
              <a:rPr lang="en-US" b="1">
                <a:solidFill>
                  <a:schemeClr val="bg1"/>
                </a:solidFill>
                <a:latin typeface="Times New Roman" pitchFamily="18" charset="0"/>
                <a:cs typeface="Times New Roman" pitchFamily="18" charset="0"/>
              </a:rPr>
              <a:t>.</a:t>
            </a:r>
            <a:endParaRPr lang="en-US"/>
          </a:p>
        </p:txBody>
      </p:sp>
      <p:sp>
        <p:nvSpPr>
          <p:cNvPr id="10" name="TextBox 9"/>
          <p:cNvSpPr txBox="1">
            <a:spLocks noChangeArrowheads="1"/>
          </p:cNvSpPr>
          <p:nvPr/>
        </p:nvSpPr>
        <p:spPr bwMode="auto">
          <a:xfrm>
            <a:off x="1447800" y="2609850"/>
            <a:ext cx="2362200" cy="1200150"/>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 Mở bài:</a:t>
            </a:r>
          </a:p>
          <a:p>
            <a:endParaRPr lang="en-US" sz="3600"/>
          </a:p>
        </p:txBody>
      </p:sp>
      <p:sp>
        <p:nvSpPr>
          <p:cNvPr id="11" name="TextBox 10"/>
          <p:cNvSpPr txBox="1">
            <a:spLocks noChangeArrowheads="1"/>
          </p:cNvSpPr>
          <p:nvPr/>
        </p:nvSpPr>
        <p:spPr bwMode="auto">
          <a:xfrm>
            <a:off x="1371600" y="3352800"/>
            <a:ext cx="2743200" cy="646113"/>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 Thân bài:</a:t>
            </a:r>
            <a:endParaRPr lang="en-US" sz="3600"/>
          </a:p>
        </p:txBody>
      </p:sp>
      <p:sp>
        <p:nvSpPr>
          <p:cNvPr id="12" name="TextBox 11"/>
          <p:cNvSpPr txBox="1">
            <a:spLocks noChangeArrowheads="1"/>
          </p:cNvSpPr>
          <p:nvPr/>
        </p:nvSpPr>
        <p:spPr bwMode="auto">
          <a:xfrm>
            <a:off x="3733800" y="3200400"/>
            <a:ext cx="5029200" cy="1477963"/>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tập trung tả cảnh vật chi tiết theo một thứ tự.</a:t>
            </a:r>
          </a:p>
          <a:p>
            <a:endParaRPr lang="en-US"/>
          </a:p>
        </p:txBody>
      </p:sp>
      <p:sp>
        <p:nvSpPr>
          <p:cNvPr id="13" name="TextBox 12"/>
          <p:cNvSpPr txBox="1">
            <a:spLocks noChangeArrowheads="1"/>
          </p:cNvSpPr>
          <p:nvPr/>
        </p:nvSpPr>
        <p:spPr bwMode="auto">
          <a:xfrm>
            <a:off x="1371600" y="4383088"/>
            <a:ext cx="2667000" cy="646112"/>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 Kết bài:</a:t>
            </a:r>
            <a:endParaRPr lang="en-US" sz="3600"/>
          </a:p>
        </p:txBody>
      </p:sp>
      <p:sp>
        <p:nvSpPr>
          <p:cNvPr id="14" name="TextBox 13"/>
          <p:cNvSpPr txBox="1">
            <a:spLocks noChangeArrowheads="1"/>
          </p:cNvSpPr>
          <p:nvPr/>
        </p:nvSpPr>
        <p:spPr bwMode="auto">
          <a:xfrm>
            <a:off x="3429000" y="4343400"/>
            <a:ext cx="5105400" cy="1477963"/>
          </a:xfrm>
          <a:prstGeom prst="rect">
            <a:avLst/>
          </a:prstGeom>
          <a:noFill/>
          <a:ln w="9525">
            <a:noFill/>
            <a:miter lim="800000"/>
            <a:headEnd/>
            <a:tailEnd/>
          </a:ln>
        </p:spPr>
        <p:txBody>
          <a:bodyPr>
            <a:spAutoFit/>
          </a:bodyPr>
          <a:lstStyle/>
          <a:p>
            <a:r>
              <a:rPr lang="en-US" sz="3600" b="1">
                <a:solidFill>
                  <a:schemeClr val="bg1"/>
                </a:solidFill>
                <a:latin typeface="Times New Roman" pitchFamily="18" charset="0"/>
                <a:cs typeface="Times New Roman" pitchFamily="18" charset="0"/>
              </a:rPr>
              <a:t>thường phát biểu cảm tưởng về cảnh vật đó.</a:t>
            </a:r>
          </a:p>
          <a:p>
            <a:endParaRPr lang="en-US"/>
          </a:p>
        </p:txBody>
      </p:sp>
      <p:sp>
        <p:nvSpPr>
          <p:cNvPr id="15" name="TextBox 14"/>
          <p:cNvSpPr txBox="1">
            <a:spLocks noChangeArrowheads="1"/>
          </p:cNvSpPr>
          <p:nvPr/>
        </p:nvSpPr>
        <p:spPr bwMode="auto">
          <a:xfrm>
            <a:off x="1600200" y="1447800"/>
            <a:ext cx="6400800" cy="1600200"/>
          </a:xfrm>
          <a:prstGeom prst="rect">
            <a:avLst/>
          </a:prstGeom>
          <a:noFill/>
          <a:ln w="9525">
            <a:noFill/>
            <a:miter lim="800000"/>
            <a:headEnd/>
            <a:tailEnd/>
          </a:ln>
        </p:spPr>
        <p:txBody>
          <a:bodyPr>
            <a:spAutoFit/>
          </a:bodyPr>
          <a:lstStyle/>
          <a:p>
            <a:pPr algn="ctr"/>
            <a:r>
              <a:rPr lang="en-US" sz="4000" b="1">
                <a:solidFill>
                  <a:schemeClr val="bg1"/>
                </a:solidFill>
                <a:latin typeface="Times New Roman" pitchFamily="18" charset="0"/>
                <a:cs typeface="Times New Roman" pitchFamily="18" charset="0"/>
              </a:rPr>
              <a:t>Bố cục bài tả cảnh thường có 3 phần:</a:t>
            </a:r>
          </a:p>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xit" presetSubtype="10" fill="hold" grpId="1" nodeType="clickEffect">
                                  <p:stCondLst>
                                    <p:cond delay="0"/>
                                  </p:stCondLst>
                                  <p:childTnLst>
                                    <p:animEffect transition="out" filter="checkerboard(across)">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3"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
                                        <p:tgtEl>
                                          <p:spTgt spid="5"/>
                                        </p:tgtEl>
                                      </p:cBhvr>
                                    </p:animEffect>
                                    <p:anim calcmode="lin" valueType="num">
                                      <p:cBhvr>
                                        <p:cTn id="30" dur="400" fill="hold"/>
                                        <p:tgtEl>
                                          <p:spTgt spid="5"/>
                                        </p:tgtEl>
                                        <p:attrNameLst>
                                          <p:attrName>ppt_x</p:attrName>
                                        </p:attrNameLst>
                                      </p:cBhvr>
                                      <p:tavLst>
                                        <p:tav tm="0">
                                          <p:val>
                                            <p:strVal val="#ppt_x"/>
                                          </p:val>
                                        </p:tav>
                                        <p:tav tm="100000">
                                          <p:val>
                                            <p:strVal val="#ppt_x"/>
                                          </p:val>
                                        </p:tav>
                                      </p:tavLst>
                                    </p:anim>
                                    <p:anim calcmode="lin" valueType="num">
                                      <p:cBhvr>
                                        <p:cTn id="31" dur="400" fill="hold"/>
                                        <p:tgtEl>
                                          <p:spTgt spid="5"/>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1" presetClass="exit" presetSubtype="4" fill="hold" grpId="1" nodeType="clickEffect">
                                  <p:stCondLst>
                                    <p:cond delay="0"/>
                                  </p:stCondLst>
                                  <p:childTnLst>
                                    <p:animEffect transition="out" filter="wheel(4)">
                                      <p:cBhvr>
                                        <p:cTn id="37" dur="2000"/>
                                        <p:tgtEl>
                                          <p:spTgt spid="5"/>
                                        </p:tgtEl>
                                      </p:cBhvr>
                                    </p:animEffect>
                                    <p:set>
                                      <p:cBhvr>
                                        <p:cTn id="38" dur="1" fill="hold">
                                          <p:stCondLst>
                                            <p:cond delay="19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strVal val="#ppt_w*0.70"/>
                                          </p:val>
                                        </p:tav>
                                        <p:tav tm="100000">
                                          <p:val>
                                            <p:strVal val="#ppt_w"/>
                                          </p:val>
                                        </p:tav>
                                      </p:tavLst>
                                    </p:anim>
                                    <p:anim calcmode="lin" valueType="num">
                                      <p:cBhvr>
                                        <p:cTn id="50" dur="1000" fill="hold"/>
                                        <p:tgtEl>
                                          <p:spTgt spid="15"/>
                                        </p:tgtEl>
                                        <p:attrNameLst>
                                          <p:attrName>ppt_h</p:attrName>
                                        </p:attrNameLst>
                                      </p:cBhvr>
                                      <p:tavLst>
                                        <p:tav tm="0">
                                          <p:val>
                                            <p:strVal val="#ppt_h"/>
                                          </p:val>
                                        </p:tav>
                                        <p:tav tm="100000">
                                          <p:val>
                                            <p:strVal val="#ppt_h"/>
                                          </p:val>
                                        </p:tav>
                                      </p:tavLst>
                                    </p:anim>
                                    <p:animEffect transition="in" filter="fade">
                                      <p:cBhvr>
                                        <p:cTn id="51" dur="1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dissolv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3" presetClass="entr" presetSubtype="16"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plus(in)">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13" presetClass="entr" presetSubtype="16"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plus(in)">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slide(fromBottom)">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4"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heel(4)">
                                      <p:cBhvr>
                                        <p:cTn id="76" dur="500"/>
                                        <p:tgtEl>
                                          <p:spTgt spid="13"/>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dissolve">
                                      <p:cBhvr>
                                        <p:cTn id="8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8" grpId="0"/>
      <p:bldP spid="10"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914400" y="2057400"/>
            <a:ext cx="7924800" cy="4800600"/>
          </a:xfrm>
        </p:spPr>
        <p:txBody>
          <a:bodyPr/>
          <a:lstStyle/>
          <a:p>
            <a:pPr marL="514350" indent="-514350" algn="just" eaLnBrk="1" hangingPunct="1">
              <a:buFont typeface="Arial" charset="0"/>
              <a:buAutoNum type="arabicPeriod"/>
            </a:pPr>
            <a:r>
              <a:rPr lang="en-US" sz="3600" b="1" u="sng" dirty="0" err="1" smtClean="0">
                <a:solidFill>
                  <a:srgbClr val="FF0000"/>
                </a:solidFill>
                <a:latin typeface="Times New Roman" pitchFamily="18" charset="0"/>
                <a:cs typeface="Times New Roman" pitchFamily="18" charset="0"/>
              </a:rPr>
              <a:t>Khảo</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sát</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phân</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tích</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ngữ</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liệu</a:t>
            </a:r>
            <a:endParaRPr lang="en-US" sz="3600" b="1" u="sng" dirty="0" smtClean="0">
              <a:solidFill>
                <a:srgbClr val="FF0000"/>
              </a:solidFill>
              <a:latin typeface="Times New Roman" pitchFamily="18" charset="0"/>
              <a:cs typeface="Times New Roman" pitchFamily="18" charset="0"/>
            </a:endParaRPr>
          </a:p>
          <a:p>
            <a:pPr marL="514350" indent="-514350" algn="just" eaLnBrk="1" hangingPunct="1">
              <a:buFont typeface="Arial" charset="0"/>
              <a:buAutoNum type="arabicPeriod"/>
            </a:pPr>
            <a:r>
              <a:rPr lang="en-US" sz="3600" b="1" u="sng" dirty="0" err="1" smtClean="0">
                <a:solidFill>
                  <a:srgbClr val="FF0000"/>
                </a:solidFill>
                <a:latin typeface="Times New Roman" pitchFamily="18" charset="0"/>
                <a:cs typeface="Times New Roman" pitchFamily="18" charset="0"/>
              </a:rPr>
              <a:t>Ghi</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nhớ</a:t>
            </a:r>
            <a:r>
              <a:rPr lang="en-US" sz="3600" b="1" u="sng" dirty="0" smtClean="0">
                <a:solidFill>
                  <a:srgbClr val="FF0000"/>
                </a:solidFill>
                <a:latin typeface="Times New Roman" pitchFamily="18" charset="0"/>
                <a:cs typeface="Times New Roman" pitchFamily="18" charset="0"/>
              </a:rPr>
              <a:t>: Sgk-tr.47</a:t>
            </a:r>
          </a:p>
          <a:p>
            <a:pPr marL="514350" indent="-514350" algn="just" eaLnBrk="1" hangingPunct="1">
              <a:buFont typeface="Arial" charset="0"/>
              <a:buNone/>
            </a:pPr>
            <a:r>
              <a:rPr lang="en-US" b="1" dirty="0" smtClean="0">
                <a:solidFill>
                  <a:srgbClr val="FF0000"/>
                </a:solidFill>
                <a:latin typeface="Times New Roman" pitchFamily="18" charset="0"/>
                <a:cs typeface="Times New Roman" pitchFamily="18" charset="0"/>
              </a:rPr>
              <a:t>	</a:t>
            </a:r>
          </a:p>
          <a:p>
            <a:pPr marL="514350" indent="-514350" algn="just" eaLnBrk="1" hangingPunct="1">
              <a:buFont typeface="Arial" charset="0"/>
              <a:buNone/>
            </a:pPr>
            <a:r>
              <a:rPr lang="en-US" dirty="0" smtClean="0">
                <a:latin typeface="Times New Roman" pitchFamily="18" charset="0"/>
                <a:cs typeface="Times New Roman" pitchFamily="18" charset="0"/>
              </a:rPr>
              <a:t>	</a:t>
            </a:r>
          </a:p>
        </p:txBody>
      </p:sp>
      <p:sp>
        <p:nvSpPr>
          <p:cNvPr id="4" name="Rectangle 3"/>
          <p:cNvSpPr/>
          <p:nvPr/>
        </p:nvSpPr>
        <p:spPr>
          <a:xfrm>
            <a:off x="703920"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xEl>
                                              <p:pRg st="3" end="3"/>
                                            </p:txEl>
                                          </p:spTgt>
                                        </p:tgtEl>
                                        <p:attrNameLst>
                                          <p:attrName>style.visibility</p:attrName>
                                        </p:attrNameLst>
                                      </p:cBhvr>
                                      <p:to>
                                        <p:strVal val="visible"/>
                                      </p:to>
                                    </p:set>
                                    <p:anim calcmode="lin" valueType="num">
                                      <p:cBhvr additive="base">
                                        <p:cTn id="7"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2" descr="C:\Users\Administrator\Desktop\Nghỉ Covid-19\Hình nên PP\lg.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TextBox 6"/>
          <p:cNvSpPr txBox="1">
            <a:spLocks noChangeArrowheads="1"/>
          </p:cNvSpPr>
          <p:nvPr/>
        </p:nvSpPr>
        <p:spPr bwMode="auto">
          <a:xfrm>
            <a:off x="1643042" y="0"/>
            <a:ext cx="7225248" cy="1938992"/>
          </a:xfrm>
          <a:prstGeom prst="rect">
            <a:avLst/>
          </a:prstGeom>
          <a:noFill/>
          <a:ln w="9525">
            <a:noFill/>
            <a:miter lim="800000"/>
            <a:headEnd/>
            <a:tailEnd/>
          </a:ln>
        </p:spPr>
        <p:txBody>
          <a:bodyPr wrap="none">
            <a:spAutoFit/>
          </a:bodyPr>
          <a:lstStyle/>
          <a:p>
            <a:r>
              <a:rPr lang="en-US" sz="4000" u="sng" dirty="0" smtClean="0">
                <a:solidFill>
                  <a:schemeClr val="bg1"/>
                </a:solidFill>
                <a:latin typeface="Times New Roman" pitchFamily="18" charset="0"/>
                <a:cs typeface="Times New Roman" pitchFamily="18" charset="0"/>
              </a:rPr>
              <a:t>II. LUYỆN TẬP PHƯƠNG </a:t>
            </a:r>
          </a:p>
          <a:p>
            <a:r>
              <a:rPr lang="en-US" sz="4000" u="sng" dirty="0" smtClean="0">
                <a:solidFill>
                  <a:schemeClr val="bg1"/>
                </a:solidFill>
                <a:latin typeface="Times New Roman" pitchFamily="18" charset="0"/>
                <a:cs typeface="Times New Roman" pitchFamily="18" charset="0"/>
              </a:rPr>
              <a:t>PHÁP VIẾT VĂN TẢ CẢNH VÀ</a:t>
            </a:r>
          </a:p>
          <a:p>
            <a:r>
              <a:rPr lang="en-US" sz="4000" u="sng" dirty="0" smtClean="0">
                <a:solidFill>
                  <a:schemeClr val="bg1"/>
                </a:solidFill>
                <a:latin typeface="Times New Roman" pitchFamily="18" charset="0"/>
                <a:cs typeface="Times New Roman" pitchFamily="18" charset="0"/>
              </a:rPr>
              <a:t> BỐ CỤC BÀI TẢ CẢNH</a:t>
            </a:r>
            <a:endParaRPr lang="en-US" sz="4000" u="sng"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762000" y="0"/>
            <a:ext cx="8382000" cy="6858000"/>
          </a:xfrm>
          <a:gradFill rotWithShape="1">
            <a:gsLst>
              <a:gs pos="0">
                <a:srgbClr val="FBEAC7"/>
              </a:gs>
              <a:gs pos="17999">
                <a:srgbClr val="FEE7F2"/>
              </a:gs>
              <a:gs pos="36000">
                <a:srgbClr val="FAC77D"/>
              </a:gs>
              <a:gs pos="61000">
                <a:srgbClr val="FBA97D"/>
              </a:gs>
              <a:gs pos="82001">
                <a:srgbClr val="FBD49C"/>
              </a:gs>
              <a:gs pos="100000">
                <a:srgbClr val="FEE7F2"/>
              </a:gs>
            </a:gsLst>
            <a:lin ang="2700000" scaled="1"/>
          </a:gradFill>
        </p:spPr>
        <p:txBody>
          <a:bodyPr/>
          <a:lstStyle/>
          <a:p>
            <a:pPr marL="514350" indent="-514350" algn="just" eaLnBrk="1" hangingPunct="1">
              <a:buFont typeface="Arial" charset="0"/>
              <a:buAutoNum type="arabicPeriod"/>
            </a:pPr>
            <a:r>
              <a:rPr lang="en-US" sz="3600" b="1" dirty="0" err="1" smtClean="0">
                <a:solidFill>
                  <a:srgbClr val="FF0000"/>
                </a:solidFill>
                <a:latin typeface="Times New Roman" pitchFamily="18" charset="0"/>
                <a:cs typeface="Times New Roman" pitchFamily="18" charset="0"/>
              </a:rPr>
              <a:t>Bài</a:t>
            </a:r>
            <a:r>
              <a:rPr lang="en-US" sz="3600" b="1" dirty="0" smtClean="0">
                <a:solidFill>
                  <a:srgbClr val="FF0000"/>
                </a:solidFill>
                <a:latin typeface="Times New Roman" pitchFamily="18" charset="0"/>
                <a:cs typeface="Times New Roman" pitchFamily="18" charset="0"/>
              </a:rPr>
              <a:t> 1 SGK/47: THẢO LUẬN NHÓM</a:t>
            </a:r>
          </a:p>
          <a:p>
            <a:pPr marL="514350" indent="-514350" algn="just" eaLnBrk="1" hangingPunct="1">
              <a:buFont typeface="Arial" charset="0"/>
              <a:buNone/>
            </a:pPr>
            <a:r>
              <a:rPr lang="en-US" b="1" dirty="0" err="1" smtClean="0">
                <a:latin typeface="Times New Roman" pitchFamily="18" charset="0"/>
                <a:cs typeface="Times New Roman" pitchFamily="18" charset="0"/>
              </a:rPr>
              <a:t>Nếu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lớp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trong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giờ</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tập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làm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văn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thì</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em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sẽ</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miêu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thế</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nào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Hãy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suy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nghĩ</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lời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theo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gợi</a:t>
            </a:r>
            <a:r>
              <a:rPr lang="en-US" b="1" dirty="0" smtClean="0">
                <a:latin typeface="Times New Roman" pitchFamily="18" charset="0"/>
                <a:cs typeface="Times New Roman" pitchFamily="18" charset="0"/>
              </a:rPr>
              <a:t> ý </a:t>
            </a:r>
            <a:r>
              <a:rPr lang="en-US" b="1" dirty="0" err="1" smtClean="0">
                <a:latin typeface="Times New Roman" pitchFamily="18" charset="0"/>
                <a:cs typeface="Times New Roman" pitchFamily="18" charset="0"/>
              </a:rPr>
              <a:t>sau</a:t>
            </a:r>
            <a:r>
              <a:rPr lang="en-US" b="1" dirty="0" smtClean="0">
                <a:latin typeface="Times New Roman" pitchFamily="18" charset="0"/>
                <a:cs typeface="Times New Roman" pitchFamily="18" charset="0"/>
              </a:rPr>
              <a:t>:</a:t>
            </a:r>
          </a:p>
          <a:p>
            <a:pPr marL="514350" indent="-514350" algn="just" eaLnBrk="1" hangingPunct="1">
              <a:buFont typeface="Arial" charset="0"/>
              <a:buAutoNum type="alphaLcParenR"/>
            </a:pPr>
            <a:r>
              <a:rPr lang="en-US" b="1" dirty="0" err="1" smtClean="0">
                <a:latin typeface="Times New Roman" pitchFamily="18" charset="0"/>
                <a:cs typeface="Times New Roman" pitchFamily="18" charset="0"/>
              </a:rPr>
              <a:t>Em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sẽ</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sát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chọn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những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thể</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tiêu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biểu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nào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ấy</a:t>
            </a:r>
            <a:r>
              <a:rPr lang="en-US" b="1" dirty="0" smtClean="0">
                <a:latin typeface="Times New Roman" pitchFamily="18" charset="0"/>
                <a:cs typeface="Times New Roman" pitchFamily="18" charset="0"/>
              </a:rPr>
              <a:t>?</a:t>
            </a:r>
          </a:p>
          <a:p>
            <a:pPr marL="514350" indent="-514350" algn="just" eaLnBrk="1" hangingPunct="1">
              <a:buFont typeface="Arial" charset="0"/>
              <a:buAutoNum type="alphaLcParenR"/>
            </a:pPr>
            <a:r>
              <a:rPr lang="en-US" b="1" dirty="0" err="1" smtClean="0">
                <a:latin typeface="Times New Roman" pitchFamily="18" charset="0"/>
                <a:cs typeface="Times New Roman" pitchFamily="18" charset="0"/>
              </a:rPr>
              <a:t>Em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định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miêu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ấy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theo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thứ</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tự</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thế</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nào</a:t>
            </a:r>
            <a:r>
              <a:rPr lang="en-US" b="1" dirty="0" smtClean="0">
                <a:latin typeface="Times New Roman" pitchFamily="18" charset="0"/>
                <a:cs typeface="Times New Roman" pitchFamily="18" charset="0"/>
              </a:rPr>
              <a:t>?</a:t>
            </a:r>
          </a:p>
          <a:p>
            <a:pPr marL="514350" indent="-514350" algn="just" eaLnBrk="1" hangingPunct="1">
              <a:buFont typeface="Arial" charset="0"/>
              <a:buAutoNum type="alphaLcParenR"/>
            </a:pPr>
            <a:r>
              <a:rPr lang="en-US" b="1" dirty="0" err="1" smtClean="0">
                <a:latin typeface="Times New Roman" pitchFamily="18" charset="0"/>
                <a:cs typeface="Times New Roman" pitchFamily="18" charset="0"/>
              </a:rPr>
              <a:t>Hãy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mở</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văn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này</a:t>
            </a:r>
            <a:r>
              <a:rPr lang="en-US" b="1" dirty="0" smtClean="0">
                <a:latin typeface="Times New Roman" pitchFamily="18" charset="0"/>
                <a:cs typeface="Times New Roman" pitchFamily="18" charset="0"/>
              </a:rPr>
              <a:t>?</a:t>
            </a:r>
          </a:p>
          <a:p>
            <a:pPr marL="514350" indent="-514350" algn="just" eaLnBrk="1" hangingPunct="1">
              <a:buFont typeface="Arial" charset="0"/>
              <a:buNone/>
            </a:pPr>
            <a:endParaRPr lang="en-US" dirty="0" smtClean="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500705.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3" name="Picture 2" descr="P140212_15.35_[0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en-US" smtClean="0"/>
          </a:p>
        </p:txBody>
      </p:sp>
      <p:pic>
        <p:nvPicPr>
          <p:cNvPr id="19459" name="Content Placeholder 3" descr="1009_1311132054_8.jpg"/>
          <p:cNvPicPr>
            <a:picLocks noGrp="1" noChangeAspect="1"/>
          </p:cNvPicPr>
          <p:nvPr>
            <p:ph idx="1"/>
          </p:nvPr>
        </p:nvPicPr>
        <p:blipFill>
          <a:blip r:embed="rId2"/>
          <a:srcRect/>
          <a:stretch>
            <a:fillRect/>
          </a:stretch>
        </p:blipFill>
        <p:spPr>
          <a:xfrm>
            <a:off x="0" y="0"/>
            <a:ext cx="9144000" cy="6858000"/>
          </a:xfrm>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9" descr="background-35.jpg"/>
          <p:cNvPicPr>
            <a:picLocks noChangeAspect="1"/>
          </p:cNvPicPr>
          <p:nvPr/>
        </p:nvPicPr>
        <p:blipFill>
          <a:blip r:embed="rId2"/>
          <a:srcRect/>
          <a:stretch>
            <a:fillRect/>
          </a:stretch>
        </p:blipFill>
        <p:spPr bwMode="auto">
          <a:xfrm>
            <a:off x="0" y="1524000"/>
            <a:ext cx="9144000" cy="5334000"/>
          </a:xfrm>
          <a:prstGeom prst="rect">
            <a:avLst/>
          </a:prstGeom>
          <a:noFill/>
          <a:ln w="9525">
            <a:noFill/>
            <a:miter lim="800000"/>
            <a:headEnd/>
            <a:tailEnd/>
          </a:ln>
        </p:spPr>
      </p:pic>
      <p:sp>
        <p:nvSpPr>
          <p:cNvPr id="4" name="Rectangle 3"/>
          <p:cNvSpPr/>
          <p:nvPr/>
        </p:nvSpPr>
        <p:spPr>
          <a:xfrm>
            <a:off x="1350316" y="228600"/>
            <a:ext cx="6443367" cy="923330"/>
          </a:xfrm>
          <a:prstGeom prst="rect">
            <a:avLst/>
          </a:prstGeom>
          <a:noFill/>
        </p:spPr>
        <p:txBody>
          <a:bodyPr wrap="none">
            <a:spAutoFit/>
          </a:bodyPr>
          <a:lstStyle/>
          <a:p>
            <a:pPr algn="ctr" fontAlgn="auto">
              <a:spcBef>
                <a:spcPts val="0"/>
              </a:spcBef>
              <a:spcAft>
                <a:spcPts val="0"/>
              </a:spcAft>
              <a:defRPr/>
            </a:pP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KIỂM TRA BÀI CŨ </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endParaRPr>
          </a:p>
        </p:txBody>
      </p:sp>
      <p:sp>
        <p:nvSpPr>
          <p:cNvPr id="11" name="TextBox 10"/>
          <p:cNvSpPr txBox="1"/>
          <p:nvPr/>
        </p:nvSpPr>
        <p:spPr>
          <a:xfrm>
            <a:off x="1447800" y="2514600"/>
            <a:ext cx="7391400" cy="1654175"/>
          </a:xfrm>
          <a:prstGeom prst="rect">
            <a:avLst/>
          </a:prstGeom>
          <a:noFill/>
        </p:spPr>
        <p:txBody>
          <a:bodyPr>
            <a:spAutoFit/>
          </a:bodyPr>
          <a:lstStyle/>
          <a:p>
            <a:pPr fontAlgn="auto">
              <a:lnSpc>
                <a:spcPct val="150000"/>
              </a:lnSpc>
              <a:spcBef>
                <a:spcPts val="0"/>
              </a:spcBef>
              <a:spcAft>
                <a:spcPts val="0"/>
              </a:spcAft>
              <a:defRPr/>
            </a:pPr>
            <a:r>
              <a:rPr lang="en-US" sz="3600" dirty="0" err="1">
                <a:solidFill>
                  <a:schemeClr val="accent6">
                    <a:lumMod val="75000"/>
                  </a:schemeClr>
                </a:solidFill>
                <a:latin typeface="Times New Roman" pitchFamily="18" charset="0"/>
                <a:cs typeface="Times New Roman" pitchFamily="18" charset="0"/>
              </a:rPr>
              <a:t>Khi</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miêu</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tả</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cần</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vận</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dụng</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những</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kĩ</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năng</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nào</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Tác</a:t>
            </a:r>
            <a:r>
              <a:rPr lang="en-US" sz="3600" dirty="0">
                <a:solidFill>
                  <a:schemeClr val="accent6">
                    <a:lumMod val="75000"/>
                  </a:schemeClr>
                </a:solidFill>
                <a:latin typeface="Times New Roman" pitchFamily="18" charset="0"/>
                <a:cs typeface="Times New Roman" pitchFamily="18" charset="0"/>
              </a:rPr>
              <a:t> </a:t>
            </a:r>
            <a:r>
              <a:rPr lang="en-US" sz="3600" dirty="0" err="1">
                <a:solidFill>
                  <a:schemeClr val="accent6">
                    <a:lumMod val="75000"/>
                  </a:schemeClr>
                </a:solidFill>
                <a:latin typeface="Times New Roman" pitchFamily="18" charset="0"/>
                <a:cs typeface="Times New Roman" pitchFamily="18" charset="0"/>
              </a:rPr>
              <a:t>dụng</a:t>
            </a:r>
            <a:r>
              <a:rPr lang="en-US" sz="3600" dirty="0">
                <a:solidFill>
                  <a:schemeClr val="accent6">
                    <a:lumMod val="75000"/>
                  </a:schemeClr>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down)">
                                      <p:cBhvr>
                                        <p:cTn id="1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533400"/>
            <a:ext cx="8229600" cy="5867400"/>
          </a:xfrm>
          <a:solidFill>
            <a:schemeClr val="bg1">
              <a:alpha val="23921"/>
            </a:schemeClr>
          </a:solidFill>
        </p:spPr>
        <p:txBody>
          <a:bodyPr/>
          <a:lstStyle/>
          <a:p>
            <a:pPr>
              <a:buFont typeface="Arial" charset="0"/>
              <a:buNone/>
            </a:pPr>
            <a:r>
              <a:rPr lang="en-US" b="1" u="sng" smtClean="0">
                <a:latin typeface="Times New Roman" pitchFamily="18" charset="0"/>
                <a:cs typeface="Times New Roman" pitchFamily="18" charset="0"/>
              </a:rPr>
              <a:t>Hình ảnh cụ thể:</a:t>
            </a:r>
          </a:p>
          <a:p>
            <a:pPr>
              <a:buFontTx/>
              <a:buChar char="-"/>
            </a:pPr>
            <a:r>
              <a:rPr lang="en-US" smtClean="0">
                <a:latin typeface="Times New Roman" pitchFamily="18" charset="0"/>
                <a:cs typeface="Times New Roman" pitchFamily="18" charset="0"/>
              </a:rPr>
              <a:t>Cô giáo: vào lớp, đọc đề, chép đề, hình ảnh cô giáo trong giờ làm bài.</a:t>
            </a:r>
          </a:p>
          <a:p>
            <a:pPr>
              <a:buFontTx/>
              <a:buChar char="-"/>
            </a:pPr>
            <a:r>
              <a:rPr lang="en-US" smtClean="0">
                <a:latin typeface="Times New Roman" pitchFamily="18" charset="0"/>
                <a:cs typeface="Times New Roman" pitchFamily="18" charset="0"/>
              </a:rPr>
              <a:t>Cảnh: Không khí lớp học.</a:t>
            </a:r>
          </a:p>
          <a:p>
            <a:pPr>
              <a:buFontTx/>
              <a:buChar char="-"/>
            </a:pPr>
            <a:r>
              <a:rPr lang="en-US" smtClean="0">
                <a:latin typeface="Times New Roman" pitchFamily="18" charset="0"/>
                <a:cs typeface="Times New Roman" pitchFamily="18" charset="0"/>
              </a:rPr>
              <a:t>Quang cảnh chung của phòng học (bảng, tường, bàn ghế).</a:t>
            </a:r>
          </a:p>
          <a:p>
            <a:pPr>
              <a:buFontTx/>
              <a:buChar char="-"/>
            </a:pPr>
            <a:r>
              <a:rPr lang="en-US" smtClean="0">
                <a:latin typeface="Times New Roman" pitchFamily="18" charset="0"/>
                <a:cs typeface="Times New Roman" pitchFamily="18" charset="0"/>
              </a:rPr>
              <a:t>Cảnh học sinh làm bài (tư thế, thái độ)</a:t>
            </a:r>
          </a:p>
          <a:p>
            <a:pPr>
              <a:buFontTx/>
              <a:buChar char="-"/>
            </a:pPr>
            <a:r>
              <a:rPr lang="en-US" smtClean="0">
                <a:latin typeface="Times New Roman" pitchFamily="18" charset="0"/>
                <a:cs typeface="Times New Roman" pitchFamily="18" charset="0"/>
              </a:rPr>
              <a:t>Cảnh thu bài.</a:t>
            </a:r>
          </a:p>
          <a:p>
            <a:pPr>
              <a:buFontTx/>
              <a:buChar char="-"/>
            </a:pPr>
            <a:r>
              <a:rPr lang="en-US" smtClean="0">
                <a:latin typeface="Times New Roman" pitchFamily="18" charset="0"/>
                <a:cs typeface="Times New Roman" pitchFamily="18" charset="0"/>
              </a:rPr>
              <a:t>Cảnh ngoài lớp học.</a:t>
            </a:r>
          </a:p>
          <a:p>
            <a:pPr>
              <a:buFont typeface="Arial" charset="0"/>
              <a:buNone/>
            </a:pPr>
            <a:r>
              <a:rPr lang="en-US" b="1" u="sng" smtClean="0">
                <a:latin typeface="Times New Roman" pitchFamily="18" charset="0"/>
                <a:cs typeface="Times New Roman" pitchFamily="18" charset="0"/>
              </a:rPr>
              <a:t>Trình tự miêu tả: </a:t>
            </a:r>
            <a:r>
              <a:rPr lang="en-US" smtClean="0">
                <a:latin typeface="Times New Roman" pitchFamily="18" charset="0"/>
                <a:cs typeface="Times New Roman" pitchFamily="18" charset="0"/>
              </a:rPr>
              <a:t>trình tự không gian, thời gian.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heel(4)">
                                      <p:cBhvr>
                                        <p:cTn id="13" dur="1000"/>
                                        <p:tgtEl>
                                          <p:spTgt spid="5">
                                            <p:txEl>
                                              <p:pRg st="1" end="1"/>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heel(4)">
                                      <p:cBhvr>
                                        <p:cTn id="16" dur="1000"/>
                                        <p:tgtEl>
                                          <p:spTgt spid="5">
                                            <p:txEl>
                                              <p:pRg st="2" end="2"/>
                                            </p:txEl>
                                          </p:spTgt>
                                        </p:tgtEl>
                                      </p:cBhvr>
                                    </p:animEffect>
                                  </p:childTnLst>
                                </p:cTn>
                              </p:par>
                              <p:par>
                                <p:cTn id="17" presetID="21" presetClass="entr" presetSubtype="4" fill="hold"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heel(4)">
                                      <p:cBhvr>
                                        <p:cTn id="19" dur="1000"/>
                                        <p:tgtEl>
                                          <p:spTgt spid="5">
                                            <p:txEl>
                                              <p:pRg st="3" end="3"/>
                                            </p:txEl>
                                          </p:spTgt>
                                        </p:tgtEl>
                                      </p:cBhvr>
                                    </p:animEffect>
                                  </p:childTnLst>
                                </p:cTn>
                              </p:par>
                              <p:par>
                                <p:cTn id="20" presetID="21" presetClass="entr" presetSubtype="4"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heel(4)">
                                      <p:cBhvr>
                                        <p:cTn id="22" dur="1000"/>
                                        <p:tgtEl>
                                          <p:spTgt spid="5">
                                            <p:txEl>
                                              <p:pRg st="4" end="4"/>
                                            </p:txEl>
                                          </p:spTgt>
                                        </p:tgtEl>
                                      </p:cBhvr>
                                    </p:animEffect>
                                  </p:childTnLst>
                                </p:cTn>
                              </p:par>
                              <p:par>
                                <p:cTn id="23" presetID="21" presetClass="entr" presetSubtype="4"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wheel(4)">
                                      <p:cBhvr>
                                        <p:cTn id="25" dur="1000"/>
                                        <p:tgtEl>
                                          <p:spTgt spid="5">
                                            <p:txEl>
                                              <p:pRg st="5" end="5"/>
                                            </p:txEl>
                                          </p:spTgt>
                                        </p:tgtEl>
                                      </p:cBhvr>
                                    </p:animEffect>
                                  </p:childTnLst>
                                </p:cTn>
                              </p:par>
                              <p:par>
                                <p:cTn id="26" presetID="21" presetClass="entr" presetSubtype="4" fill="hold"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wheel(4)">
                                      <p:cBhvr>
                                        <p:cTn id="28" dur="1000"/>
                                        <p:tgtEl>
                                          <p:spTgt spid="5">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 calcmode="lin" valueType="num">
                                      <p:cBhvr additive="base">
                                        <p:cTn id="3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gradFill rotWithShape="0">
            <a:gsLst>
              <a:gs pos="0">
                <a:srgbClr val="FFEFD1"/>
              </a:gs>
              <a:gs pos="64999">
                <a:srgbClr val="F0EBD5"/>
              </a:gs>
              <a:gs pos="100000">
                <a:srgbClr val="D1C39F"/>
              </a:gs>
            </a:gsLst>
            <a:lin ang="5400000"/>
          </a:gradFill>
        </p:spPr>
        <p:txBody>
          <a:bodyPr/>
          <a:lstStyle/>
          <a:p>
            <a:r>
              <a:rPr lang="en-US" b="1" smtClean="0">
                <a:solidFill>
                  <a:srgbClr val="C10F81"/>
                </a:solidFill>
                <a:latin typeface="Times New Roman" pitchFamily="18" charset="0"/>
                <a:cs typeface="Times New Roman" pitchFamily="18" charset="0"/>
              </a:rPr>
              <a:t>VIẾT MỞ BÀI</a:t>
            </a:r>
          </a:p>
        </p:txBody>
      </p:sp>
      <p:sp>
        <p:nvSpPr>
          <p:cNvPr id="21507" name="Content Placeholder 2"/>
          <p:cNvSpPr>
            <a:spLocks noGrp="1"/>
          </p:cNvSpPr>
          <p:nvPr>
            <p:ph idx="1"/>
          </p:nvPr>
        </p:nvSpPr>
        <p:spPr>
          <a:xfrm>
            <a:off x="304800" y="1600200"/>
            <a:ext cx="8534400" cy="4724400"/>
          </a:xfrm>
          <a:solidFill>
            <a:srgbClr val="C10F81">
              <a:alpha val="23921"/>
            </a:srgbClr>
          </a:solidFill>
          <a:ln>
            <a:solidFill>
              <a:schemeClr val="accent1"/>
            </a:solidFill>
          </a:ln>
        </p:spPr>
        <p:txBody>
          <a:bodyPr>
            <a:normAutofit lnSpcReduction="10000"/>
          </a:bodyPr>
          <a:lstStyle/>
          <a:p>
            <a:pPr algn="just">
              <a:buFont typeface="Arial" charset="0"/>
              <a:buNone/>
            </a:pPr>
            <a:r>
              <a:rPr lang="en-US" sz="4400" smtClean="0">
                <a:latin typeface="Times New Roman" pitchFamily="18" charset="0"/>
                <a:cs typeface="Times New Roman" pitchFamily="18" charset="0"/>
              </a:rPr>
              <a:t>	Tùng… tùng … tùng. Trống trường báo hiệu giờ học đã bắt đầu. Các bạn đã có mặt đầy đủ trong lớp vì hôm nay, lớp em có tiết viết bài tập làm văn. Do cô giáo đã báo trước nên lớp em ai cũng tự tin vì đã chuẩn bị sẵn sàng.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1507">
                                            <p:bg/>
                                          </p:spTgt>
                                        </p:tgtEl>
                                        <p:attrNameLst>
                                          <p:attrName>style.visibility</p:attrName>
                                        </p:attrNameLst>
                                      </p:cBhvr>
                                      <p:to>
                                        <p:strVal val="visible"/>
                                      </p:to>
                                    </p:set>
                                    <p:anim calcmode="lin" valueType="num">
                                      <p:cBhvr>
                                        <p:cTn id="13" dur="500" fill="hold"/>
                                        <p:tgtEl>
                                          <p:spTgt spid="21507">
                                            <p:bg/>
                                          </p:spTgt>
                                        </p:tgtEl>
                                        <p:attrNameLst>
                                          <p:attrName>ppt_w</p:attrName>
                                        </p:attrNameLst>
                                      </p:cBhvr>
                                      <p:tavLst>
                                        <p:tav tm="0">
                                          <p:val>
                                            <p:fltVal val="0"/>
                                          </p:val>
                                        </p:tav>
                                        <p:tav tm="100000">
                                          <p:val>
                                            <p:strVal val="#ppt_w"/>
                                          </p:val>
                                        </p:tav>
                                      </p:tavLst>
                                    </p:anim>
                                    <p:anim calcmode="lin" valueType="num">
                                      <p:cBhvr>
                                        <p:cTn id="14" dur="500" fill="hold"/>
                                        <p:tgtEl>
                                          <p:spTgt spid="21507">
                                            <p:bg/>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1507">
                                            <p:txEl>
                                              <p:pRg st="0" end="0"/>
                                            </p:txEl>
                                          </p:spTgt>
                                        </p:tgtEl>
                                        <p:attrNameLst>
                                          <p:attrName>style.visibility</p:attrName>
                                        </p:attrNameLst>
                                      </p:cBhvr>
                                      <p:to>
                                        <p:strVal val="visible"/>
                                      </p:to>
                                    </p:set>
                                    <p:anim calcmode="lin" valueType="num">
                                      <p:cBhvr>
                                        <p:cTn id="19" dur="500" fill="hold"/>
                                        <p:tgtEl>
                                          <p:spTgt spid="2150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2150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solidFill>
                  <a:srgbClr val="7F0B6E"/>
                </a:solidFill>
                <a:latin typeface="Times New Roman" pitchFamily="18" charset="0"/>
                <a:cs typeface="Times New Roman" pitchFamily="18" charset="0"/>
              </a:rPr>
              <a:t>VIẾT KẾT BÀI</a:t>
            </a:r>
          </a:p>
        </p:txBody>
      </p:sp>
      <p:sp>
        <p:nvSpPr>
          <p:cNvPr id="3" name="Content Placeholder 2"/>
          <p:cNvSpPr>
            <a:spLocks noGrp="1"/>
          </p:cNvSpPr>
          <p:nvPr>
            <p:ph idx="1"/>
          </p:nvPr>
        </p:nvSpPr>
        <p:spPr>
          <a:xfrm>
            <a:off x="0" y="1600200"/>
            <a:ext cx="8839200" cy="4876800"/>
          </a:xfrm>
        </p:spPr>
        <p:txBody>
          <a:bodyPr/>
          <a:lstStyle/>
          <a:p>
            <a:pPr algn="just">
              <a:buFont typeface="Arial" charset="0"/>
              <a:buNone/>
            </a:pPr>
            <a:r>
              <a:rPr lang="en-US" sz="4000" smtClean="0">
                <a:latin typeface="Times New Roman" pitchFamily="18" charset="0"/>
                <a:cs typeface="Times New Roman" pitchFamily="18" charset="0"/>
              </a:rPr>
              <a:t>	Tiếng trống vang lên giòn giã, báo hiệu đã hết giờ. Cô bảo chúng em dừng bút, rồi bạn lớp trưởng đến từng bàn thu bài. Lớp trưởng thu bài xong nộp bài cho cô giáo. Cả lớp ai cũng hi vọng mình được điểm cao trong bài tập làm văn này.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plus(in)">
                                      <p:cBhvr>
                                        <p:cTn id="1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990600" y="1066800"/>
            <a:ext cx="8077200" cy="5410200"/>
          </a:xfrm>
          <a:gradFill rotWithShape="1">
            <a:gsLst>
              <a:gs pos="0">
                <a:srgbClr val="FBEAC7"/>
              </a:gs>
              <a:gs pos="17999">
                <a:srgbClr val="FEE7F2"/>
              </a:gs>
              <a:gs pos="36000">
                <a:srgbClr val="FAC77D"/>
              </a:gs>
              <a:gs pos="61000">
                <a:srgbClr val="FBA97D"/>
              </a:gs>
              <a:gs pos="82001">
                <a:srgbClr val="FBD49C"/>
              </a:gs>
              <a:gs pos="100000">
                <a:srgbClr val="FEE7F2"/>
              </a:gs>
            </a:gsLst>
            <a:lin ang="2700000" scaled="1"/>
          </a:gradFill>
        </p:spPr>
        <p:txBody>
          <a:bodyPr/>
          <a:lstStyle/>
          <a:p>
            <a:pPr marL="514350" indent="-514350" algn="just" eaLnBrk="1" hangingPunct="1">
              <a:buFont typeface="Arial" charset="0"/>
              <a:buAutoNum type="arabicPeriod"/>
            </a:pPr>
            <a:r>
              <a:rPr lang="en-US" sz="3600" b="1" smtClean="0">
                <a:solidFill>
                  <a:srgbClr val="FF0000"/>
                </a:solidFill>
                <a:latin typeface="Times New Roman" pitchFamily="18" charset="0"/>
                <a:cs typeface="Times New Roman" pitchFamily="18" charset="0"/>
              </a:rPr>
              <a:t>Bài 2 SGK/ 47: BÀI TẬP VỀ NHÀ</a:t>
            </a:r>
          </a:p>
          <a:p>
            <a:pPr marL="514350" indent="-514350" algn="just" eaLnBrk="1" hangingPunct="1">
              <a:buFont typeface="Arial" charset="0"/>
              <a:buNone/>
            </a:pPr>
            <a:r>
              <a:rPr lang="en-US" b="1" smtClean="0">
                <a:solidFill>
                  <a:srgbClr val="7F0B6E"/>
                </a:solidFill>
                <a:latin typeface="Times New Roman" pitchFamily="18" charset="0"/>
                <a:cs typeface="Times New Roman" pitchFamily="18" charset="0"/>
              </a:rPr>
              <a:t>	</a:t>
            </a:r>
            <a:r>
              <a:rPr lang="en-US" b="1" smtClean="0">
                <a:latin typeface="Times New Roman" pitchFamily="18" charset="0"/>
                <a:cs typeface="Times New Roman" pitchFamily="18" charset="0"/>
              </a:rPr>
              <a:t>Nếu phải tả quang cảnh sân trường trong giờ ra chơi thì trong phần thân bài em sẽ miêu tả theo thứ tự nào (theo thứ tự không gian: từ xa tới gần hay theo thứ tự thời gian: trước, trong và sau khi ra chơi)? Hãy lựa chọn một cảnh của sân trường trong giờ ra chơi ấy để viết thành một đoạn văn miêu tả .</a:t>
            </a:r>
          </a:p>
          <a:p>
            <a:pPr marL="514350" indent="-514350" algn="just" eaLnBrk="1" hangingPunct="1">
              <a:buFont typeface="Arial" charset="0"/>
              <a:buNone/>
            </a:pPr>
            <a:endParaRPr lang="en-US" smtClean="0">
              <a:latin typeface="Times New Roman" pitchFamily="18" charset="0"/>
              <a:cs typeface="Times New Roman" pitchFamily="18" charset="0"/>
            </a:endParaRPr>
          </a:p>
        </p:txBody>
      </p:sp>
      <p:sp>
        <p:nvSpPr>
          <p:cNvPr id="4" name="Rectangle 3"/>
          <p:cNvSpPr/>
          <p:nvPr/>
        </p:nvSpPr>
        <p:spPr>
          <a:xfrm>
            <a:off x="2726073" y="152400"/>
            <a:ext cx="4548168" cy="830997"/>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II- LUYỆN TẬP</a:t>
            </a: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 descr="P140212_09.40.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0" name="Picture 9" descr="P140212_08.43.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12" name="Picture 11" descr="P140212_08.43_[02].jpg"/>
          <p:cNvPicPr>
            <a:picLocks noChangeAspect="1"/>
          </p:cNvPicPr>
          <p:nvPr/>
        </p:nvPicPr>
        <p:blipFill>
          <a:blip r:embed="rId4"/>
          <a:srcRect/>
          <a:stretch>
            <a:fillRect/>
          </a:stretch>
        </p:blipFill>
        <p:spPr bwMode="auto">
          <a:xfrm>
            <a:off x="0" y="0"/>
            <a:ext cx="9144000" cy="6858000"/>
          </a:xfrm>
          <a:prstGeom prst="rect">
            <a:avLst/>
          </a:prstGeom>
          <a:noFill/>
          <a:ln w="9525">
            <a:noFill/>
            <a:miter lim="800000"/>
            <a:headEnd/>
            <a:tailEnd/>
          </a:ln>
        </p:spPr>
      </p:pic>
      <p:pic>
        <p:nvPicPr>
          <p:cNvPr id="13" name="Picture 12" descr="P140212_08.43_[01].jpg"/>
          <p:cNvPicPr>
            <a:picLocks noChangeAspect="1"/>
          </p:cNvPicPr>
          <p:nvPr/>
        </p:nvPicPr>
        <p:blipFill>
          <a:blip r:embed="rId5"/>
          <a:srcRect/>
          <a:stretch>
            <a:fillRect/>
          </a:stretch>
        </p:blipFill>
        <p:spPr bwMode="auto">
          <a:xfrm>
            <a:off x="0" y="0"/>
            <a:ext cx="9144000" cy="6858000"/>
          </a:xfrm>
          <a:prstGeom prst="rect">
            <a:avLst/>
          </a:prstGeom>
          <a:noFill/>
          <a:ln w="9525">
            <a:noFill/>
            <a:miter lim="800000"/>
            <a:headEnd/>
            <a:tailEnd/>
          </a:ln>
        </p:spPr>
      </p:pic>
      <p:pic>
        <p:nvPicPr>
          <p:cNvPr id="14" name="Picture 13" descr="P140212_09.41.jpg"/>
          <p:cNvPicPr>
            <a:picLocks noChangeAspect="1"/>
          </p:cNvPicPr>
          <p:nvPr/>
        </p:nvPicPr>
        <p:blipFill>
          <a:blip r:embed="rId6"/>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plus(in)">
                                      <p:cBhvr>
                                        <p:cTn id="18" dur="1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heel(4)">
                                      <p:cBhvr>
                                        <p:cTn id="2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rgbClr val="E6DCAC"/>
              </a:gs>
              <a:gs pos="12000">
                <a:srgbClr val="E6D78A"/>
              </a:gs>
              <a:gs pos="30000">
                <a:srgbClr val="C7AC4C"/>
              </a:gs>
              <a:gs pos="45000">
                <a:srgbClr val="E6D78A"/>
              </a:gs>
              <a:gs pos="77000">
                <a:srgbClr val="C7AC4C"/>
              </a:gs>
              <a:gs pos="100000">
                <a:srgbClr val="E6DCAC"/>
              </a:gs>
            </a:gsLst>
            <a:lin ang="5400000" scaled="0"/>
          </a:gradFill>
        </p:spPr>
        <p:txBody>
          <a:bodyPr/>
          <a:lstStyle/>
          <a:p>
            <a:pPr>
              <a:defRPr/>
            </a:pPr>
            <a:r>
              <a:rPr lang="en-US" b="1" dirty="0" smtClean="0">
                <a:solidFill>
                  <a:schemeClr val="tx2">
                    <a:lumMod val="75000"/>
                  </a:schemeClr>
                </a:solidFill>
                <a:latin typeface="Times New Roman" pitchFamily="18" charset="0"/>
                <a:cs typeface="Times New Roman" pitchFamily="18" charset="0"/>
              </a:rPr>
              <a:t>GỢI Ý</a:t>
            </a:r>
            <a:endParaRPr lang="en-US" b="1" dirty="0">
              <a:solidFill>
                <a:schemeClr val="tx2">
                  <a:lumMod val="75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953000"/>
          </a:xfrm>
          <a:solidFill>
            <a:schemeClr val="bg1">
              <a:alpha val="23137"/>
            </a:schemeClr>
          </a:solidFill>
        </p:spPr>
        <p:txBody>
          <a:bodyPr>
            <a:normAutofit lnSpcReduction="10000"/>
          </a:bodyPr>
          <a:lstStyle/>
          <a:p>
            <a:pPr>
              <a:buFontTx/>
              <a:buChar char="-"/>
            </a:pPr>
            <a:r>
              <a:rPr lang="en-US" sz="3600" smtClean="0">
                <a:latin typeface="Times New Roman" pitchFamily="18" charset="0"/>
                <a:cs typeface="Times New Roman" pitchFamily="18" charset="0"/>
              </a:rPr>
              <a:t>Trình tự: </a:t>
            </a:r>
          </a:p>
          <a:p>
            <a:pPr>
              <a:buFont typeface="Arial" charset="0"/>
              <a:buNone/>
            </a:pPr>
            <a:r>
              <a:rPr lang="en-US" sz="3600" smtClean="0">
                <a:latin typeface="Times New Roman" pitchFamily="18" charset="0"/>
                <a:cs typeface="Times New Roman" pitchFamily="18" charset="0"/>
              </a:rPr>
              <a:t>	+ Không gian: từ xa tới gần, từ giữa đến xung quanh,  khái quát đến cụ thể.</a:t>
            </a:r>
          </a:p>
          <a:p>
            <a:pPr>
              <a:buFont typeface="Arial" charset="0"/>
              <a:buNone/>
            </a:pPr>
            <a:r>
              <a:rPr lang="en-US" sz="3600" smtClean="0">
                <a:latin typeface="Times New Roman" pitchFamily="18" charset="0"/>
                <a:cs typeface="Times New Roman" pitchFamily="18" charset="0"/>
              </a:rPr>
              <a:t>	+ Thời gian: trước giờ ra chơi, trong giờ ra chơi, sau giờ ra chơi.</a:t>
            </a:r>
          </a:p>
          <a:p>
            <a:pPr>
              <a:buFontTx/>
              <a:buChar char="-"/>
            </a:pPr>
            <a:r>
              <a:rPr lang="en-US" sz="3600" smtClean="0">
                <a:latin typeface="Times New Roman" pitchFamily="18" charset="0"/>
                <a:cs typeface="Times New Roman" pitchFamily="18" charset="0"/>
              </a:rPr>
              <a:t>Cảnh tiêu biểu:</a:t>
            </a:r>
          </a:p>
          <a:p>
            <a:pPr>
              <a:buFont typeface="Arial" charset="0"/>
              <a:buNone/>
            </a:pPr>
            <a:r>
              <a:rPr lang="en-US" sz="3600" smtClean="0">
                <a:latin typeface="Times New Roman" pitchFamily="18" charset="0"/>
                <a:cs typeface="Times New Roman" pitchFamily="18" charset="0"/>
              </a:rPr>
              <a:t>	+ Không khí chung.</a:t>
            </a:r>
          </a:p>
          <a:p>
            <a:pPr>
              <a:buFont typeface="Arial" charset="0"/>
              <a:buNone/>
            </a:pPr>
            <a:r>
              <a:rPr lang="en-US" sz="3600" smtClean="0">
                <a:latin typeface="Times New Roman" pitchFamily="18" charset="0"/>
                <a:cs typeface="Times New Roman" pitchFamily="18" charset="0"/>
              </a:rPr>
              <a:t>	+ Học sinh chơi trò chơi.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p:cTn id="13" dur="500" fill="hold"/>
                                        <p:tgtEl>
                                          <p:spTgt spid="3">
                                            <p:bg/>
                                          </p:spTgt>
                                        </p:tgtEl>
                                        <p:attrNameLst>
                                          <p:attrName>ppt_w</p:attrName>
                                        </p:attrNameLst>
                                      </p:cBhvr>
                                      <p:tavLst>
                                        <p:tav tm="0">
                                          <p:val>
                                            <p:strVal val="#ppt_w*0.70"/>
                                          </p:val>
                                        </p:tav>
                                        <p:tav tm="100000">
                                          <p:val>
                                            <p:strVal val="#ppt_w"/>
                                          </p:val>
                                        </p:tav>
                                      </p:tavLst>
                                    </p:anim>
                                    <p:anim calcmode="lin" valueType="num">
                                      <p:cBhvr>
                                        <p:cTn id="14" dur="500" fill="hold"/>
                                        <p:tgtEl>
                                          <p:spTgt spid="3">
                                            <p:bg/>
                                          </p:spTgt>
                                        </p:tgtEl>
                                        <p:attrNameLst>
                                          <p:attrName>ppt_h</p:attrName>
                                        </p:attrNameLst>
                                      </p:cBhvr>
                                      <p:tavLst>
                                        <p:tav tm="0">
                                          <p:val>
                                            <p:strVal val="#ppt_h"/>
                                          </p:val>
                                        </p:tav>
                                        <p:tav tm="100000">
                                          <p:val>
                                            <p:strVal val="#ppt_h"/>
                                          </p:val>
                                        </p:tav>
                                      </p:tavLst>
                                    </p:anim>
                                    <p:animEffect transition="in" filter="fade">
                                      <p:cBhvr>
                                        <p:cTn id="15" dur="5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1"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 calcmode="lin" valueType="num">
                                      <p:cBhvr>
                                        <p:cTn id="34" dur="5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5"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6" dur="500"/>
                                        <p:tgtEl>
                                          <p:spTgt spid="3">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2"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3" dur="500"/>
                                        <p:tgtEl>
                                          <p:spTgt spid="3">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anim calcmode="lin" valueType="num">
                                      <p:cBhvr>
                                        <p:cTn id="48" dur="5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9" dur="5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50" dur="500"/>
                                        <p:tgtEl>
                                          <p:spTgt spid="3">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 calcmode="lin" valueType="num">
                                      <p:cBhvr>
                                        <p:cTn id="55" dur="5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56" dur="5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5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a:blipFill dpi="0" rotWithShape="1">
            <a:blip r:embed="rId2"/>
            <a:srcRect/>
            <a:stretch>
              <a:fillRect/>
            </a:stretch>
          </a:blipFill>
        </p:spPr>
        <p:txBody>
          <a:bodyPr/>
          <a:lstStyle/>
          <a:p>
            <a:r>
              <a:rPr lang="en-US" b="1" smtClean="0">
                <a:solidFill>
                  <a:srgbClr val="002060"/>
                </a:solidFill>
                <a:latin typeface="Times New Roman" pitchFamily="18" charset="0"/>
                <a:cs typeface="Times New Roman" pitchFamily="18" charset="0"/>
              </a:rPr>
              <a:t>ĐOẠN VĂN MẪU</a:t>
            </a:r>
          </a:p>
        </p:txBody>
      </p:sp>
      <p:sp>
        <p:nvSpPr>
          <p:cNvPr id="3" name="Content Placeholder 2"/>
          <p:cNvSpPr>
            <a:spLocks noGrp="1"/>
          </p:cNvSpPr>
          <p:nvPr>
            <p:ph idx="1"/>
          </p:nvPr>
        </p:nvSpPr>
        <p:spPr>
          <a:xfrm>
            <a:off x="0" y="1371600"/>
            <a:ext cx="9144000" cy="5486400"/>
          </a:xfrm>
          <a:blipFill dpi="0" rotWithShape="1">
            <a:blip r:embed="rId3"/>
            <a:srcRect/>
            <a:stretch>
              <a:fillRect/>
            </a:stretch>
          </a:blipFill>
        </p:spPr>
        <p:txBody>
          <a:bodyPr/>
          <a:lstStyle/>
          <a:p>
            <a:pPr algn="just">
              <a:buFont typeface="Arial" charset="0"/>
              <a:buNone/>
            </a:pPr>
            <a:r>
              <a:rPr lang="en-US" sz="3400" smtClean="0">
                <a:latin typeface="Times New Roman" pitchFamily="18" charset="0"/>
                <a:cs typeface="Times New Roman" pitchFamily="18" charset="0"/>
              </a:rPr>
              <a:t>   S</a:t>
            </a:r>
            <a:r>
              <a:rPr lang="vi-VN" sz="3400" smtClean="0">
                <a:latin typeface="Times New Roman" pitchFamily="18" charset="0"/>
                <a:cs typeface="Times New Roman" pitchFamily="18" charset="0"/>
              </a:rPr>
              <a:t>ân trường vắng lặng là thế bỗng ồn ào, náo nhiệt hẳn lên. Tiếng nói, tiếng cười</a:t>
            </a:r>
            <a:r>
              <a:rPr lang="en-US" sz="3400" smtClean="0">
                <a:latin typeface="Times New Roman" pitchFamily="18" charset="0"/>
                <a:cs typeface="Times New Roman" pitchFamily="18" charset="0"/>
              </a:rPr>
              <a:t> </a:t>
            </a:r>
            <a:r>
              <a:rPr lang="vi-VN" sz="3400" smtClean="0">
                <a:latin typeface="Times New Roman" pitchFamily="18" charset="0"/>
                <a:cs typeface="Times New Roman" pitchFamily="18" charset="0"/>
              </a:rPr>
              <a:t>hòa với tiếng lá cây xào xạc. Từ trên cao nhìn xuống, sân trường nổi bật màu trắng của những chiếc áo đồng phục và màu đỏ của những chiếc khăn đỏ đang phấp phới bay trên vai các bạn </a:t>
            </a:r>
            <a:r>
              <a:rPr lang="en-US" sz="3400" smtClean="0">
                <a:latin typeface="Times New Roman" pitchFamily="18" charset="0"/>
                <a:cs typeface="Times New Roman" pitchFamily="18" charset="0"/>
              </a:rPr>
              <a:t>đ</a:t>
            </a:r>
            <a:r>
              <a:rPr lang="vi-VN" sz="3400" smtClean="0">
                <a:latin typeface="Times New Roman" pitchFamily="18" charset="0"/>
                <a:cs typeface="Times New Roman" pitchFamily="18" charset="0"/>
              </a:rPr>
              <a:t>ội viên. Trên sân trường, các bạn tổ chức nhiều trò chơi rất vui, nào là kéo co, bắn bi, mèo đuổi chuột....</a:t>
            </a:r>
            <a:r>
              <a:rPr lang="en-US" sz="3400" smtClean="0">
                <a:latin typeface="Times New Roman" pitchFamily="18" charset="0"/>
                <a:cs typeface="Times New Roman" pitchFamily="18" charset="0"/>
              </a:rPr>
              <a:t> Ở gốc cây bàng, một nhóm bạn trai đang chơi đá cầu. Còn bên cây phượng, nhóm bạn nữ đang chơi nhảy dây,…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ircle(i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762000" y="1066800"/>
            <a:ext cx="8382000" cy="5410200"/>
          </a:xfrm>
          <a:gradFill rotWithShape="1">
            <a:gsLst>
              <a:gs pos="0">
                <a:srgbClr val="FBEAC7"/>
              </a:gs>
              <a:gs pos="17999">
                <a:srgbClr val="FEE7F2"/>
              </a:gs>
              <a:gs pos="36000">
                <a:srgbClr val="FAC77D"/>
              </a:gs>
              <a:gs pos="61000">
                <a:srgbClr val="FBA97D"/>
              </a:gs>
              <a:gs pos="82001">
                <a:srgbClr val="FBD49C"/>
              </a:gs>
              <a:gs pos="100000">
                <a:srgbClr val="FEE7F2"/>
              </a:gs>
            </a:gsLst>
            <a:lin ang="2700000" scaled="1"/>
          </a:gradFill>
        </p:spPr>
        <p:txBody>
          <a:bodyPr/>
          <a:lstStyle/>
          <a:p>
            <a:pPr marL="514350" indent="-514350" algn="just" eaLnBrk="1" hangingPunct="1">
              <a:buFont typeface="Arial" charset="0"/>
              <a:buAutoNum type="arabicPeriod"/>
            </a:pPr>
            <a:r>
              <a:rPr lang="en-US" sz="3600" b="1" smtClean="0">
                <a:solidFill>
                  <a:srgbClr val="FF0000"/>
                </a:solidFill>
                <a:latin typeface="Times New Roman" pitchFamily="18" charset="0"/>
                <a:cs typeface="Times New Roman" pitchFamily="18" charset="0"/>
              </a:rPr>
              <a:t>Bài 3 SGK/ 47: THẢO LUẬN NHÓM:</a:t>
            </a:r>
          </a:p>
          <a:p>
            <a:pPr marL="514350" indent="-514350" algn="just" eaLnBrk="1" hangingPunct="1">
              <a:buFont typeface="Arial" charset="0"/>
              <a:buNone/>
            </a:pPr>
            <a:r>
              <a:rPr lang="en-US" b="1" smtClean="0">
                <a:solidFill>
                  <a:srgbClr val="7F0B6E"/>
                </a:solidFill>
                <a:latin typeface="Times New Roman" pitchFamily="18" charset="0"/>
                <a:cs typeface="Times New Roman" pitchFamily="18" charset="0"/>
              </a:rPr>
              <a:t>	</a:t>
            </a:r>
          </a:p>
          <a:p>
            <a:pPr marL="514350" indent="-514350" algn="just" eaLnBrk="1" hangingPunct="1">
              <a:buFont typeface="Arial" charset="0"/>
              <a:buNone/>
            </a:pPr>
            <a:endParaRPr lang="en-US" sz="3600" b="1" smtClean="0">
              <a:solidFill>
                <a:srgbClr val="7F0B6E"/>
              </a:solidFill>
              <a:latin typeface="Times New Roman" pitchFamily="18" charset="0"/>
              <a:cs typeface="Times New Roman" pitchFamily="18" charset="0"/>
            </a:endParaRPr>
          </a:p>
          <a:p>
            <a:pPr marL="514350" indent="-514350" algn="just" eaLnBrk="1" hangingPunct="1">
              <a:buFont typeface="Arial" charset="0"/>
              <a:buNone/>
            </a:pPr>
            <a:r>
              <a:rPr lang="en-US" sz="3600" b="1" smtClean="0">
                <a:solidFill>
                  <a:srgbClr val="7F0B6E"/>
                </a:solidFill>
                <a:latin typeface="Times New Roman" pitchFamily="18" charset="0"/>
                <a:cs typeface="Times New Roman" pitchFamily="18" charset="0"/>
              </a:rPr>
              <a:t>Hãy đọc kĩ đoạn văn “Biển đẹp” và rút lại thành một dàn ý.</a:t>
            </a:r>
          </a:p>
          <a:p>
            <a:pPr marL="514350" indent="-514350" algn="just" eaLnBrk="1" hangingPunct="1">
              <a:buFont typeface="Arial" charset="0"/>
              <a:buNone/>
            </a:pPr>
            <a:endParaRPr lang="en-US" smtClean="0">
              <a:latin typeface="Times New Roman" pitchFamily="18" charset="0"/>
              <a:cs typeface="Times New Roman" pitchFamily="18" charset="0"/>
            </a:endParaRPr>
          </a:p>
        </p:txBody>
      </p:sp>
      <p:sp>
        <p:nvSpPr>
          <p:cNvPr id="4" name="Rectangle 3"/>
          <p:cNvSpPr/>
          <p:nvPr/>
        </p:nvSpPr>
        <p:spPr>
          <a:xfrm>
            <a:off x="2726073" y="152400"/>
            <a:ext cx="4548168" cy="830997"/>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II- LUYỆN TẬP</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p:cTn id="7" dur="1000" fill="hold"/>
                                        <p:tgtEl>
                                          <p:spTgt spid="174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74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7410">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7410">
                                            <p:txEl>
                                              <p:pRg st="1" end="1"/>
                                            </p:txEl>
                                          </p:spTgt>
                                        </p:tgtEl>
                                        <p:attrNameLst>
                                          <p:attrName>style.visibility</p:attrName>
                                        </p:attrNameLst>
                                      </p:cBhvr>
                                      <p:to>
                                        <p:strVal val="visible"/>
                                      </p:to>
                                    </p:set>
                                    <p:anim calcmode="lin" valueType="num">
                                      <p:cBhvr>
                                        <p:cTn id="12" dur="1000" fill="hold"/>
                                        <p:tgtEl>
                                          <p:spTgt spid="17410">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7410">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7410">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7410">
                                            <p:txEl>
                                              <p:pRg st="3" end="3"/>
                                            </p:txEl>
                                          </p:spTgt>
                                        </p:tgtEl>
                                        <p:attrNameLst>
                                          <p:attrName>style.visibility</p:attrName>
                                        </p:attrNameLst>
                                      </p:cBhvr>
                                      <p:to>
                                        <p:strVal val="visible"/>
                                      </p:to>
                                    </p:set>
                                    <p:anim calcmode="lin" valueType="num">
                                      <p:cBhvr>
                                        <p:cTn id="17" dur="1000" fill="hold"/>
                                        <p:tgtEl>
                                          <p:spTgt spid="17410">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17410">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174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pic>
        <p:nvPicPr>
          <p:cNvPr id="6" name="Content Placeholder 5" descr="1300426924_Ha tinh - bien thien cam 1.jpg"/>
          <p:cNvPicPr>
            <a:picLocks noGrp="1" noChangeAspect="1"/>
          </p:cNvPicPr>
          <p:nvPr>
            <p:ph idx="1"/>
          </p:nvPr>
        </p:nvPicPr>
        <p:blipFill>
          <a:blip r:embed="rId2"/>
          <a:srcRect/>
          <a:stretch>
            <a:fillRect/>
          </a:stretch>
        </p:blipFill>
        <p:spPr>
          <a:xfrm>
            <a:off x="0" y="0"/>
            <a:ext cx="9144000" cy="6858000"/>
          </a:xfrm>
        </p:spPr>
      </p:pic>
      <p:pic>
        <p:nvPicPr>
          <p:cNvPr id="7" name="Picture 6" descr="100510030729-93-814.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8" name="Picture 7" descr="anse-source-d-argent.jpg"/>
          <p:cNvPicPr>
            <a:picLocks noChangeAspect="1"/>
          </p:cNvPicPr>
          <p:nvPr/>
        </p:nvPicPr>
        <p:blipFill>
          <a:blip r:embed="rId4"/>
          <a:srcRect/>
          <a:stretch>
            <a:fillRect/>
          </a:stretch>
        </p:blipFill>
        <p:spPr bwMode="auto">
          <a:xfrm>
            <a:off x="0" y="0"/>
            <a:ext cx="9144000" cy="6858000"/>
          </a:xfrm>
          <a:prstGeom prst="rect">
            <a:avLst/>
          </a:prstGeom>
          <a:noFill/>
          <a:ln w="9525">
            <a:noFill/>
            <a:miter lim="800000"/>
            <a:headEnd/>
            <a:tailEnd/>
          </a:ln>
        </p:spPr>
      </p:pic>
      <p:pic>
        <p:nvPicPr>
          <p:cNvPr id="9" name="Picture 8" descr="bienDem.jpg"/>
          <p:cNvPicPr>
            <a:picLocks noChangeAspect="1"/>
          </p:cNvPicPr>
          <p:nvPr/>
        </p:nvPicPr>
        <p:blipFill>
          <a:blip r:embed="rId5"/>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b="1" dirty="0" smtClean="0">
                <a:solidFill>
                  <a:srgbClr val="FF0000"/>
                </a:solidFill>
                <a:latin typeface="Times New Roman" pitchFamily="18" charset="0"/>
                <a:cs typeface="Times New Roman" pitchFamily="18" charset="0"/>
              </a:rPr>
              <a:t>DÀN Ý</a:t>
            </a:r>
          </a:p>
        </p:txBody>
      </p:sp>
      <p:sp>
        <p:nvSpPr>
          <p:cNvPr id="3" name="Content Placeholder 2"/>
          <p:cNvSpPr>
            <a:spLocks noGrp="1"/>
          </p:cNvSpPr>
          <p:nvPr>
            <p:ph idx="1"/>
          </p:nvPr>
        </p:nvSpPr>
        <p:spPr>
          <a:xfrm>
            <a:off x="0" y="1143000"/>
            <a:ext cx="9144000" cy="5715000"/>
          </a:xfrm>
        </p:spPr>
        <p:txBody>
          <a:bodyPr>
            <a:normAutofit lnSpcReduction="10000"/>
          </a:bodyPr>
          <a:lstStyle/>
          <a:p>
            <a:pPr>
              <a:buFontTx/>
              <a:buChar char="-"/>
            </a:pPr>
            <a:r>
              <a:rPr lang="en-US" u="sng" dirty="0" err="1" smtClean="0">
                <a:solidFill>
                  <a:srgbClr val="7F0B6E"/>
                </a:solidFill>
                <a:latin typeface="Times New Roman" pitchFamily="18" charset="0"/>
                <a:cs typeface="Times New Roman" pitchFamily="18" charset="0"/>
              </a:rPr>
              <a:t>Mở</a:t>
            </a:r>
            <a:r>
              <a:rPr lang="en-US" u="sng" dirty="0" smtClean="0">
                <a:solidFill>
                  <a:srgbClr val="7F0B6E"/>
                </a:solidFill>
                <a:latin typeface="Times New Roman" pitchFamily="18" charset="0"/>
                <a:cs typeface="Times New Roman" pitchFamily="18" charset="0"/>
              </a:rPr>
              <a:t> </a:t>
            </a:r>
            <a:r>
              <a:rPr lang="en-US" u="sng" dirty="0" err="1" smtClean="0">
                <a:solidFill>
                  <a:srgbClr val="7F0B6E"/>
                </a:solidFill>
                <a:latin typeface="Times New Roman" pitchFamily="18" charset="0"/>
                <a:cs typeface="Times New Roman" pitchFamily="18" charset="0"/>
              </a:rPr>
              <a:t>bài</a:t>
            </a:r>
            <a:r>
              <a:rPr lang="en-US" u="sng"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Tên</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văn</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bản</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Biển</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đẹp</a:t>
            </a:r>
            <a:r>
              <a:rPr lang="en-US" dirty="0" smtClean="0">
                <a:solidFill>
                  <a:srgbClr val="7F0B6E"/>
                </a:solidFill>
                <a:latin typeface="Times New Roman" pitchFamily="18" charset="0"/>
                <a:cs typeface="Times New Roman" pitchFamily="18" charset="0"/>
              </a:rPr>
              <a:t>”</a:t>
            </a:r>
          </a:p>
          <a:p>
            <a:pPr>
              <a:buFontTx/>
              <a:buChar char="-"/>
            </a:pPr>
            <a:r>
              <a:rPr lang="en-US" u="sng" dirty="0" err="1" smtClean="0">
                <a:solidFill>
                  <a:srgbClr val="7F0B6E"/>
                </a:solidFill>
                <a:latin typeface="Times New Roman" pitchFamily="18" charset="0"/>
                <a:cs typeface="Times New Roman" pitchFamily="18" charset="0"/>
              </a:rPr>
              <a:t>Thân</a:t>
            </a:r>
            <a:r>
              <a:rPr lang="en-US" u="sng" dirty="0" smtClean="0">
                <a:solidFill>
                  <a:srgbClr val="7F0B6E"/>
                </a:solidFill>
                <a:latin typeface="Times New Roman" pitchFamily="18" charset="0"/>
                <a:cs typeface="Times New Roman" pitchFamily="18" charset="0"/>
              </a:rPr>
              <a:t> </a:t>
            </a:r>
            <a:r>
              <a:rPr lang="en-US" u="sng" dirty="0" err="1" smtClean="0">
                <a:solidFill>
                  <a:srgbClr val="7F0B6E"/>
                </a:solidFill>
                <a:latin typeface="Times New Roman" pitchFamily="18" charset="0"/>
                <a:cs typeface="Times New Roman" pitchFamily="18" charset="0"/>
              </a:rPr>
              <a:t>bài</a:t>
            </a:r>
            <a:r>
              <a:rPr lang="en-US" u="sng"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Cảnh</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đẹp</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của</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biển</a:t>
            </a:r>
            <a:r>
              <a:rPr lang="en-US" dirty="0" smtClean="0">
                <a:solidFill>
                  <a:srgbClr val="7F0B6E"/>
                </a:solidFill>
                <a:latin typeface="Times New Roman" pitchFamily="18" charset="0"/>
                <a:cs typeface="Times New Roman" pitchFamily="18" charset="0"/>
              </a:rPr>
              <a:t> ở </a:t>
            </a:r>
            <a:r>
              <a:rPr lang="en-US" dirty="0" err="1" smtClean="0">
                <a:solidFill>
                  <a:srgbClr val="7F0B6E"/>
                </a:solidFill>
                <a:latin typeface="Times New Roman" pitchFamily="18" charset="0"/>
                <a:cs typeface="Times New Roman" pitchFamily="18" charset="0"/>
              </a:rPr>
              <a:t>nhiều</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thời</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điểm</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khác</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nhau</a:t>
            </a:r>
            <a:r>
              <a:rPr lang="en-US" dirty="0" smtClean="0">
                <a:solidFill>
                  <a:srgbClr val="7F0B6E"/>
                </a:solidFill>
                <a:latin typeface="Times New Roman" pitchFamily="18" charset="0"/>
                <a:cs typeface="Times New Roman" pitchFamily="18" charset="0"/>
              </a:rPr>
              <a:t>:</a:t>
            </a:r>
          </a:p>
          <a:p>
            <a:pPr>
              <a:buFont typeface="Arial" charset="0"/>
              <a:buNone/>
            </a:pPr>
            <a:r>
              <a:rPr lang="en-US" dirty="0" smtClean="0">
                <a:solidFill>
                  <a:srgbClr val="7F0B6E"/>
                </a:solidFill>
                <a:latin typeface="Times New Roman" pitchFamily="18" charset="0"/>
                <a:cs typeface="Times New Roman" pitchFamily="18" charset="0"/>
              </a:rPr>
              <a:t>	+ </a:t>
            </a:r>
            <a:r>
              <a:rPr lang="en-US" dirty="0" err="1" smtClean="0">
                <a:solidFill>
                  <a:srgbClr val="7F0B6E"/>
                </a:solidFill>
                <a:latin typeface="Times New Roman" pitchFamily="18" charset="0"/>
                <a:cs typeface="Times New Roman" pitchFamily="18" charset="0"/>
              </a:rPr>
              <a:t>Buổi</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sáng</a:t>
            </a:r>
            <a:r>
              <a:rPr lang="en-US" dirty="0" smtClean="0">
                <a:solidFill>
                  <a:srgbClr val="7F0B6E"/>
                </a:solidFill>
                <a:latin typeface="Times New Roman" pitchFamily="18" charset="0"/>
                <a:cs typeface="Times New Roman" pitchFamily="18" charset="0"/>
              </a:rPr>
              <a:t>.</a:t>
            </a:r>
          </a:p>
          <a:p>
            <a:pPr>
              <a:buFont typeface="Arial" charset="0"/>
              <a:buNone/>
            </a:pPr>
            <a:r>
              <a:rPr lang="en-US" dirty="0" smtClean="0">
                <a:solidFill>
                  <a:srgbClr val="7F0B6E"/>
                </a:solidFill>
                <a:latin typeface="Times New Roman" pitchFamily="18" charset="0"/>
                <a:cs typeface="Times New Roman" pitchFamily="18" charset="0"/>
              </a:rPr>
              <a:t>	+ </a:t>
            </a:r>
            <a:r>
              <a:rPr lang="en-US" dirty="0" err="1" smtClean="0">
                <a:solidFill>
                  <a:srgbClr val="7F0B6E"/>
                </a:solidFill>
                <a:latin typeface="Times New Roman" pitchFamily="18" charset="0"/>
                <a:cs typeface="Times New Roman" pitchFamily="18" charset="0"/>
              </a:rPr>
              <a:t>Buổi</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trưa</a:t>
            </a:r>
            <a:endParaRPr lang="en-US" dirty="0" smtClean="0">
              <a:solidFill>
                <a:srgbClr val="7F0B6E"/>
              </a:solidFill>
              <a:latin typeface="Times New Roman" pitchFamily="18" charset="0"/>
              <a:cs typeface="Times New Roman" pitchFamily="18" charset="0"/>
            </a:endParaRPr>
          </a:p>
          <a:p>
            <a:pPr>
              <a:buFont typeface="Arial" charset="0"/>
              <a:buNone/>
            </a:pPr>
            <a:r>
              <a:rPr lang="en-US" dirty="0" smtClean="0">
                <a:solidFill>
                  <a:srgbClr val="7F0B6E"/>
                </a:solidFill>
                <a:latin typeface="Times New Roman" pitchFamily="18" charset="0"/>
                <a:cs typeface="Times New Roman" pitchFamily="18" charset="0"/>
              </a:rPr>
              <a:t>	+ </a:t>
            </a:r>
            <a:r>
              <a:rPr lang="en-US" dirty="0" err="1" smtClean="0">
                <a:solidFill>
                  <a:srgbClr val="7F0B6E"/>
                </a:solidFill>
                <a:latin typeface="Times New Roman" pitchFamily="18" charset="0"/>
                <a:cs typeface="Times New Roman" pitchFamily="18" charset="0"/>
              </a:rPr>
              <a:t>Buổi</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chiều</a:t>
            </a:r>
            <a:endParaRPr lang="en-US" dirty="0" smtClean="0">
              <a:solidFill>
                <a:srgbClr val="7F0B6E"/>
              </a:solidFill>
              <a:latin typeface="Times New Roman" pitchFamily="18" charset="0"/>
              <a:cs typeface="Times New Roman" pitchFamily="18" charset="0"/>
            </a:endParaRPr>
          </a:p>
          <a:p>
            <a:pPr>
              <a:buFont typeface="Arial" charset="0"/>
              <a:buNone/>
            </a:pPr>
            <a:r>
              <a:rPr lang="en-US" dirty="0" smtClean="0">
                <a:solidFill>
                  <a:srgbClr val="7F0B6E"/>
                </a:solidFill>
                <a:latin typeface="Times New Roman" pitchFamily="18" charset="0"/>
                <a:cs typeface="Times New Roman" pitchFamily="18" charset="0"/>
              </a:rPr>
              <a:t>	+ </a:t>
            </a:r>
            <a:r>
              <a:rPr lang="en-US" dirty="0" err="1" smtClean="0">
                <a:solidFill>
                  <a:srgbClr val="7F0B6E"/>
                </a:solidFill>
                <a:latin typeface="Times New Roman" pitchFamily="18" charset="0"/>
                <a:cs typeface="Times New Roman" pitchFamily="18" charset="0"/>
              </a:rPr>
              <a:t>Ngày</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mưa</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rào</a:t>
            </a:r>
            <a:endParaRPr lang="en-US" dirty="0" smtClean="0">
              <a:solidFill>
                <a:srgbClr val="7F0B6E"/>
              </a:solidFill>
              <a:latin typeface="Times New Roman" pitchFamily="18" charset="0"/>
              <a:cs typeface="Times New Roman" pitchFamily="18" charset="0"/>
            </a:endParaRPr>
          </a:p>
          <a:p>
            <a:pPr>
              <a:buFont typeface="Arial" charset="0"/>
              <a:buNone/>
            </a:pPr>
            <a:r>
              <a:rPr lang="en-US" dirty="0" smtClean="0">
                <a:solidFill>
                  <a:srgbClr val="7F0B6E"/>
                </a:solidFill>
                <a:latin typeface="Times New Roman" pitchFamily="18" charset="0"/>
                <a:cs typeface="Times New Roman" pitchFamily="18" charset="0"/>
              </a:rPr>
              <a:t>	+ </a:t>
            </a:r>
            <a:r>
              <a:rPr lang="en-US" dirty="0" err="1" smtClean="0">
                <a:solidFill>
                  <a:srgbClr val="7F0B6E"/>
                </a:solidFill>
                <a:latin typeface="Times New Roman" pitchFamily="18" charset="0"/>
                <a:cs typeface="Times New Roman" pitchFamily="18" charset="0"/>
              </a:rPr>
              <a:t>Ngày</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nắng</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sớm</a:t>
            </a:r>
            <a:r>
              <a:rPr lang="en-US" dirty="0" smtClean="0">
                <a:solidFill>
                  <a:srgbClr val="7F0B6E"/>
                </a:solidFill>
                <a:latin typeface="Times New Roman" pitchFamily="18" charset="0"/>
                <a:cs typeface="Times New Roman" pitchFamily="18" charset="0"/>
              </a:rPr>
              <a:t>.</a:t>
            </a:r>
          </a:p>
          <a:p>
            <a:pPr>
              <a:buFont typeface="Arial" charset="0"/>
              <a:buNone/>
            </a:pPr>
            <a:r>
              <a:rPr lang="en-US" dirty="0" smtClean="0">
                <a:solidFill>
                  <a:srgbClr val="7F0B6E"/>
                </a:solidFill>
                <a:latin typeface="Times New Roman" pitchFamily="18" charset="0"/>
                <a:cs typeface="Times New Roman" pitchFamily="18" charset="0"/>
              </a:rPr>
              <a:t>- </a:t>
            </a:r>
            <a:r>
              <a:rPr lang="en-US" u="sng" dirty="0" err="1" smtClean="0">
                <a:solidFill>
                  <a:srgbClr val="7F0B6E"/>
                </a:solidFill>
                <a:latin typeface="Times New Roman" pitchFamily="18" charset="0"/>
                <a:cs typeface="Times New Roman" pitchFamily="18" charset="0"/>
              </a:rPr>
              <a:t>Kết</a:t>
            </a:r>
            <a:r>
              <a:rPr lang="en-US" u="sng" dirty="0" smtClean="0">
                <a:solidFill>
                  <a:srgbClr val="7F0B6E"/>
                </a:solidFill>
                <a:latin typeface="Times New Roman" pitchFamily="18" charset="0"/>
                <a:cs typeface="Times New Roman" pitchFamily="18" charset="0"/>
              </a:rPr>
              <a:t> </a:t>
            </a:r>
            <a:r>
              <a:rPr lang="en-US" u="sng" dirty="0" err="1" smtClean="0">
                <a:solidFill>
                  <a:srgbClr val="7F0B6E"/>
                </a:solidFill>
                <a:latin typeface="Times New Roman" pitchFamily="18" charset="0"/>
                <a:cs typeface="Times New Roman" pitchFamily="18" charset="0"/>
              </a:rPr>
              <a:t>bài</a:t>
            </a:r>
            <a:r>
              <a:rPr lang="en-US" u="sng"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Nêu</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nhận</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xét</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và</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suy</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nghĩ</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về</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sự</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thay</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đổi</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cảnh</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sắc</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của</a:t>
            </a:r>
            <a:r>
              <a:rPr lang="en-US" dirty="0" smtClean="0">
                <a:solidFill>
                  <a:srgbClr val="7F0B6E"/>
                </a:solidFill>
                <a:latin typeface="Times New Roman" pitchFamily="18" charset="0"/>
                <a:cs typeface="Times New Roman" pitchFamily="18" charset="0"/>
              </a:rPr>
              <a:t> </a:t>
            </a:r>
            <a:r>
              <a:rPr lang="en-US" dirty="0" err="1" smtClean="0">
                <a:solidFill>
                  <a:srgbClr val="7F0B6E"/>
                </a:solidFill>
                <a:latin typeface="Times New Roman" pitchFamily="18" charset="0"/>
                <a:cs typeface="Times New Roman" pitchFamily="18" charset="0"/>
              </a:rPr>
              <a:t>biển</a:t>
            </a:r>
            <a:r>
              <a:rPr lang="en-US" dirty="0" smtClean="0">
                <a:solidFill>
                  <a:srgbClr val="7F0B6E"/>
                </a:solidFill>
                <a:latin typeface="Times New Roman" pitchFamily="18" charset="0"/>
                <a:cs typeface="Times New Roman" pitchFamily="18" charset="0"/>
              </a:rPr>
              <a:t>.</a:t>
            </a:r>
          </a:p>
          <a:p>
            <a:pPr>
              <a:buFont typeface="Arial" charset="0"/>
              <a:buNone/>
            </a:pPr>
            <a:r>
              <a:rPr lang="en-US"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8)">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8)">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8)">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8)">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8"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heel(8)">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heel(8)">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8"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heel(8)">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8"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heel(8)">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8"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heel(8)">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p>
            <a:pPr>
              <a:defRPr/>
            </a:pPr>
            <a:r>
              <a:rPr lang="en-US" sz="4800" b="1" u="sng" dirty="0" smtClean="0">
                <a:solidFill>
                  <a:schemeClr val="accent6">
                    <a:lumMod val="50000"/>
                  </a:schemeClr>
                </a:solidFill>
                <a:latin typeface="Times New Roman" pitchFamily="18" charset="0"/>
                <a:cs typeface="Times New Roman" pitchFamily="18" charset="0"/>
              </a:rPr>
              <a:t>BÀI TẬP VỀ NHÀ</a:t>
            </a:r>
            <a:endParaRPr lang="en-US" sz="4800" b="1" u="sng" dirty="0">
              <a:solidFill>
                <a:schemeClr val="accent6">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133600" y="2209800"/>
            <a:ext cx="6477000" cy="3505200"/>
          </a:xfrm>
        </p:spPr>
        <p:txBody>
          <a:bodyPr/>
          <a:lstStyle/>
          <a:p>
            <a:pPr>
              <a:buFontTx/>
              <a:buChar char="-"/>
            </a:pPr>
            <a:r>
              <a:rPr lang="en-US" sz="4000" dirty="0" err="1" smtClean="0">
                <a:latin typeface="Times New Roman" pitchFamily="18" charset="0"/>
                <a:cs typeface="Times New Roman" pitchFamily="18" charset="0"/>
              </a:rPr>
              <a:t>Học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thuộc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ghi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nhớ</a:t>
            </a:r>
            <a:r>
              <a:rPr lang="en-US" sz="4000" dirty="0" smtClean="0">
                <a:latin typeface="Times New Roman" pitchFamily="18" charset="0"/>
                <a:cs typeface="Times New Roman" pitchFamily="18" charset="0"/>
              </a:rPr>
              <a:t>.</a:t>
            </a:r>
          </a:p>
          <a:p>
            <a:pPr>
              <a:buFontTx/>
              <a:buChar char="-"/>
            </a:pPr>
            <a:r>
              <a:rPr lang="en-US" sz="4000" dirty="0" err="1" smtClean="0">
                <a:latin typeface="Times New Roman" pitchFamily="18" charset="0"/>
                <a:cs typeface="Times New Roman" pitchFamily="18" charset="0"/>
              </a:rPr>
              <a:t>Hoàn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thiện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tập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trong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vở</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tập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Ngữ</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Văn</a:t>
            </a:r>
            <a:r>
              <a:rPr lang="en-US" sz="4000" dirty="0" smtClean="0">
                <a:latin typeface="Times New Roman" pitchFamily="18" charset="0"/>
                <a:cs typeface="Times New Roman" pitchFamily="18" charset="0"/>
              </a:rPr>
              <a:t>.</a:t>
            </a:r>
          </a:p>
          <a:p>
            <a:pPr>
              <a:buFontTx/>
              <a:buChar char="-"/>
            </a:pPr>
            <a:r>
              <a:rPr lang="en-US" sz="4000" dirty="0" err="1" smtClean="0">
                <a:latin typeface="Times New Roman" pitchFamily="18" charset="0"/>
                <a:cs typeface="Times New Roman" pitchFamily="18" charset="0"/>
              </a:rPr>
              <a:t>Làm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tập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văn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số</a:t>
            </a:r>
            <a:r>
              <a:rPr lang="en-US" sz="4000" dirty="0" smtClean="0">
                <a:latin typeface="Times New Roman" pitchFamily="18" charset="0"/>
                <a:cs typeface="Times New Roman" pitchFamily="18" charset="0"/>
              </a:rPr>
              <a:t> 5.</a:t>
            </a:r>
          </a:p>
          <a:p>
            <a:pPr>
              <a:buFontTx/>
              <a:buChar cha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74838"/>
            <a:ext cx="8534400" cy="4983162"/>
          </a:xfrm>
        </p:spPr>
        <p:txBody>
          <a:bodyPr/>
          <a:lstStyle/>
          <a:p>
            <a:pPr marL="514350" indent="-514350" algn="just" eaLnBrk="1" hangingPunct="1">
              <a:buFont typeface="Arial" charset="0"/>
              <a:buAutoNum type="arabicPeriod"/>
            </a:pPr>
            <a:r>
              <a:rPr lang="en-US" b="1" smtClean="0">
                <a:solidFill>
                  <a:srgbClr val="FF0000"/>
                </a:solidFill>
                <a:latin typeface="Times New Roman" pitchFamily="18" charset="0"/>
                <a:cs typeface="Times New Roman" pitchFamily="18" charset="0"/>
              </a:rPr>
              <a:t>Tìm hiểu ví dụ SGK/45,46:</a:t>
            </a:r>
          </a:p>
          <a:p>
            <a:pPr marL="514350" indent="-514350" algn="just" eaLnBrk="1" hangingPunct="1">
              <a:buFont typeface="Arial" charset="0"/>
              <a:buNone/>
            </a:pPr>
            <a:r>
              <a:rPr lang="en-US" smtClean="0">
                <a:latin typeface="Times New Roman" pitchFamily="18" charset="0"/>
                <a:cs typeface="Times New Roman" pitchFamily="18" charset="0"/>
              </a:rPr>
              <a:t>	</a:t>
            </a:r>
            <a:r>
              <a:rPr lang="en-US" u="sng" smtClean="0">
                <a:latin typeface="Times New Roman" pitchFamily="18" charset="0"/>
                <a:cs typeface="Times New Roman" pitchFamily="18" charset="0"/>
              </a:rPr>
              <a:t>a) Đoạn văn :</a:t>
            </a:r>
          </a:p>
          <a:p>
            <a:pPr marL="514350" indent="-514350" algn="just" eaLnBrk="1" hangingPunct="1">
              <a:buFont typeface="Arial" charset="0"/>
              <a:buNone/>
            </a:pPr>
            <a:r>
              <a:rPr lang="en-US" smtClean="0">
                <a:latin typeface="Times New Roman" pitchFamily="18" charset="0"/>
                <a:cs typeface="Times New Roman" pitchFamily="18" charset="0"/>
              </a:rPr>
              <a:t>“ Những động tác thả sào, rút sào rập ràng nhanh như cắt. Thuyền cố lấn lên. Dượng Hương Thư như một pho tượng đồng đúc, các bắp thịt cuồn cuộn, hai hàm răng cắn chặt, quai hàm bạnh ra, cặp mắt nảy lửa ghì trên ngọn sào giống như một hiệp sĩ của Trường Sơn oai linh hùng vĩ.”</a:t>
            </a:r>
          </a:p>
          <a:p>
            <a:pPr marL="514350" indent="-514350" algn="r" eaLnBrk="1" hangingPunct="1">
              <a:buFont typeface="Arial" charset="0"/>
              <a:buNone/>
            </a:pPr>
            <a:r>
              <a:rPr lang="en-US" smtClean="0">
                <a:latin typeface="Times New Roman" pitchFamily="18" charset="0"/>
                <a:cs typeface="Times New Roman" pitchFamily="18" charset="0"/>
              </a:rPr>
              <a:t>(Võ Quảng)</a:t>
            </a:r>
          </a:p>
        </p:txBody>
      </p:sp>
      <p:sp>
        <p:nvSpPr>
          <p:cNvPr id="4" name="Rectangle 3"/>
          <p:cNvSpPr/>
          <p:nvPr/>
        </p:nvSpPr>
        <p:spPr>
          <a:xfrm>
            <a:off x="275763"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pic>
        <p:nvPicPr>
          <p:cNvPr id="6" name="Picture 91" descr="Vuot thac"/>
          <p:cNvPicPr>
            <a:picLocks noChangeAspect="1" noChangeArrowheads="1"/>
          </p:cNvPicPr>
          <p:nvPr/>
        </p:nvPicPr>
        <p:blipFill>
          <a:blip r:embed="rId2"/>
          <a:srcRect/>
          <a:stretch>
            <a:fillRect/>
          </a:stretch>
        </p:blipFill>
        <p:spPr bwMode="auto">
          <a:xfrm>
            <a:off x="0" y="-76200"/>
            <a:ext cx="9144000" cy="6858000"/>
          </a:xfrm>
          <a:prstGeom prst="rect">
            <a:avLst/>
          </a:prstGeom>
          <a:noFill/>
          <a:ln w="9525">
            <a:solidFill>
              <a:srgbClr val="FFC000"/>
            </a:solidFill>
            <a:miter lim="800000"/>
            <a:headEnd/>
            <a:tailEnd/>
          </a:ln>
        </p:spPr>
      </p:pic>
      <p:sp>
        <p:nvSpPr>
          <p:cNvPr id="7" name="Cloud Callout 6"/>
          <p:cNvSpPr/>
          <p:nvPr/>
        </p:nvSpPr>
        <p:spPr>
          <a:xfrm>
            <a:off x="304800" y="304800"/>
            <a:ext cx="8610600" cy="5334000"/>
          </a:xfrm>
          <a:prstGeom prst="cloudCallou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dirty="0">
              <a:solidFill>
                <a:schemeClr val="tx1"/>
              </a:solidFill>
              <a:latin typeface="Times New Roman" pitchFamily="18" charset="0"/>
              <a:cs typeface="Times New Roman" pitchFamily="18" charset="0"/>
            </a:endParaRPr>
          </a:p>
          <a:p>
            <a:pPr algn="ctr" fontAlgn="auto">
              <a:spcBef>
                <a:spcPts val="0"/>
              </a:spcBef>
              <a:spcAft>
                <a:spcPts val="0"/>
              </a:spcAft>
              <a:defRPr/>
            </a:pPr>
            <a:r>
              <a:rPr lang="en-US" sz="3600" dirty="0">
                <a:solidFill>
                  <a:schemeClr val="tx1"/>
                </a:solidFill>
                <a:latin typeface="Times New Roman" pitchFamily="18" charset="0"/>
                <a:cs typeface="Times New Roman" pitchFamily="18" charset="0"/>
              </a:rPr>
              <a:t>Ở </a:t>
            </a:r>
            <a:r>
              <a:rPr lang="en-US" sz="3600" dirty="0" err="1">
                <a:solidFill>
                  <a:schemeClr val="tx1"/>
                </a:solidFill>
                <a:latin typeface="Times New Roman" pitchFamily="18" charset="0"/>
                <a:cs typeface="Times New Roman" pitchFamily="18" charset="0"/>
              </a:rPr>
              <a:t>đoạn</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văn</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này</a:t>
            </a:r>
            <a:r>
              <a:rPr lang="en-US" sz="3600" dirty="0">
                <a:solidFill>
                  <a:schemeClr val="tx1"/>
                </a:solidFill>
                <a:latin typeface="Times New Roman" pitchFamily="18" charset="0"/>
                <a:cs typeface="Times New Roman" pitchFamily="18" charset="0"/>
              </a:rPr>
              <a:t>, qua </a:t>
            </a:r>
            <a:r>
              <a:rPr lang="en-US" sz="3600" dirty="0" err="1">
                <a:solidFill>
                  <a:schemeClr val="tx1"/>
                </a:solidFill>
                <a:latin typeface="Times New Roman" pitchFamily="18" charset="0"/>
                <a:cs typeface="Times New Roman" pitchFamily="18" charset="0"/>
              </a:rPr>
              <a:t>hình</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ảnh</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nhân</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vật</a:t>
            </a:r>
            <a:r>
              <a:rPr lang="en-US" sz="3600" dirty="0">
                <a:solidFill>
                  <a:schemeClr val="tx1"/>
                </a:solidFill>
                <a:latin typeface="Times New Roman" pitchFamily="18" charset="0"/>
                <a:cs typeface="Times New Roman" pitchFamily="18" charset="0"/>
              </a:rPr>
              <a:t> </a:t>
            </a:r>
            <a:r>
              <a:rPr lang="en-US" sz="3600" dirty="0" err="1" smtClean="0">
                <a:solidFill>
                  <a:schemeClr val="tx1"/>
                </a:solidFill>
                <a:latin typeface="Times New Roman" pitchFamily="18" charset="0"/>
                <a:cs typeface="Times New Roman" pitchFamily="18" charset="0"/>
              </a:rPr>
              <a:t>Dượng</a:t>
            </a:r>
            <a:r>
              <a:rPr lang="en-US" sz="3600" dirty="0" smtClean="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Hương</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Thư</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vượt</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thác</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ta</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có</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thể</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hình</a:t>
            </a:r>
            <a:r>
              <a:rPr lang="en-US" sz="3600" dirty="0">
                <a:solidFill>
                  <a:schemeClr val="tx1"/>
                </a:solidFill>
                <a:latin typeface="Times New Roman" pitchFamily="18" charset="0"/>
                <a:cs typeface="Times New Roman" pitchFamily="18" charset="0"/>
              </a:rPr>
              <a:t> dung </a:t>
            </a:r>
            <a:r>
              <a:rPr lang="en-US" sz="3600" dirty="0" err="1">
                <a:solidFill>
                  <a:schemeClr val="tx1"/>
                </a:solidFill>
                <a:latin typeface="Times New Roman" pitchFamily="18" charset="0"/>
                <a:cs typeface="Times New Roman" pitchFamily="18" charset="0"/>
              </a:rPr>
              <a:t>được</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những</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nét</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tiêu</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biểu</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gì</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của</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cảnh</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sắc</a:t>
            </a:r>
            <a:r>
              <a:rPr lang="en-US" sz="3600" dirty="0">
                <a:solidFill>
                  <a:schemeClr val="tx1"/>
                </a:solidFill>
                <a:latin typeface="Times New Roman" pitchFamily="18" charset="0"/>
                <a:cs typeface="Times New Roman" pitchFamily="18" charset="0"/>
              </a:rPr>
              <a:t> ở </a:t>
            </a:r>
            <a:r>
              <a:rPr lang="en-US" sz="3600" dirty="0" err="1">
                <a:solidFill>
                  <a:schemeClr val="tx1"/>
                </a:solidFill>
                <a:latin typeface="Times New Roman" pitchFamily="18" charset="0"/>
                <a:cs typeface="Times New Roman" pitchFamily="18" charset="0"/>
              </a:rPr>
              <a:t>khúc</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sông</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có</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nhiều</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thác</a:t>
            </a:r>
            <a:r>
              <a:rPr lang="en-US" sz="3600" dirty="0">
                <a:solidFill>
                  <a:schemeClr val="tx1"/>
                </a:solidFill>
                <a:latin typeface="Times New Roman" pitchFamily="18" charset="0"/>
                <a:cs typeface="Times New Roman" pitchFamily="18" charset="0"/>
              </a:rPr>
              <a:t> </a:t>
            </a:r>
            <a:r>
              <a:rPr lang="en-US" sz="3600" dirty="0" err="1">
                <a:solidFill>
                  <a:schemeClr val="tx1"/>
                </a:solidFill>
                <a:latin typeface="Times New Roman" pitchFamily="18" charset="0"/>
                <a:cs typeface="Times New Roman" pitchFamily="18" charset="0"/>
              </a:rPr>
              <a:t>dữ</a:t>
            </a:r>
            <a:r>
              <a:rPr lang="en-US" sz="3600" dirty="0">
                <a:solidFill>
                  <a:schemeClr val="tx1"/>
                </a:solidFill>
                <a:latin typeface="Times New Roman" pitchFamily="18" charset="0"/>
                <a:cs typeface="Times New Roman" pitchFamily="18" charset="0"/>
              </a:rPr>
              <a:t>?</a:t>
            </a:r>
          </a:p>
        </p:txBody>
      </p:sp>
      <p:sp>
        <p:nvSpPr>
          <p:cNvPr id="8" name="Pentagon 7"/>
          <p:cNvSpPr/>
          <p:nvPr/>
        </p:nvSpPr>
        <p:spPr>
          <a:xfrm>
            <a:off x="685800" y="3657600"/>
            <a:ext cx="8153400" cy="2971800"/>
          </a:xfrm>
          <a:prstGeom prst="homePlate">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en-US" sz="3200" b="1" dirty="0" err="1">
                <a:solidFill>
                  <a:srgbClr val="FF0000"/>
                </a:solidFill>
                <a:latin typeface="Times New Roman" pitchFamily="18" charset="0"/>
                <a:cs typeface="Times New Roman" pitchFamily="18" charset="0"/>
              </a:rPr>
              <a:t>Tác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giả</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miêu</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tả</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hành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động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cử</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chỉ</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hình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ảnh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nhân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vật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có</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những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nét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gân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guốc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rắn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rỏi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khỏe</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mạnh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vững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chãi</a:t>
            </a:r>
            <a:r>
              <a:rPr lang="en-US" sz="3200" b="1" dirty="0">
                <a:solidFill>
                  <a:srgbClr val="FF0000"/>
                </a:solidFill>
                <a:latin typeface="Times New Roman" pitchFamily="18" charset="0"/>
                <a:cs typeface="Times New Roman" pitchFamily="18" charset="0"/>
              </a:rPr>
              <a:t> </a:t>
            </a:r>
            <a:endParaRPr lang="en-US" sz="3200" b="1" dirty="0" smtClean="0">
              <a:solidFill>
                <a:srgbClr val="FF0000"/>
              </a:solidFill>
              <a:latin typeface="Times New Roman" pitchFamily="18" charset="0"/>
              <a:cs typeface="Times New Roman" pitchFamily="18" charset="0"/>
            </a:endParaRPr>
          </a:p>
          <a:p>
            <a:pPr algn="ctr" fontAlgn="auto">
              <a:spcBef>
                <a:spcPts val="0"/>
              </a:spcBef>
              <a:spcAft>
                <a:spcPts val="0"/>
              </a:spcAft>
              <a:defRPr/>
            </a:pPr>
            <a:r>
              <a:rPr lang="en-US" sz="3200" b="1" dirty="0" smtClean="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Làm</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nổi</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bật</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cảnh</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thác</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dữ</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hiểm</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trở</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khó</a:t>
            </a:r>
            <a:r>
              <a:rPr lang="en-US" sz="3200" b="1" dirty="0">
                <a:solidFill>
                  <a:srgbClr val="FF0000"/>
                </a:solidFill>
                <a:latin typeface="Times New Roman" pitchFamily="18" charset="0"/>
                <a:cs typeface="Times New Roman" pitchFamily="18" charset="0"/>
                <a:sym typeface="Wingdings" pitchFamily="2" charset="2"/>
              </a:rPr>
              <a:t> </a:t>
            </a:r>
            <a:r>
              <a:rPr lang="en-US" sz="3200" b="1" dirty="0" err="1">
                <a:solidFill>
                  <a:srgbClr val="FF0000"/>
                </a:solidFill>
                <a:latin typeface="Times New Roman" pitchFamily="18" charset="0"/>
                <a:cs typeface="Times New Roman" pitchFamily="18" charset="0"/>
                <a:sym typeface="Wingdings" pitchFamily="2" charset="2"/>
              </a:rPr>
              <a:t>vượt</a:t>
            </a:r>
            <a:r>
              <a:rPr lang="en-US" sz="3200" b="1" dirty="0">
                <a:solidFill>
                  <a:srgbClr val="FF0000"/>
                </a:solidFill>
                <a:latin typeface="Times New Roman" pitchFamily="18" charset="0"/>
                <a:cs typeface="Times New Roman" pitchFamily="18" charset="0"/>
                <a:sym typeface="Wingdings" pitchFamily="2" charset="2"/>
              </a:rPr>
              <a:t>.</a:t>
            </a:r>
            <a:endParaRPr lang="en-US"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3"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
                                        <p:tgtEl>
                                          <p:spTgt spid="3">
                                            <p:txEl>
                                              <p:pRg st="1" end="1"/>
                                            </p:txEl>
                                          </p:spTgt>
                                        </p:tgtEl>
                                      </p:cBhvr>
                                    </p:animEffect>
                                    <p:anim calcmode="lin" valueType="num">
                                      <p:cBhvr>
                                        <p:cTn id="20"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diamond(in)">
                                      <p:cBhvr>
                                        <p:cTn id="28" dur="2000"/>
                                        <p:tgtEl>
                                          <p:spTgt spid="3">
                                            <p:txEl>
                                              <p:pRg st="2" end="2"/>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diamond(in)">
                                      <p:cBhvr>
                                        <p:cTn id="31" dur="20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4)">
                                      <p:cBhvr>
                                        <p:cTn id="36" dur="1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xit" presetSubtype="16" fill="hold" grpId="1" nodeType="clickEffect">
                                  <p:stCondLst>
                                    <p:cond delay="0"/>
                                  </p:stCondLst>
                                  <p:childTnLst>
                                    <p:animEffect transition="out" filter="diamond(in)">
                                      <p:cBhvr>
                                        <p:cTn id="45" dur="2000"/>
                                        <p:tgtEl>
                                          <p:spTgt spid="7"/>
                                        </p:tgtEl>
                                      </p:cBhvr>
                                    </p:animEffect>
                                    <p:set>
                                      <p:cBhvr>
                                        <p:cTn id="46" dur="1" fill="hold">
                                          <p:stCondLst>
                                            <p:cond delay="1999"/>
                                          </p:stCondLst>
                                        </p:cTn>
                                        <p:tgtEl>
                                          <p:spTgt spid="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6" presetClass="entr" presetSubtype="26"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inHorizont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304800" y="1874838"/>
            <a:ext cx="8534400" cy="4983162"/>
          </a:xfrm>
        </p:spPr>
        <p:txBody>
          <a:bodyPr/>
          <a:lstStyle/>
          <a:p>
            <a:pPr marL="514350" indent="-514350" algn="just" eaLnBrk="1" hangingPunct="1">
              <a:buFont typeface="Arial" charset="0"/>
              <a:buAutoNum type="arabicPeriod"/>
            </a:pPr>
            <a:r>
              <a:rPr lang="en-US" b="1" smtClean="0">
                <a:solidFill>
                  <a:srgbClr val="FF0000"/>
                </a:solidFill>
                <a:latin typeface="Times New Roman" pitchFamily="18" charset="0"/>
                <a:cs typeface="Times New Roman" pitchFamily="18" charset="0"/>
              </a:rPr>
              <a:t>Tìm hiểu ví dụ SGK/45,46:</a:t>
            </a:r>
          </a:p>
          <a:p>
            <a:pPr marL="514350" indent="-514350" algn="just" eaLnBrk="1" hangingPunct="1">
              <a:buFont typeface="Arial" charset="0"/>
              <a:buNone/>
            </a:pPr>
            <a:r>
              <a:rPr lang="en-US" smtClean="0">
                <a:latin typeface="Times New Roman" pitchFamily="18" charset="0"/>
                <a:cs typeface="Times New Roman" pitchFamily="18" charset="0"/>
              </a:rPr>
              <a:t>	</a:t>
            </a:r>
            <a:r>
              <a:rPr lang="en-US" u="sng" smtClean="0">
                <a:latin typeface="Times New Roman" pitchFamily="18" charset="0"/>
                <a:cs typeface="Times New Roman" pitchFamily="18" charset="0"/>
              </a:rPr>
              <a:t>a) Đoạn văn :</a:t>
            </a:r>
          </a:p>
          <a:p>
            <a:pPr marL="514350" indent="-514350" algn="just" eaLnBrk="1" hangingPunct="1">
              <a:buFont typeface="Arial" charset="0"/>
              <a:buNone/>
            </a:pPr>
            <a:r>
              <a:rPr lang="en-US" smtClean="0">
                <a:latin typeface="Times New Roman" pitchFamily="18" charset="0"/>
                <a:cs typeface="Times New Roman" pitchFamily="18" charset="0"/>
              </a:rPr>
              <a:t>“ Những động tác thả sào, rút sào rập ràng nhanh như cắt. Thuyền cố lấn lên. Dượng Hương Thư như một pho tượng đồng đúc, các bắp thịt cuồn cuộn, hai hàm răng cắn chặt, quai hàm bạnh ra, cặp mắt nảy lửa ghì trên ngọn sào giống như một hiệp sĩ của Trường Sơn oai linh hùng vĩ.”</a:t>
            </a:r>
          </a:p>
          <a:p>
            <a:pPr marL="514350" indent="-514350" algn="r" eaLnBrk="1" hangingPunct="1">
              <a:buFont typeface="Arial" charset="0"/>
              <a:buNone/>
            </a:pPr>
            <a:r>
              <a:rPr lang="en-US" smtClean="0">
                <a:latin typeface="Times New Roman" pitchFamily="18" charset="0"/>
                <a:cs typeface="Times New Roman" pitchFamily="18" charset="0"/>
              </a:rPr>
              <a:t>(Võ Quảng)</a:t>
            </a:r>
          </a:p>
        </p:txBody>
      </p:sp>
      <p:sp>
        <p:nvSpPr>
          <p:cNvPr id="4" name="Rectangle 3"/>
          <p:cNvSpPr/>
          <p:nvPr/>
        </p:nvSpPr>
        <p:spPr>
          <a:xfrm>
            <a:off x="275763"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pic>
        <p:nvPicPr>
          <p:cNvPr id="9" name="Picture 38" descr="5"/>
          <p:cNvPicPr>
            <a:picLocks noChangeAspect="1" noChangeArrowheads="1"/>
          </p:cNvPicPr>
          <p:nvPr/>
        </p:nvPicPr>
        <p:blipFill>
          <a:blip r:embed="rId2"/>
          <a:srcRect/>
          <a:stretch>
            <a:fillRect/>
          </a:stretch>
        </p:blipFill>
        <p:spPr bwMode="auto">
          <a:xfrm>
            <a:off x="0" y="-76200"/>
            <a:ext cx="9144000" cy="6858000"/>
          </a:xfrm>
          <a:prstGeom prst="rect">
            <a:avLst/>
          </a:prstGeom>
          <a:noFill/>
          <a:ln w="38100">
            <a:solidFill>
              <a:srgbClr val="0000FF"/>
            </a:solidFill>
            <a:miter lim="800000"/>
            <a:headEnd/>
            <a:tailEnd/>
          </a:ln>
        </p:spPr>
      </p:pic>
      <p:sp>
        <p:nvSpPr>
          <p:cNvPr id="10" name="Oval Callout 9"/>
          <p:cNvSpPr/>
          <p:nvPr/>
        </p:nvSpPr>
        <p:spPr>
          <a:xfrm>
            <a:off x="1524000" y="1447800"/>
            <a:ext cx="7543800" cy="4648200"/>
          </a:xfrm>
          <a:prstGeom prst="wedgeEllipseCallou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0" b="1" dirty="0">
                <a:solidFill>
                  <a:srgbClr val="FF0000"/>
                </a:solidFill>
                <a:latin typeface="Times New Roman" pitchFamily="18" charset="0"/>
                <a:cs typeface="Times New Roman" pitchFamily="18" charset="0"/>
              </a:rPr>
              <a:t>Theo </a:t>
            </a:r>
            <a:r>
              <a:rPr lang="en-US" sz="4000" b="1" dirty="0" err="1">
                <a:solidFill>
                  <a:srgbClr val="FF0000"/>
                </a:solidFill>
                <a:latin typeface="Times New Roman" pitchFamily="18" charset="0"/>
                <a:cs typeface="Times New Roman" pitchFamily="18" charset="0"/>
              </a:rPr>
              <a:t>em</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trong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đoạn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văn</a:t>
            </a:r>
            <a:r>
              <a:rPr lang="en-US" sz="4000" b="1" dirty="0">
                <a:solidFill>
                  <a:srgbClr val="FF0000"/>
                </a:solidFill>
                <a:latin typeface="Times New Roman" pitchFamily="18" charset="0"/>
                <a:cs typeface="Times New Roman" pitchFamily="18" charset="0"/>
              </a:rPr>
              <a:t> a), </a:t>
            </a:r>
            <a:r>
              <a:rPr lang="en-US" sz="4000" b="1" dirty="0" err="1">
                <a:solidFill>
                  <a:srgbClr val="FF0000"/>
                </a:solidFill>
                <a:latin typeface="Times New Roman" pitchFamily="18" charset="0"/>
                <a:cs typeface="Times New Roman" pitchFamily="18" charset="0"/>
              </a:rPr>
              <a:t>người</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tả</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muốn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tả</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dượng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Hương</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Thư</a:t>
            </a:r>
            <a:r>
              <a:rPr lang="en-US" sz="4000" b="1" dirty="0">
                <a:solidFill>
                  <a:srgbClr val="FF0000"/>
                </a:solidFill>
                <a:latin typeface="Times New Roman" pitchFamily="18" charset="0"/>
                <a:cs typeface="Times New Roman" pitchFamily="18" charset="0"/>
              </a:rPr>
              <a:t>  hay </a:t>
            </a:r>
            <a:r>
              <a:rPr lang="en-US" sz="4000" b="1" dirty="0" err="1">
                <a:solidFill>
                  <a:srgbClr val="FF0000"/>
                </a:solidFill>
                <a:latin typeface="Times New Roman" pitchFamily="18" charset="0"/>
                <a:cs typeface="Times New Roman" pitchFamily="18" charset="0"/>
              </a:rPr>
              <a:t>muốn</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tả</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cảnh</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vượt</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thác</a:t>
            </a:r>
            <a:r>
              <a:rPr lang="en-US" sz="4000" b="1" dirty="0">
                <a:solidFill>
                  <a:srgbClr val="FF0000"/>
                </a:solidFill>
                <a:latin typeface="Times New Roman" pitchFamily="18" charset="0"/>
                <a:cs typeface="Times New Roman" pitchFamily="18" charset="0"/>
              </a:rPr>
              <a:t>.</a:t>
            </a:r>
          </a:p>
        </p:txBody>
      </p:sp>
      <p:sp>
        <p:nvSpPr>
          <p:cNvPr id="11" name="Flowchart: Alternate Process 10"/>
          <p:cNvSpPr/>
          <p:nvPr/>
        </p:nvSpPr>
        <p:spPr>
          <a:xfrm>
            <a:off x="1600200" y="914400"/>
            <a:ext cx="6324600" cy="5029200"/>
          </a:xfrm>
          <a:prstGeom prst="flowChartAlternateProcess">
            <a:avLst/>
          </a:prstGeom>
          <a:blipFill>
            <a:blip r:embed="rId3" cstate="print"/>
            <a:stretch>
              <a:fillRect/>
            </a:stretch>
          </a:blip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400" b="1" dirty="0" err="1">
                <a:solidFill>
                  <a:srgbClr val="C10F81"/>
                </a:solidFill>
                <a:latin typeface="Times New Roman" pitchFamily="18" charset="0"/>
                <a:cs typeface="Times New Roman" pitchFamily="18" charset="0"/>
              </a:rPr>
              <a:t>Tả</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cảnh</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vượt</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thác</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với</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nhân</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vật</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chủ</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yếu</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trong</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cảnh</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là</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dượng</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Hương</a:t>
            </a:r>
            <a:r>
              <a:rPr lang="en-US" sz="4400" b="1" dirty="0">
                <a:solidFill>
                  <a:srgbClr val="C10F81"/>
                </a:solidFill>
                <a:latin typeface="Times New Roman" pitchFamily="18" charset="0"/>
                <a:cs typeface="Times New Roman" pitchFamily="18" charset="0"/>
              </a:rPr>
              <a:t> </a:t>
            </a:r>
            <a:r>
              <a:rPr lang="en-US" sz="4400" b="1" dirty="0" err="1">
                <a:solidFill>
                  <a:srgbClr val="C10F81"/>
                </a:solidFill>
                <a:latin typeface="Times New Roman" pitchFamily="18" charset="0"/>
                <a:cs typeface="Times New Roman" pitchFamily="18" charset="0"/>
              </a:rPr>
              <a:t>Thư</a:t>
            </a:r>
            <a:r>
              <a:rPr lang="en-US" sz="4400" b="1" dirty="0">
                <a:solidFill>
                  <a:srgbClr val="C10F81"/>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amond(in)">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xit" presetSubtype="4" fill="hold" grpId="1" nodeType="clickEffect">
                                  <p:stCondLst>
                                    <p:cond delay="0"/>
                                  </p:stCondLst>
                                  <p:childTnLst>
                                    <p:animEffect transition="out" filter="wheel(4)">
                                      <p:cBhvr>
                                        <p:cTn id="19" dur="1000"/>
                                        <p:tgtEl>
                                          <p:spTgt spid="10"/>
                                        </p:tgtEl>
                                      </p:cBhvr>
                                    </p:animEffect>
                                    <p:set>
                                      <p:cBhvr>
                                        <p:cTn id="20" dur="1" fill="hold">
                                          <p:stCondLst>
                                            <p:cond delay="9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4)">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914400" y="2057400"/>
            <a:ext cx="7924800" cy="4800600"/>
          </a:xfrm>
        </p:spPr>
        <p:txBody>
          <a:bodyPr/>
          <a:lstStyle/>
          <a:p>
            <a:pPr marL="514350" indent="-514350" algn="just" eaLnBrk="1" hangingPunct="1">
              <a:buFont typeface="Arial" charset="0"/>
              <a:buAutoNum type="arabicPeriod"/>
            </a:pPr>
            <a:r>
              <a:rPr lang="en-US" sz="3600" b="1" u="sng" dirty="0" err="1" smtClean="0">
                <a:solidFill>
                  <a:srgbClr val="FF0000"/>
                </a:solidFill>
                <a:latin typeface="Times New Roman" pitchFamily="18" charset="0"/>
                <a:cs typeface="Times New Roman" pitchFamily="18" charset="0"/>
              </a:rPr>
              <a:t>Khảo</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sát</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phân</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tích</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ngữ</a:t>
            </a:r>
            <a:r>
              <a:rPr lang="en-US" sz="3600" b="1" u="sng" dirty="0" smtClean="0">
                <a:solidFill>
                  <a:srgbClr val="FF0000"/>
                </a:solidFill>
                <a:latin typeface="Times New Roman" pitchFamily="18" charset="0"/>
                <a:cs typeface="Times New Roman" pitchFamily="18" charset="0"/>
              </a:rPr>
              <a:t> </a:t>
            </a:r>
            <a:r>
              <a:rPr lang="en-US" sz="3600" b="1" u="sng" dirty="0" err="1" smtClean="0">
                <a:solidFill>
                  <a:srgbClr val="FF0000"/>
                </a:solidFill>
                <a:latin typeface="Times New Roman" pitchFamily="18" charset="0"/>
                <a:cs typeface="Times New Roman" pitchFamily="18" charset="0"/>
              </a:rPr>
              <a:t>liệu</a:t>
            </a:r>
            <a:endParaRPr lang="en-US" sz="3600" b="1" u="sng" dirty="0" smtClean="0">
              <a:solidFill>
                <a:srgbClr val="FF0000"/>
              </a:solidFill>
              <a:latin typeface="Times New Roman" pitchFamily="18" charset="0"/>
              <a:cs typeface="Times New Roman" pitchFamily="18" charset="0"/>
            </a:endParaRPr>
          </a:p>
          <a:p>
            <a:pPr marL="514350" indent="-514350" algn="just" eaLnBrk="1" hangingPunct="1">
              <a:buFont typeface="Arial" charset="0"/>
              <a:buNone/>
            </a:pPr>
            <a:r>
              <a:rPr lang="en-US" sz="3600" dirty="0" smtClean="0">
                <a:latin typeface="Times New Roman" pitchFamily="18" charset="0"/>
                <a:cs typeface="Times New Roman" pitchFamily="18" charset="0"/>
              </a:rPr>
              <a:t>	</a:t>
            </a:r>
            <a:r>
              <a:rPr lang="en-US" sz="3600" u="sng" dirty="0" smtClean="0">
                <a:latin typeface="Times New Roman" pitchFamily="18" charset="0"/>
                <a:cs typeface="Times New Roman" pitchFamily="18" charset="0"/>
              </a:rPr>
              <a:t>a) </a:t>
            </a:r>
            <a:r>
              <a:rPr lang="en-US" sz="3600" u="sng" dirty="0" err="1" smtClean="0">
                <a:latin typeface="Times New Roman" pitchFamily="18" charset="0"/>
                <a:cs typeface="Times New Roman" pitchFamily="18" charset="0"/>
              </a:rPr>
              <a:t>Đoạn</a:t>
            </a:r>
            <a:r>
              <a:rPr lang="en-US" sz="3600" u="sng" dirty="0" smtClean="0">
                <a:latin typeface="Times New Roman" pitchFamily="18" charset="0"/>
                <a:cs typeface="Times New Roman" pitchFamily="18" charset="0"/>
              </a:rPr>
              <a:t> </a:t>
            </a:r>
            <a:r>
              <a:rPr lang="en-US" sz="3600" u="sng" dirty="0" err="1" smtClean="0">
                <a:latin typeface="Times New Roman" pitchFamily="18" charset="0"/>
                <a:cs typeface="Times New Roman" pitchFamily="18" charset="0"/>
              </a:rPr>
              <a:t>văn</a:t>
            </a:r>
            <a:r>
              <a:rPr lang="en-US" sz="3600" u="sng"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Miêu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sắc</a:t>
            </a:r>
            <a:r>
              <a:rPr lang="en-US" sz="3600" dirty="0" smtClean="0">
                <a:latin typeface="Times New Roman" pitchFamily="18" charset="0"/>
                <a:cs typeface="Times New Roman" pitchFamily="18" charset="0"/>
              </a:rPr>
              <a:t> ở </a:t>
            </a:r>
            <a:r>
              <a:rPr lang="en-US" sz="3600" dirty="0" err="1" smtClean="0">
                <a:latin typeface="Times New Roman" pitchFamily="18" charset="0"/>
                <a:cs typeface="Times New Roman" pitchFamily="18" charset="0"/>
              </a:rPr>
              <a:t>khúc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có</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nhiều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dữ</a:t>
            </a:r>
            <a:r>
              <a:rPr lang="en-US" sz="3600" dirty="0" smtClean="0">
                <a:latin typeface="Times New Roman" pitchFamily="18" charset="0"/>
                <a:cs typeface="Times New Roman" pitchFamily="18" charset="0"/>
              </a:rPr>
              <a:t>.</a:t>
            </a:r>
          </a:p>
          <a:p>
            <a:pPr marL="514350" indent="-514350" algn="just" eaLnBrk="1" hangingPunct="1">
              <a:buFont typeface="Arial" charset="0"/>
              <a:buNone/>
            </a:pP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ngoại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động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Thư</a:t>
            </a:r>
            <a:r>
              <a:rPr lang="en-US" sz="3600" dirty="0" smtClean="0">
                <a:latin typeface="Times New Roman" pitchFamily="18" charset="0"/>
                <a:cs typeface="Times New Roman" pitchFamily="18" charset="0"/>
              </a:rPr>
              <a:t>.</a:t>
            </a:r>
          </a:p>
          <a:p>
            <a:pPr marL="514350" indent="-514350" algn="just" eaLnBrk="1" hangingPunct="1">
              <a:buFont typeface="Arial" charset="0"/>
              <a:buNone/>
            </a:pP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Gián</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tiếp</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miêu</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tả</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cảnh</a:t>
            </a:r>
            <a:r>
              <a:rPr lang="en-US" sz="3600" dirty="0" smtClean="0">
                <a:latin typeface="Times New Roman" pitchFamily="18" charset="0"/>
                <a:cs typeface="Times New Roman" pitchFamily="18" charset="0"/>
                <a:sym typeface="Wingdings" pitchFamily="2" charset="2"/>
              </a:rPr>
              <a:t> </a:t>
            </a:r>
            <a:r>
              <a:rPr lang="en-US" sz="3600" dirty="0" err="1" smtClean="0">
                <a:latin typeface="Times New Roman" pitchFamily="18" charset="0"/>
                <a:cs typeface="Times New Roman" pitchFamily="18" charset="0"/>
                <a:sym typeface="Wingdings" pitchFamily="2" charset="2"/>
              </a:rPr>
              <a:t>vật</a:t>
            </a:r>
            <a:r>
              <a:rPr lang="en-US" sz="3600" dirty="0" smtClean="0">
                <a:latin typeface="Times New Roman" pitchFamily="18" charset="0"/>
                <a:cs typeface="Times New Roman" pitchFamily="18" charset="0"/>
                <a:sym typeface="Wingdings" pitchFamily="2" charset="2"/>
              </a:rPr>
              <a:t>. </a:t>
            </a:r>
            <a:endParaRPr lang="en-US" sz="3600" dirty="0" smtClean="0">
              <a:latin typeface="Times New Roman" pitchFamily="18" charset="0"/>
              <a:cs typeface="Times New Roman" pitchFamily="18" charset="0"/>
            </a:endParaRPr>
          </a:p>
        </p:txBody>
      </p:sp>
      <p:sp>
        <p:nvSpPr>
          <p:cNvPr id="4" name="Rectangle 3"/>
          <p:cNvSpPr/>
          <p:nvPr/>
        </p:nvSpPr>
        <p:spPr>
          <a:xfrm>
            <a:off x="703920"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46238"/>
            <a:ext cx="8534400" cy="4983162"/>
          </a:xfrm>
          <a:solidFill>
            <a:schemeClr val="accent2">
              <a:lumMod val="75000"/>
              <a:alpha val="23000"/>
            </a:schemeClr>
          </a:solidFill>
          <a:ln>
            <a:solidFill>
              <a:schemeClr val="bg1"/>
            </a:solidFill>
          </a:ln>
        </p:spPr>
        <p:txBody>
          <a:bodyPr/>
          <a:lstStyle/>
          <a:p>
            <a:pPr marL="514350" indent="-514350" algn="just" eaLnBrk="1" hangingPunct="1">
              <a:buFont typeface="Arial" charset="0"/>
              <a:buAutoNum type="arabicPeriod"/>
            </a:pPr>
            <a:r>
              <a:rPr lang="en-US" b="1" u="sng" dirty="0" err="1" smtClean="0">
                <a:solidFill>
                  <a:srgbClr val="FF0000"/>
                </a:solidFill>
                <a:latin typeface="Times New Roman" pitchFamily="18" charset="0"/>
                <a:cs typeface="Times New Roman" pitchFamily="18" charset="0"/>
              </a:rPr>
              <a:t>Khảo</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sát</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phân</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tích</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ngữ</a:t>
            </a:r>
            <a:r>
              <a:rPr lang="en-US" b="1" u="sng" dirty="0" smtClean="0">
                <a:solidFill>
                  <a:srgbClr val="FF0000"/>
                </a:solidFill>
                <a:latin typeface="Times New Roman" pitchFamily="18" charset="0"/>
                <a:cs typeface="Times New Roman" pitchFamily="18" charset="0"/>
              </a:rPr>
              <a:t> </a:t>
            </a:r>
            <a:r>
              <a:rPr lang="en-US" b="1" u="sng" dirty="0" err="1" smtClean="0">
                <a:solidFill>
                  <a:srgbClr val="FF0000"/>
                </a:solidFill>
                <a:latin typeface="Times New Roman" pitchFamily="18" charset="0"/>
                <a:cs typeface="Times New Roman" pitchFamily="18" charset="0"/>
              </a:rPr>
              <a:t>liệu</a:t>
            </a:r>
            <a:endParaRPr lang="en-US" b="1" u="sng" dirty="0" smtClean="0">
              <a:solidFill>
                <a:srgbClr val="FF0000"/>
              </a:solidFill>
              <a:latin typeface="Times New Roman" pitchFamily="18" charset="0"/>
              <a:cs typeface="Times New Roman" pitchFamily="18" charset="0"/>
            </a:endParaRPr>
          </a:p>
          <a:p>
            <a:pPr marL="514350" indent="-514350" algn="just" eaLnBrk="1" hangingPunct="1">
              <a:buFont typeface="Arial" charset="0"/>
              <a:buNone/>
              <a:defRPr/>
            </a:pPr>
            <a:r>
              <a:rPr lang="en-US" dirty="0" smtClean="0">
                <a:latin typeface="Times New Roman" pitchFamily="18" charset="0"/>
                <a:cs typeface="Times New Roman" pitchFamily="18" charset="0"/>
              </a:rPr>
              <a:t>	</a:t>
            </a:r>
            <a:r>
              <a:rPr lang="en-US" u="sng" dirty="0" smtClean="0">
                <a:latin typeface="Times New Roman" pitchFamily="18" charset="0"/>
                <a:cs typeface="Times New Roman" pitchFamily="18" charset="0"/>
              </a:rPr>
              <a:t>b) </a:t>
            </a:r>
            <a:r>
              <a:rPr lang="en-US" u="sng" dirty="0" err="1" smtClean="0">
                <a:latin typeface="Times New Roman" pitchFamily="18" charset="0"/>
                <a:cs typeface="Times New Roman" pitchFamily="18" charset="0"/>
              </a:rPr>
              <a:t>Đoạn</a:t>
            </a:r>
            <a:r>
              <a:rPr lang="en-US" u="sng" dirty="0" smtClean="0">
                <a:latin typeface="Times New Roman" pitchFamily="18" charset="0"/>
                <a:cs typeface="Times New Roman" pitchFamily="18" charset="0"/>
              </a:rPr>
              <a:t> </a:t>
            </a:r>
            <a:r>
              <a:rPr lang="en-US" u="sng" dirty="0" err="1" smtClean="0">
                <a:latin typeface="Times New Roman" pitchFamily="18" charset="0"/>
                <a:cs typeface="Times New Roman" pitchFamily="18" charset="0"/>
              </a:rPr>
              <a:t>văn</a:t>
            </a:r>
            <a:r>
              <a:rPr lang="en-US" u="sng" dirty="0" smtClean="0">
                <a:latin typeface="Times New Roman" pitchFamily="18" charset="0"/>
                <a:cs typeface="Times New Roman" pitchFamily="18" charset="0"/>
              </a:rPr>
              <a:t> :</a:t>
            </a:r>
          </a:p>
          <a:p>
            <a:pPr marL="46038" indent="1588" algn="just" eaLnBrk="1" hangingPunct="1">
              <a:buFont typeface="Arial" charset="0"/>
              <a:buNone/>
              <a:defRPr/>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Thuyền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chúng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thoát</a:t>
            </a:r>
            <a:r>
              <a:rPr lang="en-US" sz="2400" dirty="0" smtClean="0">
                <a:latin typeface="Times New Roman" pitchFamily="18" charset="0"/>
                <a:cs typeface="Times New Roman" pitchFamily="18" charset="0"/>
              </a:rPr>
              <a:t> qua </a:t>
            </a:r>
            <a:r>
              <a:rPr lang="en-US" sz="2400" dirty="0" err="1" smtClean="0">
                <a:latin typeface="Times New Roman" pitchFamily="18" charset="0"/>
                <a:cs typeface="Times New Roman" pitchFamily="18" charset="0"/>
              </a:rPr>
              <a:t>kênh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Mắt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Cửa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Dòng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mênh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đêm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đen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trũi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ếch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sóng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dòng</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dãy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dòng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đắp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bậc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lòa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nhòa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ẩn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sóng</a:t>
            </a:r>
            <a:r>
              <a:rPr lang="en-US" sz="2400" dirty="0" smtClean="0">
                <a:latin typeface="Times New Roman" pitchFamily="18" charset="0"/>
                <a:cs typeface="Times New Roman" pitchFamily="18" charset="0"/>
              </a:rPr>
              <a:t> ban </a:t>
            </a:r>
            <a:r>
              <a:rPr lang="en-US" sz="2400" dirty="0" err="1" smtClean="0">
                <a:latin typeface="Times New Roman" pitchFamily="18" charset="0"/>
                <a:cs typeface="Times New Roman" pitchFamily="18" charset="0"/>
              </a:rPr>
              <a:t>mai</a:t>
            </a:r>
            <a:r>
              <a:rPr lang="en-US" sz="2400" dirty="0" smtClean="0">
                <a:latin typeface="Times New Roman" pitchFamily="18" charset="0"/>
                <a:cs typeface="Times New Roman" pitchFamily="18" charset="0"/>
              </a:rPr>
              <a:t>.”</a:t>
            </a:r>
          </a:p>
          <a:p>
            <a:pPr marL="514350" indent="-514350" algn="r" eaLnBrk="1" hangingPunct="1">
              <a:buFont typeface="Arial" charset="0"/>
              <a:buNone/>
              <a:defRPr/>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Đoàn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Giỏi</a:t>
            </a:r>
            <a:r>
              <a:rPr lang="en-US" sz="2400" dirty="0" smtClean="0">
                <a:latin typeface="Times New Roman" pitchFamily="18" charset="0"/>
                <a:cs typeface="Times New Roman" pitchFamily="18" charset="0"/>
              </a:rPr>
              <a:t>)</a:t>
            </a:r>
          </a:p>
        </p:txBody>
      </p:sp>
      <p:sp>
        <p:nvSpPr>
          <p:cNvPr id="10" name="Rectangle 9"/>
          <p:cNvSpPr/>
          <p:nvPr/>
        </p:nvSpPr>
        <p:spPr>
          <a:xfrm>
            <a:off x="275763" y="152400"/>
            <a:ext cx="8592480"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 PHƯƠNG PHÁP VIẾT VĂN </a:t>
            </a:r>
          </a:p>
          <a:p>
            <a:pPr algn="ctr" fontAlgn="auto">
              <a:spcBef>
                <a:spcPts val="0"/>
              </a:spcBef>
              <a:spcAft>
                <a:spcPts val="0"/>
              </a:spcAft>
              <a:defRPr/>
            </a:pPr>
            <a:r>
              <a:rPr lang="en-US" sz="48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TẢ CẢNH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1905000" y="914400"/>
            <a:ext cx="6172200" cy="3886200"/>
          </a:xfrm>
          <a:prstGeom prst="wedgeEllipseCallout">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err="1">
                <a:latin typeface="Times New Roman" pitchFamily="18" charset="0"/>
                <a:cs typeface="Times New Roman" pitchFamily="18" charset="0"/>
              </a:rPr>
              <a:t>Đoạn</a:t>
            </a:r>
            <a:r>
              <a:rPr lang="en-US" sz="4400" b="1" dirty="0">
                <a:latin typeface="Times New Roman" pitchFamily="18" charset="0"/>
                <a:cs typeface="Times New Roman" pitchFamily="18" charset="0"/>
              </a:rPr>
              <a:t> </a:t>
            </a:r>
            <a:r>
              <a:rPr lang="en-US" sz="4400" b="1" dirty="0" err="1">
                <a:latin typeface="Times New Roman" pitchFamily="18" charset="0"/>
                <a:cs typeface="Times New Roman" pitchFamily="18" charset="0"/>
              </a:rPr>
              <a:t>văn</a:t>
            </a:r>
            <a:r>
              <a:rPr lang="en-US" sz="4400" b="1" dirty="0">
                <a:latin typeface="Times New Roman" pitchFamily="18" charset="0"/>
                <a:cs typeface="Times New Roman" pitchFamily="18" charset="0"/>
              </a:rPr>
              <a:t> b) </a:t>
            </a:r>
            <a:r>
              <a:rPr lang="en-US" sz="4400" b="1" dirty="0" err="1">
                <a:latin typeface="Times New Roman" pitchFamily="18" charset="0"/>
                <a:cs typeface="Times New Roman" pitchFamily="18" charset="0"/>
              </a:rPr>
              <a:t>tả</a:t>
            </a:r>
            <a:r>
              <a:rPr lang="en-US" sz="4400" b="1" dirty="0">
                <a:latin typeface="Times New Roman" pitchFamily="18" charset="0"/>
                <a:cs typeface="Times New Roman" pitchFamily="18" charset="0"/>
              </a:rPr>
              <a:t> </a:t>
            </a:r>
            <a:r>
              <a:rPr lang="en-US" sz="4400" b="1" dirty="0" err="1">
                <a:latin typeface="Times New Roman" pitchFamily="18" charset="0"/>
                <a:cs typeface="Times New Roman" pitchFamily="18" charset="0"/>
              </a:rPr>
              <a:t>quang</a:t>
            </a:r>
            <a:r>
              <a:rPr lang="en-US" sz="4400" b="1" dirty="0">
                <a:latin typeface="Times New Roman" pitchFamily="18" charset="0"/>
                <a:cs typeface="Times New Roman" pitchFamily="18" charset="0"/>
              </a:rPr>
              <a:t> </a:t>
            </a:r>
            <a:r>
              <a:rPr lang="en-US" sz="4400" b="1" dirty="0" err="1">
                <a:latin typeface="Times New Roman" pitchFamily="18" charset="0"/>
                <a:cs typeface="Times New Roman" pitchFamily="18" charset="0"/>
              </a:rPr>
              <a:t>cảnh</a:t>
            </a:r>
            <a:r>
              <a:rPr lang="en-US" sz="4400" b="1" dirty="0">
                <a:latin typeface="Times New Roman" pitchFamily="18" charset="0"/>
                <a:cs typeface="Times New Roman" pitchFamily="18" charset="0"/>
              </a:rPr>
              <a:t> </a:t>
            </a:r>
            <a:r>
              <a:rPr lang="en-US" sz="4400" b="1" dirty="0" err="1">
                <a:latin typeface="Times New Roman" pitchFamily="18" charset="0"/>
                <a:cs typeface="Times New Roman" pitchFamily="18" charset="0"/>
              </a:rPr>
              <a:t>gì</a:t>
            </a:r>
            <a:r>
              <a:rPr lang="en-US" sz="4400" b="1" dirty="0">
                <a:latin typeface="Times New Roman" pitchFamily="18" charset="0"/>
                <a:cs typeface="Times New Roman" pitchFamily="18" charset="0"/>
              </a:rPr>
              <a:t>?</a:t>
            </a:r>
          </a:p>
        </p:txBody>
      </p:sp>
      <p:sp>
        <p:nvSpPr>
          <p:cNvPr id="5" name="Flowchart: Document 4"/>
          <p:cNvSpPr/>
          <p:nvPr/>
        </p:nvSpPr>
        <p:spPr>
          <a:xfrm>
            <a:off x="685800" y="228600"/>
            <a:ext cx="7467600" cy="2667000"/>
          </a:xfrm>
          <a:prstGeom prst="flowChartDocumen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dirty="0" err="1">
                <a:solidFill>
                  <a:srgbClr val="FF0000"/>
                </a:solidFill>
                <a:latin typeface="Times New Roman" pitchFamily="18" charset="0"/>
                <a:cs typeface="Times New Roman" pitchFamily="18" charset="0"/>
              </a:rPr>
              <a:t>Miêu</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tả</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cảnh</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sắc</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dòng</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sông</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Năm</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Căn</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và</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rừng</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đước</a:t>
            </a:r>
            <a:r>
              <a:rPr lang="en-US" sz="4400" dirty="0">
                <a:solidFill>
                  <a:srgbClr val="FF0000"/>
                </a:solidFill>
                <a:latin typeface="Times New Roman" pitchFamily="18" charset="0"/>
                <a:cs typeface="Times New Roman" pitchFamily="18" charset="0"/>
              </a:rPr>
              <a:t> </a:t>
            </a:r>
            <a:r>
              <a:rPr lang="en-US" sz="4400" dirty="0" err="1">
                <a:solidFill>
                  <a:srgbClr val="FF0000"/>
                </a:solidFill>
                <a:latin typeface="Times New Roman" pitchFamily="18" charset="0"/>
                <a:cs typeface="Times New Roman" pitchFamily="18" charset="0"/>
              </a:rPr>
              <a:t>Cà</a:t>
            </a:r>
            <a:r>
              <a:rPr lang="en-US" sz="4400" dirty="0">
                <a:solidFill>
                  <a:srgbClr val="FF0000"/>
                </a:solidFill>
                <a:latin typeface="Times New Roman" pitchFamily="18" charset="0"/>
                <a:cs typeface="Times New Roman" pitchFamily="18" charset="0"/>
              </a:rPr>
              <a:t> Mau</a:t>
            </a:r>
            <a:r>
              <a:rPr lang="en-US" sz="3200" dirty="0">
                <a:latin typeface="Times New Roman" pitchFamily="18" charset="0"/>
                <a:cs typeface="Times New Roman" pitchFamily="18" charset="0"/>
              </a:rPr>
              <a:t>.</a:t>
            </a:r>
          </a:p>
        </p:txBody>
      </p:sp>
      <p:pic>
        <p:nvPicPr>
          <p:cNvPr id="6" name="Picture 5" descr="310110Thang38.jpg"/>
          <p:cNvPicPr>
            <a:picLocks noChangeAspect="1"/>
          </p:cNvPicPr>
          <p:nvPr/>
        </p:nvPicPr>
        <p:blipFill>
          <a:blip r:embed="rId4"/>
          <a:srcRect/>
          <a:stretch>
            <a:fillRect/>
          </a:stretch>
        </p:blipFill>
        <p:spPr bwMode="auto">
          <a:xfrm>
            <a:off x="0" y="0"/>
            <a:ext cx="9144000" cy="6858000"/>
          </a:xfrm>
          <a:prstGeom prst="rect">
            <a:avLst/>
          </a:prstGeom>
          <a:noFill/>
          <a:ln w="9525">
            <a:solidFill>
              <a:srgbClr val="FF0000"/>
            </a:solidFill>
            <a:miter lim="800000"/>
            <a:headEnd/>
            <a:tailEnd/>
          </a:ln>
        </p:spPr>
      </p:pic>
      <p:pic>
        <p:nvPicPr>
          <p:cNvPr id="8" name="Picture 7" descr="5742198417_34242e865d.jpg"/>
          <p:cNvPicPr>
            <a:picLocks noChangeAspect="1"/>
          </p:cNvPicPr>
          <p:nvPr/>
        </p:nvPicPr>
        <p:blipFill>
          <a:blip r:embed="rId5"/>
          <a:srcRect/>
          <a:stretch>
            <a:fillRect/>
          </a:stretch>
        </p:blipFill>
        <p:spPr bwMode="auto">
          <a:xfrm>
            <a:off x="142844" y="0"/>
            <a:ext cx="9001156" cy="6864350"/>
          </a:xfrm>
          <a:prstGeom prst="rect">
            <a:avLst/>
          </a:prstGeom>
          <a:solidFill>
            <a:schemeClr val="bg1">
              <a:alpha val="43137"/>
            </a:schemeClr>
          </a:solidFill>
          <a:ln w="9525">
            <a:solidFill>
              <a:srgbClr val="FF0000"/>
            </a:solidFill>
            <a:miter lim="800000"/>
            <a:headEnd/>
            <a:tailEnd/>
          </a:ln>
        </p:spPr>
      </p:pic>
      <p:sp>
        <p:nvSpPr>
          <p:cNvPr id="10" name="Cloud Callout 9"/>
          <p:cNvSpPr/>
          <p:nvPr/>
        </p:nvSpPr>
        <p:spPr>
          <a:xfrm>
            <a:off x="1295400" y="457200"/>
            <a:ext cx="6781800" cy="5410200"/>
          </a:xfrm>
          <a:prstGeom prst="cloudCallout">
            <a:avLst/>
          </a:prstGeom>
          <a:solidFill>
            <a:schemeClr val="bg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dirty="0" err="1">
                <a:solidFill>
                  <a:srgbClr val="0070C0"/>
                </a:solidFill>
                <a:latin typeface="Times New Roman" pitchFamily="18" charset="0"/>
                <a:cs typeface="Times New Roman" pitchFamily="18" charset="0"/>
              </a:rPr>
              <a:t>Để</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miêu</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tả</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dòng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sông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Năm</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Căn</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người</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viết</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đã</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lựa</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chọn</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những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hình</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ảnh</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nào</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và</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miêu</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tả</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những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cảnh</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vật</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ấy</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theo</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thứ</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tự</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nào</a:t>
            </a:r>
            <a:r>
              <a:rPr lang="en-US" sz="3600" b="1" dirty="0">
                <a:solidFill>
                  <a:srgbClr val="0070C0"/>
                </a:solidFill>
                <a:latin typeface="Times New Roman" pitchFamily="18" charset="0"/>
                <a:cs typeface="Times New Roman" pitchFamily="18" charset="0"/>
              </a:rPr>
              <a:t>?</a:t>
            </a:r>
          </a:p>
        </p:txBody>
      </p:sp>
      <p:sp>
        <p:nvSpPr>
          <p:cNvPr id="11" name="Rounded Rectangle 10"/>
          <p:cNvSpPr/>
          <p:nvPr/>
        </p:nvSpPr>
        <p:spPr>
          <a:xfrm>
            <a:off x="914400" y="609600"/>
            <a:ext cx="7620000" cy="5791200"/>
          </a:xfrm>
          <a:prstGeom prst="roundRect">
            <a:avLst/>
          </a:prstGeom>
          <a:blipFill>
            <a:blip r:embed="rId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Nước</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sông</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ầm</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ầm</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đổ</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ra</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biển</a:t>
            </a:r>
            <a:endParaRPr lang="en-US" sz="4000" dirty="0">
              <a:solidFill>
                <a:srgbClr val="7030A0"/>
              </a:solidFill>
              <a:latin typeface="Times New Roman" pitchFamily="18" charset="0"/>
              <a:cs typeface="Times New Roman" pitchFamily="18" charset="0"/>
            </a:endParaRPr>
          </a:p>
          <a:p>
            <a:pPr algn="just">
              <a:defRPr/>
            </a:pP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cá</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bơi</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hàng</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đàn</a:t>
            </a:r>
            <a:endParaRPr lang="en-US" sz="4000" dirty="0">
              <a:solidFill>
                <a:srgbClr val="7030A0"/>
              </a:solidFill>
              <a:latin typeface="Times New Roman" pitchFamily="18" charset="0"/>
              <a:cs typeface="Times New Roman" pitchFamily="18" charset="0"/>
            </a:endParaRPr>
          </a:p>
          <a:p>
            <a:pPr algn="just">
              <a:defRPr/>
            </a:pP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thuyền</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xuôi</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giữa</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dòng</a:t>
            </a:r>
            <a:endParaRPr lang="en-US" sz="4000" dirty="0">
              <a:solidFill>
                <a:srgbClr val="7030A0"/>
              </a:solidFill>
              <a:latin typeface="Times New Roman" pitchFamily="18" charset="0"/>
              <a:cs typeface="Times New Roman" pitchFamily="18" charset="0"/>
            </a:endParaRPr>
          </a:p>
          <a:p>
            <a:pPr algn="just">
              <a:defRPr/>
            </a:pPr>
            <a:r>
              <a:rPr lang="en-US" sz="4000" dirty="0" smtClean="0">
                <a:solidFill>
                  <a:srgbClr val="7030A0"/>
                </a:solidFill>
                <a:latin typeface="Times New Roman" pitchFamily="18" charset="0"/>
                <a:cs typeface="Times New Roman" pitchFamily="18" charset="0"/>
              </a:rPr>
              <a:t>+ </a:t>
            </a:r>
            <a:r>
              <a:rPr lang="en-US" sz="4000" dirty="0" err="1" smtClean="0">
                <a:solidFill>
                  <a:srgbClr val="7030A0"/>
                </a:solidFill>
                <a:latin typeface="Times New Roman" pitchFamily="18" charset="0"/>
                <a:cs typeface="Times New Roman" pitchFamily="18" charset="0"/>
              </a:rPr>
              <a:t>rừng</a:t>
            </a:r>
            <a:r>
              <a:rPr lang="en-US" sz="4000" dirty="0" smtClean="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đước</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cao</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ngất</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cây</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đước</a:t>
            </a:r>
            <a:r>
              <a:rPr lang="en-US" sz="4000" dirty="0">
                <a:solidFill>
                  <a:srgbClr val="7030A0"/>
                </a:solidFill>
                <a:latin typeface="Times New Roman" pitchFamily="18" charset="0"/>
                <a:cs typeface="Times New Roman" pitchFamily="18" charset="0"/>
              </a:rPr>
              <a:t> …</a:t>
            </a:r>
          </a:p>
          <a:p>
            <a:pPr algn="ctr">
              <a:defRPr/>
            </a:pPr>
            <a:r>
              <a:rPr lang="en-US" sz="4000" dirty="0">
                <a:solidFill>
                  <a:srgbClr val="7030A0"/>
                </a:solidFill>
                <a:latin typeface="Times New Roman" pitchFamily="18" charset="0"/>
                <a:cs typeface="Times New Roman" pitchFamily="18" charset="0"/>
                <a:sym typeface="Wingdings" pitchFamily="2" charset="2"/>
              </a:rPr>
              <a:t> Theo </a:t>
            </a:r>
            <a:r>
              <a:rPr lang="en-US" sz="4000" dirty="0" err="1">
                <a:solidFill>
                  <a:srgbClr val="7030A0"/>
                </a:solidFill>
                <a:latin typeface="Times New Roman" pitchFamily="18" charset="0"/>
                <a:cs typeface="Times New Roman" pitchFamily="18" charset="0"/>
                <a:sym typeface="Wingdings" pitchFamily="2" charset="2"/>
              </a:rPr>
              <a:t>thứ</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tự</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không</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gian</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và</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thứ</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tự</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các</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sự</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việc</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từ</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dưới</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mặt</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sông</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nhìn</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lên</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từ</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gần</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đến</a:t>
            </a:r>
            <a:r>
              <a:rPr lang="en-US" sz="4000" dirty="0">
                <a:solidFill>
                  <a:srgbClr val="7030A0"/>
                </a:solidFill>
                <a:latin typeface="Times New Roman" pitchFamily="18" charset="0"/>
                <a:cs typeface="Times New Roman" pitchFamily="18" charset="0"/>
                <a:sym typeface="Wingdings" pitchFamily="2" charset="2"/>
              </a:rPr>
              <a:t> </a:t>
            </a:r>
            <a:r>
              <a:rPr lang="en-US" sz="4000" dirty="0" err="1">
                <a:solidFill>
                  <a:srgbClr val="7030A0"/>
                </a:solidFill>
                <a:latin typeface="Times New Roman" pitchFamily="18" charset="0"/>
                <a:cs typeface="Times New Roman" pitchFamily="18" charset="0"/>
                <a:sym typeface="Wingdings" pitchFamily="2" charset="2"/>
              </a:rPr>
              <a:t>xa</a:t>
            </a:r>
            <a:r>
              <a:rPr lang="en-US" sz="4000" dirty="0">
                <a:solidFill>
                  <a:srgbClr val="7030A0"/>
                </a:solidFill>
                <a:latin typeface="Times New Roman" pitchFamily="18" charset="0"/>
                <a:cs typeface="Times New Roman" pitchFamily="18" charset="0"/>
                <a:sym typeface="Wingdings" pitchFamily="2" charset="2"/>
              </a:rPr>
              <a:t>.</a:t>
            </a:r>
            <a:endParaRPr lang="en-US" sz="4000" dirty="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xit" presetSubtype="10" fill="hold" grpId="1" nodeType="clickEffect">
                                  <p:stCondLst>
                                    <p:cond delay="0"/>
                                  </p:stCondLst>
                                  <p:childTnLst>
                                    <p:animEffect transition="out" filter="blinds(horizontal)">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strVal val="#ppt_w*0.70"/>
                                          </p:val>
                                        </p:tav>
                                        <p:tav tm="100000">
                                          <p:val>
                                            <p:strVal val="#ppt_w"/>
                                          </p:val>
                                        </p:tav>
                                      </p:tavLst>
                                    </p:anim>
                                    <p:anim calcmode="lin" valueType="num">
                                      <p:cBhvr>
                                        <p:cTn id="37" dur="1000" fill="hold"/>
                                        <p:tgtEl>
                                          <p:spTgt spid="10"/>
                                        </p:tgtEl>
                                        <p:attrNameLst>
                                          <p:attrName>ppt_h</p:attrName>
                                        </p:attrNameLst>
                                      </p:cBhvr>
                                      <p:tavLst>
                                        <p:tav tm="0">
                                          <p:val>
                                            <p:strVal val="#ppt_h"/>
                                          </p:val>
                                        </p:tav>
                                        <p:tav tm="100000">
                                          <p:val>
                                            <p:strVal val="#ppt_h"/>
                                          </p:val>
                                        </p:tav>
                                      </p:tavLst>
                                    </p:anim>
                                    <p:animEffect transition="in" filter="fade">
                                      <p:cBhvr>
                                        <p:cTn id="38" dur="1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52641" y="304800"/>
            <a:ext cx="6853159"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THẢO LUẬN NHÓM</a:t>
            </a:r>
          </a:p>
        </p:txBody>
      </p:sp>
      <p:pic>
        <p:nvPicPr>
          <p:cNvPr id="10" name="Picture 9" descr="question-mark (1).jpg"/>
          <p:cNvPicPr>
            <a:picLocks noChangeAspect="1"/>
          </p:cNvPicPr>
          <p:nvPr/>
        </p:nvPicPr>
        <p:blipFill>
          <a:blip r:embed="rId2"/>
          <a:srcRect/>
          <a:stretch>
            <a:fillRect/>
          </a:stretch>
        </p:blipFill>
        <p:spPr bwMode="auto">
          <a:xfrm>
            <a:off x="0" y="0"/>
            <a:ext cx="1490663" cy="1728788"/>
          </a:xfrm>
          <a:prstGeom prst="rect">
            <a:avLst/>
          </a:prstGeom>
          <a:noFill/>
          <a:ln w="9525">
            <a:noFill/>
            <a:miter lim="800000"/>
            <a:headEnd/>
            <a:tailEnd/>
          </a:ln>
        </p:spPr>
      </p:pic>
      <p:sp>
        <p:nvSpPr>
          <p:cNvPr id="11" name="Rounded Rectangular Callout 10"/>
          <p:cNvSpPr/>
          <p:nvPr/>
        </p:nvSpPr>
        <p:spPr>
          <a:xfrm>
            <a:off x="990600" y="1219200"/>
            <a:ext cx="7620000" cy="5029200"/>
          </a:xfrm>
          <a:prstGeom prst="wedgeRoundRectCallou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err="1">
                <a:solidFill>
                  <a:srgbClr val="7030A0"/>
                </a:solidFill>
                <a:latin typeface="Times New Roman" pitchFamily="18" charset="0"/>
                <a:cs typeface="Times New Roman" pitchFamily="18" charset="0"/>
              </a:rPr>
              <a:t>Trình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tự</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hợp</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lí</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vì</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người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tả</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đang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ngồi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trên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thuyền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xuôi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từ</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kênh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ra</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sông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Cảnh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diễn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tả</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trước</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mắt</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phải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là</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cảnh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dòng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sông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nước</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chảy</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rồi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mới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đến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cảnh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vật</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hai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bên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bờ</a:t>
            </a:r>
            <a:r>
              <a:rPr lang="en-US" sz="4400" b="1" dirty="0">
                <a:solidFill>
                  <a:srgbClr val="7030A0"/>
                </a:solidFill>
                <a:latin typeface="Times New Roman" pitchFamily="18" charset="0"/>
                <a:cs typeface="Times New Roman" pitchFamily="18" charset="0"/>
              </a:rPr>
              <a:t>.</a:t>
            </a:r>
          </a:p>
        </p:txBody>
      </p:sp>
      <p:sp>
        <p:nvSpPr>
          <p:cNvPr id="7" name="Oval Callout 6"/>
          <p:cNvSpPr/>
          <p:nvPr/>
        </p:nvSpPr>
        <p:spPr>
          <a:xfrm>
            <a:off x="304800" y="1524000"/>
            <a:ext cx="8686800" cy="4648200"/>
          </a:xfrm>
          <a:prstGeom prst="wedgeEllipseCallou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err="1">
                <a:solidFill>
                  <a:srgbClr val="7030A0"/>
                </a:solidFill>
                <a:latin typeface="Times New Roman" pitchFamily="18" charset="0"/>
                <a:cs typeface="Times New Roman" pitchFamily="18" charset="0"/>
              </a:rPr>
              <a:t>Chỉ</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ra</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câu</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văn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miêu</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tả</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cảnh</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dưới</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mặt</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sông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câu</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tả</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rừng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đước</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trên</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bờ</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Có</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thể</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đảo</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ngược</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thứ</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tự</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này</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không</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Vì</a:t>
            </a:r>
            <a:r>
              <a:rPr lang="en-US" sz="4400" b="1" dirty="0">
                <a:solidFill>
                  <a:srgbClr val="7030A0"/>
                </a:solidFill>
                <a:latin typeface="Times New Roman" pitchFamily="18" charset="0"/>
                <a:cs typeface="Times New Roman" pitchFamily="18" charset="0"/>
              </a:rPr>
              <a:t> </a:t>
            </a:r>
            <a:r>
              <a:rPr lang="en-US" sz="4400" b="1" dirty="0" err="1">
                <a:solidFill>
                  <a:srgbClr val="7030A0"/>
                </a:solidFill>
                <a:latin typeface="Times New Roman" pitchFamily="18" charset="0"/>
                <a:cs typeface="Times New Roman" pitchFamily="18" charset="0"/>
              </a:rPr>
              <a:t>sao</a:t>
            </a:r>
            <a:r>
              <a:rPr lang="en-US" sz="4400" b="1" dirty="0">
                <a:solidFill>
                  <a:srgbClr val="7030A0"/>
                </a:solidFill>
                <a:latin typeface="Times New Roman" pitchFamily="18" charset="0"/>
                <a:cs typeface="Times New Roman" pitchFamily="18" charset="0"/>
              </a:rPr>
              <a:t>?</a:t>
            </a:r>
          </a:p>
          <a:p>
            <a:pPr algn="ct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anim calcmode="lin" valueType="num">
                                      <p:cBhvr>
                                        <p:cTn id="8" dur="400" fill="hold"/>
                                        <p:tgtEl>
                                          <p:spTgt spid="10"/>
                                        </p:tgtEl>
                                        <p:attrNameLst>
                                          <p:attrName>ppt_x</p:attrName>
                                        </p:attrNameLst>
                                      </p:cBhvr>
                                      <p:tavLst>
                                        <p:tav tm="0">
                                          <p:val>
                                            <p:strVal val="#ppt_x"/>
                                          </p:val>
                                        </p:tav>
                                        <p:tav tm="100000">
                                          <p:val>
                                            <p:strVal val="#ppt_x"/>
                                          </p:val>
                                        </p:tav>
                                      </p:tavLst>
                                    </p:anim>
                                    <p:anim calcmode="lin" valueType="num">
                                      <p:cBhvr>
                                        <p:cTn id="9" dur="400" fill="hold"/>
                                        <p:tgtEl>
                                          <p:spTgt spid="10"/>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plus(in)">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xit" presetSubtype="10" fill="hold" grpId="1" nodeType="clickEffect">
                                  <p:stCondLst>
                                    <p:cond delay="0"/>
                                  </p:stCondLst>
                                  <p:childTnLst>
                                    <p:anim calcmode="lin" valueType="num">
                                      <p:cBhvr>
                                        <p:cTn id="25" dur="500"/>
                                        <p:tgtEl>
                                          <p:spTgt spid="7"/>
                                        </p:tgtEl>
                                        <p:attrNameLst>
                                          <p:attrName>ppt_w</p:attrName>
                                        </p:attrNameLst>
                                      </p:cBhvr>
                                      <p:tavLst>
                                        <p:tav tm="0">
                                          <p:val>
                                            <p:strVal val="ppt_w"/>
                                          </p:val>
                                        </p:tav>
                                        <p:tav tm="100000">
                                          <p:val>
                                            <p:fltVal val="0"/>
                                          </p:val>
                                        </p:tav>
                                      </p:tavLst>
                                    </p:anim>
                                    <p:anim calcmode="lin" valueType="num">
                                      <p:cBhvr>
                                        <p:cTn id="26" dur="500"/>
                                        <p:tgtEl>
                                          <p:spTgt spid="7"/>
                                        </p:tgtEl>
                                        <p:attrNameLst>
                                          <p:attrName>ppt_h</p:attrName>
                                        </p:attrNameLst>
                                      </p:cBhvr>
                                      <p:tavLst>
                                        <p:tav tm="0">
                                          <p:val>
                                            <p:strVal val="ppt_h"/>
                                          </p:val>
                                        </p:tav>
                                        <p:tav tm="100000">
                                          <p:val>
                                            <p:strVal val="ppt_h"/>
                                          </p:val>
                                        </p:tav>
                                      </p:tavLst>
                                    </p:anim>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7"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1049</Words>
  <Application>Microsoft Office PowerPoint</Application>
  <PresentationFormat>On-screen Show (4:3)</PresentationFormat>
  <Paragraphs>139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VIẾT MỞ BÀI</vt:lpstr>
      <vt:lpstr>VIẾT KẾT BÀI</vt:lpstr>
      <vt:lpstr>Slide 23</vt:lpstr>
      <vt:lpstr>Slide 24</vt:lpstr>
      <vt:lpstr>GỢI Ý</vt:lpstr>
      <vt:lpstr>ĐOẠN VĂN MẪU</vt:lpstr>
      <vt:lpstr>Slide 27</vt:lpstr>
      <vt:lpstr>Slide 28</vt:lpstr>
      <vt:lpstr>DÀN Ý</vt:lpstr>
      <vt:lpstr>BÀI TẬP VỀ NHÀ</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AutoBVT</dc:creator>
  <cp:lastModifiedBy>AutoBVT</cp:lastModifiedBy>
  <cp:revision>5</cp:revision>
  <dcterms:created xsi:type="dcterms:W3CDTF">2021-03-04T08:24:28Z</dcterms:created>
  <dcterms:modified xsi:type="dcterms:W3CDTF">2021-03-05T02:31:38Z</dcterms:modified>
</cp:coreProperties>
</file>