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6"/>
  </p:notesMasterIdLst>
  <p:handoutMasterIdLst>
    <p:handoutMasterId r:id="rId47"/>
  </p:handoutMasterIdLst>
  <p:sldIdLst>
    <p:sldId id="526" r:id="rId2"/>
    <p:sldId id="525" r:id="rId3"/>
    <p:sldId id="512" r:id="rId4"/>
    <p:sldId id="527" r:id="rId5"/>
    <p:sldId id="528" r:id="rId6"/>
    <p:sldId id="518" r:id="rId7"/>
    <p:sldId id="519" r:id="rId8"/>
    <p:sldId id="520" r:id="rId9"/>
    <p:sldId id="530" r:id="rId10"/>
    <p:sldId id="531" r:id="rId11"/>
    <p:sldId id="532" r:id="rId12"/>
    <p:sldId id="533" r:id="rId13"/>
    <p:sldId id="534" r:id="rId14"/>
    <p:sldId id="538" r:id="rId15"/>
    <p:sldId id="535" r:id="rId16"/>
    <p:sldId id="536" r:id="rId17"/>
    <p:sldId id="537" r:id="rId18"/>
    <p:sldId id="539" r:id="rId19"/>
    <p:sldId id="540" r:id="rId20"/>
    <p:sldId id="488" r:id="rId21"/>
    <p:sldId id="541" r:id="rId22"/>
    <p:sldId id="542" r:id="rId23"/>
    <p:sldId id="543" r:id="rId24"/>
    <p:sldId id="521" r:id="rId25"/>
    <p:sldId id="522" r:id="rId26"/>
    <p:sldId id="363" r:id="rId27"/>
    <p:sldId id="487" r:id="rId28"/>
    <p:sldId id="523" r:id="rId29"/>
    <p:sldId id="524" r:id="rId30"/>
    <p:sldId id="490" r:id="rId31"/>
    <p:sldId id="493" r:id="rId32"/>
    <p:sldId id="513" r:id="rId33"/>
    <p:sldId id="514" r:id="rId34"/>
    <p:sldId id="497" r:id="rId35"/>
    <p:sldId id="498" r:id="rId36"/>
    <p:sldId id="500" r:id="rId37"/>
    <p:sldId id="450" r:id="rId38"/>
    <p:sldId id="504" r:id="rId39"/>
    <p:sldId id="507" r:id="rId40"/>
    <p:sldId id="515" r:id="rId41"/>
    <p:sldId id="509" r:id="rId42"/>
    <p:sldId id="516" r:id="rId43"/>
    <p:sldId id="511" r:id="rId44"/>
    <p:sldId id="546" r:id="rId45"/>
  </p:sldIdLst>
  <p:sldSz cx="9144000" cy="6858000" type="screen4x3"/>
  <p:notesSz cx="6858000" cy="9144000"/>
  <p:defaultTextStyle>
    <a:defPPr>
      <a:defRPr lang="en-US"/>
    </a:defPPr>
    <a:lvl1pPr algn="ctr" rtl="0" fontAlgn="base">
      <a:spcBef>
        <a:spcPct val="0"/>
      </a:spcBef>
      <a:spcAft>
        <a:spcPct val="0"/>
      </a:spcAft>
      <a:defRPr kern="1200">
        <a:solidFill>
          <a:schemeClr val="tx1"/>
        </a:solidFill>
        <a:latin typeface="Times New Roman" pitchFamily="18" charset="0"/>
        <a:ea typeface="+mn-ea"/>
        <a:cs typeface="+mn-cs"/>
      </a:defRPr>
    </a:lvl1pPr>
    <a:lvl2pPr marL="457200" algn="ctr" rtl="0" fontAlgn="base">
      <a:spcBef>
        <a:spcPct val="0"/>
      </a:spcBef>
      <a:spcAft>
        <a:spcPct val="0"/>
      </a:spcAft>
      <a:defRPr kern="1200">
        <a:solidFill>
          <a:schemeClr val="tx1"/>
        </a:solidFill>
        <a:latin typeface="Times New Roman" pitchFamily="18" charset="0"/>
        <a:ea typeface="+mn-ea"/>
        <a:cs typeface="+mn-cs"/>
      </a:defRPr>
    </a:lvl2pPr>
    <a:lvl3pPr marL="914400" algn="ctr" rtl="0" fontAlgn="base">
      <a:spcBef>
        <a:spcPct val="0"/>
      </a:spcBef>
      <a:spcAft>
        <a:spcPct val="0"/>
      </a:spcAft>
      <a:defRPr kern="1200">
        <a:solidFill>
          <a:schemeClr val="tx1"/>
        </a:solidFill>
        <a:latin typeface="Times New Roman" pitchFamily="18" charset="0"/>
        <a:ea typeface="+mn-ea"/>
        <a:cs typeface="+mn-cs"/>
      </a:defRPr>
    </a:lvl3pPr>
    <a:lvl4pPr marL="1371600" algn="ctr" rtl="0" fontAlgn="base">
      <a:spcBef>
        <a:spcPct val="0"/>
      </a:spcBef>
      <a:spcAft>
        <a:spcPct val="0"/>
      </a:spcAft>
      <a:defRPr kern="1200">
        <a:solidFill>
          <a:schemeClr val="tx1"/>
        </a:solidFill>
        <a:latin typeface="Times New Roman" pitchFamily="18" charset="0"/>
        <a:ea typeface="+mn-ea"/>
        <a:cs typeface="+mn-cs"/>
      </a:defRPr>
    </a:lvl4pPr>
    <a:lvl5pPr marL="1828800" algn="ctr"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0000"/>
    <a:srgbClr val="CCECFF"/>
    <a:srgbClr val="006600"/>
    <a:srgbClr val="003399"/>
    <a:srgbClr val="FFFF99"/>
    <a:srgbClr val="9900CC"/>
    <a:srgbClr val="CC3300"/>
    <a:srgbClr val="000099"/>
  </p:clrMru>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743" autoAdjust="0"/>
    <p:restoredTop sz="81928" autoAdjust="0"/>
  </p:normalViewPr>
  <p:slideViewPr>
    <p:cSldViewPr>
      <p:cViewPr>
        <p:scale>
          <a:sx n="73" d="100"/>
          <a:sy n="73" d="100"/>
        </p:scale>
        <p:origin x="-1452" y="-102"/>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B65CAD12-6D94-47D1-9418-99EA7035E4A0}" type="datetimeFigureOut">
              <a:rPr lang="en-US"/>
              <a:pPr>
                <a:defRPr/>
              </a:pPr>
              <a:t>3/6/2021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71AFC6A-BA06-4E04-8306-227BE9424A35}"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309924B-6982-4ED6-9B6A-2D392AFB53D2}" type="datetimeFigureOut">
              <a:rPr lang="en-US"/>
              <a:pPr>
                <a:defRPr/>
              </a:pPr>
              <a:t>3/6/2021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1B537EA-00CC-48C6-AB77-59C0BCCEEE29}"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Arial" charset="0"/>
      </a:defRPr>
    </a:lvl1pPr>
    <a:lvl2pPr marL="457200" algn="l" rtl="0" eaLnBrk="0" fontAlgn="base" hangingPunct="0">
      <a:spcBef>
        <a:spcPct val="30000"/>
      </a:spcBef>
      <a:spcAft>
        <a:spcPct val="0"/>
      </a:spcAft>
      <a:defRPr sz="1200" kern="1200">
        <a:solidFill>
          <a:schemeClr val="tx1"/>
        </a:solidFill>
        <a:latin typeface="+mn-lt"/>
        <a:ea typeface="+mn-ea"/>
        <a:cs typeface="Arial" charset="0"/>
      </a:defRPr>
    </a:lvl2pPr>
    <a:lvl3pPr marL="914400" algn="l" rtl="0" eaLnBrk="0" fontAlgn="base" hangingPunct="0">
      <a:spcBef>
        <a:spcPct val="30000"/>
      </a:spcBef>
      <a:spcAft>
        <a:spcPct val="0"/>
      </a:spcAft>
      <a:defRPr sz="1200" kern="1200">
        <a:solidFill>
          <a:schemeClr val="tx1"/>
        </a:solidFill>
        <a:latin typeface="+mn-lt"/>
        <a:ea typeface="+mn-ea"/>
        <a:cs typeface="Arial" charset="0"/>
      </a:defRPr>
    </a:lvl3pPr>
    <a:lvl4pPr marL="1371600" algn="l" rtl="0" eaLnBrk="0" fontAlgn="base" hangingPunct="0">
      <a:spcBef>
        <a:spcPct val="30000"/>
      </a:spcBef>
      <a:spcAft>
        <a:spcPct val="0"/>
      </a:spcAft>
      <a:defRPr sz="1200" kern="1200">
        <a:solidFill>
          <a:schemeClr val="tx1"/>
        </a:solidFill>
        <a:latin typeface="+mn-lt"/>
        <a:ea typeface="+mn-ea"/>
        <a:cs typeface="Arial" charset="0"/>
      </a:defRPr>
    </a:lvl4pPr>
    <a:lvl5pPr marL="1828800" algn="l" rtl="0" eaLnBrk="0" fontAlgn="base" hangingPunct="0">
      <a:spcBef>
        <a:spcPct val="30000"/>
      </a:spcBef>
      <a:spcAft>
        <a:spcPct val="0"/>
      </a:spcAft>
      <a:defRPr sz="1200" kern="1200">
        <a:solidFill>
          <a:schemeClr val="tx1"/>
        </a:solidFill>
        <a:latin typeface="+mn-lt"/>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a:lstStyle/>
          <a:p>
            <a:endParaRPr lang="en-US" smtClean="0">
              <a:latin typeface="Arial" charset="0"/>
            </a:endParaRPr>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3606CA-4FB6-45F3-B821-6F4715C78844}" type="slidenum">
              <a:rPr lang="en-US" smtClean="0">
                <a:latin typeface=".VnTime" pitchFamily="34" charset="0"/>
              </a:rPr>
              <a:pPr fontAlgn="base">
                <a:spcBef>
                  <a:spcPct val="0"/>
                </a:spcBef>
                <a:spcAft>
                  <a:spcPct val="0"/>
                </a:spcAft>
              </a:pPr>
              <a:t>5</a:t>
            </a:fld>
            <a:endParaRPr lang="en-US" smtClean="0">
              <a:latin typeface=".VnTime"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noFill/>
          <a:ln>
            <a:solidFill>
              <a:srgbClr val="000000"/>
            </a:solidFill>
            <a:miter lim="800000"/>
            <a:headEnd/>
            <a:tailEnd/>
          </a:ln>
        </p:spPr>
      </p:sp>
      <p:sp>
        <p:nvSpPr>
          <p:cNvPr id="61443" name="Rectangle 3"/>
          <p:cNvSpPr>
            <a:spLocks noGrp="1"/>
          </p:cNvSpPr>
          <p:nvPr>
            <p:ph type="body" idx="1"/>
          </p:nvPr>
        </p:nvSpPr>
        <p:spPr bwMode="auto">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TextEdit="1"/>
          </p:cNvSpPr>
          <p:nvPr>
            <p:ph type="sldImg"/>
          </p:nvPr>
        </p:nvSpPr>
        <p:spPr bwMode="auto">
          <a:noFill/>
          <a:ln>
            <a:solidFill>
              <a:srgbClr val="000000"/>
            </a:solidFill>
            <a:miter lim="800000"/>
            <a:headEnd/>
            <a:tailEnd/>
          </a:ln>
        </p:spPr>
      </p:sp>
      <p:sp>
        <p:nvSpPr>
          <p:cNvPr id="62467" name="Rectangle 3"/>
          <p:cNvSpPr>
            <a:spLocks noGrp="1"/>
          </p:cNvSpPr>
          <p:nvPr>
            <p:ph type="body" idx="1"/>
          </p:nvPr>
        </p:nvSpPr>
        <p:spPr bwMode="auto">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noFill/>
          <a:ln>
            <a:solidFill>
              <a:srgbClr val="000000"/>
            </a:solidFill>
            <a:miter lim="800000"/>
            <a:headEnd/>
            <a:tailEnd/>
          </a:ln>
        </p:spPr>
      </p:sp>
      <p:sp>
        <p:nvSpPr>
          <p:cNvPr id="63491" name="Rectangle 3"/>
          <p:cNvSpPr>
            <a:spLocks noGrp="1"/>
          </p:cNvSpPr>
          <p:nvPr>
            <p:ph type="body" idx="1"/>
          </p:nvPr>
        </p:nvSpPr>
        <p:spPr bwMode="auto">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TextEdit="1"/>
          </p:cNvSpPr>
          <p:nvPr>
            <p:ph type="sldImg"/>
          </p:nvPr>
        </p:nvSpPr>
        <p:spPr bwMode="auto">
          <a:noFill/>
          <a:ln>
            <a:solidFill>
              <a:srgbClr val="000000"/>
            </a:solidFill>
            <a:miter lim="800000"/>
            <a:headEnd/>
            <a:tailEnd/>
          </a:ln>
        </p:spPr>
      </p:sp>
      <p:sp>
        <p:nvSpPr>
          <p:cNvPr id="64515" name="Rectangle 3"/>
          <p:cNvSpPr>
            <a:spLocks noGrp="1"/>
          </p:cNvSpPr>
          <p:nvPr>
            <p:ph type="body" idx="1"/>
          </p:nvPr>
        </p:nvSpPr>
        <p:spPr bwMode="auto">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noFill/>
          <a:ln>
            <a:solidFill>
              <a:srgbClr val="000000"/>
            </a:solidFill>
            <a:miter lim="800000"/>
            <a:headEnd/>
            <a:tailEnd/>
          </a:ln>
        </p:spPr>
      </p:sp>
      <p:sp>
        <p:nvSpPr>
          <p:cNvPr id="65539" name="Rectangle 3"/>
          <p:cNvSpPr>
            <a:spLocks noGrp="1"/>
          </p:cNvSpPr>
          <p:nvPr>
            <p:ph type="body" idx="1"/>
          </p:nvPr>
        </p:nvSpPr>
        <p:spPr bwMode="auto">
          <a:noFill/>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bwMode="auto">
          <a:noFill/>
          <a:ln>
            <a:solidFill>
              <a:srgbClr val="000000"/>
            </a:solidFill>
            <a:miter lim="800000"/>
            <a:headEnd/>
            <a:tailEnd/>
          </a:ln>
        </p:spPr>
      </p:sp>
      <p:sp>
        <p:nvSpPr>
          <p:cNvPr id="66563" name="Rectangle 3"/>
          <p:cNvSpPr>
            <a:spLocks noGrp="1"/>
          </p:cNvSpPr>
          <p:nvPr>
            <p:ph type="body" idx="1"/>
          </p:nvPr>
        </p:nvSpPr>
        <p:spPr bwMode="auto">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bwMode="auto">
          <a:noFill/>
          <a:ln>
            <a:solidFill>
              <a:srgbClr val="000000"/>
            </a:solidFill>
            <a:miter lim="800000"/>
            <a:headEnd/>
            <a:tailEnd/>
          </a:ln>
        </p:spPr>
      </p:sp>
      <p:sp>
        <p:nvSpPr>
          <p:cNvPr id="67587" name="Rectangle 3"/>
          <p:cNvSpPr>
            <a:spLocks noGrp="1"/>
          </p:cNvSpPr>
          <p:nvPr>
            <p:ph type="body" idx="1"/>
          </p:nvPr>
        </p:nvSpPr>
        <p:spPr bwMode="auto">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Picture 8"/>
          <p:cNvPicPr>
            <a:picLocks noChangeAspect="1"/>
          </p:cNvPicPr>
          <p:nvPr/>
        </p:nvPicPr>
        <p:blipFill>
          <a:blip r:embed="rId2"/>
          <a:srcRect/>
          <a:stretch>
            <a:fillRect/>
          </a:stretch>
        </p:blipFill>
        <p:spPr bwMode="auto">
          <a:xfrm>
            <a:off x="42863" y="0"/>
            <a:ext cx="9101137" cy="6880225"/>
          </a:xfrm>
          <a:prstGeom prst="rect">
            <a:avLst/>
          </a:prstGeom>
          <a:noFill/>
          <a:ln w="9525">
            <a:noFill/>
            <a:miter lim="800000"/>
            <a:headEnd/>
            <a:tailEnd/>
          </a:ln>
        </p:spPr>
      </p:pic>
      <p:pic>
        <p:nvPicPr>
          <p:cNvPr id="6" name="Picture 5"/>
          <p:cNvPicPr>
            <a:picLocks noChangeAspect="1"/>
          </p:cNvPicPr>
          <p:nvPr/>
        </p:nvPicPr>
        <p:blipFill>
          <a:blip r:embed="rId3"/>
          <a:srcRect/>
          <a:stretch>
            <a:fillRect/>
          </a:stretch>
        </p:blipFill>
        <p:spPr bwMode="auto">
          <a:xfrm>
            <a:off x="0" y="1588"/>
            <a:ext cx="3721100" cy="6858000"/>
          </a:xfrm>
          <a:prstGeom prst="rect">
            <a:avLst/>
          </a:prstGeom>
          <a:noFill/>
          <a:ln w="9525">
            <a:noFill/>
            <a:miter lim="800000"/>
            <a:headEnd/>
            <a:tailEnd/>
          </a:ln>
        </p:spPr>
      </p:pic>
      <p:sp>
        <p:nvSpPr>
          <p:cNvPr id="2" name="Title 1"/>
          <p:cNvSpPr>
            <a:spLocks noGrp="1"/>
          </p:cNvSpPr>
          <p:nvPr>
            <p:ph type="ctrTitle"/>
          </p:nvPr>
        </p:nvSpPr>
        <p:spPr>
          <a:xfrm>
            <a:off x="2590800" y="2286000"/>
            <a:ext cx="6180224" cy="1470025"/>
          </a:xfrm>
        </p:spPr>
        <p:txBody>
          <a:bodyPr anchor="t"/>
          <a:lstStyle>
            <a:lvl1pPr algn="r">
              <a:defRPr b="1" cap="small" baseline="0">
                <a:solidFill>
                  <a:srgbClr val="00330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962400" y="4038600"/>
            <a:ext cx="4772528" cy="990600"/>
          </a:xfrm>
        </p:spPr>
        <p:txBody>
          <a:bodyPr>
            <a:normAutofit/>
          </a:bodyPr>
          <a:lstStyle>
            <a:lvl1pPr marL="0" indent="0" algn="r">
              <a:buNone/>
              <a:defRPr sz="2000" b="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Picture Placeholder 9"/>
          <p:cNvSpPr>
            <a:spLocks noGrp="1"/>
          </p:cNvSpPr>
          <p:nvPr>
            <p:ph type="pic" sz="quarter" idx="13"/>
          </p:nvPr>
        </p:nvSpPr>
        <p:spPr>
          <a:xfrm>
            <a:off x="6858000" y="5105400"/>
            <a:ext cx="1828800" cy="990600"/>
          </a:xfrm>
        </p:spPr>
        <p:txBody>
          <a:bodyPr rtlCol="0">
            <a:normAutofit/>
          </a:bodyPr>
          <a:lstStyle>
            <a:lvl1pPr marL="0" indent="0" algn="ctr">
              <a:buNone/>
              <a:defRPr sz="2000" baseline="0"/>
            </a:lvl1pPr>
          </a:lstStyle>
          <a:p>
            <a:pPr lvl="0"/>
            <a:r>
              <a:rPr lang="en-US" noProof="0" smtClean="0"/>
              <a:t>Click icon to add picture</a:t>
            </a:r>
            <a:endParaRPr lang="en-US" noProof="0"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902E7B2-0989-4EEC-8828-93290445D303}" type="datetimeFigureOut">
              <a:rPr lang="en-US"/>
              <a:pPr>
                <a:defRPr/>
              </a:pPr>
              <a:t>3/6/2021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9B18504-C1BE-4915-8874-CBD52233628C}" type="slidenum">
              <a:rPr lang="en-US"/>
              <a:pPr>
                <a:defRPr/>
              </a:pPr>
              <a:t>‹#›</a:t>
            </a:fld>
            <a:endParaRPr lang="en-US" dirty="0"/>
          </a:p>
        </p:txBody>
      </p:sp>
    </p:spTree>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80772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762000" y="1600200"/>
            <a:ext cx="80772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F2CBBF5-DB51-4DCE-AC74-BFA41B2F5059}" type="datetimeFigureOut">
              <a:rPr lang="en-US"/>
              <a:pPr>
                <a:defRPr/>
              </a:pPr>
              <a:t>3/6/2021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870BFB7-4C44-41F1-9C6D-F64EFE730857}" type="slidenum">
              <a:rPr lang="en-US"/>
              <a:pPr>
                <a:defRPr/>
              </a:pPr>
              <a:t>‹#›</a:t>
            </a:fld>
            <a:endParaRPr lang="en-US"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000">
                <a:solidFill>
                  <a:srgbClr val="0000FF"/>
                </a:solidFill>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sz="3000">
                <a:solidFill>
                  <a:srgbClr val="0000FF"/>
                </a:solidFill>
                <a:latin typeface="Times New Roman" pitchFamily="18" charset="0"/>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E42CA3F-95B6-4AEC-835B-680CB40349D4}" type="datetime1">
              <a:rPr lang="en-US"/>
              <a:pPr>
                <a:defRPr/>
              </a:pPr>
              <a:t>3/6/2021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8534400" y="6508750"/>
            <a:ext cx="685800" cy="349250"/>
          </a:xfrm>
        </p:spPr>
        <p:txBody>
          <a:bodyPr/>
          <a:lstStyle>
            <a:lvl1pPr>
              <a:defRPr sz="2000" b="1"/>
            </a:lvl1pPr>
          </a:lstStyle>
          <a:p>
            <a:pPr>
              <a:defRPr/>
            </a:pPr>
            <a:fld id="{A3C655FA-4619-4620-A8D6-1294F9DBCCF1}"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5" name="Picture 8"/>
          <p:cNvPicPr>
            <a:picLocks noChangeAspect="1"/>
          </p:cNvPicPr>
          <p:nvPr/>
        </p:nvPicPr>
        <p:blipFill>
          <a:blip r:embed="rId2"/>
          <a:srcRect/>
          <a:stretch>
            <a:fillRect/>
          </a:stretch>
        </p:blipFill>
        <p:spPr bwMode="auto">
          <a:xfrm>
            <a:off x="42863" y="0"/>
            <a:ext cx="9101137" cy="6880225"/>
          </a:xfrm>
          <a:prstGeom prst="rect">
            <a:avLst/>
          </a:prstGeom>
          <a:noFill/>
          <a:ln w="9525">
            <a:noFill/>
            <a:miter lim="800000"/>
            <a:headEnd/>
            <a:tailEnd/>
          </a:ln>
        </p:spPr>
      </p:pic>
      <p:pic>
        <p:nvPicPr>
          <p:cNvPr id="6" name="Picture 5"/>
          <p:cNvPicPr>
            <a:picLocks noChangeAspect="1"/>
          </p:cNvPicPr>
          <p:nvPr/>
        </p:nvPicPr>
        <p:blipFill>
          <a:blip r:embed="rId3"/>
          <a:srcRect/>
          <a:stretch>
            <a:fillRect/>
          </a:stretch>
        </p:blipFill>
        <p:spPr bwMode="auto">
          <a:xfrm>
            <a:off x="0" y="1588"/>
            <a:ext cx="3721100" cy="6858000"/>
          </a:xfrm>
          <a:prstGeom prst="rect">
            <a:avLst/>
          </a:prstGeom>
          <a:noFill/>
          <a:ln w="9525">
            <a:noFill/>
            <a:miter lim="800000"/>
            <a:headEnd/>
            <a:tailEnd/>
          </a:ln>
        </p:spPr>
      </p:pic>
      <p:sp>
        <p:nvSpPr>
          <p:cNvPr id="2" name="Title 1"/>
          <p:cNvSpPr>
            <a:spLocks noGrp="1"/>
          </p:cNvSpPr>
          <p:nvPr>
            <p:ph type="ctrTitle"/>
          </p:nvPr>
        </p:nvSpPr>
        <p:spPr>
          <a:xfrm>
            <a:off x="2590800" y="2286000"/>
            <a:ext cx="6180224" cy="1470025"/>
          </a:xfrm>
        </p:spPr>
        <p:txBody>
          <a:bodyPr anchor="t"/>
          <a:lstStyle>
            <a:lvl1pPr algn="r">
              <a:defRPr b="1" cap="small" baseline="0">
                <a:solidFill>
                  <a:srgbClr val="00330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962400" y="4038600"/>
            <a:ext cx="4772528" cy="990600"/>
          </a:xfrm>
        </p:spPr>
        <p:txBody>
          <a:bodyPr>
            <a:normAutofit/>
          </a:bodyPr>
          <a:lstStyle>
            <a:lvl1pPr marL="0" indent="0" algn="r">
              <a:buNone/>
              <a:defRPr sz="2000" b="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Picture Placeholder 9"/>
          <p:cNvSpPr>
            <a:spLocks noGrp="1"/>
          </p:cNvSpPr>
          <p:nvPr>
            <p:ph type="pic" sz="quarter" idx="13"/>
          </p:nvPr>
        </p:nvSpPr>
        <p:spPr>
          <a:xfrm>
            <a:off x="6858000" y="5105400"/>
            <a:ext cx="1828800" cy="990600"/>
          </a:xfrm>
        </p:spPr>
        <p:txBody>
          <a:bodyPr rtlCol="0">
            <a:normAutofit/>
          </a:bodyPr>
          <a:lstStyle>
            <a:lvl1pPr marL="0" indent="0" algn="ctr">
              <a:buNone/>
              <a:defRPr sz="2000" baseline="0"/>
            </a:lvl1pPr>
          </a:lstStyle>
          <a:p>
            <a:pPr lvl="0"/>
            <a:r>
              <a:rPr lang="en-US" noProof="0" smtClean="0"/>
              <a:t>Click icon to add picture</a:t>
            </a:r>
            <a:endParaRPr lang="en-US" noProof="0"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vi-VN"/>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2BD67599-53BF-4462-B2FD-11D8C41C3213}"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B5F341A-F04B-4D19-B12F-4388FC4F3115}" type="datetimeFigureOut">
              <a:rPr lang="en-US"/>
              <a:pPr>
                <a:defRPr/>
              </a:pPr>
              <a:t>3/6/2021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A0D95E6-D137-49A4-9988-774C9F00F3A4}" type="slidenum">
              <a:rPr lang="en-US"/>
              <a:pPr>
                <a:defRPr/>
              </a:pPr>
              <a:t>‹#›</a:t>
            </a:fld>
            <a:endParaRPr lang="en-US" dirty="0"/>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8736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736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4BF9A8C-0E00-4810-A5A7-19A06F1EF4A8}" type="datetimeFigureOut">
              <a:rPr lang="en-US"/>
              <a:pPr>
                <a:defRPr/>
              </a:pPr>
              <a:t>3/6/2021</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A07BF69-F834-44D1-963D-CDDC5CC4A7BD}" type="slidenum">
              <a:rPr lang="en-US"/>
              <a:pPr>
                <a:defRPr/>
              </a:pPr>
              <a:t>‹#›</a:t>
            </a:fld>
            <a:endParaRPr lang="en-US" dirty="0"/>
          </a:p>
        </p:txBody>
      </p:sp>
    </p:spTree>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0736334-9CC0-4F88-A72E-CE25D5F41EE9}" type="datetimeFigureOut">
              <a:rPr lang="en-US"/>
              <a:pPr>
                <a:defRPr/>
              </a:pPr>
              <a:t>3/6/2021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A807F4-C993-41C8-BE1B-9CF5E56CDB06}" type="slidenum">
              <a:rPr lang="en-US"/>
              <a:pPr>
                <a:defRPr/>
              </a:pPr>
              <a:t>‹#›</a:t>
            </a:fld>
            <a:endParaRPr lang="en-US" dirty="0"/>
          </a:p>
        </p:txBody>
      </p:sp>
    </p:spTree>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358024-8391-459D-A026-82D3CC66272D}" type="datetimeFigureOut">
              <a:rPr lang="en-US"/>
              <a:pPr>
                <a:defRPr/>
              </a:pPr>
              <a:t>3/6/2021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F49633E-3441-42F1-AB28-C4165534A39E}" type="slidenum">
              <a:rPr lang="en-US"/>
              <a:pPr>
                <a:defRPr/>
              </a:pPr>
              <a:t>‹#›</a:t>
            </a:fld>
            <a:endParaRPr lang="en-US" dirty="0"/>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DAD164C-04EC-40D5-95E3-CE422B312EDC}" type="datetimeFigureOut">
              <a:rPr lang="en-US"/>
              <a:pPr>
                <a:defRPr/>
              </a:pPr>
              <a:t>3/6/2021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4DAECD-71C6-4A85-B68E-759A81FF8B8B}" type="slidenum">
              <a:rPr lang="en-US"/>
              <a:pPr>
                <a:defRPr/>
              </a:pPr>
              <a:t>‹#›</a:t>
            </a:fld>
            <a:endParaRPr lang="en-US" dirty="0"/>
          </a:p>
        </p:txBody>
      </p:sp>
    </p:spTree>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274638"/>
            <a:ext cx="5867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D6FF8F4-A2B4-4659-948F-01B72ED47C0A}" type="datetimeFigureOut">
              <a:rPr lang="en-US"/>
              <a:pPr>
                <a:defRPr/>
              </a:pPr>
              <a:t>3/6/2021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FF25AD3-D014-4E63-A460-B283EE3452CC}" type="slidenum">
              <a:rPr lang="en-US"/>
              <a:pPr>
                <a:defRPr/>
              </a:pPr>
              <a:t>‹#›</a:t>
            </a:fld>
            <a:endParaRPr lang="en-US" dirty="0"/>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355600"/>
            <a:ext cx="819467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73100" y="1497013"/>
            <a:ext cx="397510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Text Placeholder 3"/>
          <p:cNvSpPr>
            <a:spLocks noGrp="1"/>
          </p:cNvSpPr>
          <p:nvPr>
            <p:ph type="body" sz="half" idx="2"/>
          </p:nvPr>
        </p:nvSpPr>
        <p:spPr>
          <a:xfrm>
            <a:off x="4937760" y="1497013"/>
            <a:ext cx="397764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Date Placeholder 3"/>
          <p:cNvSpPr>
            <a:spLocks noGrp="1"/>
          </p:cNvSpPr>
          <p:nvPr>
            <p:ph type="dt" sz="half" idx="10"/>
          </p:nvPr>
        </p:nvSpPr>
        <p:spPr/>
        <p:txBody>
          <a:bodyPr/>
          <a:lstStyle>
            <a:lvl1pPr>
              <a:defRPr/>
            </a:lvl1pPr>
          </a:lstStyle>
          <a:p>
            <a:pPr>
              <a:defRPr/>
            </a:pPr>
            <a:fld id="{561D8AE2-C824-43A4-9E58-30ADCCFA07F3}" type="datetimeFigureOut">
              <a:rPr lang="en-US"/>
              <a:pPr>
                <a:defRPr/>
              </a:pPr>
              <a:t>3/6/2021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464D671-A430-4AE2-B71F-68BC750DA0A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6D68F27-7005-4440-AF55-95C7813A55F9}" type="datetimeFigureOut">
              <a:rPr lang="en-US"/>
              <a:pPr>
                <a:defRPr/>
              </a:pPr>
              <a:t>3/6/2021</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653E493-49EB-4999-BB91-2516E3260A85}" type="slidenum">
              <a:rPr lang="en-US"/>
              <a:pPr>
                <a:defRPr/>
              </a:pPr>
              <a:t>‹#›</a:t>
            </a:fld>
            <a:endParaRPr lang="en-US" dirty="0"/>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ED6"/>
        </a:solidFill>
        <a:effectLst/>
      </p:bgPr>
    </p:bg>
    <p:spTree>
      <p:nvGrpSpPr>
        <p:cNvPr id="1" name=""/>
        <p:cNvGrpSpPr/>
        <p:nvPr/>
      </p:nvGrpSpPr>
      <p:grpSpPr>
        <a:xfrm>
          <a:off x="0" y="0"/>
          <a:ext cx="0" cy="0"/>
          <a:chOff x="0" y="0"/>
          <a:chExt cx="0" cy="0"/>
        </a:xfrm>
      </p:grpSpPr>
      <p:pic>
        <p:nvPicPr>
          <p:cNvPr id="1026" name="Picture 6"/>
          <p:cNvPicPr>
            <a:picLocks noChangeAspect="1"/>
          </p:cNvPicPr>
          <p:nvPr/>
        </p:nvPicPr>
        <p:blipFill>
          <a:blip r:embed="rId16"/>
          <a:srcRect/>
          <a:stretch>
            <a:fillRect/>
          </a:stretch>
        </p:blipFill>
        <p:spPr bwMode="auto">
          <a:xfrm>
            <a:off x="42863" y="0"/>
            <a:ext cx="9101137" cy="6880225"/>
          </a:xfrm>
          <a:prstGeom prst="rect">
            <a:avLst/>
          </a:prstGeom>
          <a:noFill/>
          <a:ln w="9525">
            <a:noFill/>
            <a:miter lim="800000"/>
            <a:headEnd/>
            <a:tailEnd/>
          </a:ln>
        </p:spPr>
      </p:pic>
      <p:sp>
        <p:nvSpPr>
          <p:cNvPr id="1027" name="Title Placeholder 1"/>
          <p:cNvSpPr>
            <a:spLocks noGrp="1"/>
          </p:cNvSpPr>
          <p:nvPr>
            <p:ph type="title"/>
          </p:nvPr>
        </p:nvSpPr>
        <p:spPr bwMode="auto">
          <a:xfrm>
            <a:off x="762000" y="274638"/>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762000" y="1600200"/>
            <a:ext cx="8077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4F8A58B-6DE0-4CAA-84C9-990066597DC5}" type="datetimeFigureOut">
              <a:rPr lang="en-US"/>
              <a:pPr>
                <a:defRPr/>
              </a:pPr>
              <a:t>3/6/2021</a:t>
            </a:fld>
            <a:endParaRPr lang="en-US" dirty="0"/>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1963361-C563-42E1-94A9-4EC8E82E0B8C}" type="slidenum">
              <a:rPr lang="en-US"/>
              <a:pPr>
                <a:defRPr/>
              </a:pPr>
              <a:t>‹#›</a:t>
            </a:fld>
            <a:endParaRPr lang="en-US" dirty="0"/>
          </a:p>
        </p:txBody>
      </p:sp>
      <p:pic>
        <p:nvPicPr>
          <p:cNvPr id="1032" name="Picture 7"/>
          <p:cNvPicPr>
            <a:picLocks noChangeAspect="1"/>
          </p:cNvPicPr>
          <p:nvPr/>
        </p:nvPicPr>
        <p:blipFill>
          <a:blip r:embed="rId17"/>
          <a:srcRect/>
          <a:stretch>
            <a:fillRect/>
          </a:stretch>
        </p:blipFill>
        <p:spPr bwMode="auto">
          <a:xfrm>
            <a:off x="-152400" y="-109538"/>
            <a:ext cx="819150" cy="708342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39" r:id="rId8"/>
    <p:sldLayoutId id="2147484148" r:id="rId9"/>
    <p:sldLayoutId id="2147484149" r:id="rId10"/>
    <p:sldLayoutId id="2147484140" r:id="rId11"/>
    <p:sldLayoutId id="2147484150" r:id="rId12"/>
    <p:sldLayoutId id="2147484151" r:id="rId13"/>
    <p:sldLayoutId id="2147484152" r:id="rId14"/>
  </p:sldLayoutIdLst>
  <p:transition spd="slow"/>
  <p:timing>
    <p:tnLst>
      <p:par>
        <p:cTn id="1" dur="indefinite" restart="never" nodeType="tmRoot"/>
      </p:par>
    </p:tnLst>
  </p:timing>
  <p:txStyles>
    <p:titleStyle>
      <a:lvl1pPr algn="l" rtl="0" eaLnBrk="0" fontAlgn="base" hangingPunct="0">
        <a:spcBef>
          <a:spcPct val="0"/>
        </a:spcBef>
        <a:spcAft>
          <a:spcPct val="0"/>
        </a:spcAft>
        <a:defRPr lang="en-US" sz="4400" kern="1200" dirty="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pitchFamily="34" charset="0"/>
        </a:defRPr>
      </a:lvl2pPr>
      <a:lvl3pPr algn="l" rtl="0" eaLnBrk="0" fontAlgn="base" hangingPunct="0">
        <a:spcBef>
          <a:spcPct val="0"/>
        </a:spcBef>
        <a:spcAft>
          <a:spcPct val="0"/>
        </a:spcAft>
        <a:defRPr sz="4400">
          <a:solidFill>
            <a:schemeClr val="tx1"/>
          </a:solidFill>
          <a:latin typeface="Calibri" pitchFamily="34" charset="0"/>
        </a:defRPr>
      </a:lvl3pPr>
      <a:lvl4pPr algn="l" rtl="0" eaLnBrk="0" fontAlgn="base" hangingPunct="0">
        <a:spcBef>
          <a:spcPct val="0"/>
        </a:spcBef>
        <a:spcAft>
          <a:spcPct val="0"/>
        </a:spcAft>
        <a:defRPr sz="4400">
          <a:solidFill>
            <a:schemeClr val="tx1"/>
          </a:solidFill>
          <a:latin typeface="Calibri" pitchFamily="34" charset="0"/>
        </a:defRPr>
      </a:lvl4pPr>
      <a:lvl5pPr algn="l" rtl="0" eaLnBrk="0" fontAlgn="base" hangingPunct="0">
        <a:spcBef>
          <a:spcPct val="0"/>
        </a:spcBef>
        <a:spcAft>
          <a:spcPct val="0"/>
        </a:spcAft>
        <a:defRPr sz="4400">
          <a:solidFill>
            <a:schemeClr val="tx1"/>
          </a:solidFill>
          <a:latin typeface="Calibri" pitchFamily="34" charset="0"/>
        </a:defRPr>
      </a:lvl5pPr>
      <a:lvl6pPr marL="457200" algn="l" rtl="0" fontAlgn="base">
        <a:spcBef>
          <a:spcPct val="0"/>
        </a:spcBef>
        <a:spcAft>
          <a:spcPct val="0"/>
        </a:spcAft>
        <a:defRPr sz="4400">
          <a:solidFill>
            <a:schemeClr val="tx1"/>
          </a:solidFill>
          <a:latin typeface="Calibri" pitchFamily="34" charset="0"/>
        </a:defRPr>
      </a:lvl6pPr>
      <a:lvl7pPr marL="914400" algn="l" rtl="0" fontAlgn="base">
        <a:spcBef>
          <a:spcPct val="0"/>
        </a:spcBef>
        <a:spcAft>
          <a:spcPct val="0"/>
        </a:spcAft>
        <a:defRPr sz="4400">
          <a:solidFill>
            <a:schemeClr val="tx1"/>
          </a:solidFill>
          <a:latin typeface="Calibri" pitchFamily="34" charset="0"/>
        </a:defRPr>
      </a:lvl7pPr>
      <a:lvl8pPr marL="1371600" algn="l" rtl="0" fontAlgn="base">
        <a:spcBef>
          <a:spcPct val="0"/>
        </a:spcBef>
        <a:spcAft>
          <a:spcPct val="0"/>
        </a:spcAft>
        <a:defRPr sz="4400">
          <a:solidFill>
            <a:schemeClr val="tx1"/>
          </a:solidFill>
          <a:latin typeface="Calibri" pitchFamily="34" charset="0"/>
        </a:defRPr>
      </a:lvl8pPr>
      <a:lvl9pPr marL="1828800" algn="l"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vn/url?url=http://taplamvan.edu.vn/ban-tay-ta-lam-nen-tat-ca/&amp;rct=j&amp;frm=1&amp;q=&amp;esrc=s&amp;sa=U&amp;ei=q0ayVN3hB5SiugSdjoGQDg&amp;ved=0CDgQ9QEwEg&amp;sig2=pse4M5kFvkzv0OPDukccOQ&amp;usg=AFQjCNEVInvnbPhKaBP7tGlCWq6k06gUNQ" TargetMode="External"/><Relationship Id="rId2" Type="http://schemas.openxmlformats.org/officeDocument/2006/relationships/image" Target="../media/image21.jpeg"/><Relationship Id="rId1" Type="http://schemas.openxmlformats.org/officeDocument/2006/relationships/slideLayout" Target="../slideLayouts/slideLayout10.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6.xml"/><Relationship Id="rId1" Type="http://schemas.openxmlformats.org/officeDocument/2006/relationships/slideLayout" Target="../slideLayouts/slideLayout11.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0.xml"/><Relationship Id="rId6" Type="http://schemas.openxmlformats.org/officeDocument/2006/relationships/image" Target="../media/image29.jpeg"/><Relationship Id="rId5" Type="http://schemas.openxmlformats.org/officeDocument/2006/relationships/hyperlink" Target="http://www.google.com.vn/url?url=http://suckhoedoisong.vn/su-hy-sinh-tham-lang/nha-khoa-hoc-lam-nen-tu-hao-cua-nganh-vaccin-viet-nam-20140404191130655.htm&amp;rct=j&amp;frm=1&amp;q=&amp;esrc=s&amp;sa=U&amp;ei=T3-zVIGoJZPIuATlroLwBA&amp;ved=0CDQQ9QEwEA&amp;sig2=waoJNDznjGr-1-64VAoRHA&amp;usg=AFQjCNEX8mgjQt2riFzztlnWtLNzMXw2PQ" TargetMode="Externa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1.xml"/><Relationship Id="rId5" Type="http://schemas.openxmlformats.org/officeDocument/2006/relationships/image" Target="../media/image33.jpe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11.gif"/><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1.xml"/><Relationship Id="rId1" Type="http://schemas.openxmlformats.org/officeDocument/2006/relationships/audio" Target="file:///D:\VAN%20HOA%20GIAI%20TRI\ca%20nhac\Mp3%20Phong%20trao\Mo%20uoc%20ngay%20mai.mp3" TargetMode="External"/><Relationship Id="rId6" Type="http://schemas.openxmlformats.org/officeDocument/2006/relationships/image" Target="../media/image14.wmf"/><Relationship Id="rId5" Type="http://schemas.openxmlformats.org/officeDocument/2006/relationships/image" Target="../media/image6.wmf"/><Relationship Id="rId4" Type="http://schemas.openxmlformats.org/officeDocument/2006/relationships/image" Target="../media/image13.wmf"/></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hyperlink" Target="http://www.google.com.vn/url?url=http://taplamvan.edu.vn/ban-tay-ta-lam-nen-tat-ca/&amp;rct=j&amp;frm=1&amp;q=&amp;esrc=s&amp;sa=U&amp;ei=q0ayVN3hB5SiugSdjoGQDg&amp;ved=0CDgQ9QEwEg&amp;sig2=pse4M5kFvkzv0OPDukccOQ&amp;usg=AFQjCNEVInvnbPhKaBP7tGlCWq6k06gUNQ" TargetMode="External"/><Relationship Id="rId2" Type="http://schemas.openxmlformats.org/officeDocument/2006/relationships/image" Target="../media/image21.jpeg"/><Relationship Id="rId1" Type="http://schemas.openxmlformats.org/officeDocument/2006/relationships/slideLayout" Target="../slideLayouts/slideLayout10.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slide" Target="slide22.xml"/><Relationship Id="rId4" Type="http://schemas.openxmlformats.org/officeDocument/2006/relationships/slide" Target="slide29.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Picture17"/>
          <p:cNvPicPr>
            <a:picLocks noChangeAspect="1" noChangeArrowheads="1"/>
          </p:cNvPicPr>
          <p:nvPr/>
        </p:nvPicPr>
        <p:blipFill>
          <a:blip r:embed="rId2"/>
          <a:srcRect/>
          <a:stretch>
            <a:fillRect/>
          </a:stretch>
        </p:blipFill>
        <p:spPr bwMode="auto">
          <a:xfrm>
            <a:off x="0" y="0"/>
            <a:ext cx="9144000" cy="6858000"/>
          </a:xfrm>
          <a:prstGeom prst="rect">
            <a:avLst/>
          </a:prstGeom>
          <a:noFill/>
          <a:ln w="9525">
            <a:solidFill>
              <a:srgbClr val="000000"/>
            </a:solidFill>
            <a:miter lim="800000"/>
            <a:headEnd/>
            <a:tailEnd/>
          </a:ln>
        </p:spPr>
      </p:pic>
      <p:sp>
        <p:nvSpPr>
          <p:cNvPr id="14339" name="Text Box 5"/>
          <p:cNvSpPr txBox="1">
            <a:spLocks noChangeArrowheads="1"/>
          </p:cNvSpPr>
          <p:nvPr/>
        </p:nvSpPr>
        <p:spPr bwMode="auto">
          <a:xfrm>
            <a:off x="304800" y="0"/>
            <a:ext cx="8839200" cy="3751263"/>
          </a:xfrm>
          <a:prstGeom prst="rect">
            <a:avLst/>
          </a:prstGeom>
          <a:noFill/>
          <a:ln w="9525">
            <a:noFill/>
            <a:miter lim="800000"/>
            <a:headEnd/>
            <a:tailEnd/>
          </a:ln>
        </p:spPr>
        <p:txBody>
          <a:bodyPr>
            <a:spAutoFit/>
          </a:bodyPr>
          <a:lstStyle/>
          <a:p>
            <a:pPr>
              <a:spcBef>
                <a:spcPct val="50000"/>
              </a:spcBef>
            </a:pPr>
            <a:r>
              <a:rPr lang="en-US" sz="9600">
                <a:cs typeface="Arial" charset="0"/>
              </a:rPr>
              <a:t>   </a:t>
            </a:r>
            <a:r>
              <a:rPr lang="en-US" sz="9600" b="1">
                <a:solidFill>
                  <a:srgbClr val="006600"/>
                </a:solidFill>
                <a:cs typeface="Arial" charset="0"/>
              </a:rPr>
              <a:t>Bài giảng</a:t>
            </a:r>
          </a:p>
          <a:p>
            <a:pPr>
              <a:spcBef>
                <a:spcPct val="50000"/>
              </a:spcBef>
            </a:pPr>
            <a:r>
              <a:rPr lang="en-US" sz="9600" b="1">
                <a:solidFill>
                  <a:srgbClr val="006600"/>
                </a:solidFill>
                <a:cs typeface="Arial" charset="0"/>
              </a:rPr>
              <a:t>				   </a:t>
            </a:r>
            <a:r>
              <a:rPr lang="en-US" sz="8000" b="1">
                <a:solidFill>
                  <a:srgbClr val="006600"/>
                </a:solidFill>
                <a:cs typeface="Arial" charset="0"/>
              </a:rPr>
              <a:t>GDCD 9</a:t>
            </a:r>
          </a:p>
        </p:txBody>
      </p:sp>
      <p:pic>
        <p:nvPicPr>
          <p:cNvPr id="14340" name="Picture 7" descr="HoaBuom"/>
          <p:cNvPicPr>
            <a:picLocks noChangeAspect="1" noChangeArrowheads="1" noCrop="1"/>
          </p:cNvPicPr>
          <p:nvPr/>
        </p:nvPicPr>
        <p:blipFill>
          <a:blip r:embed="rId3"/>
          <a:srcRect/>
          <a:stretch>
            <a:fillRect/>
          </a:stretch>
        </p:blipFill>
        <p:spPr bwMode="auto">
          <a:xfrm>
            <a:off x="2590800" y="1524000"/>
            <a:ext cx="2238375" cy="2514600"/>
          </a:xfrm>
          <a:prstGeom prst="rect">
            <a:avLst/>
          </a:prstGeom>
          <a:noFill/>
          <a:ln w="9525">
            <a:noFill/>
            <a:miter lim="800000"/>
            <a:headEnd/>
            <a:tailEnd/>
          </a:ln>
        </p:spPr>
      </p:pic>
      <p:sp>
        <p:nvSpPr>
          <p:cNvPr id="5" name="Rounded Rectangle 4"/>
          <p:cNvSpPr/>
          <p:nvPr/>
        </p:nvSpPr>
        <p:spPr>
          <a:xfrm>
            <a:off x="4038600" y="4648200"/>
            <a:ext cx="5105400"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3200" b="1" i="1" dirty="0" err="1">
                <a:solidFill>
                  <a:schemeClr val="tx1"/>
                </a:solidFill>
                <a:latin typeface="Times New Roman" pitchFamily="18" charset="0"/>
                <a:cs typeface="Times New Roman" pitchFamily="18" charset="0"/>
              </a:rPr>
              <a:t>Giáo</a:t>
            </a:r>
            <a:r>
              <a:rPr lang="en-US" sz="3200" b="1" i="1" dirty="0">
                <a:solidFill>
                  <a:schemeClr val="tx1"/>
                </a:solidFill>
                <a:latin typeface="Times New Roman" pitchFamily="18" charset="0"/>
                <a:cs typeface="Times New Roman" pitchFamily="18" charset="0"/>
              </a:rPr>
              <a:t> </a:t>
            </a:r>
            <a:r>
              <a:rPr lang="en-US" sz="3200" b="1" i="1" dirty="0" err="1">
                <a:solidFill>
                  <a:schemeClr val="tx1"/>
                </a:solidFill>
                <a:latin typeface="Times New Roman" pitchFamily="18" charset="0"/>
                <a:cs typeface="Times New Roman" pitchFamily="18" charset="0"/>
              </a:rPr>
              <a:t>viên</a:t>
            </a:r>
            <a:r>
              <a:rPr lang="en-US" sz="3200" b="1" i="1" dirty="0">
                <a:solidFill>
                  <a:schemeClr val="tx1"/>
                </a:solidFill>
                <a:latin typeface="Times New Roman" pitchFamily="18" charset="0"/>
                <a:cs typeface="Times New Roman" pitchFamily="18" charset="0"/>
              </a:rPr>
              <a:t>: </a:t>
            </a:r>
            <a:r>
              <a:rPr lang="en-US" sz="3200" b="1" i="1" dirty="0" err="1">
                <a:solidFill>
                  <a:schemeClr val="tx1"/>
                </a:solidFill>
                <a:latin typeface="Times New Roman" pitchFamily="18" charset="0"/>
                <a:cs typeface="Times New Roman" pitchFamily="18" charset="0"/>
              </a:rPr>
              <a:t>Phạm</a:t>
            </a:r>
            <a:r>
              <a:rPr lang="en-US" sz="3200" b="1" i="1" dirty="0">
                <a:solidFill>
                  <a:schemeClr val="tx1"/>
                </a:solidFill>
                <a:latin typeface="Times New Roman" pitchFamily="18" charset="0"/>
                <a:cs typeface="Times New Roman" pitchFamily="18" charset="0"/>
              </a:rPr>
              <a:t> </a:t>
            </a:r>
            <a:r>
              <a:rPr lang="en-US" sz="3200" b="1" i="1" dirty="0" err="1">
                <a:solidFill>
                  <a:schemeClr val="tx1"/>
                </a:solidFill>
                <a:latin typeface="Times New Roman" pitchFamily="18" charset="0"/>
                <a:cs typeface="Times New Roman" pitchFamily="18" charset="0"/>
              </a:rPr>
              <a:t>Ngọc</a:t>
            </a:r>
            <a:r>
              <a:rPr lang="en-US" sz="3200" b="1" i="1" dirty="0">
                <a:solidFill>
                  <a:schemeClr val="tx1"/>
                </a:solidFill>
                <a:latin typeface="Times New Roman" pitchFamily="18" charset="0"/>
                <a:cs typeface="Times New Roman" pitchFamily="18" charset="0"/>
              </a:rPr>
              <a:t> </a:t>
            </a:r>
            <a:r>
              <a:rPr lang="en-US" sz="3200" b="1" i="1" dirty="0" err="1">
                <a:solidFill>
                  <a:schemeClr val="tx1"/>
                </a:solidFill>
                <a:latin typeface="Times New Roman" pitchFamily="18" charset="0"/>
                <a:cs typeface="Times New Roman" pitchFamily="18" charset="0"/>
              </a:rPr>
              <a:t>Diệp</a:t>
            </a:r>
            <a:endParaRPr lang="en-US" sz="3200" b="1" i="1"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5"/>
          <p:cNvSpPr txBox="1">
            <a:spLocks noChangeArrowheads="1"/>
          </p:cNvSpPr>
          <p:nvPr/>
        </p:nvSpPr>
        <p:spPr bwMode="auto">
          <a:xfrm>
            <a:off x="781050" y="552450"/>
            <a:ext cx="7753350" cy="1384300"/>
          </a:xfrm>
          <a:prstGeom prst="rect">
            <a:avLst/>
          </a:prstGeom>
          <a:noFill/>
          <a:ln w="9525">
            <a:noFill/>
            <a:miter lim="800000"/>
            <a:headEnd/>
            <a:tailEnd/>
          </a:ln>
        </p:spPr>
        <p:txBody>
          <a:bodyPr>
            <a:spAutoFit/>
          </a:bodyPr>
          <a:lstStyle/>
          <a:p>
            <a:pPr>
              <a:spcBef>
                <a:spcPct val="50000"/>
              </a:spcBef>
            </a:pPr>
            <a:r>
              <a:rPr lang="en-US" altLang="en-US" sz="2800" b="1" dirty="0" err="1">
                <a:solidFill>
                  <a:srgbClr val="FF0000"/>
                </a:solidFill>
              </a:rPr>
              <a:t>Bản</a:t>
            </a:r>
            <a:r>
              <a:rPr lang="en-US" altLang="en-US" sz="2800" b="1" dirty="0">
                <a:solidFill>
                  <a:srgbClr val="FF0000"/>
                </a:solidFill>
              </a:rPr>
              <a:t> cam </a:t>
            </a:r>
            <a:r>
              <a:rPr lang="en-US" altLang="en-US" sz="2800" b="1" dirty="0" err="1">
                <a:solidFill>
                  <a:srgbClr val="FF0000"/>
                </a:solidFill>
              </a:rPr>
              <a:t>kết</a:t>
            </a:r>
            <a:r>
              <a:rPr lang="en-US" altLang="en-US" sz="2800" b="1" dirty="0">
                <a:solidFill>
                  <a:srgbClr val="FF0000"/>
                </a:solidFill>
              </a:rPr>
              <a:t> </a:t>
            </a:r>
            <a:r>
              <a:rPr lang="en-US" altLang="en-US" sz="2800" b="1" dirty="0" err="1">
                <a:solidFill>
                  <a:srgbClr val="FF0000"/>
                </a:solidFill>
              </a:rPr>
              <a:t>giữa</a:t>
            </a:r>
            <a:r>
              <a:rPr lang="en-US" altLang="en-US" sz="2800" b="1" dirty="0">
                <a:solidFill>
                  <a:srgbClr val="FF0000"/>
                </a:solidFill>
              </a:rPr>
              <a:t> </a:t>
            </a:r>
            <a:r>
              <a:rPr lang="en-US" altLang="en-US" sz="2800" b="1" dirty="0" err="1">
                <a:solidFill>
                  <a:srgbClr val="FF0000"/>
                </a:solidFill>
              </a:rPr>
              <a:t>chị</a:t>
            </a:r>
            <a:r>
              <a:rPr lang="en-US" altLang="en-US" sz="2800" b="1" dirty="0">
                <a:solidFill>
                  <a:srgbClr val="FF0000"/>
                </a:solidFill>
              </a:rPr>
              <a:t> </a:t>
            </a:r>
            <a:r>
              <a:rPr lang="en-US" altLang="en-US" sz="2800" b="1" dirty="0" err="1">
                <a:solidFill>
                  <a:srgbClr val="FF0000"/>
                </a:solidFill>
              </a:rPr>
              <a:t>Ba</a:t>
            </a:r>
            <a:r>
              <a:rPr lang="en-US" altLang="en-US" sz="2800" b="1" dirty="0">
                <a:solidFill>
                  <a:srgbClr val="FF0000"/>
                </a:solidFill>
              </a:rPr>
              <a:t> </a:t>
            </a:r>
            <a:r>
              <a:rPr lang="en-US" altLang="en-US" sz="2800" b="1" dirty="0" err="1">
                <a:solidFill>
                  <a:srgbClr val="FF0000"/>
                </a:solidFill>
              </a:rPr>
              <a:t>và</a:t>
            </a:r>
            <a:r>
              <a:rPr lang="en-US" altLang="en-US" sz="2800" b="1" dirty="0">
                <a:solidFill>
                  <a:srgbClr val="FF0000"/>
                </a:solidFill>
              </a:rPr>
              <a:t> </a:t>
            </a:r>
            <a:r>
              <a:rPr lang="en-US" altLang="en-US" sz="2800" b="1" dirty="0" err="1">
                <a:solidFill>
                  <a:srgbClr val="FF0000"/>
                </a:solidFill>
              </a:rPr>
              <a:t>Giám</a:t>
            </a:r>
            <a:r>
              <a:rPr lang="en-US" altLang="en-US" sz="2800" b="1" dirty="0">
                <a:solidFill>
                  <a:srgbClr val="FF0000"/>
                </a:solidFill>
              </a:rPr>
              <a:t> </a:t>
            </a:r>
            <a:r>
              <a:rPr lang="en-US" altLang="en-US" sz="2800" b="1" dirty="0" err="1">
                <a:solidFill>
                  <a:srgbClr val="FF0000"/>
                </a:solidFill>
              </a:rPr>
              <a:t>đốc</a:t>
            </a:r>
            <a:r>
              <a:rPr lang="en-US" altLang="en-US" sz="2800" b="1" dirty="0">
                <a:solidFill>
                  <a:srgbClr val="FF0000"/>
                </a:solidFill>
              </a:rPr>
              <a:t> </a:t>
            </a:r>
            <a:r>
              <a:rPr lang="en-US" altLang="en-US" sz="2800" b="1" dirty="0" err="1">
                <a:solidFill>
                  <a:srgbClr val="FF0000"/>
                </a:solidFill>
              </a:rPr>
              <a:t>công</a:t>
            </a:r>
            <a:r>
              <a:rPr lang="en-US" altLang="en-US" sz="2800" b="1" dirty="0">
                <a:solidFill>
                  <a:srgbClr val="FF0000"/>
                </a:solidFill>
              </a:rPr>
              <a:t> </a:t>
            </a:r>
            <a:r>
              <a:rPr lang="en-US" altLang="en-US" sz="2800" b="1" dirty="0" err="1">
                <a:solidFill>
                  <a:srgbClr val="FF0000"/>
                </a:solidFill>
              </a:rPr>
              <a:t>ti</a:t>
            </a:r>
            <a:r>
              <a:rPr lang="en-US" altLang="en-US" sz="2800" b="1" dirty="0">
                <a:solidFill>
                  <a:srgbClr val="FF0000"/>
                </a:solidFill>
              </a:rPr>
              <a:t> TNHH </a:t>
            </a:r>
            <a:r>
              <a:rPr lang="en-US" altLang="en-US" sz="2800" b="1" dirty="0" err="1">
                <a:solidFill>
                  <a:srgbClr val="FF0000"/>
                </a:solidFill>
              </a:rPr>
              <a:t>Hoàng</a:t>
            </a:r>
            <a:r>
              <a:rPr lang="en-US" altLang="en-US" sz="2800" b="1" dirty="0">
                <a:solidFill>
                  <a:srgbClr val="FF0000"/>
                </a:solidFill>
              </a:rPr>
              <a:t> Long </a:t>
            </a:r>
            <a:r>
              <a:rPr lang="en-US" altLang="en-US" sz="2800" b="1" dirty="0" err="1">
                <a:solidFill>
                  <a:srgbClr val="FF0000"/>
                </a:solidFill>
              </a:rPr>
              <a:t>được</a:t>
            </a:r>
            <a:r>
              <a:rPr lang="en-US" altLang="en-US" sz="2800" b="1" dirty="0">
                <a:solidFill>
                  <a:srgbClr val="FF0000"/>
                </a:solidFill>
              </a:rPr>
              <a:t> </a:t>
            </a:r>
            <a:r>
              <a:rPr lang="en-US" altLang="en-US" sz="2800" b="1" dirty="0" err="1">
                <a:solidFill>
                  <a:srgbClr val="FF0000"/>
                </a:solidFill>
              </a:rPr>
              <a:t>gọi</a:t>
            </a:r>
            <a:r>
              <a:rPr lang="en-US" altLang="en-US" sz="2800" b="1" dirty="0">
                <a:solidFill>
                  <a:srgbClr val="FF0000"/>
                </a:solidFill>
              </a:rPr>
              <a:t> </a:t>
            </a:r>
            <a:r>
              <a:rPr lang="en-US" altLang="en-US" sz="2800" b="1" dirty="0" err="1">
                <a:solidFill>
                  <a:srgbClr val="FF0000"/>
                </a:solidFill>
              </a:rPr>
              <a:t>là</a:t>
            </a:r>
            <a:r>
              <a:rPr lang="en-US" altLang="en-US" sz="2800" b="1" dirty="0">
                <a:solidFill>
                  <a:srgbClr val="FF0000"/>
                </a:solidFill>
              </a:rPr>
              <a:t> </a:t>
            </a:r>
            <a:r>
              <a:rPr lang="en-US" altLang="en-US" sz="2800" b="1" dirty="0" err="1">
                <a:solidFill>
                  <a:srgbClr val="FF0000"/>
                </a:solidFill>
              </a:rPr>
              <a:t>gì</a:t>
            </a:r>
            <a:r>
              <a:rPr lang="en-US" altLang="en-US" sz="2800" b="1" dirty="0">
                <a:solidFill>
                  <a:srgbClr val="FF0000"/>
                </a:solidFill>
              </a:rPr>
              <a:t>? </a:t>
            </a:r>
            <a:r>
              <a:rPr lang="en-US" altLang="en-US" sz="2800" b="1" dirty="0" err="1">
                <a:solidFill>
                  <a:srgbClr val="FF0000"/>
                </a:solidFill>
              </a:rPr>
              <a:t>Chị</a:t>
            </a:r>
            <a:r>
              <a:rPr lang="en-US" altLang="en-US" sz="2800" b="1" dirty="0">
                <a:solidFill>
                  <a:srgbClr val="FF0000"/>
                </a:solidFill>
              </a:rPr>
              <a:t> </a:t>
            </a:r>
            <a:r>
              <a:rPr lang="en-US" altLang="en-US" sz="2800" b="1" dirty="0" err="1">
                <a:solidFill>
                  <a:srgbClr val="FF0000"/>
                </a:solidFill>
              </a:rPr>
              <a:t>Ba</a:t>
            </a:r>
            <a:r>
              <a:rPr lang="en-US" altLang="en-US" sz="2800" b="1" dirty="0">
                <a:solidFill>
                  <a:srgbClr val="FF0000"/>
                </a:solidFill>
              </a:rPr>
              <a:t> </a:t>
            </a:r>
            <a:r>
              <a:rPr lang="en-US" altLang="en-US" sz="2800" b="1" dirty="0" err="1">
                <a:solidFill>
                  <a:srgbClr val="FF0000"/>
                </a:solidFill>
              </a:rPr>
              <a:t>có</a:t>
            </a:r>
            <a:r>
              <a:rPr lang="en-US" altLang="en-US" sz="2800" b="1" dirty="0">
                <a:solidFill>
                  <a:srgbClr val="FF0000"/>
                </a:solidFill>
              </a:rPr>
              <a:t> </a:t>
            </a:r>
            <a:r>
              <a:rPr lang="en-US" altLang="en-US" sz="2800" b="1" dirty="0" err="1">
                <a:solidFill>
                  <a:srgbClr val="FF0000"/>
                </a:solidFill>
              </a:rPr>
              <a:t>tự</a:t>
            </a:r>
            <a:r>
              <a:rPr lang="en-US" altLang="en-US" sz="2800" b="1" dirty="0">
                <a:solidFill>
                  <a:srgbClr val="FF0000"/>
                </a:solidFill>
              </a:rPr>
              <a:t> ý </a:t>
            </a:r>
            <a:r>
              <a:rPr lang="en-US" altLang="en-US" sz="2800" b="1" dirty="0" err="1">
                <a:solidFill>
                  <a:srgbClr val="FF0000"/>
                </a:solidFill>
              </a:rPr>
              <a:t>thôi</a:t>
            </a:r>
            <a:r>
              <a:rPr lang="en-US" altLang="en-US" sz="2800" b="1" dirty="0">
                <a:solidFill>
                  <a:srgbClr val="FF0000"/>
                </a:solidFill>
              </a:rPr>
              <a:t> </a:t>
            </a:r>
            <a:r>
              <a:rPr lang="en-US" altLang="en-US" sz="2800" b="1" dirty="0" err="1">
                <a:solidFill>
                  <a:srgbClr val="FF0000"/>
                </a:solidFill>
              </a:rPr>
              <a:t>việc</a:t>
            </a:r>
            <a:r>
              <a:rPr lang="en-US" altLang="en-US" sz="2800" b="1" dirty="0">
                <a:solidFill>
                  <a:srgbClr val="FF0000"/>
                </a:solidFill>
              </a:rPr>
              <a:t> </a:t>
            </a:r>
            <a:r>
              <a:rPr lang="en-US" altLang="en-US" sz="2800" b="1" dirty="0" err="1">
                <a:solidFill>
                  <a:srgbClr val="FF0000"/>
                </a:solidFill>
              </a:rPr>
              <a:t>được</a:t>
            </a:r>
            <a:r>
              <a:rPr lang="en-US" altLang="en-US" sz="2800" b="1" dirty="0">
                <a:solidFill>
                  <a:srgbClr val="FF0000"/>
                </a:solidFill>
              </a:rPr>
              <a:t> </a:t>
            </a:r>
            <a:r>
              <a:rPr lang="en-US" altLang="en-US" sz="2800" b="1" dirty="0" err="1">
                <a:solidFill>
                  <a:srgbClr val="FF0000"/>
                </a:solidFill>
              </a:rPr>
              <a:t>không</a:t>
            </a:r>
            <a:r>
              <a:rPr lang="en-US" altLang="en-US" sz="2800" b="1" dirty="0">
                <a:solidFill>
                  <a:srgbClr val="FF0000"/>
                </a:solidFill>
              </a:rPr>
              <a:t>?</a:t>
            </a:r>
          </a:p>
        </p:txBody>
      </p:sp>
      <p:sp>
        <p:nvSpPr>
          <p:cNvPr id="17415" name="Text Box 7"/>
          <p:cNvSpPr txBox="1">
            <a:spLocks noChangeArrowheads="1"/>
          </p:cNvSpPr>
          <p:nvPr/>
        </p:nvSpPr>
        <p:spPr bwMode="auto">
          <a:xfrm>
            <a:off x="762000" y="1981200"/>
            <a:ext cx="7905750" cy="2354491"/>
          </a:xfrm>
          <a:prstGeom prst="rect">
            <a:avLst/>
          </a:prstGeom>
          <a:noFill/>
          <a:ln w="9525">
            <a:noFill/>
            <a:miter lim="800000"/>
            <a:headEnd/>
            <a:tailEnd/>
          </a:ln>
        </p:spPr>
        <p:txBody>
          <a:bodyPr>
            <a:spAutoFit/>
          </a:bodyPr>
          <a:lstStyle/>
          <a:p>
            <a:pPr algn="just">
              <a:spcBef>
                <a:spcPct val="50000"/>
              </a:spcBef>
              <a:buFontTx/>
              <a:buChar char="-"/>
            </a:pPr>
            <a:r>
              <a:rPr lang="en-US" altLang="en-US" sz="2400" b="1" dirty="0" err="1"/>
              <a:t>Nhận</a:t>
            </a:r>
            <a:r>
              <a:rPr lang="en-US" altLang="en-US" sz="2400" b="1" dirty="0"/>
              <a:t> </a:t>
            </a:r>
            <a:r>
              <a:rPr lang="en-US" altLang="en-US" sz="2400" b="1" dirty="0" err="1"/>
              <a:t>xét</a:t>
            </a:r>
            <a:r>
              <a:rPr lang="en-US" altLang="en-US" sz="2400" b="1" dirty="0"/>
              <a:t>:  </a:t>
            </a:r>
          </a:p>
          <a:p>
            <a:pPr algn="just">
              <a:spcBef>
                <a:spcPct val="50000"/>
              </a:spcBef>
              <a:buFontTx/>
              <a:buChar char="-"/>
            </a:pPr>
            <a:r>
              <a:rPr lang="en-US" altLang="en-US" sz="2400" dirty="0" err="1">
                <a:solidFill>
                  <a:srgbClr val="FF0000"/>
                </a:solidFill>
              </a:rPr>
              <a:t>Bản</a:t>
            </a:r>
            <a:r>
              <a:rPr lang="en-US" altLang="en-US" sz="2400" dirty="0">
                <a:solidFill>
                  <a:srgbClr val="FF0000"/>
                </a:solidFill>
              </a:rPr>
              <a:t> cam </a:t>
            </a:r>
            <a:r>
              <a:rPr lang="en-US" altLang="en-US" sz="2400" dirty="0" err="1">
                <a:solidFill>
                  <a:srgbClr val="FF0000"/>
                </a:solidFill>
              </a:rPr>
              <a:t>kết</a:t>
            </a:r>
            <a:r>
              <a:rPr lang="en-US" altLang="en-US" sz="2400" dirty="0">
                <a:solidFill>
                  <a:srgbClr val="FF0000"/>
                </a:solidFill>
              </a:rPr>
              <a:t> </a:t>
            </a:r>
            <a:r>
              <a:rPr lang="en-US" altLang="en-US" sz="2400" dirty="0" err="1">
                <a:solidFill>
                  <a:srgbClr val="FF0000"/>
                </a:solidFill>
              </a:rPr>
              <a:t>giữa</a:t>
            </a:r>
            <a:r>
              <a:rPr lang="en-US" altLang="en-US" sz="2400" dirty="0">
                <a:solidFill>
                  <a:srgbClr val="FF0000"/>
                </a:solidFill>
              </a:rPr>
              <a:t> </a:t>
            </a:r>
            <a:r>
              <a:rPr lang="en-US" altLang="en-US" sz="2400" dirty="0" err="1">
                <a:solidFill>
                  <a:srgbClr val="FF0000"/>
                </a:solidFill>
              </a:rPr>
              <a:t>chị</a:t>
            </a:r>
            <a:r>
              <a:rPr lang="en-US" altLang="en-US" sz="2400" dirty="0">
                <a:solidFill>
                  <a:srgbClr val="FF0000"/>
                </a:solidFill>
              </a:rPr>
              <a:t> </a:t>
            </a:r>
            <a:r>
              <a:rPr lang="en-US" altLang="en-US" sz="2400" dirty="0" err="1">
                <a:solidFill>
                  <a:srgbClr val="FF0000"/>
                </a:solidFill>
              </a:rPr>
              <a:t>Ba</a:t>
            </a:r>
            <a:r>
              <a:rPr lang="en-US" altLang="en-US" sz="2400" dirty="0">
                <a:solidFill>
                  <a:srgbClr val="FF0000"/>
                </a:solidFill>
              </a:rPr>
              <a:t> </a:t>
            </a:r>
            <a:r>
              <a:rPr lang="en-US" altLang="en-US" sz="2400" dirty="0" err="1">
                <a:solidFill>
                  <a:srgbClr val="FF0000"/>
                </a:solidFill>
              </a:rPr>
              <a:t>và</a:t>
            </a:r>
            <a:r>
              <a:rPr lang="en-US" altLang="en-US" sz="2400" dirty="0">
                <a:solidFill>
                  <a:srgbClr val="FF0000"/>
                </a:solidFill>
              </a:rPr>
              <a:t> </a:t>
            </a:r>
            <a:r>
              <a:rPr lang="en-US" altLang="en-US" sz="2400" dirty="0" err="1">
                <a:solidFill>
                  <a:srgbClr val="FF0000"/>
                </a:solidFill>
              </a:rPr>
              <a:t>công</a:t>
            </a:r>
            <a:r>
              <a:rPr lang="en-US" altLang="en-US" sz="2400" dirty="0">
                <a:solidFill>
                  <a:srgbClr val="FF0000"/>
                </a:solidFill>
              </a:rPr>
              <a:t> </a:t>
            </a:r>
            <a:r>
              <a:rPr lang="en-US" altLang="en-US" sz="2400" dirty="0" err="1">
                <a:solidFill>
                  <a:srgbClr val="FF0000"/>
                </a:solidFill>
              </a:rPr>
              <a:t>ti</a:t>
            </a:r>
            <a:r>
              <a:rPr lang="en-US" altLang="en-US" sz="2400" dirty="0">
                <a:solidFill>
                  <a:srgbClr val="FF0000"/>
                </a:solidFill>
              </a:rPr>
              <a:t> </a:t>
            </a:r>
            <a:r>
              <a:rPr lang="en-US" altLang="en-US" sz="2400" dirty="0" err="1">
                <a:solidFill>
                  <a:srgbClr val="FF0000"/>
                </a:solidFill>
              </a:rPr>
              <a:t>trách</a:t>
            </a:r>
            <a:r>
              <a:rPr lang="en-US" altLang="en-US" sz="2400" dirty="0">
                <a:solidFill>
                  <a:srgbClr val="FF0000"/>
                </a:solidFill>
              </a:rPr>
              <a:t> </a:t>
            </a:r>
            <a:r>
              <a:rPr lang="en-US" altLang="en-US" sz="2400" dirty="0" err="1">
                <a:solidFill>
                  <a:srgbClr val="FF0000"/>
                </a:solidFill>
              </a:rPr>
              <a:t>nhiệm</a:t>
            </a:r>
            <a:r>
              <a:rPr lang="en-US" altLang="en-US" sz="2400" dirty="0">
                <a:solidFill>
                  <a:srgbClr val="FF0000"/>
                </a:solidFill>
              </a:rPr>
              <a:t> </a:t>
            </a:r>
            <a:r>
              <a:rPr lang="en-US" altLang="en-US" sz="2400" dirty="0" err="1">
                <a:solidFill>
                  <a:srgbClr val="FF0000"/>
                </a:solidFill>
              </a:rPr>
              <a:t>hữu</a:t>
            </a:r>
            <a:r>
              <a:rPr lang="en-US" altLang="en-US" sz="2400" dirty="0">
                <a:solidFill>
                  <a:srgbClr val="FF0000"/>
                </a:solidFill>
              </a:rPr>
              <a:t> </a:t>
            </a:r>
            <a:r>
              <a:rPr lang="en-US" altLang="en-US" sz="2400" dirty="0" err="1">
                <a:solidFill>
                  <a:srgbClr val="FF0000"/>
                </a:solidFill>
              </a:rPr>
              <a:t>hạn</a:t>
            </a:r>
            <a:r>
              <a:rPr lang="en-US" altLang="en-US" sz="2400" dirty="0">
                <a:solidFill>
                  <a:srgbClr val="FF0000"/>
                </a:solidFill>
              </a:rPr>
              <a:t> </a:t>
            </a:r>
            <a:r>
              <a:rPr lang="en-US" altLang="en-US" sz="2400" dirty="0" err="1">
                <a:solidFill>
                  <a:srgbClr val="FF0000"/>
                </a:solidFill>
              </a:rPr>
              <a:t>Hoàng</a:t>
            </a:r>
            <a:r>
              <a:rPr lang="en-US" altLang="en-US" sz="2400" dirty="0">
                <a:solidFill>
                  <a:srgbClr val="FF0000"/>
                </a:solidFill>
              </a:rPr>
              <a:t> Long </a:t>
            </a:r>
            <a:r>
              <a:rPr lang="en-US" altLang="en-US" sz="2400" dirty="0" err="1">
                <a:solidFill>
                  <a:srgbClr val="FF0000"/>
                </a:solidFill>
              </a:rPr>
              <a:t>là</a:t>
            </a:r>
            <a:r>
              <a:rPr lang="en-US" altLang="en-US" sz="2400" dirty="0">
                <a:solidFill>
                  <a:srgbClr val="FF0000"/>
                </a:solidFill>
              </a:rPr>
              <a:t> </a:t>
            </a:r>
            <a:r>
              <a:rPr lang="en-US" altLang="en-US" sz="2400" dirty="0" err="1">
                <a:solidFill>
                  <a:srgbClr val="FF0000"/>
                </a:solidFill>
              </a:rPr>
              <a:t>hợp</a:t>
            </a:r>
            <a:r>
              <a:rPr lang="en-US" altLang="en-US" sz="2400" dirty="0">
                <a:solidFill>
                  <a:srgbClr val="FF0000"/>
                </a:solidFill>
              </a:rPr>
              <a:t> </a:t>
            </a:r>
            <a:r>
              <a:rPr lang="en-US" altLang="en-US" sz="2400" dirty="0" err="1">
                <a:solidFill>
                  <a:srgbClr val="FF0000"/>
                </a:solidFill>
              </a:rPr>
              <a:t>đồng</a:t>
            </a:r>
            <a:r>
              <a:rPr lang="en-US" altLang="en-US" sz="2400" dirty="0">
                <a:solidFill>
                  <a:srgbClr val="FF0000"/>
                </a:solidFill>
              </a:rPr>
              <a:t> </a:t>
            </a:r>
            <a:r>
              <a:rPr lang="en-US" altLang="en-US" sz="2400" dirty="0" err="1">
                <a:solidFill>
                  <a:srgbClr val="FF0000"/>
                </a:solidFill>
              </a:rPr>
              <a:t>lao</a:t>
            </a:r>
            <a:r>
              <a:rPr lang="en-US" altLang="en-US" sz="2400" dirty="0">
                <a:solidFill>
                  <a:srgbClr val="FF0000"/>
                </a:solidFill>
              </a:rPr>
              <a:t> </a:t>
            </a:r>
            <a:r>
              <a:rPr lang="en-US" altLang="en-US" sz="2400" dirty="0" err="1" smtClean="0">
                <a:solidFill>
                  <a:srgbClr val="FF0000"/>
                </a:solidFill>
              </a:rPr>
              <a:t>động</a:t>
            </a:r>
            <a:r>
              <a:rPr lang="en-US" altLang="en-US" sz="2400" dirty="0" smtClean="0">
                <a:solidFill>
                  <a:srgbClr val="FF0000"/>
                </a:solidFill>
              </a:rPr>
              <a:t>.</a:t>
            </a:r>
          </a:p>
          <a:p>
            <a:pPr algn="just">
              <a:spcBef>
                <a:spcPct val="50000"/>
              </a:spcBef>
              <a:buFontTx/>
              <a:buChar char="-"/>
            </a:pPr>
            <a:r>
              <a:rPr lang="en-US" altLang="en-US" sz="2400" dirty="0" smtClean="0">
                <a:solidFill>
                  <a:srgbClr val="FF0000"/>
                </a:solidFill>
              </a:rPr>
              <a:t> </a:t>
            </a:r>
            <a:r>
              <a:rPr lang="en-US" altLang="en-US" sz="2400" dirty="0" err="1">
                <a:solidFill>
                  <a:srgbClr val="FF0000"/>
                </a:solidFill>
              </a:rPr>
              <a:t>V</a:t>
            </a:r>
            <a:r>
              <a:rPr lang="en-US" altLang="en-US" sz="2400" dirty="0" err="1" smtClean="0">
                <a:solidFill>
                  <a:srgbClr val="FF0000"/>
                </a:solidFill>
              </a:rPr>
              <a:t>ì</a:t>
            </a:r>
            <a:r>
              <a:rPr lang="en-US" altLang="en-US" sz="2400" dirty="0">
                <a:solidFill>
                  <a:srgbClr val="FF0000"/>
                </a:solidFill>
              </a:rPr>
              <a:t>:</a:t>
            </a:r>
          </a:p>
          <a:p>
            <a:pPr>
              <a:spcBef>
                <a:spcPct val="50000"/>
              </a:spcBef>
            </a:pPr>
            <a:r>
              <a:rPr lang="en-US" altLang="en-US" dirty="0"/>
              <a:t>	</a:t>
            </a:r>
          </a:p>
        </p:txBody>
      </p:sp>
      <p:sp>
        <p:nvSpPr>
          <p:cNvPr id="17416" name="Text Box 8"/>
          <p:cNvSpPr txBox="1">
            <a:spLocks noChangeArrowheads="1"/>
          </p:cNvSpPr>
          <p:nvPr/>
        </p:nvSpPr>
        <p:spPr bwMode="auto">
          <a:xfrm>
            <a:off x="762000" y="3810000"/>
            <a:ext cx="8172450" cy="2678112"/>
          </a:xfrm>
          <a:prstGeom prst="rect">
            <a:avLst/>
          </a:prstGeom>
          <a:noFill/>
          <a:ln w="9525">
            <a:noFill/>
            <a:miter lim="800000"/>
            <a:headEnd/>
            <a:tailEnd/>
          </a:ln>
        </p:spPr>
        <p:txBody>
          <a:bodyPr>
            <a:spAutoFit/>
          </a:bodyPr>
          <a:lstStyle/>
          <a:p>
            <a:pPr algn="just">
              <a:spcBef>
                <a:spcPct val="50000"/>
              </a:spcBef>
            </a:pPr>
            <a:r>
              <a:rPr lang="en-US" altLang="en-US" sz="2400" dirty="0" smtClean="0"/>
              <a:t>-</a:t>
            </a:r>
            <a:r>
              <a:rPr lang="en-US" altLang="en-US" sz="2400" dirty="0" err="1" smtClean="0"/>
              <a:t>Đó</a:t>
            </a:r>
            <a:r>
              <a:rPr lang="en-US" altLang="en-US" sz="2400" dirty="0" smtClean="0"/>
              <a:t> </a:t>
            </a:r>
            <a:r>
              <a:rPr lang="en-US" altLang="en-US" sz="2400" dirty="0" err="1"/>
              <a:t>là</a:t>
            </a:r>
            <a:r>
              <a:rPr lang="en-US" altLang="en-US" sz="2400" dirty="0"/>
              <a:t> </a:t>
            </a:r>
            <a:r>
              <a:rPr lang="en-US" altLang="en-US" sz="2400" dirty="0" err="1"/>
              <a:t>sự</a:t>
            </a:r>
            <a:r>
              <a:rPr lang="en-US" altLang="en-US" sz="2400" dirty="0"/>
              <a:t> </a:t>
            </a:r>
            <a:r>
              <a:rPr lang="en-US" altLang="en-US" sz="2400" dirty="0" err="1"/>
              <a:t>thỏa</a:t>
            </a:r>
            <a:r>
              <a:rPr lang="en-US" altLang="en-US" sz="2400" dirty="0"/>
              <a:t> </a:t>
            </a:r>
            <a:r>
              <a:rPr lang="en-US" altLang="en-US" sz="2400" dirty="0" err="1"/>
              <a:t>thuận</a:t>
            </a:r>
            <a:r>
              <a:rPr lang="en-US" altLang="en-US" sz="2400" dirty="0"/>
              <a:t> </a:t>
            </a:r>
            <a:r>
              <a:rPr lang="en-US" altLang="en-US" sz="2400" dirty="0" err="1"/>
              <a:t>giữa</a:t>
            </a:r>
            <a:r>
              <a:rPr lang="en-US" altLang="en-US" sz="2400" dirty="0"/>
              <a:t> </a:t>
            </a:r>
            <a:r>
              <a:rPr lang="en-US" altLang="en-US" sz="2400" dirty="0" err="1"/>
              <a:t>hai</a:t>
            </a:r>
            <a:r>
              <a:rPr lang="en-US" altLang="en-US" sz="2400" dirty="0"/>
              <a:t> </a:t>
            </a:r>
            <a:r>
              <a:rPr lang="en-US" altLang="en-US" sz="2400" dirty="0" err="1"/>
              <a:t>bên</a:t>
            </a:r>
            <a:r>
              <a:rPr lang="en-US" altLang="en-US" sz="2400" dirty="0"/>
              <a:t> (</a:t>
            </a:r>
            <a:r>
              <a:rPr lang="en-US" altLang="en-US" sz="2400" dirty="0" err="1"/>
              <a:t>Chị</a:t>
            </a:r>
            <a:r>
              <a:rPr lang="en-US" altLang="en-US" sz="2400" dirty="0"/>
              <a:t> </a:t>
            </a:r>
            <a:r>
              <a:rPr lang="en-US" altLang="en-US" sz="2400" dirty="0" err="1"/>
              <a:t>Ba</a:t>
            </a:r>
            <a:r>
              <a:rPr lang="en-US" altLang="en-US" sz="2400" dirty="0"/>
              <a:t> </a:t>
            </a:r>
            <a:r>
              <a:rPr lang="en-US" altLang="en-US" sz="2400" dirty="0" err="1"/>
              <a:t>là</a:t>
            </a:r>
            <a:r>
              <a:rPr lang="en-US" altLang="en-US" sz="2400" dirty="0"/>
              <a:t> </a:t>
            </a:r>
            <a:r>
              <a:rPr lang="en-US" altLang="en-US" sz="2400" dirty="0" err="1"/>
              <a:t>người</a:t>
            </a:r>
            <a:r>
              <a:rPr lang="en-US" altLang="en-US" sz="2400" dirty="0"/>
              <a:t> </a:t>
            </a:r>
            <a:r>
              <a:rPr lang="en-US" altLang="en-US" sz="2400" dirty="0" err="1"/>
              <a:t>lao</a:t>
            </a:r>
            <a:r>
              <a:rPr lang="en-US" altLang="en-US" sz="2400" dirty="0"/>
              <a:t> </a:t>
            </a:r>
            <a:r>
              <a:rPr lang="en-US" altLang="en-US" sz="2400" dirty="0" err="1"/>
              <a:t>động</a:t>
            </a:r>
            <a:r>
              <a:rPr lang="en-US" altLang="en-US" sz="2400" dirty="0"/>
              <a:t>) </a:t>
            </a:r>
            <a:r>
              <a:rPr lang="en-US" altLang="en-US" sz="2400" dirty="0" err="1"/>
              <a:t>và</a:t>
            </a:r>
            <a:r>
              <a:rPr lang="en-US" altLang="en-US" sz="2400" dirty="0"/>
              <a:t> </a:t>
            </a:r>
            <a:r>
              <a:rPr lang="en-US" altLang="en-US" sz="2400" dirty="0" err="1"/>
              <a:t>công</a:t>
            </a:r>
            <a:r>
              <a:rPr lang="en-US" altLang="en-US" sz="2400" dirty="0"/>
              <a:t> </a:t>
            </a:r>
            <a:r>
              <a:rPr lang="en-US" altLang="en-US" sz="2400" dirty="0" err="1"/>
              <a:t>ti</a:t>
            </a:r>
            <a:r>
              <a:rPr lang="en-US" altLang="en-US" sz="2400" dirty="0"/>
              <a:t> (</a:t>
            </a:r>
            <a:r>
              <a:rPr lang="en-US" altLang="en-US" sz="2400" dirty="0" err="1"/>
              <a:t>người</a:t>
            </a:r>
            <a:r>
              <a:rPr lang="en-US" altLang="en-US" sz="2400" dirty="0"/>
              <a:t> </a:t>
            </a:r>
            <a:r>
              <a:rPr lang="en-US" altLang="en-US" sz="2400" dirty="0" err="1"/>
              <a:t>sử</a:t>
            </a:r>
            <a:r>
              <a:rPr lang="en-US" altLang="en-US" sz="2400" dirty="0"/>
              <a:t> </a:t>
            </a:r>
            <a:r>
              <a:rPr lang="en-US" altLang="en-US" sz="2400" dirty="0" err="1"/>
              <a:t>dụng</a:t>
            </a:r>
            <a:r>
              <a:rPr lang="en-US" altLang="en-US" sz="2400" dirty="0"/>
              <a:t> </a:t>
            </a:r>
            <a:r>
              <a:rPr lang="en-US" altLang="en-US" sz="2400" dirty="0" err="1"/>
              <a:t>lao</a:t>
            </a:r>
            <a:r>
              <a:rPr lang="en-US" altLang="en-US" sz="2400" dirty="0"/>
              <a:t> </a:t>
            </a:r>
            <a:r>
              <a:rPr lang="en-US" altLang="en-US" sz="2400" dirty="0" err="1"/>
              <a:t>động</a:t>
            </a:r>
            <a:r>
              <a:rPr lang="en-US" altLang="en-US" sz="2400" dirty="0"/>
              <a:t>) </a:t>
            </a:r>
          </a:p>
          <a:p>
            <a:pPr algn="just">
              <a:spcBef>
                <a:spcPct val="50000"/>
              </a:spcBef>
            </a:pPr>
            <a:r>
              <a:rPr lang="en-US" altLang="en-US" sz="2400" dirty="0" smtClean="0"/>
              <a:t>- </a:t>
            </a:r>
            <a:r>
              <a:rPr lang="en-US" altLang="en-US" sz="2400" dirty="0" err="1"/>
              <a:t>Bản</a:t>
            </a:r>
            <a:r>
              <a:rPr lang="en-US" altLang="en-US" sz="2400" dirty="0"/>
              <a:t> cam </a:t>
            </a:r>
            <a:r>
              <a:rPr lang="en-US" altLang="en-US" sz="2400" dirty="0" err="1"/>
              <a:t>kết</a:t>
            </a:r>
            <a:r>
              <a:rPr lang="en-US" altLang="en-US" sz="2400" dirty="0"/>
              <a:t> </a:t>
            </a:r>
            <a:r>
              <a:rPr lang="en-US" altLang="en-US" sz="2400" dirty="0" err="1"/>
              <a:t>có</a:t>
            </a:r>
            <a:r>
              <a:rPr lang="en-US" altLang="en-US" sz="2400" dirty="0"/>
              <a:t> </a:t>
            </a:r>
            <a:r>
              <a:rPr lang="en-US" altLang="en-US" sz="2400" dirty="0" err="1"/>
              <a:t>thể</a:t>
            </a:r>
            <a:r>
              <a:rPr lang="en-US" altLang="en-US" sz="2400" dirty="0"/>
              <a:t> </a:t>
            </a:r>
            <a:r>
              <a:rPr lang="en-US" altLang="en-US" sz="2400" dirty="0" err="1"/>
              <a:t>hiện</a:t>
            </a:r>
            <a:r>
              <a:rPr lang="en-US" altLang="en-US" sz="2400" dirty="0"/>
              <a:t> </a:t>
            </a:r>
            <a:r>
              <a:rPr lang="en-US" altLang="en-US" sz="2400" dirty="0" err="1"/>
              <a:t>một</a:t>
            </a:r>
            <a:r>
              <a:rPr lang="en-US" altLang="en-US" sz="2400" dirty="0"/>
              <a:t> </a:t>
            </a:r>
            <a:r>
              <a:rPr lang="en-US" altLang="en-US" sz="2400" dirty="0" err="1"/>
              <a:t>số</a:t>
            </a:r>
            <a:r>
              <a:rPr lang="en-US" altLang="en-US" sz="2400" dirty="0"/>
              <a:t> </a:t>
            </a:r>
            <a:r>
              <a:rPr lang="en-US" altLang="en-US" sz="2400" dirty="0" err="1"/>
              <a:t>nội</a:t>
            </a:r>
            <a:r>
              <a:rPr lang="en-US" altLang="en-US" sz="2400" dirty="0"/>
              <a:t> dung </a:t>
            </a:r>
            <a:r>
              <a:rPr lang="en-US" altLang="en-US" sz="2400" dirty="0" err="1"/>
              <a:t>chính</a:t>
            </a:r>
            <a:r>
              <a:rPr lang="en-US" altLang="en-US" sz="2400" dirty="0"/>
              <a:t> </a:t>
            </a:r>
            <a:r>
              <a:rPr lang="en-US" altLang="en-US" sz="2400" dirty="0" err="1"/>
              <a:t>của</a:t>
            </a:r>
            <a:r>
              <a:rPr lang="en-US" altLang="en-US" sz="2400" dirty="0"/>
              <a:t> </a:t>
            </a:r>
            <a:r>
              <a:rPr lang="en-US" altLang="en-US" sz="2400" dirty="0" err="1"/>
              <a:t>hoạt</a:t>
            </a:r>
            <a:r>
              <a:rPr lang="en-US" altLang="en-US" sz="2400" dirty="0"/>
              <a:t> </a:t>
            </a:r>
            <a:r>
              <a:rPr lang="en-US" altLang="en-US" sz="2400" dirty="0" err="1"/>
              <a:t>động</a:t>
            </a:r>
            <a:r>
              <a:rPr lang="en-US" altLang="en-US" sz="2400" dirty="0"/>
              <a:t> (</a:t>
            </a:r>
            <a:r>
              <a:rPr lang="en-US" altLang="en-US" sz="2400" dirty="0" err="1"/>
              <a:t>việc</a:t>
            </a:r>
            <a:r>
              <a:rPr lang="en-US" altLang="en-US" sz="2400" dirty="0"/>
              <a:t> </a:t>
            </a:r>
            <a:r>
              <a:rPr lang="en-US" altLang="en-US" sz="2400" dirty="0" err="1"/>
              <a:t>làm</a:t>
            </a:r>
            <a:r>
              <a:rPr lang="en-US" altLang="en-US" sz="2400" dirty="0"/>
              <a:t>, </a:t>
            </a:r>
            <a:r>
              <a:rPr lang="en-US" altLang="en-US" sz="2400" dirty="0" err="1"/>
              <a:t>tiền</a:t>
            </a:r>
            <a:r>
              <a:rPr lang="en-US" altLang="en-US" sz="2400" dirty="0"/>
              <a:t> </a:t>
            </a:r>
            <a:r>
              <a:rPr lang="en-US" altLang="en-US" sz="2400" dirty="0" err="1"/>
              <a:t>công</a:t>
            </a:r>
            <a:r>
              <a:rPr lang="en-US" altLang="en-US" sz="2400" dirty="0"/>
              <a:t>, </a:t>
            </a:r>
            <a:r>
              <a:rPr lang="en-US" altLang="en-US" sz="2400" dirty="0" err="1"/>
              <a:t>thời</a:t>
            </a:r>
            <a:r>
              <a:rPr lang="en-US" altLang="en-US" sz="2400" dirty="0"/>
              <a:t> </a:t>
            </a:r>
            <a:r>
              <a:rPr lang="en-US" altLang="en-US" sz="2400" dirty="0" err="1"/>
              <a:t>gian</a:t>
            </a:r>
            <a:r>
              <a:rPr lang="en-US" altLang="en-US" sz="2400" dirty="0"/>
              <a:t>,…)</a:t>
            </a:r>
          </a:p>
          <a:p>
            <a:pPr algn="just">
              <a:spcBef>
                <a:spcPct val="50000"/>
              </a:spcBef>
            </a:pPr>
            <a:r>
              <a:rPr lang="en-US" altLang="en-US" sz="2400" dirty="0" smtClean="0">
                <a:solidFill>
                  <a:srgbClr val="FF0000"/>
                </a:solidFill>
              </a:rPr>
              <a:t>- </a:t>
            </a:r>
            <a:r>
              <a:rPr lang="en-US" altLang="en-US" sz="2400" dirty="0" err="1">
                <a:solidFill>
                  <a:srgbClr val="FF0000"/>
                </a:solidFill>
              </a:rPr>
              <a:t>Chị</a:t>
            </a:r>
            <a:r>
              <a:rPr lang="en-US" altLang="en-US" sz="2400" dirty="0">
                <a:solidFill>
                  <a:srgbClr val="FF0000"/>
                </a:solidFill>
              </a:rPr>
              <a:t> </a:t>
            </a:r>
            <a:r>
              <a:rPr lang="en-US" altLang="en-US" sz="2400" dirty="0" err="1">
                <a:solidFill>
                  <a:srgbClr val="FF0000"/>
                </a:solidFill>
              </a:rPr>
              <a:t>Ba</a:t>
            </a:r>
            <a:r>
              <a:rPr lang="en-US" altLang="en-US" sz="2400" dirty="0">
                <a:solidFill>
                  <a:srgbClr val="FF0000"/>
                </a:solidFill>
              </a:rPr>
              <a:t> </a:t>
            </a:r>
            <a:r>
              <a:rPr lang="en-US" altLang="en-US" sz="2400" dirty="0" err="1">
                <a:solidFill>
                  <a:srgbClr val="FF0000"/>
                </a:solidFill>
              </a:rPr>
              <a:t>tự</a:t>
            </a:r>
            <a:r>
              <a:rPr lang="en-US" altLang="en-US" sz="2400" dirty="0">
                <a:solidFill>
                  <a:srgbClr val="FF0000"/>
                </a:solidFill>
              </a:rPr>
              <a:t> ý </a:t>
            </a:r>
            <a:r>
              <a:rPr lang="en-US" altLang="en-US" sz="2400" dirty="0" err="1">
                <a:solidFill>
                  <a:srgbClr val="FF0000"/>
                </a:solidFill>
              </a:rPr>
              <a:t>thôi</a:t>
            </a:r>
            <a:r>
              <a:rPr lang="en-US" altLang="en-US" sz="2400" dirty="0">
                <a:solidFill>
                  <a:srgbClr val="FF0000"/>
                </a:solidFill>
              </a:rPr>
              <a:t> </a:t>
            </a:r>
            <a:r>
              <a:rPr lang="en-US" altLang="en-US" sz="2400" dirty="0" err="1">
                <a:solidFill>
                  <a:srgbClr val="FF0000"/>
                </a:solidFill>
              </a:rPr>
              <a:t>việc</a:t>
            </a:r>
            <a:r>
              <a:rPr lang="en-US" altLang="en-US" sz="2400" dirty="0">
                <a:solidFill>
                  <a:srgbClr val="FF0000"/>
                </a:solidFill>
              </a:rPr>
              <a:t> </a:t>
            </a:r>
            <a:r>
              <a:rPr lang="en-US" altLang="en-US" sz="2400" dirty="0" err="1">
                <a:solidFill>
                  <a:srgbClr val="FF0000"/>
                </a:solidFill>
              </a:rPr>
              <a:t>không</a:t>
            </a:r>
            <a:r>
              <a:rPr lang="en-US" altLang="en-US" sz="2400" dirty="0">
                <a:solidFill>
                  <a:srgbClr val="FF0000"/>
                </a:solidFill>
              </a:rPr>
              <a:t> </a:t>
            </a:r>
            <a:r>
              <a:rPr lang="en-US" altLang="en-US" sz="2400" dirty="0" err="1">
                <a:solidFill>
                  <a:srgbClr val="FF0000"/>
                </a:solidFill>
              </a:rPr>
              <a:t>báo</a:t>
            </a:r>
            <a:r>
              <a:rPr lang="en-US" altLang="en-US" sz="2400" dirty="0">
                <a:solidFill>
                  <a:srgbClr val="FF0000"/>
                </a:solidFill>
              </a:rPr>
              <a:t> </a:t>
            </a:r>
            <a:r>
              <a:rPr lang="en-US" altLang="en-US" sz="2400" dirty="0" err="1">
                <a:solidFill>
                  <a:srgbClr val="FF0000"/>
                </a:solidFill>
              </a:rPr>
              <a:t>trước</a:t>
            </a:r>
            <a:r>
              <a:rPr lang="en-US" altLang="en-US" sz="2400" dirty="0">
                <a:solidFill>
                  <a:srgbClr val="FF0000"/>
                </a:solidFill>
              </a:rPr>
              <a:t> </a:t>
            </a:r>
            <a:r>
              <a:rPr lang="en-US" altLang="en-US" sz="2400" dirty="0" err="1">
                <a:solidFill>
                  <a:srgbClr val="FF0000"/>
                </a:solidFill>
              </a:rPr>
              <a:t>là</a:t>
            </a:r>
            <a:r>
              <a:rPr lang="en-US" altLang="en-US" sz="2400" dirty="0">
                <a:solidFill>
                  <a:srgbClr val="FF0000"/>
                </a:solidFill>
              </a:rPr>
              <a:t> vi </a:t>
            </a:r>
            <a:r>
              <a:rPr lang="en-US" altLang="en-US" sz="2400" dirty="0" err="1">
                <a:solidFill>
                  <a:srgbClr val="FF0000"/>
                </a:solidFill>
              </a:rPr>
              <a:t>phạm</a:t>
            </a:r>
            <a:r>
              <a:rPr lang="en-US" altLang="en-US" sz="2400" dirty="0">
                <a:solidFill>
                  <a:srgbClr val="FF0000"/>
                </a:solidFill>
              </a:rPr>
              <a:t> </a:t>
            </a:r>
            <a:r>
              <a:rPr lang="en-US" altLang="en-US" sz="2400" dirty="0" err="1">
                <a:solidFill>
                  <a:srgbClr val="FF0000"/>
                </a:solidFill>
              </a:rPr>
              <a:t>hợp</a:t>
            </a:r>
            <a:r>
              <a:rPr lang="en-US" altLang="en-US" sz="2400" dirty="0">
                <a:solidFill>
                  <a:srgbClr val="FF0000"/>
                </a:solidFill>
              </a:rPr>
              <a:t> </a:t>
            </a:r>
            <a:r>
              <a:rPr lang="en-US" altLang="en-US" sz="2400" dirty="0" err="1">
                <a:solidFill>
                  <a:srgbClr val="FF0000"/>
                </a:solidFill>
              </a:rPr>
              <a:t>đồng</a:t>
            </a:r>
            <a:r>
              <a:rPr lang="en-US" altLang="en-US" sz="2400" dirty="0">
                <a:solidFill>
                  <a:srgbClr val="FF0000"/>
                </a:solidFill>
              </a:rPr>
              <a:t> </a:t>
            </a:r>
            <a:r>
              <a:rPr lang="en-US" altLang="en-US" sz="2400" dirty="0" err="1">
                <a:solidFill>
                  <a:srgbClr val="FF0000"/>
                </a:solidFill>
              </a:rPr>
              <a:t>lao</a:t>
            </a:r>
            <a:r>
              <a:rPr lang="en-US" altLang="en-US" sz="2400" dirty="0">
                <a:solidFill>
                  <a:srgbClr val="FF0000"/>
                </a:solidFill>
              </a:rPr>
              <a:t> </a:t>
            </a:r>
            <a:r>
              <a:rPr lang="en-US" altLang="en-US" sz="2400" dirty="0" err="1" smtClean="0">
                <a:solidFill>
                  <a:srgbClr val="FF0000"/>
                </a:solidFill>
              </a:rPr>
              <a:t>động</a:t>
            </a:r>
            <a:r>
              <a:rPr lang="en-US" altLang="en-US" sz="2400" dirty="0" smtClean="0">
                <a:solidFill>
                  <a:srgbClr val="FF0000"/>
                </a:solidFill>
                <a:sym typeface="Wingdings" pitchFamily="2" charset="2"/>
              </a:rPr>
              <a:t> </a:t>
            </a:r>
            <a:r>
              <a:rPr lang="en-US" altLang="en-US" sz="2400" dirty="0" err="1" smtClean="0">
                <a:solidFill>
                  <a:srgbClr val="FF0000"/>
                </a:solidFill>
                <a:sym typeface="Wingdings" pitchFamily="2" charset="2"/>
              </a:rPr>
              <a:t>Chị</a:t>
            </a:r>
            <a:r>
              <a:rPr lang="en-US" altLang="en-US" sz="2400" dirty="0" smtClean="0">
                <a:solidFill>
                  <a:srgbClr val="FF0000"/>
                </a:solidFill>
                <a:sym typeface="Wingdings" pitchFamily="2" charset="2"/>
              </a:rPr>
              <a:t> </a:t>
            </a:r>
            <a:r>
              <a:rPr lang="en-US" altLang="en-US" sz="2400" dirty="0" err="1" smtClean="0">
                <a:solidFill>
                  <a:srgbClr val="FF0000"/>
                </a:solidFill>
                <a:sym typeface="Wingdings" pitchFamily="2" charset="2"/>
              </a:rPr>
              <a:t>Ba</a:t>
            </a:r>
            <a:r>
              <a:rPr lang="en-US" altLang="en-US" sz="2400" dirty="0" smtClean="0">
                <a:solidFill>
                  <a:srgbClr val="FF0000"/>
                </a:solidFill>
                <a:sym typeface="Wingdings" pitchFamily="2" charset="2"/>
              </a:rPr>
              <a:t> </a:t>
            </a:r>
            <a:r>
              <a:rPr lang="en-US" altLang="en-US" sz="2400" dirty="0" err="1" smtClean="0">
                <a:solidFill>
                  <a:srgbClr val="FF0000"/>
                </a:solidFill>
                <a:sym typeface="Wingdings" pitchFamily="2" charset="2"/>
              </a:rPr>
              <a:t>không</a:t>
            </a:r>
            <a:r>
              <a:rPr lang="en-US" altLang="en-US" sz="2400" dirty="0" smtClean="0">
                <a:solidFill>
                  <a:srgbClr val="FF0000"/>
                </a:solidFill>
                <a:sym typeface="Wingdings" pitchFamily="2" charset="2"/>
              </a:rPr>
              <a:t> </a:t>
            </a:r>
            <a:r>
              <a:rPr lang="en-US" altLang="en-US" sz="2400" dirty="0" err="1" smtClean="0">
                <a:solidFill>
                  <a:srgbClr val="FF0000"/>
                </a:solidFill>
                <a:sym typeface="Wingdings" pitchFamily="2" charset="2"/>
              </a:rPr>
              <a:t>được</a:t>
            </a:r>
            <a:r>
              <a:rPr lang="en-US" altLang="en-US" sz="2400" dirty="0" smtClean="0">
                <a:solidFill>
                  <a:srgbClr val="FF0000"/>
                </a:solidFill>
                <a:sym typeface="Wingdings" pitchFamily="2" charset="2"/>
              </a:rPr>
              <a:t> </a:t>
            </a:r>
            <a:r>
              <a:rPr lang="en-US" altLang="en-US" sz="2400" dirty="0" err="1" smtClean="0">
                <a:solidFill>
                  <a:srgbClr val="FF0000"/>
                </a:solidFill>
                <a:sym typeface="Wingdings" pitchFamily="2" charset="2"/>
              </a:rPr>
              <a:t>tự</a:t>
            </a:r>
            <a:r>
              <a:rPr lang="en-US" altLang="en-US" sz="2400" dirty="0" smtClean="0">
                <a:solidFill>
                  <a:srgbClr val="FF0000"/>
                </a:solidFill>
                <a:sym typeface="Wingdings" pitchFamily="2" charset="2"/>
              </a:rPr>
              <a:t> ý </a:t>
            </a:r>
            <a:r>
              <a:rPr lang="en-US" altLang="en-US" sz="2400" dirty="0" err="1" smtClean="0">
                <a:solidFill>
                  <a:srgbClr val="FF0000"/>
                </a:solidFill>
                <a:sym typeface="Wingdings" pitchFamily="2" charset="2"/>
              </a:rPr>
              <a:t>thôi</a:t>
            </a:r>
            <a:r>
              <a:rPr lang="en-US" altLang="en-US" sz="2400" dirty="0" smtClean="0">
                <a:solidFill>
                  <a:srgbClr val="FF0000"/>
                </a:solidFill>
                <a:sym typeface="Wingdings" pitchFamily="2" charset="2"/>
              </a:rPr>
              <a:t> </a:t>
            </a:r>
            <a:r>
              <a:rPr lang="en-US" altLang="en-US" sz="2400" dirty="0" err="1" smtClean="0">
                <a:solidFill>
                  <a:srgbClr val="FF0000"/>
                </a:solidFill>
                <a:sym typeface="Wingdings" pitchFamily="2" charset="2"/>
              </a:rPr>
              <a:t>việc</a:t>
            </a:r>
            <a:endParaRPr lang="en-US" altLang="en-US" sz="2400" dirty="0">
              <a:solidFill>
                <a:srgbClr val="FF0000"/>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 calcmode="lin" valueType="num">
                                      <p:cBhvr>
                                        <p:cTn id="7" dur="500" fill="hold"/>
                                        <p:tgtEl>
                                          <p:spTgt spid="17415"/>
                                        </p:tgtEl>
                                        <p:attrNameLst>
                                          <p:attrName>ppt_w</p:attrName>
                                        </p:attrNameLst>
                                      </p:cBhvr>
                                      <p:tavLst>
                                        <p:tav tm="0">
                                          <p:val>
                                            <p:strVal val="#ppt_w*0.05"/>
                                          </p:val>
                                        </p:tav>
                                        <p:tav tm="100000">
                                          <p:val>
                                            <p:strVal val="#ppt_w"/>
                                          </p:val>
                                        </p:tav>
                                      </p:tavLst>
                                    </p:anim>
                                    <p:anim calcmode="lin" valueType="num">
                                      <p:cBhvr>
                                        <p:cTn id="8" dur="500" fill="hold"/>
                                        <p:tgtEl>
                                          <p:spTgt spid="17415"/>
                                        </p:tgtEl>
                                        <p:attrNameLst>
                                          <p:attrName>ppt_h</p:attrName>
                                        </p:attrNameLst>
                                      </p:cBhvr>
                                      <p:tavLst>
                                        <p:tav tm="0">
                                          <p:val>
                                            <p:strVal val="#ppt_h"/>
                                          </p:val>
                                        </p:tav>
                                        <p:tav tm="100000">
                                          <p:val>
                                            <p:strVal val="#ppt_h"/>
                                          </p:val>
                                        </p:tav>
                                      </p:tavLst>
                                    </p:anim>
                                    <p:anim calcmode="lin" valueType="num">
                                      <p:cBhvr>
                                        <p:cTn id="9" dur="500" fill="hold"/>
                                        <p:tgtEl>
                                          <p:spTgt spid="17415"/>
                                        </p:tgtEl>
                                        <p:attrNameLst>
                                          <p:attrName>ppt_x</p:attrName>
                                        </p:attrNameLst>
                                      </p:cBhvr>
                                      <p:tavLst>
                                        <p:tav tm="0">
                                          <p:val>
                                            <p:strVal val="#ppt_x-.2"/>
                                          </p:val>
                                        </p:tav>
                                        <p:tav tm="100000">
                                          <p:val>
                                            <p:strVal val="#ppt_x"/>
                                          </p:val>
                                        </p:tav>
                                      </p:tavLst>
                                    </p:anim>
                                    <p:anim calcmode="lin" valueType="num">
                                      <p:cBhvr>
                                        <p:cTn id="10" dur="500" fill="hold"/>
                                        <p:tgtEl>
                                          <p:spTgt spid="17415"/>
                                        </p:tgtEl>
                                        <p:attrNameLst>
                                          <p:attrName>ppt_y</p:attrName>
                                        </p:attrNameLst>
                                      </p:cBhvr>
                                      <p:tavLst>
                                        <p:tav tm="0">
                                          <p:val>
                                            <p:strVal val="#ppt_y"/>
                                          </p:val>
                                        </p:tav>
                                        <p:tav tm="100000">
                                          <p:val>
                                            <p:strVal val="#ppt_y"/>
                                          </p:val>
                                        </p:tav>
                                      </p:tavLst>
                                    </p:anim>
                                    <p:animEffect transition="in" filter="fade">
                                      <p:cBhvr>
                                        <p:cTn id="11" dur="500"/>
                                        <p:tgtEl>
                                          <p:spTgt spid="1741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7416"/>
                                        </p:tgtEl>
                                        <p:attrNameLst>
                                          <p:attrName>style.visibility</p:attrName>
                                        </p:attrNameLst>
                                      </p:cBhvr>
                                      <p:to>
                                        <p:strVal val="visible"/>
                                      </p:to>
                                    </p:set>
                                    <p:anim calcmode="lin" valueType="num">
                                      <p:cBhvr>
                                        <p:cTn id="16" dur="500" fill="hold"/>
                                        <p:tgtEl>
                                          <p:spTgt spid="17416"/>
                                        </p:tgtEl>
                                        <p:attrNameLst>
                                          <p:attrName>ppt_w</p:attrName>
                                        </p:attrNameLst>
                                      </p:cBhvr>
                                      <p:tavLst>
                                        <p:tav tm="0">
                                          <p:val>
                                            <p:fltVal val="0"/>
                                          </p:val>
                                        </p:tav>
                                        <p:tav tm="100000">
                                          <p:val>
                                            <p:strVal val="#ppt_w"/>
                                          </p:val>
                                        </p:tav>
                                      </p:tavLst>
                                    </p:anim>
                                    <p:anim calcmode="lin" valueType="num">
                                      <p:cBhvr>
                                        <p:cTn id="17" dur="500" fill="hold"/>
                                        <p:tgtEl>
                                          <p:spTgt spid="17416"/>
                                        </p:tgtEl>
                                        <p:attrNameLst>
                                          <p:attrName>ppt_h</p:attrName>
                                        </p:attrNameLst>
                                      </p:cBhvr>
                                      <p:tavLst>
                                        <p:tav tm="0">
                                          <p:val>
                                            <p:fltVal val="0"/>
                                          </p:val>
                                        </p:tav>
                                        <p:tav tm="100000">
                                          <p:val>
                                            <p:strVal val="#ppt_h"/>
                                          </p:val>
                                        </p:tav>
                                      </p:tavLst>
                                    </p:anim>
                                    <p:animEffect transition="in" filter="fade">
                                      <p:cBhvr>
                                        <p:cTn id="18"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P spid="174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1"/>
          <p:cNvSpPr>
            <a:spLocks noChangeArrowheads="1"/>
          </p:cNvSpPr>
          <p:nvPr/>
        </p:nvSpPr>
        <p:spPr bwMode="auto">
          <a:xfrm>
            <a:off x="990600" y="838200"/>
            <a:ext cx="7543800" cy="5257800"/>
          </a:xfrm>
          <a:prstGeom prst="cloudCallout">
            <a:avLst>
              <a:gd name="adj1" fmla="val -53935"/>
              <a:gd name="adj2" fmla="val 46736"/>
            </a:avLst>
          </a:prstGeom>
          <a:noFill/>
          <a:ln w="9525">
            <a:solidFill>
              <a:schemeClr val="tx1"/>
            </a:solidFill>
            <a:round/>
            <a:headEnd/>
            <a:tailEnd/>
          </a:ln>
        </p:spPr>
        <p:txBody>
          <a:bodyPr/>
          <a:lstStyle/>
          <a:p>
            <a:endParaRPr lang="en-US" altLang="en-US" sz="4000" b="1">
              <a:solidFill>
                <a:srgbClr val="FFFF00"/>
              </a:solidFill>
              <a:cs typeface="Times New Roman" pitchFamily="18" charset="0"/>
            </a:endParaRPr>
          </a:p>
        </p:txBody>
      </p:sp>
      <p:sp>
        <p:nvSpPr>
          <p:cNvPr id="3" name="Rectangle 12"/>
          <p:cNvSpPr>
            <a:spLocks noChangeArrowheads="1"/>
          </p:cNvSpPr>
          <p:nvPr/>
        </p:nvSpPr>
        <p:spPr bwMode="auto">
          <a:xfrm>
            <a:off x="1905000" y="2057400"/>
            <a:ext cx="5867400" cy="2667000"/>
          </a:xfrm>
          <a:prstGeom prst="rect">
            <a:avLst/>
          </a:prstGeom>
          <a:noFill/>
          <a:ln w="9525">
            <a:noFill/>
            <a:miter lim="800000"/>
            <a:headEnd/>
            <a:tailEnd/>
          </a:ln>
        </p:spPr>
        <p:txBody>
          <a:bodyPr anchor="ctr"/>
          <a:lstStyle/>
          <a:p>
            <a:r>
              <a:rPr lang="en-US" altLang="en-US" sz="6600" b="1">
                <a:solidFill>
                  <a:srgbClr val="FF0000"/>
                </a:solidFill>
                <a:cs typeface="Times New Roman" pitchFamily="18" charset="0"/>
              </a:rPr>
              <a:t>Em hiểu thế nào là hợp đồng lao động?</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p:cNvPicPr>
            <a:picLocks noChangeAspect="1"/>
          </p:cNvPicPr>
          <p:nvPr/>
        </p:nvPicPr>
        <p:blipFill>
          <a:blip r:embed="rId2"/>
          <a:srcRect/>
          <a:stretch>
            <a:fillRect/>
          </a:stretch>
        </p:blipFill>
        <p:spPr bwMode="auto">
          <a:xfrm>
            <a:off x="0" y="76200"/>
            <a:ext cx="9144000" cy="67818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p:cNvPicPr>
          <p:nvPr/>
        </p:nvPicPr>
        <p:blipFill>
          <a:blip r:embed="rId2"/>
          <a:srcRect/>
          <a:stretch>
            <a:fillRect/>
          </a:stretch>
        </p:blipFill>
        <p:spPr bwMode="auto">
          <a:xfrm>
            <a:off x="0" y="76200"/>
            <a:ext cx="9144000" cy="67056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p:cNvPicPr>
          <p:nvPr/>
        </p:nvPicPr>
        <p:blipFill>
          <a:blip r:embed="rId2"/>
          <a:srcRect/>
          <a:stretch>
            <a:fillRect/>
          </a:stretch>
        </p:blipFill>
        <p:spPr bwMode="auto">
          <a:xfrm>
            <a:off x="0" y="76200"/>
            <a:ext cx="9144000" cy="67056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5" descr="0207Ec22"/>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27660" name="Rectangle 12"/>
          <p:cNvSpPr>
            <a:spLocks noChangeArrowheads="1"/>
          </p:cNvSpPr>
          <p:nvPr/>
        </p:nvSpPr>
        <p:spPr bwMode="auto">
          <a:xfrm>
            <a:off x="838200" y="457200"/>
            <a:ext cx="7620000" cy="4524375"/>
          </a:xfrm>
          <a:prstGeom prst="rect">
            <a:avLst/>
          </a:prstGeom>
          <a:noFill/>
          <a:ln w="9525">
            <a:noFill/>
            <a:miter lim="800000"/>
            <a:headEnd/>
            <a:tailEnd/>
          </a:ln>
        </p:spPr>
        <p:txBody>
          <a:bodyPr>
            <a:spAutoFit/>
          </a:bodyPr>
          <a:lstStyle/>
          <a:p>
            <a:pPr algn="just">
              <a:spcBef>
                <a:spcPct val="50000"/>
              </a:spcBef>
            </a:pPr>
            <a:r>
              <a:rPr lang="en-US" altLang="en-US" sz="3200" b="1" i="1">
                <a:solidFill>
                  <a:srgbClr val="0000FF"/>
                </a:solidFill>
                <a:latin typeface=".VnTime" pitchFamily="34" charset="0"/>
              </a:rPr>
              <a:t>- </a:t>
            </a:r>
            <a:r>
              <a:rPr lang="en-US" altLang="en-US" sz="3200" b="1" i="1">
                <a:solidFill>
                  <a:srgbClr val="0000FF"/>
                </a:solidFill>
                <a:cs typeface="Times New Roman" pitchFamily="18" charset="0"/>
              </a:rPr>
              <a:t>Khi làm việc tại một nơi nào đó, cần phải có HĐLĐ.</a:t>
            </a:r>
          </a:p>
          <a:p>
            <a:pPr algn="just">
              <a:spcBef>
                <a:spcPct val="50000"/>
              </a:spcBef>
            </a:pPr>
            <a:r>
              <a:rPr lang="en-US" altLang="en-US" sz="3200" b="1" i="1">
                <a:solidFill>
                  <a:srgbClr val="0000FF"/>
                </a:solidFill>
                <a:latin typeface=".VnTime" pitchFamily="34" charset="0"/>
              </a:rPr>
              <a:t>- </a:t>
            </a:r>
            <a:r>
              <a:rPr lang="en-US" altLang="en-US" sz="3200" b="1" i="1">
                <a:solidFill>
                  <a:srgbClr val="0000FF"/>
                </a:solidFill>
                <a:cs typeface="Times New Roman" pitchFamily="18" charset="0"/>
              </a:rPr>
              <a:t>Nội dung cơ bản của một HĐLĐ:</a:t>
            </a:r>
            <a:r>
              <a:rPr lang="en-US" altLang="en-US" sz="3200" b="1" i="1">
                <a:solidFill>
                  <a:srgbClr val="0000FF"/>
                </a:solidFill>
                <a:latin typeface=".VnTime" pitchFamily="34" charset="0"/>
              </a:rPr>
              <a:t> </a:t>
            </a:r>
            <a:r>
              <a:rPr lang="en-US" altLang="en-US" sz="3200" b="1" i="1">
                <a:solidFill>
                  <a:srgbClr val="0000FF"/>
                </a:solidFill>
                <a:cs typeface="Times New Roman" pitchFamily="18" charset="0"/>
              </a:rPr>
              <a:t>Người lao động và người sử dụng lao động cần tuân thủ các điều khoản đã thỏa thuận trong HĐLĐ.</a:t>
            </a:r>
          </a:p>
          <a:p>
            <a:pPr algn="just">
              <a:spcBef>
                <a:spcPct val="50000"/>
              </a:spcBef>
            </a:pPr>
            <a:r>
              <a:rPr lang="en-US" altLang="en-US" sz="3200" b="1" i="1">
                <a:solidFill>
                  <a:srgbClr val="0000FF"/>
                </a:solidFill>
                <a:latin typeface=".VnTime" pitchFamily="34" charset="0"/>
              </a:rPr>
              <a:t>- </a:t>
            </a:r>
            <a:r>
              <a:rPr lang="en-US" altLang="en-US" sz="3200" b="1" i="1">
                <a:solidFill>
                  <a:srgbClr val="0000FF"/>
                </a:solidFill>
                <a:cs typeface="Times New Roman" pitchFamily="18" charset="0"/>
              </a:rPr>
              <a:t>Vi phạm HĐLĐ có thể bị xử lí trước pháp luật.</a:t>
            </a:r>
          </a:p>
        </p:txBody>
      </p:sp>
      <p:sp>
        <p:nvSpPr>
          <p:cNvPr id="2" name="TextBox 1"/>
          <p:cNvSpPr txBox="1">
            <a:spLocks noChangeArrowheads="1"/>
          </p:cNvSpPr>
          <p:nvPr/>
        </p:nvSpPr>
        <p:spPr bwMode="auto">
          <a:xfrm>
            <a:off x="762000" y="5499100"/>
            <a:ext cx="7239000" cy="585788"/>
          </a:xfrm>
          <a:prstGeom prst="rect">
            <a:avLst/>
          </a:prstGeom>
          <a:noFill/>
          <a:ln w="9525">
            <a:noFill/>
            <a:miter lim="800000"/>
            <a:headEnd/>
            <a:tailEnd/>
          </a:ln>
        </p:spPr>
        <p:txBody>
          <a:bodyPr>
            <a:spAutoFit/>
          </a:bodyPr>
          <a:lstStyle/>
          <a:p>
            <a:pPr>
              <a:spcBef>
                <a:spcPct val="50000"/>
              </a:spcBef>
            </a:pPr>
            <a:r>
              <a:rPr lang="en-US" altLang="en-US" sz="3200" b="1">
                <a:solidFill>
                  <a:srgbClr val="FF0000"/>
                </a:solidFill>
              </a:rPr>
              <a:t>Hợp đồng lao động là gì?</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7660"/>
                                        </p:tgtEl>
                                        <p:attrNameLst>
                                          <p:attrName>style.visibility</p:attrName>
                                        </p:attrNameLst>
                                      </p:cBhvr>
                                      <p:to>
                                        <p:strVal val="visible"/>
                                      </p:to>
                                    </p:set>
                                    <p:anim calcmode="lin" valueType="num">
                                      <p:cBhvr>
                                        <p:cTn id="7" dur="1000" fill="hold"/>
                                        <p:tgtEl>
                                          <p:spTgt spid="27660"/>
                                        </p:tgtEl>
                                        <p:attrNameLst>
                                          <p:attrName>ppt_w</p:attrName>
                                        </p:attrNameLst>
                                      </p:cBhvr>
                                      <p:tavLst>
                                        <p:tav tm="0">
                                          <p:val>
                                            <p:fltVal val="0"/>
                                          </p:val>
                                        </p:tav>
                                        <p:tav tm="100000">
                                          <p:val>
                                            <p:strVal val="#ppt_w"/>
                                          </p:val>
                                        </p:tav>
                                      </p:tavLst>
                                    </p:anim>
                                    <p:anim calcmode="lin" valueType="num">
                                      <p:cBhvr>
                                        <p:cTn id="8" dur="1000" fill="hold"/>
                                        <p:tgtEl>
                                          <p:spTgt spid="27660"/>
                                        </p:tgtEl>
                                        <p:attrNameLst>
                                          <p:attrName>ppt_h</p:attrName>
                                        </p:attrNameLst>
                                      </p:cBhvr>
                                      <p:tavLst>
                                        <p:tav tm="0">
                                          <p:val>
                                            <p:fltVal val="0"/>
                                          </p:val>
                                        </p:tav>
                                        <p:tav tm="100000">
                                          <p:val>
                                            <p:strVal val="#ppt_h"/>
                                          </p:val>
                                        </p:tav>
                                      </p:tavLst>
                                    </p:anim>
                                    <p:anim calcmode="lin" valueType="num">
                                      <p:cBhvr>
                                        <p:cTn id="9" dur="1000" fill="hold"/>
                                        <p:tgtEl>
                                          <p:spTgt spid="27660"/>
                                        </p:tgtEl>
                                        <p:attrNameLst>
                                          <p:attrName>style.rotation</p:attrName>
                                        </p:attrNameLst>
                                      </p:cBhvr>
                                      <p:tavLst>
                                        <p:tav tm="0">
                                          <p:val>
                                            <p:fltVal val="90"/>
                                          </p:val>
                                        </p:tav>
                                        <p:tav tm="100000">
                                          <p:val>
                                            <p:fltVal val="0"/>
                                          </p:val>
                                        </p:tav>
                                      </p:tavLst>
                                    </p:anim>
                                    <p:animEffect transition="in" filter="fade">
                                      <p:cBhvr>
                                        <p:cTn id="10" dur="1000"/>
                                        <p:tgtEl>
                                          <p:spTgt spid="2766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0"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8100" y="2286000"/>
            <a:ext cx="2667000" cy="16002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3200" dirty="0">
                <a:latin typeface="Times New Roman" pitchFamily="18" charset="0"/>
                <a:cs typeface="Times New Roman" pitchFamily="18" charset="0"/>
              </a:rPr>
              <a:t>HỢP ĐỒNG LAO ĐỘNG</a:t>
            </a:r>
          </a:p>
        </p:txBody>
      </p:sp>
      <p:sp>
        <p:nvSpPr>
          <p:cNvPr id="5" name="Rectangle 4"/>
          <p:cNvSpPr/>
          <p:nvPr/>
        </p:nvSpPr>
        <p:spPr>
          <a:xfrm>
            <a:off x="3352800" y="152400"/>
            <a:ext cx="5562600" cy="1754188"/>
          </a:xfrm>
          <a:prstGeom prst="rect">
            <a:avLst/>
          </a:prstGeom>
          <a:ln w="38100">
            <a:solidFill>
              <a:schemeClr val="tx1"/>
            </a:solidFill>
          </a:ln>
        </p:spPr>
        <p:txBody>
          <a:bodyPr>
            <a:spAutoFit/>
          </a:bodyPr>
          <a:lstStyle/>
          <a:p>
            <a:pPr>
              <a:defRPr/>
            </a:pPr>
            <a:r>
              <a:rPr lang="en-US" sz="3600" b="1" dirty="0" err="1">
                <a:effectLst>
                  <a:outerShdw blurRad="38100" dist="38100" dir="2700000" algn="tl">
                    <a:srgbClr val="000000">
                      <a:alpha val="43137"/>
                    </a:srgbClr>
                  </a:outerShdw>
                </a:effectLst>
                <a:cs typeface="Times New Roman" pitchFamily="18" charset="0"/>
              </a:rPr>
              <a:t>Là</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sự</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thỏa</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thuận</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giữa</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người</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sử</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dụng</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lao</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động</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và</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người</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lao</a:t>
            </a:r>
            <a:r>
              <a:rPr lang="en-US" sz="3600" b="1" dirty="0">
                <a:effectLst>
                  <a:outerShdw blurRad="38100" dist="38100" dir="2700000" algn="tl">
                    <a:srgbClr val="000000">
                      <a:alpha val="43137"/>
                    </a:srgbClr>
                  </a:outerShdw>
                </a:effectLst>
                <a:cs typeface="Times New Roman" pitchFamily="18" charset="0"/>
              </a:rPr>
              <a:t> </a:t>
            </a:r>
            <a:r>
              <a:rPr lang="en-US" sz="3600" b="1" dirty="0" err="1">
                <a:effectLst>
                  <a:outerShdw blurRad="38100" dist="38100" dir="2700000" algn="tl">
                    <a:srgbClr val="000000">
                      <a:alpha val="43137"/>
                    </a:srgbClr>
                  </a:outerShdw>
                </a:effectLst>
                <a:cs typeface="Times New Roman" pitchFamily="18" charset="0"/>
              </a:rPr>
              <a:t>động</a:t>
            </a:r>
            <a:r>
              <a:rPr lang="en-US" sz="3600" b="1" dirty="0">
                <a:effectLst>
                  <a:outerShdw blurRad="38100" dist="38100" dir="2700000" algn="tl">
                    <a:srgbClr val="000000">
                      <a:alpha val="43137"/>
                    </a:srgbClr>
                  </a:outerShdw>
                </a:effectLst>
                <a:cs typeface="Times New Roman" pitchFamily="18" charset="0"/>
              </a:rPr>
              <a:t>.</a:t>
            </a:r>
            <a:endParaRPr lang="en-US" sz="3600" dirty="0"/>
          </a:p>
        </p:txBody>
      </p:sp>
      <p:sp>
        <p:nvSpPr>
          <p:cNvPr id="6" name="Rectangle 5"/>
          <p:cNvSpPr/>
          <p:nvPr/>
        </p:nvSpPr>
        <p:spPr>
          <a:xfrm>
            <a:off x="3400425" y="2209800"/>
            <a:ext cx="5602288" cy="1077913"/>
          </a:xfrm>
          <a:prstGeom prst="rect">
            <a:avLst/>
          </a:prstGeom>
          <a:ln w="38100">
            <a:solidFill>
              <a:srgbClr val="0000FF"/>
            </a:solidFill>
          </a:ln>
        </p:spPr>
        <p:txBody>
          <a:bodyPr>
            <a:spAutoFit/>
          </a:bodyPr>
          <a:lstStyle/>
          <a:p>
            <a:pPr>
              <a:defRPr/>
            </a:pPr>
            <a:r>
              <a:rPr lang="en-US" sz="3200" b="1" dirty="0" err="1">
                <a:effectLst>
                  <a:outerShdw blurRad="38100" dist="38100" dir="2700000" algn="tl">
                    <a:srgbClr val="000000">
                      <a:alpha val="43137"/>
                    </a:srgbClr>
                  </a:outerShdw>
                </a:effectLst>
                <a:cs typeface="Times New Roman" pitchFamily="18" charset="0"/>
              </a:rPr>
              <a:t>Nguyên</a:t>
            </a:r>
            <a:r>
              <a:rPr lang="en-US" sz="3200" b="1" dirty="0">
                <a:effectLst>
                  <a:outerShdw blurRad="38100" dist="38100" dir="2700000" algn="tl">
                    <a:srgbClr val="000000">
                      <a:alpha val="43137"/>
                    </a:srgbClr>
                  </a:outerShdw>
                </a:effectLst>
                <a:cs typeface="Times New Roman" pitchFamily="18" charset="0"/>
              </a:rPr>
              <a:t> </a:t>
            </a:r>
            <a:r>
              <a:rPr lang="en-US" sz="3200" b="1" dirty="0" err="1">
                <a:effectLst>
                  <a:outerShdw blurRad="38100" dist="38100" dir="2700000" algn="tl">
                    <a:srgbClr val="000000">
                      <a:alpha val="43137"/>
                    </a:srgbClr>
                  </a:outerShdw>
                </a:effectLst>
                <a:cs typeface="Times New Roman" pitchFamily="18" charset="0"/>
              </a:rPr>
              <a:t>tắc</a:t>
            </a:r>
            <a:r>
              <a:rPr lang="en-US" sz="3200" b="1" dirty="0">
                <a:effectLst>
                  <a:outerShdw blurRad="38100" dist="38100" dir="2700000" algn="tl">
                    <a:srgbClr val="000000">
                      <a:alpha val="43137"/>
                    </a:srgbClr>
                  </a:outerShdw>
                </a:effectLst>
                <a:cs typeface="Times New Roman" pitchFamily="18" charset="0"/>
              </a:rPr>
              <a:t>: </a:t>
            </a:r>
            <a:r>
              <a:rPr lang="en-US" sz="3200" b="1" dirty="0" err="1">
                <a:effectLst>
                  <a:outerShdw blurRad="38100" dist="38100" dir="2700000" algn="tl">
                    <a:srgbClr val="000000">
                      <a:alpha val="43137"/>
                    </a:srgbClr>
                  </a:outerShdw>
                </a:effectLst>
                <a:cs typeface="Times New Roman" pitchFamily="18" charset="0"/>
              </a:rPr>
              <a:t>Bình</a:t>
            </a:r>
            <a:r>
              <a:rPr lang="en-US" sz="3200" b="1" dirty="0">
                <a:effectLst>
                  <a:outerShdw blurRad="38100" dist="38100" dir="2700000" algn="tl">
                    <a:srgbClr val="000000">
                      <a:alpha val="43137"/>
                    </a:srgbClr>
                  </a:outerShdw>
                </a:effectLst>
                <a:cs typeface="Times New Roman" pitchFamily="18" charset="0"/>
              </a:rPr>
              <a:t> </a:t>
            </a:r>
            <a:r>
              <a:rPr lang="en-US" sz="3200" b="1" dirty="0" err="1">
                <a:effectLst>
                  <a:outerShdw blurRad="38100" dist="38100" dir="2700000" algn="tl">
                    <a:srgbClr val="000000">
                      <a:alpha val="43137"/>
                    </a:srgbClr>
                  </a:outerShdw>
                </a:effectLst>
                <a:cs typeface="Times New Roman" pitchFamily="18" charset="0"/>
              </a:rPr>
              <a:t>đẳng</a:t>
            </a:r>
            <a:r>
              <a:rPr lang="en-US" sz="3200" b="1" dirty="0">
                <a:effectLst>
                  <a:outerShdw blurRad="38100" dist="38100" dir="2700000" algn="tl">
                    <a:srgbClr val="000000">
                      <a:alpha val="43137"/>
                    </a:srgbClr>
                  </a:outerShdw>
                </a:effectLst>
                <a:cs typeface="Times New Roman" pitchFamily="18" charset="0"/>
              </a:rPr>
              <a:t>, </a:t>
            </a:r>
            <a:r>
              <a:rPr lang="en-US" sz="3200" b="1" dirty="0" err="1">
                <a:effectLst>
                  <a:outerShdw blurRad="38100" dist="38100" dir="2700000" algn="tl">
                    <a:srgbClr val="000000">
                      <a:alpha val="43137"/>
                    </a:srgbClr>
                  </a:outerShdw>
                </a:effectLst>
                <a:cs typeface="Times New Roman" pitchFamily="18" charset="0"/>
              </a:rPr>
              <a:t>tự</a:t>
            </a:r>
            <a:r>
              <a:rPr lang="en-US" sz="3200" b="1" dirty="0">
                <a:effectLst>
                  <a:outerShdw blurRad="38100" dist="38100" dir="2700000" algn="tl">
                    <a:srgbClr val="000000">
                      <a:alpha val="43137"/>
                    </a:srgbClr>
                  </a:outerShdw>
                </a:effectLst>
                <a:cs typeface="Times New Roman" pitchFamily="18" charset="0"/>
              </a:rPr>
              <a:t> </a:t>
            </a:r>
            <a:r>
              <a:rPr lang="en-US" sz="3200" b="1" dirty="0" err="1">
                <a:effectLst>
                  <a:outerShdw blurRad="38100" dist="38100" dir="2700000" algn="tl">
                    <a:srgbClr val="000000">
                      <a:alpha val="43137"/>
                    </a:srgbClr>
                  </a:outerShdw>
                </a:effectLst>
                <a:cs typeface="Times New Roman" pitchFamily="18" charset="0"/>
              </a:rPr>
              <a:t>nguyện</a:t>
            </a:r>
            <a:endParaRPr lang="en-US" sz="3200" b="1" dirty="0">
              <a:effectLst>
                <a:outerShdw blurRad="38100" dist="38100" dir="2700000" algn="tl">
                  <a:srgbClr val="000000">
                    <a:alpha val="43137"/>
                  </a:srgbClr>
                </a:outerShdw>
              </a:effectLst>
              <a:cs typeface="Times New Roman" pitchFamily="18" charset="0"/>
            </a:endParaRPr>
          </a:p>
        </p:txBody>
      </p:sp>
      <p:sp>
        <p:nvSpPr>
          <p:cNvPr id="7" name="TextBox 23"/>
          <p:cNvSpPr txBox="1">
            <a:spLocks noChangeArrowheads="1"/>
          </p:cNvSpPr>
          <p:nvPr/>
        </p:nvSpPr>
        <p:spPr bwMode="auto">
          <a:xfrm>
            <a:off x="3352800" y="3505200"/>
            <a:ext cx="5638800" cy="3046413"/>
          </a:xfrm>
          <a:prstGeom prst="rect">
            <a:avLst/>
          </a:prstGeom>
          <a:noFill/>
          <a:ln w="38100">
            <a:solidFill>
              <a:srgbClr val="0000FF"/>
            </a:solidFill>
            <a:prstDash val="solid"/>
            <a:miter lim="800000"/>
            <a:headEnd/>
            <a:tailEnd/>
          </a:ln>
          <a:extLst>
            <a:ext uri="{909E8E84-426E-40DD-AFC4-6F175D3DCCD1}"/>
          </a:extLst>
        </p:spPr>
        <p:txBody>
          <a:bodyPr>
            <a:spAutoFit/>
          </a:bodyPr>
          <a:lstStyle>
            <a:defPPr>
              <a:defRPr lang="en-US"/>
            </a:defPPr>
            <a:lvl1pPr algn="l" rtl="0" fontAlgn="base">
              <a:spcBef>
                <a:spcPct val="0"/>
              </a:spcBef>
              <a:spcAft>
                <a:spcPct val="0"/>
              </a:spcAft>
              <a:defRPr kern="1200">
                <a:solidFill>
                  <a:schemeClr val="tx1"/>
                </a:solidFill>
                <a:latin typeface="VNI-Times" pitchFamily="2" charset="0"/>
                <a:ea typeface="+mn-ea"/>
                <a:cs typeface="Arial" charset="0"/>
              </a:defRPr>
            </a:lvl1pPr>
            <a:lvl2pPr marL="457200" algn="l" rtl="0" fontAlgn="base">
              <a:spcBef>
                <a:spcPct val="0"/>
              </a:spcBef>
              <a:spcAft>
                <a:spcPct val="0"/>
              </a:spcAft>
              <a:defRPr kern="1200">
                <a:solidFill>
                  <a:schemeClr val="tx1"/>
                </a:solidFill>
                <a:latin typeface="VNI-Times" pitchFamily="2" charset="0"/>
                <a:ea typeface="+mn-ea"/>
                <a:cs typeface="Arial" charset="0"/>
              </a:defRPr>
            </a:lvl2pPr>
            <a:lvl3pPr marL="914400" algn="l" rtl="0" fontAlgn="base">
              <a:spcBef>
                <a:spcPct val="0"/>
              </a:spcBef>
              <a:spcAft>
                <a:spcPct val="0"/>
              </a:spcAft>
              <a:defRPr kern="1200">
                <a:solidFill>
                  <a:schemeClr val="tx1"/>
                </a:solidFill>
                <a:latin typeface="VNI-Times" pitchFamily="2" charset="0"/>
                <a:ea typeface="+mn-ea"/>
                <a:cs typeface="Arial" charset="0"/>
              </a:defRPr>
            </a:lvl3pPr>
            <a:lvl4pPr marL="1371600" algn="l" rtl="0" fontAlgn="base">
              <a:spcBef>
                <a:spcPct val="0"/>
              </a:spcBef>
              <a:spcAft>
                <a:spcPct val="0"/>
              </a:spcAft>
              <a:defRPr kern="1200">
                <a:solidFill>
                  <a:schemeClr val="tx1"/>
                </a:solidFill>
                <a:latin typeface="VNI-Times" pitchFamily="2" charset="0"/>
                <a:ea typeface="+mn-ea"/>
                <a:cs typeface="Arial" charset="0"/>
              </a:defRPr>
            </a:lvl4pPr>
            <a:lvl5pPr marL="1828800" algn="l" rtl="0" fontAlgn="base">
              <a:spcBef>
                <a:spcPct val="0"/>
              </a:spcBef>
              <a:spcAft>
                <a:spcPct val="0"/>
              </a:spcAft>
              <a:defRPr kern="1200">
                <a:solidFill>
                  <a:schemeClr val="tx1"/>
                </a:solidFill>
                <a:latin typeface="VNI-Times" pitchFamily="2" charset="0"/>
                <a:ea typeface="+mn-ea"/>
                <a:cs typeface="Arial" charset="0"/>
              </a:defRPr>
            </a:lvl5pPr>
            <a:lvl6pPr marL="2286000" algn="l" defTabSz="914400" rtl="0" eaLnBrk="1" latinLnBrk="0" hangingPunct="1">
              <a:defRPr kern="1200">
                <a:solidFill>
                  <a:schemeClr val="tx1"/>
                </a:solidFill>
                <a:latin typeface="VNI-Times" pitchFamily="2" charset="0"/>
                <a:ea typeface="+mn-ea"/>
                <a:cs typeface="Arial" charset="0"/>
              </a:defRPr>
            </a:lvl6pPr>
            <a:lvl7pPr marL="2743200" algn="l" defTabSz="914400" rtl="0" eaLnBrk="1" latinLnBrk="0" hangingPunct="1">
              <a:defRPr kern="1200">
                <a:solidFill>
                  <a:schemeClr val="tx1"/>
                </a:solidFill>
                <a:latin typeface="VNI-Times" pitchFamily="2" charset="0"/>
                <a:ea typeface="+mn-ea"/>
                <a:cs typeface="Arial" charset="0"/>
              </a:defRPr>
            </a:lvl7pPr>
            <a:lvl8pPr marL="3200400" algn="l" defTabSz="914400" rtl="0" eaLnBrk="1" latinLnBrk="0" hangingPunct="1">
              <a:defRPr kern="1200">
                <a:solidFill>
                  <a:schemeClr val="tx1"/>
                </a:solidFill>
                <a:latin typeface="VNI-Times" pitchFamily="2" charset="0"/>
                <a:ea typeface="+mn-ea"/>
                <a:cs typeface="Arial" charset="0"/>
              </a:defRPr>
            </a:lvl8pPr>
            <a:lvl9pPr marL="3657600" algn="l" defTabSz="914400" rtl="0" eaLnBrk="1" latinLnBrk="0" hangingPunct="1">
              <a:defRPr kern="1200">
                <a:solidFill>
                  <a:schemeClr val="tx1"/>
                </a:solidFill>
                <a:latin typeface="VNI-Times" pitchFamily="2" charset="0"/>
                <a:ea typeface="+mn-ea"/>
                <a:cs typeface="Arial" charset="0"/>
              </a:defRPr>
            </a:lvl9pPr>
          </a:lstStyle>
          <a:p>
            <a:pPr algn="just">
              <a:defRPr/>
            </a:pPr>
            <a:r>
              <a:rPr lang="en-US" sz="3200" b="1" dirty="0" err="1" smtClean="0">
                <a:latin typeface="Times New Roman" pitchFamily="18" charset="0"/>
                <a:cs typeface="Times New Roman" pitchFamily="18" charset="0"/>
              </a:rPr>
              <a:t>Nội</a:t>
            </a:r>
            <a:r>
              <a:rPr lang="en-US" sz="3200" b="1" dirty="0" smtClean="0">
                <a:latin typeface="Times New Roman" pitchFamily="18" charset="0"/>
                <a:cs typeface="Times New Roman" pitchFamily="18" charset="0"/>
              </a:rPr>
              <a:t> dung: </a:t>
            </a:r>
          </a:p>
          <a:p>
            <a:pPr marL="457200" indent="-457200" algn="just">
              <a:buFontTx/>
              <a:buChar char="-"/>
              <a:defRPr/>
            </a:pPr>
            <a:r>
              <a:rPr lang="en-US" sz="3200" b="1" dirty="0" err="1" smtClean="0">
                <a:latin typeface="Times New Roman" pitchFamily="18" charset="0"/>
                <a:cs typeface="Times New Roman" pitchFamily="18" charset="0"/>
              </a:rPr>
              <a:t>Công</a:t>
            </a: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việc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phải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làm</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thời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gian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địa</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điểm</a:t>
            </a:r>
            <a:r>
              <a:rPr lang="en-US" sz="3200" b="1" dirty="0" smtClean="0">
                <a:latin typeface="Times New Roman" pitchFamily="18" charset="0"/>
                <a:cs typeface="Times New Roman" pitchFamily="18" charset="0"/>
              </a:rPr>
              <a:t>.</a:t>
            </a:r>
          </a:p>
          <a:p>
            <a:pPr marL="457200" indent="-457200" algn="just">
              <a:buFontTx/>
              <a:buChar char="-"/>
              <a:defRPr/>
            </a:pP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Tiền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lương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phụ</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cấp</a:t>
            </a:r>
            <a:r>
              <a:rPr lang="en-US" sz="3200" b="1" dirty="0">
                <a:latin typeface="Times New Roman" pitchFamily="18" charset="0"/>
                <a:cs typeface="Times New Roman" pitchFamily="18" charset="0"/>
              </a:rPr>
              <a:t>.</a:t>
            </a:r>
          </a:p>
          <a:p>
            <a:pPr algn="just">
              <a:defRPr/>
            </a:pP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Các</a:t>
            </a: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điều</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kiện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bảo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hiểm</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bảo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hộ</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lao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động</a:t>
            </a:r>
            <a:r>
              <a:rPr lang="en-US" sz="3200" b="1" dirty="0">
                <a:latin typeface="Times New Roman" pitchFamily="18" charset="0"/>
                <a:cs typeface="Times New Roman" pitchFamily="18" charset="0"/>
              </a:rPr>
              <a:t>.</a:t>
            </a:r>
          </a:p>
        </p:txBody>
      </p:sp>
      <p:cxnSp>
        <p:nvCxnSpPr>
          <p:cNvPr id="9" name="Straight Arrow Connector 8"/>
          <p:cNvCxnSpPr>
            <a:stCxn id="4" idx="3"/>
            <a:endCxn id="5" idx="1"/>
          </p:cNvCxnSpPr>
          <p:nvPr/>
        </p:nvCxnSpPr>
        <p:spPr>
          <a:xfrm flipV="1">
            <a:off x="2628900" y="1030288"/>
            <a:ext cx="723900" cy="2055812"/>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4" idx="3"/>
            <a:endCxn id="6" idx="1"/>
          </p:cNvCxnSpPr>
          <p:nvPr/>
        </p:nvCxnSpPr>
        <p:spPr>
          <a:xfrm flipV="1">
            <a:off x="2628900" y="2747963"/>
            <a:ext cx="771525" cy="338137"/>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3"/>
            <a:endCxn id="7" idx="1"/>
          </p:cNvCxnSpPr>
          <p:nvPr/>
        </p:nvCxnSpPr>
        <p:spPr>
          <a:xfrm>
            <a:off x="2628900" y="3086100"/>
            <a:ext cx="723900" cy="194310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hlinkClick r:id="rId2" action="ppaction://hlinksldjump"/>
          </p:cNvPr>
          <p:cNvSpPr>
            <a:spLocks noChangeArrowheads="1"/>
          </p:cNvSpPr>
          <p:nvPr/>
        </p:nvSpPr>
        <p:spPr bwMode="auto">
          <a:xfrm>
            <a:off x="533400" y="762000"/>
            <a:ext cx="8077200" cy="4400550"/>
          </a:xfrm>
          <a:prstGeom prst="rect">
            <a:avLst/>
          </a:prstGeom>
          <a:noFill/>
          <a:ln w="9525">
            <a:noFill/>
            <a:miter lim="800000"/>
            <a:headEnd/>
            <a:tailEnd/>
          </a:ln>
        </p:spPr>
        <p:txBody>
          <a:bodyPr>
            <a:spAutoFit/>
          </a:bodyPr>
          <a:lstStyle/>
          <a:p>
            <a:r>
              <a:rPr lang="en-US" altLang="en-US" sz="3200" u="sng">
                <a:solidFill>
                  <a:srgbClr val="FF0000"/>
                </a:solidFill>
                <a:latin typeface=".VnTimeH" pitchFamily="34" charset="0"/>
              </a:rPr>
              <a:t>Bé luËt Lao ®éng-</a:t>
            </a:r>
            <a:r>
              <a:rPr lang="en-US" altLang="en-US" sz="3200" u="sng">
                <a:solidFill>
                  <a:srgbClr val="FF0000"/>
                </a:solidFill>
                <a:cs typeface="Times New Roman" pitchFamily="18" charset="0"/>
              </a:rPr>
              <a:t> Điều 26: </a:t>
            </a:r>
            <a:endParaRPr lang="en-US" altLang="en-US" sz="3200" u="sng">
              <a:solidFill>
                <a:srgbClr val="FF0000"/>
              </a:solidFill>
              <a:latin typeface=".VnTimeH" pitchFamily="34" charset="0"/>
            </a:endParaRPr>
          </a:p>
          <a:p>
            <a:endParaRPr lang="en-US" altLang="en-US" sz="2400">
              <a:latin typeface=".VnTimeH" pitchFamily="34" charset="0"/>
            </a:endParaRPr>
          </a:p>
          <a:p>
            <a:pPr>
              <a:buFont typeface="Wingdings" pitchFamily="2" charset="2"/>
              <a:buNone/>
            </a:pPr>
            <a:r>
              <a:rPr lang="en-US" altLang="en-US" sz="3200">
                <a:cs typeface="Times New Roman" pitchFamily="18" charset="0"/>
              </a:rPr>
              <a:t>Hợp đồng lao động là văn bản thỏa thuận giữa người lao động và người sử dụng lao động về:</a:t>
            </a:r>
          </a:p>
          <a:p>
            <a:pPr>
              <a:buFont typeface="Wingdings" pitchFamily="2" charset="2"/>
              <a:buNone/>
            </a:pPr>
            <a:r>
              <a:rPr lang="en-US" altLang="en-US" sz="3200">
                <a:cs typeface="Times New Roman" pitchFamily="18" charset="0"/>
              </a:rPr>
              <a:t>công việc phải làm, kiện lao động, thời gian làm việc, thời gian nghỉ ngơi, tiền lương, địa điểm làm việc, thời hạn hợp đồng, bảo hiểm xã hội … quyền và nghĩa vụ của mỗi bên trong quan hệ lao động.</a:t>
            </a: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94" name="Group 46"/>
          <p:cNvGraphicFramePr>
            <a:graphicFrameLocks noGrp="1"/>
          </p:cNvGraphicFramePr>
          <p:nvPr/>
        </p:nvGraphicFramePr>
        <p:xfrm>
          <a:off x="0" y="312738"/>
          <a:ext cx="9155112" cy="6522752"/>
        </p:xfrm>
        <a:graphic>
          <a:graphicData uri="http://schemas.openxmlformats.org/drawingml/2006/table">
            <a:tbl>
              <a:tblPr/>
              <a:tblGrid>
                <a:gridCol w="686633">
                  <a:extLst>
                    <a:ext uri="{9D8B030D-6E8A-4147-A177-3AD203B41FA5}"/>
                  </a:extLst>
                </a:gridCol>
                <a:gridCol w="4196093">
                  <a:extLst>
                    <a:ext uri="{9D8B030D-6E8A-4147-A177-3AD203B41FA5}"/>
                  </a:extLst>
                </a:gridCol>
                <a:gridCol w="4272386">
                  <a:extLst>
                    <a:ext uri="{9D8B030D-6E8A-4147-A177-3AD203B41FA5}"/>
                  </a:extLst>
                </a:gridCol>
              </a:tblGrid>
              <a:tr h="35968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TT</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smtClean="0">
                          <a:ln>
                            <a:noFill/>
                          </a:ln>
                          <a:solidFill>
                            <a:srgbClr val="FF3300"/>
                          </a:solidFill>
                          <a:effectLst/>
                          <a:latin typeface="Times New Roman" pitchFamily="18" charset="0"/>
                          <a:cs typeface="Times New Roman" pitchFamily="18" charset="0"/>
                        </a:rPr>
                        <a:t>Tội</a:t>
                      </a:r>
                      <a:r>
                        <a:rPr kumimoji="0" lang="en-US" sz="2000" b="1" i="0" u="none" strike="noStrike" cap="none" normalizeH="0" baseline="0" dirty="0" smtClean="0">
                          <a:ln>
                            <a:noFill/>
                          </a:ln>
                          <a:solidFill>
                            <a:srgbClr val="FF3300"/>
                          </a:solidFill>
                          <a:effectLst/>
                          <a:latin typeface="Times New Roman" pitchFamily="18" charset="0"/>
                          <a:cs typeface="Times New Roman" pitchFamily="18" charset="0"/>
                        </a:rPr>
                        <a:t> </a:t>
                      </a:r>
                      <a:r>
                        <a:rPr kumimoji="0" lang="en-US" sz="2000" b="1" i="0" u="none" strike="noStrike" cap="none" normalizeH="0" baseline="0" dirty="0" err="1" smtClean="0">
                          <a:ln>
                            <a:noFill/>
                          </a:ln>
                          <a:solidFill>
                            <a:srgbClr val="FF3300"/>
                          </a:solidFill>
                          <a:effectLst/>
                          <a:latin typeface="Times New Roman" pitchFamily="18" charset="0"/>
                          <a:cs typeface="Times New Roman" pitchFamily="18" charset="0"/>
                        </a:rPr>
                        <a:t>phạm</a:t>
                      </a:r>
                      <a:endParaRPr kumimoji="0" lang="en-US" sz="2000" b="1" i="0" u="none" strike="noStrike" cap="none" normalizeH="0" baseline="0" dirty="0" smtClean="0">
                        <a:ln>
                          <a:noFill/>
                        </a:ln>
                        <a:solidFill>
                          <a:srgbClr val="FF3300"/>
                        </a:solidFill>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smtClean="0">
                          <a:ln>
                            <a:noFill/>
                          </a:ln>
                          <a:solidFill>
                            <a:srgbClr val="FF3300"/>
                          </a:solidFill>
                          <a:effectLst/>
                          <a:latin typeface="Times New Roman" pitchFamily="18" charset="0"/>
                          <a:cs typeface="Times New Roman" pitchFamily="18" charset="0"/>
                        </a:rPr>
                        <a:t>Khung</a:t>
                      </a:r>
                      <a:r>
                        <a:rPr kumimoji="0" lang="en-US" sz="2000" b="1" i="0" u="none" strike="noStrike" cap="none" normalizeH="0" baseline="0" dirty="0" smtClean="0">
                          <a:ln>
                            <a:noFill/>
                          </a:ln>
                          <a:solidFill>
                            <a:srgbClr val="FF3300"/>
                          </a:solidFill>
                          <a:effectLst/>
                          <a:latin typeface="Times New Roman" pitchFamily="18" charset="0"/>
                          <a:cs typeface="Times New Roman" pitchFamily="18" charset="0"/>
                        </a:rPr>
                        <a:t> </a:t>
                      </a:r>
                      <a:r>
                        <a:rPr kumimoji="0" lang="en-US" sz="2000" b="1" i="0" u="none" strike="noStrike" cap="none" normalizeH="0" baseline="0" dirty="0" err="1" smtClean="0">
                          <a:ln>
                            <a:noFill/>
                          </a:ln>
                          <a:solidFill>
                            <a:srgbClr val="FF3300"/>
                          </a:solidFill>
                          <a:effectLst/>
                          <a:latin typeface="Times New Roman" pitchFamily="18" charset="0"/>
                          <a:cs typeface="Times New Roman" pitchFamily="18" charset="0"/>
                        </a:rPr>
                        <a:t>hình</a:t>
                      </a:r>
                      <a:r>
                        <a:rPr kumimoji="0" lang="en-US" sz="2000" b="1" i="0" u="none" strike="noStrike" cap="none" normalizeH="0" baseline="0" dirty="0" smtClean="0">
                          <a:ln>
                            <a:noFill/>
                          </a:ln>
                          <a:solidFill>
                            <a:srgbClr val="FF3300"/>
                          </a:solidFill>
                          <a:effectLst/>
                          <a:latin typeface="Times New Roman" pitchFamily="18" charset="0"/>
                          <a:cs typeface="Times New Roman" pitchFamily="18" charset="0"/>
                        </a:rPr>
                        <a:t> </a:t>
                      </a:r>
                      <a:r>
                        <a:rPr kumimoji="0" lang="en-US" sz="2000" b="1" i="0" u="none" strike="noStrike" cap="none" normalizeH="0" baseline="0" dirty="0" err="1" smtClean="0">
                          <a:ln>
                            <a:noFill/>
                          </a:ln>
                          <a:solidFill>
                            <a:srgbClr val="FF3300"/>
                          </a:solidFill>
                          <a:effectLst/>
                          <a:latin typeface="Times New Roman" pitchFamily="18" charset="0"/>
                          <a:cs typeface="Times New Roman" pitchFamily="18" charset="0"/>
                        </a:rPr>
                        <a:t>phạt</a:t>
                      </a:r>
                      <a:endParaRPr kumimoji="0" lang="en-US" sz="2000" b="1" i="0" u="none" strike="noStrike" cap="none" normalizeH="0" baseline="0" dirty="0" smtClean="0">
                        <a:ln>
                          <a:noFill/>
                        </a:ln>
                        <a:solidFill>
                          <a:srgbClr val="FF3300"/>
                        </a:solidFill>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extLst>
              </a:tr>
              <a:tr h="229639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1</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3200" b="0" kern="1200" dirty="0" err="1" smtClean="0">
                          <a:solidFill>
                            <a:schemeClr val="tx1"/>
                          </a:solidFill>
                          <a:effectLst/>
                          <a:latin typeface="Times New Roman" pitchFamily="18" charset="0"/>
                          <a:ea typeface="+mn-ea"/>
                          <a:cs typeface="Times New Roman" pitchFamily="18" charset="0"/>
                        </a:rPr>
                        <a:t>Điều</a:t>
                      </a:r>
                      <a:r>
                        <a:rPr lang="en-US" sz="3200" b="0" kern="1200" dirty="0" smtClean="0">
                          <a:solidFill>
                            <a:schemeClr val="tx1"/>
                          </a:solidFill>
                          <a:effectLst/>
                          <a:latin typeface="Times New Roman" pitchFamily="18" charset="0"/>
                          <a:ea typeface="+mn-ea"/>
                          <a:cs typeface="Times New Roman" pitchFamily="18" charset="0"/>
                        </a:rPr>
                        <a:t> 162. </a:t>
                      </a:r>
                      <a:r>
                        <a:rPr lang="en-US" sz="3200" b="0" kern="1200" dirty="0" err="1" smtClean="0">
                          <a:solidFill>
                            <a:schemeClr val="tx1"/>
                          </a:solidFill>
                          <a:effectLst/>
                          <a:latin typeface="Times New Roman" pitchFamily="18" charset="0"/>
                          <a:ea typeface="+mn-ea"/>
                          <a:cs typeface="Times New Roman" pitchFamily="18" charset="0"/>
                        </a:rPr>
                        <a:t>Tội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buộc</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công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chức</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viên</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chức</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thôi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việc</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hoặc</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sa</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thải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người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lao</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động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trái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pháp</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luật</a:t>
                      </a:r>
                      <a:endParaRPr lang="en-US" sz="3200" b="0" kern="1200" dirty="0">
                        <a:solidFill>
                          <a:schemeClr val="tx1"/>
                        </a:solidFill>
                        <a:effectLst/>
                        <a:latin typeface="Times New Roman" pitchFamily="18" charset="0"/>
                        <a:ea typeface="+mn-ea"/>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3200" b="0" kern="1200" dirty="0" err="1" smtClean="0">
                          <a:solidFill>
                            <a:schemeClr val="tx1"/>
                          </a:solidFill>
                          <a:effectLst/>
                          <a:latin typeface="Times New Roman" pitchFamily="18" charset="0"/>
                          <a:ea typeface="+mn-ea"/>
                          <a:cs typeface="Times New Roman" pitchFamily="18" charset="0"/>
                        </a:rPr>
                        <a:t>phạt</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tiền</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từ</a:t>
                      </a:r>
                      <a:r>
                        <a:rPr lang="en-US" sz="3200" b="0" kern="1200" dirty="0" smtClean="0">
                          <a:solidFill>
                            <a:schemeClr val="tx1"/>
                          </a:solidFill>
                          <a:effectLst/>
                          <a:latin typeface="Times New Roman" pitchFamily="18" charset="0"/>
                          <a:ea typeface="+mn-ea"/>
                          <a:cs typeface="Times New Roman" pitchFamily="18" charset="0"/>
                        </a:rPr>
                        <a:t> 10.000.000 </a:t>
                      </a:r>
                      <a:r>
                        <a:rPr lang="en-US" sz="3200" b="0" kern="1200" dirty="0" err="1" smtClean="0">
                          <a:solidFill>
                            <a:schemeClr val="tx1"/>
                          </a:solidFill>
                          <a:effectLst/>
                          <a:latin typeface="Times New Roman" pitchFamily="18" charset="0"/>
                          <a:ea typeface="+mn-ea"/>
                          <a:cs typeface="Times New Roman" pitchFamily="18" charset="0"/>
                        </a:rPr>
                        <a:t>đồng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đến</a:t>
                      </a:r>
                      <a:r>
                        <a:rPr lang="en-US" sz="3200" b="0" kern="1200" dirty="0" smtClean="0">
                          <a:solidFill>
                            <a:schemeClr val="tx1"/>
                          </a:solidFill>
                          <a:effectLst/>
                          <a:latin typeface="Times New Roman" pitchFamily="18" charset="0"/>
                          <a:ea typeface="+mn-ea"/>
                          <a:cs typeface="Times New Roman" pitchFamily="18" charset="0"/>
                        </a:rPr>
                        <a:t> 200.000.000 </a:t>
                      </a:r>
                      <a:r>
                        <a:rPr lang="en-US" sz="3200" b="0" kern="1200" dirty="0" err="1" smtClean="0">
                          <a:solidFill>
                            <a:schemeClr val="tx1"/>
                          </a:solidFill>
                          <a:effectLst/>
                          <a:latin typeface="Times New Roman" pitchFamily="18" charset="0"/>
                          <a:ea typeface="+mn-ea"/>
                          <a:cs typeface="Times New Roman" pitchFamily="18" charset="0"/>
                        </a:rPr>
                        <a:t>đồng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phạt</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cải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tạo</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không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giam</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giữ</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đến</a:t>
                      </a:r>
                      <a:r>
                        <a:rPr lang="en-US" sz="3200" b="0" kern="1200" dirty="0" smtClean="0">
                          <a:solidFill>
                            <a:schemeClr val="tx1"/>
                          </a:solidFill>
                          <a:effectLst/>
                          <a:latin typeface="Times New Roman" pitchFamily="18" charset="0"/>
                          <a:ea typeface="+mn-ea"/>
                          <a:cs typeface="Times New Roman" pitchFamily="18" charset="0"/>
                        </a:rPr>
                        <a:t> 01 </a:t>
                      </a:r>
                      <a:r>
                        <a:rPr lang="en-US" sz="3200" b="0" kern="1200" dirty="0" err="1" smtClean="0">
                          <a:solidFill>
                            <a:schemeClr val="tx1"/>
                          </a:solidFill>
                          <a:effectLst/>
                          <a:latin typeface="Times New Roman" pitchFamily="18" charset="0"/>
                          <a:ea typeface="+mn-ea"/>
                          <a:cs typeface="Times New Roman" pitchFamily="18" charset="0"/>
                        </a:rPr>
                        <a:t>năm</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đến</a:t>
                      </a:r>
                      <a:r>
                        <a:rPr lang="en-US" sz="3200" b="0" kern="1200" baseline="0" dirty="0" smtClean="0">
                          <a:solidFill>
                            <a:schemeClr val="tx1"/>
                          </a:solidFill>
                          <a:effectLst/>
                          <a:latin typeface="Times New Roman" pitchFamily="18" charset="0"/>
                          <a:ea typeface="+mn-ea"/>
                          <a:cs typeface="Times New Roman" pitchFamily="18" charset="0"/>
                        </a:rPr>
                        <a:t> </a:t>
                      </a:r>
                      <a:r>
                        <a:rPr lang="en-US" sz="3200" b="0" kern="1200" baseline="0" dirty="0" err="1" smtClean="0">
                          <a:solidFill>
                            <a:schemeClr val="tx1"/>
                          </a:solidFill>
                          <a:effectLst/>
                          <a:latin typeface="Times New Roman" pitchFamily="18" charset="0"/>
                          <a:ea typeface="+mn-ea"/>
                          <a:cs typeface="Times New Roman" pitchFamily="18" charset="0"/>
                        </a:rPr>
                        <a:t>tù</a:t>
                      </a:r>
                      <a:r>
                        <a:rPr lang="en-US" sz="3200" b="0" kern="1200" baseline="0" dirty="0" smtClean="0">
                          <a:solidFill>
                            <a:schemeClr val="tx1"/>
                          </a:solidFill>
                          <a:effectLst/>
                          <a:latin typeface="Times New Roman" pitchFamily="18" charset="0"/>
                          <a:ea typeface="+mn-ea"/>
                          <a:cs typeface="Times New Roman" pitchFamily="18" charset="0"/>
                        </a:rPr>
                        <a:t> </a:t>
                      </a:r>
                      <a:r>
                        <a:rPr lang="en-US" sz="3200" b="0" kern="1200" dirty="0" smtClean="0">
                          <a:solidFill>
                            <a:schemeClr val="tx1"/>
                          </a:solidFill>
                          <a:effectLst/>
                          <a:latin typeface="Times New Roman" pitchFamily="18" charset="0"/>
                          <a:ea typeface="+mn-ea"/>
                          <a:cs typeface="Times New Roman" pitchFamily="18" charset="0"/>
                        </a:rPr>
                        <a:t>03 </a:t>
                      </a:r>
                      <a:r>
                        <a:rPr lang="en-US" sz="3200" b="0" kern="1200" dirty="0" err="1" smtClean="0">
                          <a:solidFill>
                            <a:schemeClr val="tx1"/>
                          </a:solidFill>
                          <a:effectLst/>
                          <a:latin typeface="Times New Roman" pitchFamily="18" charset="0"/>
                          <a:ea typeface="+mn-ea"/>
                          <a:cs typeface="Times New Roman" pitchFamily="18" charset="0"/>
                        </a:rPr>
                        <a:t>năm</a:t>
                      </a:r>
                      <a:endParaRPr kumimoji="0" lang="en-US" sz="3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extLst>
              </a:tr>
              <a:tr h="185371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2</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3200" b="0" kern="1200" dirty="0" err="1" smtClean="0">
                          <a:solidFill>
                            <a:schemeClr val="tx1"/>
                          </a:solidFill>
                          <a:effectLst/>
                          <a:latin typeface="Times New Roman" pitchFamily="18" charset="0"/>
                          <a:ea typeface="+mn-ea"/>
                          <a:cs typeface="Times New Roman" pitchFamily="18" charset="0"/>
                        </a:rPr>
                        <a:t>Điều</a:t>
                      </a:r>
                      <a:r>
                        <a:rPr lang="en-US" sz="3200" b="0" kern="1200" dirty="0" smtClean="0">
                          <a:solidFill>
                            <a:schemeClr val="tx1"/>
                          </a:solidFill>
                          <a:effectLst/>
                          <a:latin typeface="Times New Roman" pitchFamily="18" charset="0"/>
                          <a:ea typeface="+mn-ea"/>
                          <a:cs typeface="Times New Roman" pitchFamily="18" charset="0"/>
                        </a:rPr>
                        <a:t> 296. </a:t>
                      </a:r>
                      <a:r>
                        <a:rPr lang="en-US" sz="3200" b="0" kern="1200" dirty="0" err="1" smtClean="0">
                          <a:solidFill>
                            <a:schemeClr val="tx1"/>
                          </a:solidFill>
                          <a:effectLst/>
                          <a:latin typeface="Times New Roman" pitchFamily="18" charset="0"/>
                          <a:ea typeface="+mn-ea"/>
                          <a:cs typeface="Times New Roman" pitchFamily="18" charset="0"/>
                        </a:rPr>
                        <a:t>Tội</a:t>
                      </a:r>
                      <a:r>
                        <a:rPr lang="en-US" sz="3200" b="0" kern="1200" dirty="0" smtClean="0">
                          <a:solidFill>
                            <a:schemeClr val="tx1"/>
                          </a:solidFill>
                          <a:effectLst/>
                          <a:latin typeface="Times New Roman" pitchFamily="18" charset="0"/>
                          <a:ea typeface="+mn-ea"/>
                          <a:cs typeface="Times New Roman" pitchFamily="18" charset="0"/>
                        </a:rPr>
                        <a:t> vi </a:t>
                      </a:r>
                      <a:r>
                        <a:rPr lang="en-US" sz="3200" b="0" kern="1200" dirty="0" err="1" smtClean="0">
                          <a:solidFill>
                            <a:schemeClr val="tx1"/>
                          </a:solidFill>
                          <a:effectLst/>
                          <a:latin typeface="Times New Roman" pitchFamily="18" charset="0"/>
                          <a:ea typeface="+mn-ea"/>
                          <a:cs typeface="Times New Roman" pitchFamily="18" charset="0"/>
                        </a:rPr>
                        <a:t>phạm</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quy</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định</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về</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sử</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dụng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người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lao</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động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dưới</a:t>
                      </a:r>
                      <a:r>
                        <a:rPr lang="en-US" sz="3200" b="0" kern="1200" dirty="0" smtClean="0">
                          <a:solidFill>
                            <a:schemeClr val="tx1"/>
                          </a:solidFill>
                          <a:effectLst/>
                          <a:latin typeface="Times New Roman" pitchFamily="18" charset="0"/>
                          <a:ea typeface="+mn-ea"/>
                          <a:cs typeface="Times New Roman" pitchFamily="18" charset="0"/>
                        </a:rPr>
                        <a:t> 16 </a:t>
                      </a:r>
                      <a:r>
                        <a:rPr lang="en-US" sz="3200" b="0" kern="1200" dirty="0" err="1" smtClean="0">
                          <a:solidFill>
                            <a:schemeClr val="tx1"/>
                          </a:solidFill>
                          <a:effectLst/>
                          <a:latin typeface="Times New Roman" pitchFamily="18" charset="0"/>
                          <a:ea typeface="+mn-ea"/>
                          <a:cs typeface="Times New Roman" pitchFamily="18" charset="0"/>
                        </a:rPr>
                        <a:t>tuổi</a:t>
                      </a:r>
                      <a:endParaRPr lang="en-US" sz="3200" b="0" kern="1200" dirty="0">
                        <a:solidFill>
                          <a:schemeClr val="tx1"/>
                        </a:solidFill>
                        <a:effectLst/>
                        <a:latin typeface="Times New Roman" pitchFamily="18" charset="0"/>
                        <a:ea typeface="+mn-ea"/>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3200" b="0" kern="1200" dirty="0" err="1" smtClean="0">
                          <a:solidFill>
                            <a:schemeClr val="tx1"/>
                          </a:solidFill>
                          <a:effectLst/>
                          <a:latin typeface="Times New Roman" pitchFamily="18" charset="0"/>
                          <a:ea typeface="+mn-ea"/>
                          <a:cs typeface="Times New Roman" pitchFamily="18" charset="0"/>
                        </a:rPr>
                        <a:t>phạt</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cải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tạo</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không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giam</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giữ</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đến</a:t>
                      </a:r>
                      <a:r>
                        <a:rPr lang="en-US" sz="3200" b="0" kern="1200" dirty="0" smtClean="0">
                          <a:solidFill>
                            <a:schemeClr val="tx1"/>
                          </a:solidFill>
                          <a:effectLst/>
                          <a:latin typeface="Times New Roman" pitchFamily="18" charset="0"/>
                          <a:ea typeface="+mn-ea"/>
                          <a:cs typeface="Times New Roman" pitchFamily="18" charset="0"/>
                        </a:rPr>
                        <a:t> 03 </a:t>
                      </a:r>
                      <a:r>
                        <a:rPr lang="en-US" sz="3200" b="0" kern="1200" dirty="0" err="1" smtClean="0">
                          <a:solidFill>
                            <a:schemeClr val="tx1"/>
                          </a:solidFill>
                          <a:effectLst/>
                          <a:latin typeface="Times New Roman" pitchFamily="18" charset="0"/>
                          <a:ea typeface="+mn-ea"/>
                          <a:cs typeface="Times New Roman" pitchFamily="18" charset="0"/>
                        </a:rPr>
                        <a:t>năm</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đến</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tù</a:t>
                      </a:r>
                      <a:r>
                        <a:rPr lang="en-US" sz="3200" b="0" kern="1200" baseline="0" dirty="0" smtClean="0">
                          <a:solidFill>
                            <a:schemeClr val="tx1"/>
                          </a:solidFill>
                          <a:effectLst/>
                          <a:latin typeface="Times New Roman" pitchFamily="18" charset="0"/>
                          <a:ea typeface="+mn-ea"/>
                          <a:cs typeface="Times New Roman" pitchFamily="18" charset="0"/>
                        </a:rPr>
                        <a:t> </a:t>
                      </a:r>
                      <a:r>
                        <a:rPr lang="en-US" sz="3200" b="0" kern="1200" dirty="0" smtClean="0">
                          <a:solidFill>
                            <a:schemeClr val="tx1"/>
                          </a:solidFill>
                          <a:effectLst/>
                          <a:latin typeface="Times New Roman" pitchFamily="18" charset="0"/>
                          <a:ea typeface="+mn-ea"/>
                          <a:cs typeface="Times New Roman" pitchFamily="18" charset="0"/>
                        </a:rPr>
                        <a:t>10 </a:t>
                      </a:r>
                      <a:r>
                        <a:rPr lang="en-US" sz="3200" b="0" kern="1200" dirty="0" err="1" smtClean="0">
                          <a:solidFill>
                            <a:schemeClr val="tx1"/>
                          </a:solidFill>
                          <a:effectLst/>
                          <a:latin typeface="Times New Roman" pitchFamily="18" charset="0"/>
                          <a:ea typeface="+mn-ea"/>
                          <a:cs typeface="Times New Roman" pitchFamily="18" charset="0"/>
                        </a:rPr>
                        <a:t>năm</a:t>
                      </a:r>
                      <a:r>
                        <a:rPr lang="en-US" sz="3200" b="0" kern="1200" dirty="0" smtClean="0">
                          <a:solidFill>
                            <a:schemeClr val="tx1"/>
                          </a:solidFill>
                          <a:effectLst/>
                          <a:latin typeface="Times New Roman" pitchFamily="18" charset="0"/>
                          <a:ea typeface="+mn-ea"/>
                          <a:cs typeface="Times New Roman" pitchFamily="18" charset="0"/>
                        </a:rPr>
                        <a:t>.</a:t>
                      </a:r>
                      <a:endParaRPr kumimoji="0" lang="en-US" sz="3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extLst>
              </a:tr>
              <a:tr h="141103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3200" b="0" kern="1200" dirty="0" err="1" smtClean="0">
                          <a:solidFill>
                            <a:schemeClr val="tx1"/>
                          </a:solidFill>
                          <a:effectLst/>
                          <a:latin typeface="Times New Roman" pitchFamily="18" charset="0"/>
                          <a:ea typeface="+mn-ea"/>
                          <a:cs typeface="Times New Roman" pitchFamily="18" charset="0"/>
                        </a:rPr>
                        <a:t>Điều</a:t>
                      </a:r>
                      <a:r>
                        <a:rPr lang="en-US" sz="3200" b="0" kern="1200" dirty="0" smtClean="0">
                          <a:solidFill>
                            <a:schemeClr val="tx1"/>
                          </a:solidFill>
                          <a:effectLst/>
                          <a:latin typeface="Times New Roman" pitchFamily="18" charset="0"/>
                          <a:ea typeface="+mn-ea"/>
                          <a:cs typeface="Times New Roman" pitchFamily="18" charset="0"/>
                        </a:rPr>
                        <a:t> 297. </a:t>
                      </a:r>
                      <a:r>
                        <a:rPr lang="en-US" sz="3200" b="0" kern="1200" dirty="0" err="1" smtClean="0">
                          <a:solidFill>
                            <a:schemeClr val="tx1"/>
                          </a:solidFill>
                          <a:effectLst/>
                          <a:latin typeface="Times New Roman" pitchFamily="18" charset="0"/>
                          <a:ea typeface="+mn-ea"/>
                          <a:cs typeface="Times New Roman" pitchFamily="18" charset="0"/>
                        </a:rPr>
                        <a:t>Tội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cưỡng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bức</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lao</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động</a:t>
                      </a:r>
                      <a:endParaRPr lang="en-US" sz="3200" b="0" kern="1200" dirty="0">
                        <a:solidFill>
                          <a:schemeClr val="tx1"/>
                        </a:solidFill>
                        <a:effectLst/>
                        <a:latin typeface="Times New Roman" pitchFamily="18" charset="0"/>
                        <a:ea typeface="+mn-ea"/>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3200" b="0" kern="1200" dirty="0" err="1" smtClean="0">
                          <a:solidFill>
                            <a:schemeClr val="tx1"/>
                          </a:solidFill>
                          <a:effectLst/>
                          <a:latin typeface="Times New Roman" pitchFamily="18" charset="0"/>
                          <a:ea typeface="+mn-ea"/>
                          <a:cs typeface="Times New Roman" pitchFamily="18" charset="0"/>
                        </a:rPr>
                        <a:t>phạt</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cải</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tạo</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không</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giam</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giữ</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đến</a:t>
                      </a:r>
                      <a:r>
                        <a:rPr lang="en-US" sz="3200" b="0" kern="1200" dirty="0" smtClean="0">
                          <a:solidFill>
                            <a:schemeClr val="tx1"/>
                          </a:solidFill>
                          <a:effectLst/>
                          <a:latin typeface="Times New Roman" pitchFamily="18" charset="0"/>
                          <a:ea typeface="+mn-ea"/>
                          <a:cs typeface="Times New Roman" pitchFamily="18" charset="0"/>
                        </a:rPr>
                        <a:t> 03 </a:t>
                      </a:r>
                      <a:r>
                        <a:rPr lang="en-US" sz="3200" b="0" kern="1200" dirty="0" err="1" smtClean="0">
                          <a:solidFill>
                            <a:schemeClr val="tx1"/>
                          </a:solidFill>
                          <a:effectLst/>
                          <a:latin typeface="Times New Roman" pitchFamily="18" charset="0"/>
                          <a:ea typeface="+mn-ea"/>
                          <a:cs typeface="Times New Roman" pitchFamily="18" charset="0"/>
                        </a:rPr>
                        <a:t>năm</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hoặc</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phạt</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tù</a:t>
                      </a:r>
                      <a:r>
                        <a:rPr lang="en-US" sz="3200" b="0" kern="1200" dirty="0" smtClean="0">
                          <a:solidFill>
                            <a:schemeClr val="tx1"/>
                          </a:solidFill>
                          <a:effectLst/>
                          <a:latin typeface="Times New Roman" pitchFamily="18" charset="0"/>
                          <a:ea typeface="+mn-ea"/>
                          <a:cs typeface="Times New Roman" pitchFamily="18" charset="0"/>
                        </a:rPr>
                        <a:t> </a:t>
                      </a:r>
                      <a:r>
                        <a:rPr lang="en-US" sz="3200" b="0" kern="1200" dirty="0" err="1" smtClean="0">
                          <a:solidFill>
                            <a:schemeClr val="tx1"/>
                          </a:solidFill>
                          <a:effectLst/>
                          <a:latin typeface="Times New Roman" pitchFamily="18" charset="0"/>
                          <a:ea typeface="+mn-ea"/>
                          <a:cs typeface="Times New Roman" pitchFamily="18" charset="0"/>
                        </a:rPr>
                        <a:t>đến</a:t>
                      </a:r>
                      <a:r>
                        <a:rPr lang="en-US" sz="3200" b="0" kern="1200" dirty="0" smtClean="0">
                          <a:solidFill>
                            <a:schemeClr val="tx1"/>
                          </a:solidFill>
                          <a:effectLst/>
                          <a:latin typeface="Times New Roman" pitchFamily="18" charset="0"/>
                          <a:ea typeface="+mn-ea"/>
                          <a:cs typeface="Times New Roman" pitchFamily="18" charset="0"/>
                        </a:rPr>
                        <a:t> 12 </a:t>
                      </a:r>
                      <a:r>
                        <a:rPr lang="en-US" sz="3200" b="0" kern="1200" dirty="0" err="1" smtClean="0">
                          <a:solidFill>
                            <a:schemeClr val="tx1"/>
                          </a:solidFill>
                          <a:effectLst/>
                          <a:latin typeface="Times New Roman" pitchFamily="18" charset="0"/>
                          <a:ea typeface="+mn-ea"/>
                          <a:cs typeface="Times New Roman" pitchFamily="18" charset="0"/>
                        </a:rPr>
                        <a:t>năm</a:t>
                      </a:r>
                      <a:endParaRPr kumimoji="0" lang="en-US" sz="3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768" name="Rectangle 2"/>
          <p:cNvSpPr>
            <a:spLocks noChangeArrowheads="1"/>
          </p:cNvSpPr>
          <p:nvPr/>
        </p:nvSpPr>
        <p:spPr bwMode="auto">
          <a:xfrm>
            <a:off x="609600" y="-80963"/>
            <a:ext cx="8686800" cy="461963"/>
          </a:xfrm>
          <a:prstGeom prst="rect">
            <a:avLst/>
          </a:prstGeom>
          <a:noFill/>
          <a:ln w="9525">
            <a:noFill/>
            <a:miter lim="800000"/>
            <a:headEnd/>
            <a:tailEnd/>
          </a:ln>
        </p:spPr>
        <p:txBody>
          <a:bodyPr>
            <a:spAutoFit/>
          </a:bodyPr>
          <a:lstStyle/>
          <a:p>
            <a:r>
              <a:rPr lang="en-US" altLang="en-US" sz="2400" b="1">
                <a:cs typeface="Times New Roman" pitchFamily="18" charset="0"/>
              </a:rPr>
              <a:t>BỘ LUẬT HÌNH SỰ 2015 (Sửa đổi bổ sung 2017)</a:t>
            </a:r>
            <a:endParaRPr lang="en-US" altLang="en-US" sz="2400">
              <a:cs typeface="Times New Roman" pitchFamily="18" charset="0"/>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1295400" y="609600"/>
            <a:ext cx="6248400" cy="769938"/>
          </a:xfrm>
          <a:prstGeom prst="rect">
            <a:avLst/>
          </a:prstGeom>
          <a:noFill/>
          <a:ln w="9525" algn="ctr">
            <a:noFill/>
            <a:miter lim="800000"/>
            <a:headEnd/>
            <a:tailEnd/>
          </a:ln>
        </p:spPr>
        <p:txBody>
          <a:bodyPr>
            <a:spAutoFit/>
          </a:bodyPr>
          <a:lstStyle/>
          <a:p>
            <a:pPr>
              <a:spcBef>
                <a:spcPct val="50000"/>
              </a:spcBef>
            </a:pPr>
            <a:r>
              <a:rPr lang="en-US" altLang="en-US" sz="4400" b="1">
                <a:solidFill>
                  <a:srgbClr val="FF0000"/>
                </a:solidFill>
              </a:rPr>
              <a:t>Bác Hồ nói về lao động </a:t>
            </a:r>
          </a:p>
        </p:txBody>
      </p:sp>
      <p:sp>
        <p:nvSpPr>
          <p:cNvPr id="27660" name="Text Box 12"/>
          <p:cNvSpPr txBox="1">
            <a:spLocks noChangeArrowheads="1"/>
          </p:cNvSpPr>
          <p:nvPr/>
        </p:nvSpPr>
        <p:spPr bwMode="auto">
          <a:xfrm>
            <a:off x="609600" y="1676400"/>
            <a:ext cx="7772400" cy="3324225"/>
          </a:xfrm>
          <a:prstGeom prst="rect">
            <a:avLst/>
          </a:prstGeom>
          <a:noFill/>
          <a:ln w="9525" algn="ctr">
            <a:noFill/>
            <a:miter lim="800000"/>
            <a:headEnd/>
            <a:tailEnd/>
          </a:ln>
        </p:spPr>
        <p:txBody>
          <a:bodyPr>
            <a:spAutoFit/>
          </a:bodyPr>
          <a:lstStyle/>
          <a:p>
            <a:pPr algn="just">
              <a:spcBef>
                <a:spcPct val="50000"/>
              </a:spcBef>
            </a:pPr>
            <a:r>
              <a:rPr lang="en-US" altLang="en-US" sz="2800" b="1" i="1"/>
              <a:t>"Lao động là nghĩa vụ thiêng liêng là nguồn sống, nguồn hạnh phúc của chúng ta. Trong xã hội ta không có nghề nào thấp kém, chỉ có những kẻ lười biếng, ỉ lại, mới đáng xấu hổ. Người nấu bếp, người quét rác cũng như thầy giáo, kĩ sư, nếu làm trọn trách nhiệm thì đều vẻ vang như nhau"</a:t>
            </a:r>
          </a:p>
          <a:p>
            <a:pPr>
              <a:spcBef>
                <a:spcPct val="50000"/>
              </a:spcBef>
            </a:pPr>
            <a:r>
              <a:rPr lang="en-US" altLang="en-US" b="1"/>
              <a:t>			</a:t>
            </a:r>
            <a:r>
              <a:rPr lang="en-US" altLang="en-US" b="1" i="1"/>
              <a:t>        </a:t>
            </a:r>
            <a:r>
              <a:rPr lang="en-US" altLang="en-US" sz="2800" b="1" i="1"/>
              <a:t>(Hồ Chí Minh toàn tập)</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652"/>
                                        </p:tgtEl>
                                        <p:attrNameLst>
                                          <p:attrName>style.visibility</p:attrName>
                                        </p:attrNameLst>
                                      </p:cBhvr>
                                      <p:to>
                                        <p:strVal val="visible"/>
                                      </p:to>
                                    </p:set>
                                    <p:anim calcmode="discrete" valueType="clr">
                                      <p:cBhvr override="childStyle">
                                        <p:cTn id="7" dur="80"/>
                                        <p:tgtEl>
                                          <p:spTgt spid="276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652"/>
                                        </p:tgtEl>
                                        <p:attrNameLst>
                                          <p:attrName>fillcolor</p:attrName>
                                        </p:attrNameLst>
                                      </p:cBhvr>
                                      <p:tavLst>
                                        <p:tav tm="0">
                                          <p:val>
                                            <p:clrVal>
                                              <a:schemeClr val="accent2"/>
                                            </p:clrVal>
                                          </p:val>
                                        </p:tav>
                                        <p:tav tm="50000">
                                          <p:val>
                                            <p:clrVal>
                                              <a:schemeClr val="hlink"/>
                                            </p:clrVal>
                                          </p:val>
                                        </p:tav>
                                      </p:tavLst>
                                    </p:anim>
                                    <p:set>
                                      <p:cBhvr>
                                        <p:cTn id="9" dur="80"/>
                                        <p:tgtEl>
                                          <p:spTgt spid="2765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7660"/>
                                        </p:tgtEl>
                                        <p:attrNameLst>
                                          <p:attrName>style.visibility</p:attrName>
                                        </p:attrNameLst>
                                      </p:cBhvr>
                                      <p:to>
                                        <p:strVal val="visible"/>
                                      </p:to>
                                    </p:set>
                                    <p:animEffect transition="in" filter="wipe(down)">
                                      <p:cBhvr>
                                        <p:cTn id="14" dur="580">
                                          <p:stCondLst>
                                            <p:cond delay="0"/>
                                          </p:stCondLst>
                                        </p:cTn>
                                        <p:tgtEl>
                                          <p:spTgt spid="27660"/>
                                        </p:tgtEl>
                                      </p:cBhvr>
                                    </p:animEffect>
                                    <p:anim calcmode="lin" valueType="num">
                                      <p:cBhvr>
                                        <p:cTn id="15" dur="1822" tmFilter="0,0; 0.14,0.36; 0.43,0.73; 0.71,0.91; 1.0,1.0">
                                          <p:stCondLst>
                                            <p:cond delay="0"/>
                                          </p:stCondLst>
                                        </p:cTn>
                                        <p:tgtEl>
                                          <p:spTgt spid="2766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766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766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766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7660"/>
                                        </p:tgtEl>
                                        <p:attrNameLst>
                                          <p:attrName>ppt_y</p:attrName>
                                        </p:attrNameLst>
                                      </p:cBhvr>
                                      <p:tavLst>
                                        <p:tav tm="0" fmla="#ppt_y-sin(pi*$)/81">
                                          <p:val>
                                            <p:fltVal val="0"/>
                                          </p:val>
                                        </p:tav>
                                        <p:tav tm="100000">
                                          <p:val>
                                            <p:fltVal val="1"/>
                                          </p:val>
                                        </p:tav>
                                      </p:tavLst>
                                    </p:anim>
                                    <p:animScale>
                                      <p:cBhvr>
                                        <p:cTn id="20" dur="26">
                                          <p:stCondLst>
                                            <p:cond delay="650"/>
                                          </p:stCondLst>
                                        </p:cTn>
                                        <p:tgtEl>
                                          <p:spTgt spid="27660"/>
                                        </p:tgtEl>
                                      </p:cBhvr>
                                      <p:to x="100000" y="60000"/>
                                    </p:animScale>
                                    <p:animScale>
                                      <p:cBhvr>
                                        <p:cTn id="21" dur="166" decel="50000">
                                          <p:stCondLst>
                                            <p:cond delay="676"/>
                                          </p:stCondLst>
                                        </p:cTn>
                                        <p:tgtEl>
                                          <p:spTgt spid="27660"/>
                                        </p:tgtEl>
                                      </p:cBhvr>
                                      <p:to x="100000" y="100000"/>
                                    </p:animScale>
                                    <p:animScale>
                                      <p:cBhvr>
                                        <p:cTn id="22" dur="26">
                                          <p:stCondLst>
                                            <p:cond delay="1312"/>
                                          </p:stCondLst>
                                        </p:cTn>
                                        <p:tgtEl>
                                          <p:spTgt spid="27660"/>
                                        </p:tgtEl>
                                      </p:cBhvr>
                                      <p:to x="100000" y="80000"/>
                                    </p:animScale>
                                    <p:animScale>
                                      <p:cBhvr>
                                        <p:cTn id="23" dur="166" decel="50000">
                                          <p:stCondLst>
                                            <p:cond delay="1338"/>
                                          </p:stCondLst>
                                        </p:cTn>
                                        <p:tgtEl>
                                          <p:spTgt spid="27660"/>
                                        </p:tgtEl>
                                      </p:cBhvr>
                                      <p:to x="100000" y="100000"/>
                                    </p:animScale>
                                    <p:animScale>
                                      <p:cBhvr>
                                        <p:cTn id="24" dur="26">
                                          <p:stCondLst>
                                            <p:cond delay="1642"/>
                                          </p:stCondLst>
                                        </p:cTn>
                                        <p:tgtEl>
                                          <p:spTgt spid="27660"/>
                                        </p:tgtEl>
                                      </p:cBhvr>
                                      <p:to x="100000" y="90000"/>
                                    </p:animScale>
                                    <p:animScale>
                                      <p:cBhvr>
                                        <p:cTn id="25" dur="166" decel="50000">
                                          <p:stCondLst>
                                            <p:cond delay="1668"/>
                                          </p:stCondLst>
                                        </p:cTn>
                                        <p:tgtEl>
                                          <p:spTgt spid="27660"/>
                                        </p:tgtEl>
                                      </p:cBhvr>
                                      <p:to x="100000" y="100000"/>
                                    </p:animScale>
                                    <p:animScale>
                                      <p:cBhvr>
                                        <p:cTn id="26" dur="26">
                                          <p:stCondLst>
                                            <p:cond delay="1808"/>
                                          </p:stCondLst>
                                        </p:cTn>
                                        <p:tgtEl>
                                          <p:spTgt spid="27660"/>
                                        </p:tgtEl>
                                      </p:cBhvr>
                                      <p:to x="100000" y="95000"/>
                                    </p:animScale>
                                    <p:animScale>
                                      <p:cBhvr>
                                        <p:cTn id="27" dur="166" decel="50000">
                                          <p:stCondLst>
                                            <p:cond delay="1834"/>
                                          </p:stCondLst>
                                        </p:cTn>
                                        <p:tgtEl>
                                          <p:spTgt spid="276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Box 3"/>
          <p:cNvSpPr txBox="1">
            <a:spLocks noChangeArrowheads="1"/>
          </p:cNvSpPr>
          <p:nvPr/>
        </p:nvSpPr>
        <p:spPr bwMode="auto">
          <a:xfrm>
            <a:off x="762000" y="1600200"/>
            <a:ext cx="7620000" cy="1570038"/>
          </a:xfrm>
          <a:prstGeom prst="rect">
            <a:avLst/>
          </a:prstGeom>
          <a:noFill/>
          <a:ln w="9525">
            <a:noFill/>
            <a:miter lim="800000"/>
            <a:headEnd/>
            <a:tailEnd/>
          </a:ln>
        </p:spPr>
        <p:txBody>
          <a:bodyPr>
            <a:spAutoFit/>
          </a:bodyPr>
          <a:lstStyle/>
          <a:p>
            <a:pPr algn="just"/>
            <a:r>
              <a:rPr lang="en-US" sz="3200" b="1" u="sng">
                <a:solidFill>
                  <a:srgbClr val="0000CC"/>
                </a:solidFill>
                <a:cs typeface="Times New Roman" pitchFamily="18" charset="0"/>
              </a:rPr>
              <a:t>Câu 1</a:t>
            </a:r>
            <a:r>
              <a:rPr lang="en-US" sz="3200" b="1">
                <a:solidFill>
                  <a:srgbClr val="0000CC"/>
                </a:solidFill>
                <a:cs typeface="Times New Roman" pitchFamily="18" charset="0"/>
              </a:rPr>
              <a:t>: </a:t>
            </a:r>
            <a:r>
              <a:rPr lang="en-US" altLang="vi-VN" sz="3200" b="1">
                <a:cs typeface="Arial" charset="0"/>
              </a:rPr>
              <a:t>Thế nào là kinh doanh và quyền tự do kinh doanh? Nội dung quyền và nghĩa vụ của công dân trong kinh doanh?</a:t>
            </a:r>
          </a:p>
        </p:txBody>
      </p:sp>
      <p:pic>
        <p:nvPicPr>
          <p:cNvPr id="15363" name="Picture 3" descr="POINSET2"/>
          <p:cNvPicPr>
            <a:picLocks noChangeAspect="1" noChangeArrowheads="1"/>
          </p:cNvPicPr>
          <p:nvPr/>
        </p:nvPicPr>
        <p:blipFill>
          <a:blip r:embed="rId2"/>
          <a:srcRect/>
          <a:stretch>
            <a:fillRect/>
          </a:stretch>
        </p:blipFill>
        <p:spPr bwMode="auto">
          <a:xfrm rot="10800000">
            <a:off x="7543800" y="5105400"/>
            <a:ext cx="1463675" cy="1709738"/>
          </a:xfrm>
          <a:prstGeom prst="rect">
            <a:avLst/>
          </a:prstGeom>
          <a:noFill/>
          <a:ln w="9525">
            <a:noFill/>
            <a:miter lim="800000"/>
            <a:headEnd/>
            <a:tailEnd/>
          </a:ln>
        </p:spPr>
      </p:pic>
      <p:pic>
        <p:nvPicPr>
          <p:cNvPr id="15364" name="Picture 4" descr="POINSET2"/>
          <p:cNvPicPr>
            <a:picLocks noChangeAspect="1" noChangeArrowheads="1"/>
          </p:cNvPicPr>
          <p:nvPr/>
        </p:nvPicPr>
        <p:blipFill>
          <a:blip r:embed="rId2"/>
          <a:srcRect/>
          <a:stretch>
            <a:fillRect/>
          </a:stretch>
        </p:blipFill>
        <p:spPr bwMode="auto">
          <a:xfrm rot="5400000">
            <a:off x="7620000" y="0"/>
            <a:ext cx="1371600" cy="1371600"/>
          </a:xfrm>
          <a:prstGeom prst="rect">
            <a:avLst/>
          </a:prstGeom>
          <a:noFill/>
          <a:ln w="9525">
            <a:noFill/>
            <a:miter lim="800000"/>
            <a:headEnd/>
            <a:tailEnd/>
          </a:ln>
        </p:spPr>
      </p:pic>
      <p:pic>
        <p:nvPicPr>
          <p:cNvPr id="15365" name="Picture 5" descr="POINSET2"/>
          <p:cNvPicPr>
            <a:picLocks noChangeAspect="1" noChangeArrowheads="1"/>
          </p:cNvPicPr>
          <p:nvPr/>
        </p:nvPicPr>
        <p:blipFill>
          <a:blip r:embed="rId2"/>
          <a:srcRect/>
          <a:stretch>
            <a:fillRect/>
          </a:stretch>
        </p:blipFill>
        <p:spPr bwMode="auto">
          <a:xfrm rot="-5400000">
            <a:off x="-38100" y="5219700"/>
            <a:ext cx="1676400" cy="1447800"/>
          </a:xfrm>
          <a:prstGeom prst="rect">
            <a:avLst/>
          </a:prstGeom>
          <a:noFill/>
          <a:ln w="9525">
            <a:noFill/>
            <a:miter lim="800000"/>
            <a:headEnd/>
            <a:tailEnd/>
          </a:ln>
        </p:spPr>
      </p:pic>
      <p:pic>
        <p:nvPicPr>
          <p:cNvPr id="15366" name="Picture 8" descr="POINSET2"/>
          <p:cNvPicPr>
            <a:picLocks noChangeAspect="1" noChangeArrowheads="1"/>
          </p:cNvPicPr>
          <p:nvPr/>
        </p:nvPicPr>
        <p:blipFill>
          <a:blip r:embed="rId2"/>
          <a:srcRect/>
          <a:stretch>
            <a:fillRect/>
          </a:stretch>
        </p:blipFill>
        <p:spPr bwMode="auto">
          <a:xfrm>
            <a:off x="76200" y="0"/>
            <a:ext cx="1371600" cy="1371600"/>
          </a:xfrm>
          <a:prstGeom prst="rect">
            <a:avLst/>
          </a:prstGeom>
          <a:noFill/>
          <a:ln w="9525">
            <a:noFill/>
            <a:miter lim="800000"/>
            <a:headEnd/>
            <a:tailEnd/>
          </a:ln>
        </p:spPr>
      </p:pic>
      <p:sp>
        <p:nvSpPr>
          <p:cNvPr id="2" name="Rectangle 1"/>
          <p:cNvSpPr>
            <a:spLocks noChangeArrowheads="1"/>
          </p:cNvSpPr>
          <p:nvPr/>
        </p:nvSpPr>
        <p:spPr bwMode="auto">
          <a:xfrm>
            <a:off x="762000" y="3357563"/>
            <a:ext cx="7391400" cy="1077912"/>
          </a:xfrm>
          <a:prstGeom prst="rect">
            <a:avLst/>
          </a:prstGeom>
          <a:noFill/>
          <a:ln w="9525">
            <a:noFill/>
            <a:miter lim="800000"/>
            <a:headEnd/>
            <a:tailEnd/>
          </a:ln>
        </p:spPr>
        <p:txBody>
          <a:bodyPr>
            <a:spAutoFit/>
          </a:bodyPr>
          <a:lstStyle/>
          <a:p>
            <a:pPr algn="just"/>
            <a:r>
              <a:rPr lang="en-US" sz="3200" b="1" u="sng">
                <a:solidFill>
                  <a:srgbClr val="0000CC"/>
                </a:solidFill>
                <a:cs typeface="Times New Roman" pitchFamily="18" charset="0"/>
              </a:rPr>
              <a:t>Câu 2</a:t>
            </a:r>
            <a:r>
              <a:rPr lang="en-US" sz="3200" b="1">
                <a:cs typeface="Times New Roman" pitchFamily="18" charset="0"/>
              </a:rPr>
              <a:t>: Thuế là gì? Vai trò của thuế? Nghĩa vụ đóng thuế của công dân?</a:t>
            </a:r>
          </a:p>
        </p:txBody>
      </p:sp>
      <p:sp>
        <p:nvSpPr>
          <p:cNvPr id="9" name="Rectangle 8"/>
          <p:cNvSpPr/>
          <p:nvPr/>
        </p:nvSpPr>
        <p:spPr>
          <a:xfrm>
            <a:off x="1207328" y="533400"/>
            <a:ext cx="6729343" cy="70788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4000" b="1" dirty="0" err="1">
                <a:ln w="11430"/>
                <a:solidFill>
                  <a:srgbClr val="FF0000"/>
                </a:solidFill>
                <a:cs typeface="Times New Roman" pitchFamily="18" charset="0"/>
              </a:rPr>
              <a:t>KIỂM</a:t>
            </a:r>
            <a:r>
              <a:rPr lang="en-US" sz="4000" b="1" dirty="0">
                <a:ln w="11430"/>
                <a:solidFill>
                  <a:srgbClr val="FF0000"/>
                </a:solidFill>
                <a:cs typeface="Times New Roman" pitchFamily="18" charset="0"/>
              </a:rPr>
              <a:t> </a:t>
            </a:r>
            <a:r>
              <a:rPr lang="en-US" sz="4000" b="1" dirty="0" err="1">
                <a:ln w="11430"/>
                <a:solidFill>
                  <a:srgbClr val="FF0000"/>
                </a:solidFill>
                <a:cs typeface="Times New Roman" pitchFamily="18" charset="0"/>
              </a:rPr>
              <a:t>TRA</a:t>
            </a:r>
            <a:r>
              <a:rPr lang="en-US" sz="4000" b="1" dirty="0">
                <a:ln w="11430"/>
                <a:solidFill>
                  <a:srgbClr val="FF0000"/>
                </a:solidFill>
                <a:cs typeface="Times New Roman" pitchFamily="18" charset="0"/>
              </a:rPr>
              <a:t> </a:t>
            </a:r>
            <a:r>
              <a:rPr lang="en-US" sz="4000" b="1" dirty="0" err="1">
                <a:ln w="11430"/>
                <a:solidFill>
                  <a:srgbClr val="FF0000"/>
                </a:solidFill>
                <a:cs typeface="Times New Roman" pitchFamily="18" charset="0"/>
              </a:rPr>
              <a:t>KIẾN</a:t>
            </a:r>
            <a:r>
              <a:rPr lang="en-US" sz="4000" b="1" dirty="0">
                <a:ln w="11430"/>
                <a:solidFill>
                  <a:srgbClr val="FF0000"/>
                </a:solidFill>
                <a:cs typeface="Times New Roman" pitchFamily="18" charset="0"/>
              </a:rPr>
              <a:t> </a:t>
            </a:r>
            <a:r>
              <a:rPr lang="en-US" sz="4000" b="1" dirty="0" err="1">
                <a:ln w="11430"/>
                <a:solidFill>
                  <a:srgbClr val="FF0000"/>
                </a:solidFill>
                <a:cs typeface="Times New Roman" pitchFamily="18" charset="0"/>
              </a:rPr>
              <a:t>THỨC</a:t>
            </a:r>
            <a:r>
              <a:rPr lang="en-US" sz="4000" b="1" dirty="0">
                <a:ln w="11430"/>
                <a:solidFill>
                  <a:srgbClr val="FF0000"/>
                </a:solidFill>
                <a:cs typeface="Times New Roman" pitchFamily="18" charset="0"/>
              </a:rPr>
              <a:t> </a:t>
            </a:r>
            <a:r>
              <a:rPr lang="en-US" sz="4000" b="1" dirty="0" err="1">
                <a:ln w="11430"/>
                <a:solidFill>
                  <a:srgbClr val="FF0000"/>
                </a:solidFill>
                <a:cs typeface="Times New Roman" pitchFamily="18" charset="0"/>
              </a:rPr>
              <a:t>CŨ</a:t>
            </a:r>
            <a:endParaRPr lang="en-US" sz="4000" b="1" dirty="0">
              <a:ln w="11430"/>
              <a:solidFill>
                <a:srgbClr val="FF0000"/>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ChangeArrowheads="1"/>
          </p:cNvSpPr>
          <p:nvPr/>
        </p:nvSpPr>
        <p:spPr bwMode="black">
          <a:xfrm>
            <a:off x="1455738" y="230188"/>
            <a:ext cx="7307262" cy="919162"/>
          </a:xfrm>
          <a:prstGeom prst="rect">
            <a:avLst/>
          </a:prstGeom>
          <a:noFill/>
          <a:ln w="9525">
            <a:noFill/>
            <a:miter lim="800000"/>
            <a:headEnd/>
            <a:tailEnd/>
          </a:ln>
        </p:spPr>
        <p:txBody>
          <a:bodyPr anchor="ctr"/>
          <a:lstStyle/>
          <a:p>
            <a:endParaRPr lang="en-US">
              <a:latin typeface="Arial" charset="0"/>
            </a:endParaRPr>
          </a:p>
        </p:txBody>
      </p:sp>
      <p:sp>
        <p:nvSpPr>
          <p:cNvPr id="33795" name="Rectangle 6"/>
          <p:cNvSpPr>
            <a:spLocks noChangeArrowheads="1"/>
          </p:cNvSpPr>
          <p:nvPr/>
        </p:nvSpPr>
        <p:spPr bwMode="black">
          <a:xfrm>
            <a:off x="1246188" y="166688"/>
            <a:ext cx="7307262" cy="919162"/>
          </a:xfrm>
          <a:prstGeom prst="rect">
            <a:avLst/>
          </a:prstGeom>
          <a:noFill/>
          <a:ln w="9525">
            <a:noFill/>
            <a:miter lim="800000"/>
            <a:headEnd/>
            <a:tailEnd/>
          </a:ln>
        </p:spPr>
        <p:txBody>
          <a:bodyPr anchor="ctr"/>
          <a:lstStyle/>
          <a:p>
            <a:endParaRPr lang="en-US">
              <a:latin typeface="Arial" charset="0"/>
            </a:endParaRPr>
          </a:p>
        </p:txBody>
      </p:sp>
      <p:sp>
        <p:nvSpPr>
          <p:cNvPr id="14" name="TextBox 29"/>
          <p:cNvSpPr txBox="1">
            <a:spLocks noChangeArrowheads="1"/>
          </p:cNvSpPr>
          <p:nvPr/>
        </p:nvSpPr>
        <p:spPr bwMode="auto">
          <a:xfrm>
            <a:off x="609600" y="1219200"/>
            <a:ext cx="8132763" cy="1384300"/>
          </a:xfrm>
          <a:prstGeom prst="rect">
            <a:avLst/>
          </a:prstGeom>
          <a:noFill/>
          <a:ln w="9525">
            <a:noFill/>
            <a:miter lim="800000"/>
            <a:headEnd/>
            <a:tailEnd/>
          </a:ln>
        </p:spPr>
        <p:txBody>
          <a:bodyPr wrap="none">
            <a:spAutoFit/>
          </a:bodyPr>
          <a:lstStyle/>
          <a:p>
            <a:r>
              <a:rPr lang="en-US" sz="2800" b="1" i="1">
                <a:solidFill>
                  <a:srgbClr val="FF0000"/>
                </a:solidFill>
                <a:cs typeface="Times New Roman" pitchFamily="18" charset="0"/>
              </a:rPr>
              <a:t>Bài tập: Kể tên một số hoạt động lao động cụ thể của </a:t>
            </a:r>
          </a:p>
          <a:p>
            <a:r>
              <a:rPr lang="en-US" sz="2800" b="1" i="1">
                <a:solidFill>
                  <a:srgbClr val="FF0000"/>
                </a:solidFill>
                <a:cs typeface="Times New Roman" pitchFamily="18" charset="0"/>
              </a:rPr>
              <a:t>con người?</a:t>
            </a:r>
          </a:p>
          <a:p>
            <a:endParaRPr lang="en-US" sz="2800" b="1" i="1">
              <a:solidFill>
                <a:srgbClr val="FF0000"/>
              </a:solidFill>
              <a:cs typeface="Times New Roman" pitchFamily="18" charset="0"/>
            </a:endParaRPr>
          </a:p>
        </p:txBody>
      </p:sp>
      <p:graphicFrame>
        <p:nvGraphicFramePr>
          <p:cNvPr id="10" name="Table 9"/>
          <p:cNvGraphicFramePr>
            <a:graphicFrameLocks noGrp="1"/>
          </p:cNvGraphicFramePr>
          <p:nvPr/>
        </p:nvGraphicFramePr>
        <p:xfrm>
          <a:off x="762000" y="2438400"/>
          <a:ext cx="8153400" cy="3886200"/>
        </p:xfrm>
        <a:graphic>
          <a:graphicData uri="http://schemas.openxmlformats.org/drawingml/2006/table">
            <a:tbl>
              <a:tblPr firstRow="1" bandRow="1">
                <a:tableStyleId>{5C22544A-7EE6-4342-B048-85BDC9FD1C3A}</a:tableStyleId>
              </a:tblPr>
              <a:tblGrid>
                <a:gridCol w="3276600"/>
                <a:gridCol w="4876800"/>
              </a:tblGrid>
              <a:tr h="647700">
                <a:tc>
                  <a:txBody>
                    <a:bodyPr/>
                    <a:lstStyle/>
                    <a:p>
                      <a:pPr algn="ctr"/>
                      <a:r>
                        <a:rPr lang="en-US" sz="2800" dirty="0" err="1" smtClean="0">
                          <a:latin typeface="Times New Roman" pitchFamily="18" charset="0"/>
                          <a:cs typeface="Times New Roman" pitchFamily="18" charset="0"/>
                        </a:rPr>
                        <a:t>Lĩnh</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vực</a:t>
                      </a:r>
                      <a:endParaRPr lang="en-US" sz="2800" dirty="0">
                        <a:latin typeface="Times New Roman" pitchFamily="18" charset="0"/>
                        <a:cs typeface="Times New Roman" pitchFamily="18" charset="0"/>
                      </a:endParaRPr>
                    </a:p>
                  </a:txBody>
                  <a:tcPr/>
                </a:tc>
                <a:tc>
                  <a:txBody>
                    <a:bodyPr/>
                    <a:lstStyle/>
                    <a:p>
                      <a:pPr algn="ctr"/>
                      <a:r>
                        <a:rPr lang="en-US" sz="2800" dirty="0" err="1" smtClean="0">
                          <a:latin typeface="Times New Roman" pitchFamily="18" charset="0"/>
                          <a:cs typeface="Times New Roman" pitchFamily="18" charset="0"/>
                        </a:rPr>
                        <a:t>Hoạt</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động</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cụ</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thể</a:t>
                      </a:r>
                      <a:endParaRPr lang="en-US" sz="2800" dirty="0">
                        <a:latin typeface="Times New Roman" pitchFamily="18" charset="0"/>
                        <a:cs typeface="Times New Roman" pitchFamily="18" charset="0"/>
                      </a:endParaRPr>
                    </a:p>
                  </a:txBody>
                  <a:tcPr/>
                </a:tc>
              </a:tr>
              <a:tr h="647700">
                <a:tc>
                  <a:txBody>
                    <a:bodyPr/>
                    <a:lstStyle/>
                    <a:p>
                      <a:pPr algn="just"/>
                      <a:r>
                        <a:rPr lang="en-US" sz="2800" b="1" dirty="0" smtClean="0">
                          <a:solidFill>
                            <a:srgbClr val="FF0000"/>
                          </a:solidFill>
                          <a:latin typeface="Times New Roman" pitchFamily="18" charset="0"/>
                          <a:cs typeface="Times New Roman" pitchFamily="18" charset="0"/>
                        </a:rPr>
                        <a:t>Lao </a:t>
                      </a:r>
                      <a:r>
                        <a:rPr lang="en-US" sz="2800" b="1" dirty="0" err="1" smtClean="0">
                          <a:solidFill>
                            <a:srgbClr val="FF0000"/>
                          </a:solidFill>
                          <a:latin typeface="Times New Roman" pitchFamily="18" charset="0"/>
                          <a:cs typeface="Times New Roman" pitchFamily="18" charset="0"/>
                        </a:rPr>
                        <a:t>động</a:t>
                      </a:r>
                      <a:r>
                        <a:rPr lang="en-US" sz="2800" b="1" baseline="0" dirty="0" smtClean="0">
                          <a:solidFill>
                            <a:srgbClr val="FF0000"/>
                          </a:solidFill>
                          <a:latin typeface="Times New Roman" pitchFamily="18" charset="0"/>
                          <a:cs typeface="Times New Roman" pitchFamily="18" charset="0"/>
                        </a:rPr>
                        <a:t> </a:t>
                      </a:r>
                      <a:r>
                        <a:rPr lang="en-US" sz="2800" b="1" baseline="0" dirty="0" err="1" smtClean="0">
                          <a:solidFill>
                            <a:srgbClr val="FF0000"/>
                          </a:solidFill>
                          <a:latin typeface="Times New Roman" pitchFamily="18" charset="0"/>
                          <a:cs typeface="Times New Roman" pitchFamily="18" charset="0"/>
                        </a:rPr>
                        <a:t>trí</a:t>
                      </a:r>
                      <a:r>
                        <a:rPr lang="en-US" sz="2800" b="1" baseline="0" dirty="0" smtClean="0">
                          <a:solidFill>
                            <a:srgbClr val="FF0000"/>
                          </a:solidFill>
                          <a:latin typeface="Times New Roman" pitchFamily="18" charset="0"/>
                          <a:cs typeface="Times New Roman" pitchFamily="18" charset="0"/>
                        </a:rPr>
                        <a:t> </a:t>
                      </a:r>
                      <a:r>
                        <a:rPr lang="en-US" sz="2800" b="1" baseline="0" dirty="0" err="1" smtClean="0">
                          <a:solidFill>
                            <a:srgbClr val="FF0000"/>
                          </a:solidFill>
                          <a:latin typeface="Times New Roman" pitchFamily="18" charset="0"/>
                          <a:cs typeface="Times New Roman" pitchFamily="18" charset="0"/>
                        </a:rPr>
                        <a:t>óc</a:t>
                      </a:r>
                      <a:endParaRPr lang="en-US" sz="2800" b="1" dirty="0">
                        <a:solidFill>
                          <a:srgbClr val="FF0000"/>
                        </a:solidFill>
                        <a:latin typeface="Times New Roman" pitchFamily="18" charset="0"/>
                        <a:cs typeface="Times New Roman" pitchFamily="18" charset="0"/>
                      </a:endParaRPr>
                    </a:p>
                  </a:txBody>
                  <a:tcPr/>
                </a:tc>
                <a:tc>
                  <a:txBody>
                    <a:bodyPr/>
                    <a:lstStyle/>
                    <a:p>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Nhạc</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sĩ</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sáng</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tác</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bản</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nhạc</a:t>
                      </a:r>
                      <a:endParaRPr lang="en-US" sz="2800" b="1" dirty="0">
                        <a:solidFill>
                          <a:schemeClr val="tx1"/>
                        </a:solidFill>
                        <a:latin typeface="Times New Roman" pitchFamily="18" charset="0"/>
                        <a:cs typeface="Times New Roman" pitchFamily="18" charset="0"/>
                      </a:endParaRPr>
                    </a:p>
                  </a:txBody>
                  <a:tcPr/>
                </a:tc>
              </a:tr>
              <a:tr h="647700">
                <a:tc rowSpan="2">
                  <a:txBody>
                    <a:bodyPr/>
                    <a:lstStyle/>
                    <a:p>
                      <a:endParaRPr lang="en-US" sz="2800" dirty="0">
                        <a:latin typeface="Times New Roman" pitchFamily="18" charset="0"/>
                        <a:cs typeface="Times New Roman" pitchFamily="18" charset="0"/>
                      </a:endParaRPr>
                    </a:p>
                  </a:txBody>
                  <a:tcPr/>
                </a:tc>
                <a:tc>
                  <a:txBody>
                    <a:bodyPr/>
                    <a:lstStyle/>
                    <a:p>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Kĩ</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sư</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thiết</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kế</a:t>
                      </a:r>
                      <a:endParaRPr lang="en-US" sz="2800" b="1" dirty="0">
                        <a:solidFill>
                          <a:schemeClr val="tx1"/>
                        </a:solidFill>
                        <a:latin typeface="Times New Roman" pitchFamily="18" charset="0"/>
                        <a:cs typeface="Times New Roman" pitchFamily="18" charset="0"/>
                      </a:endParaRPr>
                    </a:p>
                  </a:txBody>
                  <a:tcPr/>
                </a:tc>
              </a:tr>
              <a:tr h="647700">
                <a:tc vMerge="1">
                  <a:txBody>
                    <a:bodyPr/>
                    <a:lstStyle/>
                    <a:p>
                      <a:endParaRPr lang="en-US"/>
                    </a:p>
                  </a:txBody>
                  <a:tcPr/>
                </a:tc>
                <a:tc>
                  <a:txBody>
                    <a:bodyPr/>
                    <a:lstStyle/>
                    <a:p>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Bác</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sĩ</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khám</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bệnh</a:t>
                      </a:r>
                      <a:r>
                        <a:rPr lang="en-US" sz="2800" b="1" baseline="0" dirty="0" smtClean="0">
                          <a:solidFill>
                            <a:schemeClr val="tx1"/>
                          </a:solidFill>
                          <a:latin typeface="Times New Roman" pitchFamily="18" charset="0"/>
                          <a:cs typeface="Times New Roman" pitchFamily="18" charset="0"/>
                        </a:rPr>
                        <a:t>…</a:t>
                      </a:r>
                      <a:endParaRPr lang="en-US" sz="2800" b="1" dirty="0">
                        <a:solidFill>
                          <a:schemeClr val="tx1"/>
                        </a:solidFill>
                        <a:latin typeface="Times New Roman" pitchFamily="18" charset="0"/>
                        <a:cs typeface="Times New Roman" pitchFamily="18" charset="0"/>
                      </a:endParaRPr>
                    </a:p>
                  </a:txBody>
                  <a:tcPr/>
                </a:tc>
              </a:tr>
              <a:tr h="647700">
                <a:tc>
                  <a:txBody>
                    <a:bodyPr/>
                    <a:lstStyle/>
                    <a:p>
                      <a:r>
                        <a:rPr lang="en-US" sz="2800" b="1" dirty="0" smtClean="0">
                          <a:solidFill>
                            <a:srgbClr val="FF0000"/>
                          </a:solidFill>
                          <a:latin typeface="Times New Roman" pitchFamily="18" charset="0"/>
                          <a:cs typeface="Times New Roman" pitchFamily="18" charset="0"/>
                        </a:rPr>
                        <a:t>Lao </a:t>
                      </a:r>
                      <a:r>
                        <a:rPr lang="en-US" sz="2800" b="1" dirty="0" err="1" smtClean="0">
                          <a:solidFill>
                            <a:srgbClr val="FF0000"/>
                          </a:solidFill>
                          <a:latin typeface="Times New Roman" pitchFamily="18" charset="0"/>
                          <a:cs typeface="Times New Roman" pitchFamily="18" charset="0"/>
                        </a:rPr>
                        <a:t>động</a:t>
                      </a:r>
                      <a:r>
                        <a:rPr lang="en-US" sz="2800" b="1" baseline="0" dirty="0" smtClean="0">
                          <a:solidFill>
                            <a:srgbClr val="FF0000"/>
                          </a:solidFill>
                          <a:latin typeface="Times New Roman" pitchFamily="18" charset="0"/>
                          <a:cs typeface="Times New Roman" pitchFamily="18" charset="0"/>
                        </a:rPr>
                        <a:t> </a:t>
                      </a:r>
                      <a:r>
                        <a:rPr lang="en-US" sz="2800" b="1" baseline="0" dirty="0" err="1" smtClean="0">
                          <a:solidFill>
                            <a:srgbClr val="FF0000"/>
                          </a:solidFill>
                          <a:latin typeface="Times New Roman" pitchFamily="18" charset="0"/>
                          <a:cs typeface="Times New Roman" pitchFamily="18" charset="0"/>
                        </a:rPr>
                        <a:t>chân</a:t>
                      </a:r>
                      <a:r>
                        <a:rPr lang="en-US" sz="2800" b="1" baseline="0" dirty="0" smtClean="0">
                          <a:solidFill>
                            <a:srgbClr val="FF0000"/>
                          </a:solidFill>
                          <a:latin typeface="Times New Roman" pitchFamily="18" charset="0"/>
                          <a:cs typeface="Times New Roman" pitchFamily="18" charset="0"/>
                        </a:rPr>
                        <a:t> </a:t>
                      </a:r>
                      <a:r>
                        <a:rPr lang="en-US" sz="2800" b="1" baseline="0" dirty="0" err="1" smtClean="0">
                          <a:solidFill>
                            <a:srgbClr val="FF0000"/>
                          </a:solidFill>
                          <a:latin typeface="Times New Roman" pitchFamily="18" charset="0"/>
                          <a:cs typeface="Times New Roman" pitchFamily="18" charset="0"/>
                        </a:rPr>
                        <a:t>tay</a:t>
                      </a:r>
                      <a:endParaRPr lang="en-US" sz="2800" b="1" dirty="0">
                        <a:solidFill>
                          <a:srgbClr val="FF0000"/>
                        </a:solidFill>
                        <a:latin typeface="Times New Roman" pitchFamily="18" charset="0"/>
                        <a:cs typeface="Times New Roman" pitchFamily="18" charset="0"/>
                      </a:endParaRPr>
                    </a:p>
                  </a:txBody>
                  <a:tcPr/>
                </a:tc>
                <a:tc>
                  <a:txBody>
                    <a:bodyPr/>
                    <a:lstStyle/>
                    <a:p>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Thợ</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sửa</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xe</a:t>
                      </a:r>
                      <a:endParaRPr lang="en-US" sz="2800" b="1" dirty="0">
                        <a:solidFill>
                          <a:schemeClr val="tx1"/>
                        </a:solidFill>
                        <a:latin typeface="Times New Roman" pitchFamily="18" charset="0"/>
                        <a:cs typeface="Times New Roman" pitchFamily="18" charset="0"/>
                      </a:endParaRPr>
                    </a:p>
                  </a:txBody>
                  <a:tcPr/>
                </a:tc>
              </a:tr>
              <a:tr h="647700">
                <a:tc>
                  <a:txBody>
                    <a:bodyPr/>
                    <a:lstStyle/>
                    <a:p>
                      <a:endParaRPr lang="en-US" sz="2800" dirty="0">
                        <a:latin typeface="Times New Roman" pitchFamily="18" charset="0"/>
                        <a:cs typeface="Times New Roman" pitchFamily="18" charset="0"/>
                      </a:endParaRPr>
                    </a:p>
                  </a:txBody>
                  <a:tcPr/>
                </a:tc>
                <a:tc>
                  <a:txBody>
                    <a:bodyPr/>
                    <a:lstStyle/>
                    <a:p>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Đầu</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bếp</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nấu</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ăn</a:t>
                      </a:r>
                      <a:endParaRPr lang="en-US" sz="2800" b="1" dirty="0">
                        <a:solidFill>
                          <a:schemeClr val="tx1"/>
                        </a:solidFill>
                        <a:latin typeface="Times New Roman" pitchFamily="18" charset="0"/>
                        <a:cs typeface="Times New Roman" pitchFamily="18" charset="0"/>
                      </a:endParaRPr>
                    </a:p>
                  </a:txBody>
                  <a:tcPr/>
                </a:tc>
              </a:tr>
            </a:tbl>
          </a:graphicData>
        </a:graphic>
      </p:graphicFrame>
      <p:sp>
        <p:nvSpPr>
          <p:cNvPr id="33819"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1066800" y="990600"/>
            <a:ext cx="6172200" cy="523875"/>
          </a:xfrm>
          <a:prstGeom prst="rect">
            <a:avLst/>
          </a:prstGeom>
          <a:noFill/>
          <a:ln w="9525" algn="ctr">
            <a:noFill/>
            <a:miter lim="800000"/>
            <a:headEnd/>
            <a:tailEnd/>
          </a:ln>
        </p:spPr>
        <p:txBody>
          <a:bodyPr>
            <a:spAutoFit/>
          </a:bodyPr>
          <a:lstStyle/>
          <a:p>
            <a:pPr>
              <a:spcBef>
                <a:spcPct val="50000"/>
              </a:spcBef>
            </a:pPr>
            <a:r>
              <a:rPr lang="en-US" altLang="en-US" sz="2800" b="1"/>
              <a:t>Tìm ca dao tục ngữ nói về lao động</a:t>
            </a:r>
          </a:p>
        </p:txBody>
      </p:sp>
      <p:sp>
        <p:nvSpPr>
          <p:cNvPr id="27660" name="Text Box 12"/>
          <p:cNvSpPr txBox="1">
            <a:spLocks noChangeArrowheads="1"/>
          </p:cNvSpPr>
          <p:nvPr/>
        </p:nvSpPr>
        <p:spPr bwMode="auto">
          <a:xfrm>
            <a:off x="609600" y="1676400"/>
            <a:ext cx="6096000" cy="2216150"/>
          </a:xfrm>
          <a:prstGeom prst="rect">
            <a:avLst/>
          </a:prstGeom>
          <a:noFill/>
          <a:ln w="9525" algn="ctr">
            <a:noFill/>
            <a:miter lim="800000"/>
            <a:headEnd/>
            <a:tailEnd/>
          </a:ln>
        </p:spPr>
        <p:txBody>
          <a:bodyPr>
            <a:spAutoFit/>
          </a:bodyPr>
          <a:lstStyle/>
          <a:p>
            <a:pPr>
              <a:spcBef>
                <a:spcPct val="50000"/>
              </a:spcBef>
            </a:pPr>
            <a:r>
              <a:rPr lang="en-US" altLang="en-US" sz="3600" b="1"/>
              <a:t>Lao động là vinh quang</a:t>
            </a:r>
            <a:r>
              <a:rPr lang="en-US" altLang="en-US" b="1"/>
              <a:t>			      </a:t>
            </a:r>
          </a:p>
          <a:p>
            <a:pPr algn="r">
              <a:spcBef>
                <a:spcPct val="50000"/>
              </a:spcBef>
            </a:pPr>
            <a:r>
              <a:rPr lang="en-US" altLang="en-US" b="1"/>
              <a:t>  </a:t>
            </a:r>
            <a:r>
              <a:rPr lang="en-US" altLang="en-US" sz="2800" b="1"/>
              <a:t>(Hồ Chí Minh)</a:t>
            </a:r>
          </a:p>
          <a:p>
            <a:pPr>
              <a:spcBef>
                <a:spcPct val="50000"/>
              </a:spcBef>
            </a:pPr>
            <a:r>
              <a:rPr lang="en-US" altLang="en-US" sz="2800" b="1">
                <a:solidFill>
                  <a:srgbClr val="FF0000"/>
                </a:solidFill>
              </a:rPr>
              <a:t>Hãy chứng minh câu nói trên là đúng.</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652"/>
                                        </p:tgtEl>
                                        <p:attrNameLst>
                                          <p:attrName>style.visibility</p:attrName>
                                        </p:attrNameLst>
                                      </p:cBhvr>
                                      <p:to>
                                        <p:strVal val="visible"/>
                                      </p:to>
                                    </p:set>
                                    <p:anim calcmode="discrete" valueType="clr">
                                      <p:cBhvr override="childStyle">
                                        <p:cTn id="7" dur="80"/>
                                        <p:tgtEl>
                                          <p:spTgt spid="276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652"/>
                                        </p:tgtEl>
                                        <p:attrNameLst>
                                          <p:attrName>fillcolor</p:attrName>
                                        </p:attrNameLst>
                                      </p:cBhvr>
                                      <p:tavLst>
                                        <p:tav tm="0">
                                          <p:val>
                                            <p:clrVal>
                                              <a:schemeClr val="accent2"/>
                                            </p:clrVal>
                                          </p:val>
                                        </p:tav>
                                        <p:tav tm="50000">
                                          <p:val>
                                            <p:clrVal>
                                              <a:schemeClr val="hlink"/>
                                            </p:clrVal>
                                          </p:val>
                                        </p:tav>
                                      </p:tavLst>
                                    </p:anim>
                                    <p:set>
                                      <p:cBhvr>
                                        <p:cTn id="9" dur="80"/>
                                        <p:tgtEl>
                                          <p:spTgt spid="2765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7660"/>
                                        </p:tgtEl>
                                        <p:attrNameLst>
                                          <p:attrName>style.visibility</p:attrName>
                                        </p:attrNameLst>
                                      </p:cBhvr>
                                      <p:to>
                                        <p:strVal val="visible"/>
                                      </p:to>
                                    </p:set>
                                    <p:animEffect transition="in" filter="wipe(down)">
                                      <p:cBhvr>
                                        <p:cTn id="14" dur="580">
                                          <p:stCondLst>
                                            <p:cond delay="0"/>
                                          </p:stCondLst>
                                        </p:cTn>
                                        <p:tgtEl>
                                          <p:spTgt spid="27660"/>
                                        </p:tgtEl>
                                      </p:cBhvr>
                                    </p:animEffect>
                                    <p:anim calcmode="lin" valueType="num">
                                      <p:cBhvr>
                                        <p:cTn id="15" dur="1822" tmFilter="0,0; 0.14,0.36; 0.43,0.73; 0.71,0.91; 1.0,1.0">
                                          <p:stCondLst>
                                            <p:cond delay="0"/>
                                          </p:stCondLst>
                                        </p:cTn>
                                        <p:tgtEl>
                                          <p:spTgt spid="2766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766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766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766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7660"/>
                                        </p:tgtEl>
                                        <p:attrNameLst>
                                          <p:attrName>ppt_y</p:attrName>
                                        </p:attrNameLst>
                                      </p:cBhvr>
                                      <p:tavLst>
                                        <p:tav tm="0" fmla="#ppt_y-sin(pi*$)/81">
                                          <p:val>
                                            <p:fltVal val="0"/>
                                          </p:val>
                                        </p:tav>
                                        <p:tav tm="100000">
                                          <p:val>
                                            <p:fltVal val="1"/>
                                          </p:val>
                                        </p:tav>
                                      </p:tavLst>
                                    </p:anim>
                                    <p:animScale>
                                      <p:cBhvr>
                                        <p:cTn id="20" dur="26">
                                          <p:stCondLst>
                                            <p:cond delay="650"/>
                                          </p:stCondLst>
                                        </p:cTn>
                                        <p:tgtEl>
                                          <p:spTgt spid="27660"/>
                                        </p:tgtEl>
                                      </p:cBhvr>
                                      <p:to x="100000" y="60000"/>
                                    </p:animScale>
                                    <p:animScale>
                                      <p:cBhvr>
                                        <p:cTn id="21" dur="166" decel="50000">
                                          <p:stCondLst>
                                            <p:cond delay="676"/>
                                          </p:stCondLst>
                                        </p:cTn>
                                        <p:tgtEl>
                                          <p:spTgt spid="27660"/>
                                        </p:tgtEl>
                                      </p:cBhvr>
                                      <p:to x="100000" y="100000"/>
                                    </p:animScale>
                                    <p:animScale>
                                      <p:cBhvr>
                                        <p:cTn id="22" dur="26">
                                          <p:stCondLst>
                                            <p:cond delay="1312"/>
                                          </p:stCondLst>
                                        </p:cTn>
                                        <p:tgtEl>
                                          <p:spTgt spid="27660"/>
                                        </p:tgtEl>
                                      </p:cBhvr>
                                      <p:to x="100000" y="80000"/>
                                    </p:animScale>
                                    <p:animScale>
                                      <p:cBhvr>
                                        <p:cTn id="23" dur="166" decel="50000">
                                          <p:stCondLst>
                                            <p:cond delay="1338"/>
                                          </p:stCondLst>
                                        </p:cTn>
                                        <p:tgtEl>
                                          <p:spTgt spid="27660"/>
                                        </p:tgtEl>
                                      </p:cBhvr>
                                      <p:to x="100000" y="100000"/>
                                    </p:animScale>
                                    <p:animScale>
                                      <p:cBhvr>
                                        <p:cTn id="24" dur="26">
                                          <p:stCondLst>
                                            <p:cond delay="1642"/>
                                          </p:stCondLst>
                                        </p:cTn>
                                        <p:tgtEl>
                                          <p:spTgt spid="27660"/>
                                        </p:tgtEl>
                                      </p:cBhvr>
                                      <p:to x="100000" y="90000"/>
                                    </p:animScale>
                                    <p:animScale>
                                      <p:cBhvr>
                                        <p:cTn id="25" dur="166" decel="50000">
                                          <p:stCondLst>
                                            <p:cond delay="1668"/>
                                          </p:stCondLst>
                                        </p:cTn>
                                        <p:tgtEl>
                                          <p:spTgt spid="27660"/>
                                        </p:tgtEl>
                                      </p:cBhvr>
                                      <p:to x="100000" y="100000"/>
                                    </p:animScale>
                                    <p:animScale>
                                      <p:cBhvr>
                                        <p:cTn id="26" dur="26">
                                          <p:stCondLst>
                                            <p:cond delay="1808"/>
                                          </p:stCondLst>
                                        </p:cTn>
                                        <p:tgtEl>
                                          <p:spTgt spid="27660"/>
                                        </p:tgtEl>
                                      </p:cBhvr>
                                      <p:to x="100000" y="95000"/>
                                    </p:animScale>
                                    <p:animScale>
                                      <p:cBhvr>
                                        <p:cTn id="27" dur="166" decel="50000">
                                          <p:stCondLst>
                                            <p:cond delay="1834"/>
                                          </p:stCondLst>
                                        </p:cTn>
                                        <p:tgtEl>
                                          <p:spTgt spid="276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type="body" idx="4294967295"/>
          </p:nvPr>
        </p:nvSpPr>
        <p:spPr>
          <a:xfrm>
            <a:off x="0" y="5410200"/>
            <a:ext cx="5029200" cy="1447800"/>
          </a:xfrm>
        </p:spPr>
        <p:txBody>
          <a:bodyPr/>
          <a:lstStyle/>
          <a:p>
            <a:pPr eaLnBrk="1" hangingPunct="1">
              <a:lnSpc>
                <a:spcPct val="90000"/>
              </a:lnSpc>
              <a:buFontTx/>
              <a:buNone/>
            </a:pPr>
            <a:r>
              <a:rPr lang="en-US" altLang="en-US" sz="2400" i="1" smtClean="0">
                <a:latin typeface="Times New Roman" pitchFamily="18" charset="0"/>
              </a:rPr>
              <a:t>        Bàn tay ta làm nên tất cả</a:t>
            </a:r>
          </a:p>
          <a:p>
            <a:pPr eaLnBrk="1" hangingPunct="1">
              <a:lnSpc>
                <a:spcPct val="90000"/>
              </a:lnSpc>
              <a:buFontTx/>
              <a:buNone/>
            </a:pPr>
            <a:r>
              <a:rPr lang="en-US" altLang="en-US" sz="2400" i="1" smtClean="0">
                <a:latin typeface="Times New Roman" pitchFamily="18" charset="0"/>
              </a:rPr>
              <a:t>Có sức người, sỏi đá cũng thành cơm.</a:t>
            </a:r>
          </a:p>
          <a:p>
            <a:pPr eaLnBrk="1" hangingPunct="1">
              <a:lnSpc>
                <a:spcPct val="90000"/>
              </a:lnSpc>
              <a:buFontTx/>
              <a:buNone/>
            </a:pPr>
            <a:r>
              <a:rPr lang="en-US" altLang="en-US" sz="2400" smtClean="0">
                <a:latin typeface="Times New Roman" pitchFamily="18" charset="0"/>
              </a:rPr>
              <a:t>                    </a:t>
            </a:r>
            <a:r>
              <a:rPr lang="en-US" altLang="en-US" sz="2000" smtClean="0">
                <a:latin typeface="Times New Roman" pitchFamily="18" charset="0"/>
              </a:rPr>
              <a:t>(Hoàng Trung Thông)</a:t>
            </a:r>
          </a:p>
        </p:txBody>
      </p:sp>
      <p:pic>
        <p:nvPicPr>
          <p:cNvPr id="110595" name="Picture 3" descr="Untitled-2"/>
          <p:cNvPicPr>
            <a:picLocks noChangeAspect="1" noChangeArrowheads="1"/>
          </p:cNvPicPr>
          <p:nvPr/>
        </p:nvPicPr>
        <p:blipFill>
          <a:blip r:embed="rId2"/>
          <a:srcRect/>
          <a:stretch>
            <a:fillRect/>
          </a:stretch>
        </p:blipFill>
        <p:spPr bwMode="auto">
          <a:xfrm>
            <a:off x="4419600" y="0"/>
            <a:ext cx="4724400" cy="5181600"/>
          </a:xfrm>
          <a:prstGeom prst="rect">
            <a:avLst/>
          </a:prstGeom>
          <a:noFill/>
          <a:ln w="9525">
            <a:noFill/>
            <a:miter lim="800000"/>
            <a:headEnd/>
            <a:tailEnd/>
          </a:ln>
        </p:spPr>
      </p:pic>
      <p:sp>
        <p:nvSpPr>
          <p:cNvPr id="2075" name="Text Box 27"/>
          <p:cNvSpPr txBox="1">
            <a:spLocks noChangeArrowheads="1"/>
          </p:cNvSpPr>
          <p:nvPr/>
        </p:nvSpPr>
        <p:spPr bwMode="auto">
          <a:xfrm>
            <a:off x="4876800" y="5334000"/>
            <a:ext cx="4267200" cy="914400"/>
          </a:xfrm>
          <a:prstGeom prst="rect">
            <a:avLst/>
          </a:prstGeom>
          <a:noFill/>
          <a:ln w="9525">
            <a:noFill/>
            <a:miter lim="800000"/>
            <a:headEnd/>
            <a:tailEnd/>
          </a:ln>
        </p:spPr>
        <p:txBody>
          <a:bodyPr>
            <a:spAutoFit/>
          </a:bodyPr>
          <a:lstStyle/>
          <a:p>
            <a:pPr>
              <a:spcBef>
                <a:spcPct val="50000"/>
              </a:spcBef>
            </a:pPr>
            <a:r>
              <a:rPr lang="en-US" altLang="en-US" sz="2400"/>
              <a:t>Há miệng chờ sung.</a:t>
            </a:r>
          </a:p>
          <a:p>
            <a:pPr>
              <a:spcBef>
                <a:spcPct val="50000"/>
              </a:spcBef>
            </a:pPr>
            <a:r>
              <a:rPr lang="en-US" altLang="en-US" sz="2000"/>
              <a:t>(Thành ngữ)</a:t>
            </a:r>
          </a:p>
        </p:txBody>
      </p:sp>
      <p:pic>
        <p:nvPicPr>
          <p:cNvPr id="35845" name="Picture 5" descr="ANd9GcQPvOEhMGpZGRaAakHW8n3HuUgVK4uEK9OzIcJdiZHOkhmgfXykQQK8Zb4">
            <a:hlinkClick r:id="rId3"/>
          </p:cNvPr>
          <p:cNvPicPr>
            <a:picLocks noChangeAspect="1" noChangeArrowheads="1"/>
          </p:cNvPicPr>
          <p:nvPr/>
        </p:nvPicPr>
        <p:blipFill>
          <a:blip r:embed="rId4"/>
          <a:srcRect/>
          <a:stretch>
            <a:fillRect/>
          </a:stretch>
        </p:blipFill>
        <p:spPr bwMode="auto">
          <a:xfrm>
            <a:off x="0" y="0"/>
            <a:ext cx="4038600" cy="2971800"/>
          </a:xfrm>
          <a:prstGeom prst="rect">
            <a:avLst/>
          </a:prstGeom>
          <a:noFill/>
          <a:ln w="9525">
            <a:noFill/>
            <a:miter lim="800000"/>
            <a:headEnd/>
            <a:tailEnd/>
          </a:ln>
        </p:spPr>
      </p:pic>
      <p:pic>
        <p:nvPicPr>
          <p:cNvPr id="35846" name="Picture 6" descr="JFNPCA95B9XTCAE6PIU3CAGC98OOCAWE2I0GCAHJRC7QCAAWSGZ6CAVHPM6WCA0MBYQ9CAL5PQRECAJZMK7XCAX9BR42CAK3T352CATD04D8CA8161RYCAMUYMLSCAE3BKHFCA2N323WCA2UXP4HCAYM1HCP"/>
          <p:cNvPicPr>
            <a:picLocks noChangeAspect="1" noChangeArrowheads="1"/>
          </p:cNvPicPr>
          <p:nvPr/>
        </p:nvPicPr>
        <p:blipFill>
          <a:blip r:embed="rId5"/>
          <a:srcRect/>
          <a:stretch>
            <a:fillRect/>
          </a:stretch>
        </p:blipFill>
        <p:spPr bwMode="auto">
          <a:xfrm>
            <a:off x="0" y="2971800"/>
            <a:ext cx="2133600" cy="2286000"/>
          </a:xfrm>
          <a:prstGeom prst="rect">
            <a:avLst/>
          </a:prstGeom>
          <a:noFill/>
          <a:ln w="9525">
            <a:noFill/>
            <a:miter lim="800000"/>
            <a:headEnd/>
            <a:tailEnd/>
          </a:ln>
        </p:spPr>
      </p:pic>
      <p:pic>
        <p:nvPicPr>
          <p:cNvPr id="35847" name="Picture 7" descr="RTMKCAJ81NZWCALTZZR0CABW1POWCADFW2GQCAB36JQOCAAV5EJXCAQK0BJXCAKF7SM9CA6TFDTNCAJ32AZECAT16TTSCAA7DK93CA7KN10SCAWXUBFLCAKISXVFCAFL8BIECADG5TJZCAJKYGSFCA42XI03"/>
          <p:cNvPicPr>
            <a:picLocks noChangeAspect="1" noChangeArrowheads="1"/>
          </p:cNvPicPr>
          <p:nvPr/>
        </p:nvPicPr>
        <p:blipFill>
          <a:blip r:embed="rId6"/>
          <a:srcRect/>
          <a:stretch>
            <a:fillRect/>
          </a:stretch>
        </p:blipFill>
        <p:spPr bwMode="auto">
          <a:xfrm>
            <a:off x="2133600" y="2971800"/>
            <a:ext cx="1905000" cy="2286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2339">
                                            <p:txEl>
                                              <p:pRg st="0" end="0"/>
                                            </p:txEl>
                                          </p:spTgt>
                                        </p:tgtEl>
                                        <p:attrNameLst>
                                          <p:attrName>style.visibility</p:attrName>
                                        </p:attrNameLst>
                                      </p:cBhvr>
                                      <p:to>
                                        <p:strVal val="visible"/>
                                      </p:to>
                                    </p:set>
                                    <p:animEffect transition="in" filter="blinds(horizontal)">
                                      <p:cBhvr>
                                        <p:cTn id="7" dur="500"/>
                                        <p:tgtEl>
                                          <p:spTgt spid="14233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2339">
                                            <p:txEl>
                                              <p:pRg st="1" end="1"/>
                                            </p:txEl>
                                          </p:spTgt>
                                        </p:tgtEl>
                                        <p:attrNameLst>
                                          <p:attrName>style.visibility</p:attrName>
                                        </p:attrNameLst>
                                      </p:cBhvr>
                                      <p:to>
                                        <p:strVal val="visible"/>
                                      </p:to>
                                    </p:set>
                                    <p:animEffect transition="in" filter="blinds(horizontal)">
                                      <p:cBhvr>
                                        <p:cTn id="10" dur="500"/>
                                        <p:tgtEl>
                                          <p:spTgt spid="142339">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2339">
                                            <p:txEl>
                                              <p:pRg st="2" end="2"/>
                                            </p:txEl>
                                          </p:spTgt>
                                        </p:tgtEl>
                                        <p:attrNameLst>
                                          <p:attrName>style.visibility</p:attrName>
                                        </p:attrNameLst>
                                      </p:cBhvr>
                                      <p:to>
                                        <p:strVal val="visible"/>
                                      </p:to>
                                    </p:set>
                                    <p:animEffect transition="in" filter="blinds(horizontal)">
                                      <p:cBhvr>
                                        <p:cTn id="13" dur="500"/>
                                        <p:tgtEl>
                                          <p:spTgt spid="142339">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10595"/>
                                        </p:tgtEl>
                                        <p:attrNameLst>
                                          <p:attrName>style.visibility</p:attrName>
                                        </p:attrNameLst>
                                      </p:cBhvr>
                                      <p:to>
                                        <p:strVal val="visible"/>
                                      </p:to>
                                    </p:set>
                                    <p:animEffect transition="in" filter="blinds(horizontal)">
                                      <p:cBhvr>
                                        <p:cTn id="18" dur="500"/>
                                        <p:tgtEl>
                                          <p:spTgt spid="11059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2075">
                                            <p:txEl>
                                              <p:pRg st="0" end="0"/>
                                            </p:txEl>
                                          </p:spTgt>
                                        </p:tgtEl>
                                        <p:attrNameLst>
                                          <p:attrName>style.visibility</p:attrName>
                                        </p:attrNameLst>
                                      </p:cBhvr>
                                      <p:to>
                                        <p:strVal val="visible"/>
                                      </p:to>
                                    </p:set>
                                    <p:animEffect transition="in" filter="blinds(horizontal)">
                                      <p:cBhvr>
                                        <p:cTn id="23" dur="500"/>
                                        <p:tgtEl>
                                          <p:spTgt spid="2075">
                                            <p:txEl>
                                              <p:pRg st="0" end="0"/>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2075">
                                            <p:txEl>
                                              <p:pRg st="1" end="1"/>
                                            </p:txEl>
                                          </p:spTgt>
                                        </p:tgtEl>
                                        <p:attrNameLst>
                                          <p:attrName>style.visibility</p:attrName>
                                        </p:attrNameLst>
                                      </p:cBhvr>
                                      <p:to>
                                        <p:strVal val="visible"/>
                                      </p:to>
                                    </p:set>
                                    <p:animEffect transition="in" filter="blinds(horizontal)">
                                      <p:cBhvr>
                                        <p:cTn id="26" dur="500"/>
                                        <p:tgtEl>
                                          <p:spTgt spid="2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9" name="Rectangle 5">
            <a:hlinkClick r:id="rId2" action="ppaction://hlinksldjump"/>
          </p:cNvPr>
          <p:cNvSpPr>
            <a:spLocks noChangeArrowheads="1"/>
          </p:cNvSpPr>
          <p:nvPr/>
        </p:nvSpPr>
        <p:spPr bwMode="auto">
          <a:xfrm>
            <a:off x="457200" y="1354138"/>
            <a:ext cx="7543800" cy="533400"/>
          </a:xfrm>
          <a:prstGeom prst="rect">
            <a:avLst/>
          </a:prstGeom>
          <a:noFill/>
          <a:ln w="9525">
            <a:noFill/>
            <a:miter lim="800000"/>
            <a:headEnd/>
            <a:tailEnd/>
          </a:ln>
        </p:spPr>
        <p:txBody>
          <a:bodyPr/>
          <a:lstStyle/>
          <a:p>
            <a:pPr marL="342900" indent="-342900">
              <a:spcBef>
                <a:spcPct val="50000"/>
              </a:spcBef>
              <a:buFont typeface="Wingdings" pitchFamily="2" charset="2"/>
              <a:buNone/>
            </a:pPr>
            <a:r>
              <a:rPr lang="en-US" altLang="en-US" sz="2400" b="1">
                <a:solidFill>
                  <a:srgbClr val="0000FF"/>
                </a:solidFill>
                <a:cs typeface="Times New Roman" pitchFamily="18" charset="0"/>
              </a:rPr>
              <a:t>  4. Quy định của PL về sử dụng lao động trẻ em </a:t>
            </a:r>
            <a:endParaRPr lang="en-US" altLang="en-US" sz="2400">
              <a:solidFill>
                <a:srgbClr val="0000FF"/>
              </a:solidFill>
              <a:cs typeface="Times New Roman" pitchFamily="18" charset="0"/>
            </a:endParaRPr>
          </a:p>
          <a:p>
            <a:pPr marL="342900" indent="-342900">
              <a:spcBef>
                <a:spcPct val="50000"/>
              </a:spcBef>
            </a:pPr>
            <a:r>
              <a:rPr lang="en-US" altLang="en-US" sz="2400" b="1">
                <a:solidFill>
                  <a:srgbClr val="0000FF"/>
                </a:solidFill>
                <a:cs typeface="Times New Roman" pitchFamily="18" charset="0"/>
              </a:rPr>
              <a:t> </a:t>
            </a:r>
          </a:p>
        </p:txBody>
      </p:sp>
      <p:sp>
        <p:nvSpPr>
          <p:cNvPr id="36867" name="WordArt 7"/>
          <p:cNvSpPr>
            <a:spLocks noChangeArrowheads="1" noChangeShapeType="1" noTextEdit="1"/>
          </p:cNvSpPr>
          <p:nvPr/>
        </p:nvSpPr>
        <p:spPr bwMode="auto">
          <a:xfrm>
            <a:off x="304800" y="228600"/>
            <a:ext cx="8763000" cy="685800"/>
          </a:xfrm>
          <a:prstGeom prst="rect">
            <a:avLst/>
          </a:prstGeom>
        </p:spPr>
        <p:txBody>
          <a:bodyPr wrap="none" fromWordArt="1">
            <a:prstTxWarp prst="textPlain">
              <a:avLst>
                <a:gd name="adj" fmla="val 50000"/>
              </a:avLst>
            </a:prstTxWarp>
          </a:bodyPr>
          <a:lstStyle/>
          <a:p>
            <a:r>
              <a:rPr lang="en-US" kern="10">
                <a:ln w="9525">
                  <a:noFill/>
                  <a:round/>
                  <a:headEnd/>
                  <a:tailEnd/>
                </a:ln>
                <a:solidFill>
                  <a:srgbClr val="FF3300"/>
                </a:solidFill>
                <a:effectLst>
                  <a:outerShdw dist="35921" dir="2700000" algn="ctr" rotWithShape="0">
                    <a:srgbClr val="C0C0C0">
                      <a:alpha val="79999"/>
                    </a:srgbClr>
                  </a:outerShdw>
                </a:effectLst>
                <a:latin typeface="VNI-Bodon-Poster"/>
              </a:rPr>
              <a:t>BAØI 14 : </a:t>
            </a:r>
          </a:p>
          <a:p>
            <a:r>
              <a:rPr lang="en-US" kern="10">
                <a:ln w="9525">
                  <a:noFill/>
                  <a:round/>
                  <a:headEnd/>
                  <a:tailEnd/>
                </a:ln>
                <a:solidFill>
                  <a:srgbClr val="FF3300"/>
                </a:solidFill>
                <a:effectLst>
                  <a:outerShdw dist="35921" dir="2700000" algn="ctr" rotWithShape="0">
                    <a:srgbClr val="C0C0C0">
                      <a:alpha val="79999"/>
                    </a:srgbClr>
                  </a:outerShdw>
                </a:effectLst>
                <a:latin typeface="VNI-Bodon-Poster"/>
              </a:rPr>
              <a:t>QUYEÀN VAØ NGHÓA VUÏ LAO ÑOÄNG CUÛA COÂNG DAÂN (Tieát 2)</a:t>
            </a:r>
          </a:p>
        </p:txBody>
      </p:sp>
      <p:pic>
        <p:nvPicPr>
          <p:cNvPr id="139273" name="Picture 9" descr="Untitled-1 copy"/>
          <p:cNvPicPr>
            <a:picLocks noChangeAspect="1" noChangeArrowheads="1"/>
          </p:cNvPicPr>
          <p:nvPr/>
        </p:nvPicPr>
        <p:blipFill>
          <a:blip r:embed="rId3"/>
          <a:srcRect/>
          <a:stretch>
            <a:fillRect/>
          </a:stretch>
        </p:blipFill>
        <p:spPr bwMode="auto">
          <a:xfrm>
            <a:off x="6234113" y="2538413"/>
            <a:ext cx="2833687" cy="3778250"/>
          </a:xfrm>
          <a:prstGeom prst="rect">
            <a:avLst/>
          </a:prstGeom>
          <a:noFill/>
          <a:ln w="9525">
            <a:noFill/>
            <a:miter lim="800000"/>
            <a:headEnd/>
            <a:tailEnd/>
          </a:ln>
        </p:spPr>
      </p:pic>
      <p:sp>
        <p:nvSpPr>
          <p:cNvPr id="139274" name="Text Box 10"/>
          <p:cNvSpPr txBox="1">
            <a:spLocks noChangeArrowheads="1"/>
          </p:cNvSpPr>
          <p:nvPr/>
        </p:nvSpPr>
        <p:spPr bwMode="auto">
          <a:xfrm>
            <a:off x="639763" y="1924050"/>
            <a:ext cx="5600700" cy="461963"/>
          </a:xfrm>
          <a:prstGeom prst="rect">
            <a:avLst/>
          </a:prstGeom>
          <a:noFill/>
          <a:ln w="9525">
            <a:noFill/>
            <a:miter lim="800000"/>
            <a:headEnd/>
            <a:tailEnd/>
          </a:ln>
        </p:spPr>
        <p:txBody>
          <a:bodyPr wrap="none">
            <a:spAutoFit/>
          </a:bodyPr>
          <a:lstStyle/>
          <a:p>
            <a:r>
              <a:rPr lang="en-US" altLang="en-US" sz="2400">
                <a:cs typeface="Times New Roman" pitchFamily="18" charset="0"/>
              </a:rPr>
              <a:t>Bộ luật lao động gồm 17 chương, 198 điều</a:t>
            </a:r>
            <a:r>
              <a:rPr lang="en-US" altLang="en-US" sz="2000">
                <a:cs typeface="Times New Roman" pitchFamily="18" charset="0"/>
              </a:rPr>
              <a:t>.</a:t>
            </a:r>
          </a:p>
        </p:txBody>
      </p:sp>
      <p:sp>
        <p:nvSpPr>
          <p:cNvPr id="139278" name="Rectangle 14">
            <a:hlinkClick r:id="rId4" action="ppaction://hlinksldjump"/>
          </p:cNvPr>
          <p:cNvSpPr>
            <a:spLocks noChangeArrowheads="1"/>
          </p:cNvSpPr>
          <p:nvPr/>
        </p:nvSpPr>
        <p:spPr bwMode="auto">
          <a:xfrm>
            <a:off x="304800" y="3000375"/>
            <a:ext cx="6496050" cy="2678113"/>
          </a:xfrm>
          <a:prstGeom prst="rect">
            <a:avLst/>
          </a:prstGeom>
          <a:noFill/>
          <a:ln>
            <a:noFill/>
          </a:ln>
          <a:extLst>
            <a:ext uri="{909E8E84-426E-40DD-AFC4-6F175D3DCCD1}"/>
            <a:ext uri="{91240B29-F687-4F45-9708-019B960494DF}"/>
          </a:extLst>
        </p:spPr>
        <p:txBody>
          <a:bodyPr>
            <a:spAutoFit/>
          </a:bodyPr>
          <a:lstStyle>
            <a:lvl1pPr>
              <a:spcBef>
                <a:spcPct val="20000"/>
              </a:spcBef>
              <a:buClr>
                <a:schemeClr val="accent1"/>
              </a:buClr>
              <a:buFont typeface="Wingdings" pitchFamily="2" charset="2"/>
              <a:buChar char="l"/>
              <a:defRPr sz="3200">
                <a:solidFill>
                  <a:schemeClr val="tx1"/>
                </a:solidFill>
                <a:latin typeface="Arial" charset="0"/>
              </a:defRPr>
            </a:lvl1pPr>
            <a:lvl2pPr marL="742950" indent="-285750">
              <a:spcBef>
                <a:spcPct val="20000"/>
              </a:spcBef>
              <a:buClr>
                <a:schemeClr val="accent1"/>
              </a:buClr>
              <a:buFont typeface="Wingdings" pitchFamily="2" charset="2"/>
              <a:buChar char="¡"/>
              <a:defRPr sz="2700">
                <a:solidFill>
                  <a:schemeClr val="tx1"/>
                </a:solidFill>
                <a:latin typeface="Arial" charset="0"/>
              </a:defRPr>
            </a:lvl2pPr>
            <a:lvl3pPr marL="1143000" indent="-228600">
              <a:spcBef>
                <a:spcPct val="20000"/>
              </a:spcBef>
              <a:buClr>
                <a:schemeClr val="accent1"/>
              </a:buClr>
              <a:buFont typeface="Wingdings" pitchFamily="2" charset="2"/>
              <a:buChar char="l"/>
              <a:defRPr sz="2300">
                <a:solidFill>
                  <a:schemeClr val="tx1"/>
                </a:solidFill>
                <a:latin typeface="Arial" charset="0"/>
              </a:defRPr>
            </a:lvl3pPr>
            <a:lvl4pPr marL="1600200" indent="-228600">
              <a:spcBef>
                <a:spcPct val="20000"/>
              </a:spcBef>
              <a:buClr>
                <a:schemeClr val="accent1"/>
              </a:buClr>
              <a:buChar char="•"/>
              <a:defRPr sz="2000">
                <a:solidFill>
                  <a:schemeClr val="tx1"/>
                </a:solidFill>
                <a:latin typeface="Arial" charset="0"/>
              </a:defRPr>
            </a:lvl4pPr>
            <a:lvl5pPr marL="2057400" indent="-228600">
              <a:spcBef>
                <a:spcPct val="20000"/>
              </a:spcBef>
              <a:buClr>
                <a:schemeClr val="accent1"/>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charset="0"/>
              </a:defRPr>
            </a:lvl9pPr>
          </a:lstStyle>
          <a:p>
            <a:pPr>
              <a:spcBef>
                <a:spcPct val="0"/>
              </a:spcBef>
              <a:buClrTx/>
              <a:buFontTx/>
              <a:buNone/>
              <a:defRPr/>
            </a:pPr>
            <a:r>
              <a:rPr lang="en-US" altLang="en-US" sz="2400" dirty="0" smtClean="0">
                <a:latin typeface=".VnTime" pitchFamily="34" charset="0"/>
              </a:rPr>
              <a:t>- </a:t>
            </a:r>
            <a:r>
              <a:rPr lang="en-US" altLang="en-US" sz="2400" dirty="0" err="1" smtClean="0">
                <a:latin typeface="Times New Roman" panose="02020603050405020304" pitchFamily="18" charset="0"/>
                <a:cs typeface="Times New Roman" panose="02020603050405020304" pitchFamily="18" charset="0"/>
              </a:rPr>
              <a:t>Cấm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nhận</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trẻ</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em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dưới</a:t>
            </a:r>
            <a:r>
              <a:rPr lang="en-US" altLang="en-US" sz="2400" dirty="0" smtClean="0">
                <a:latin typeface="Times New Roman" panose="02020603050405020304" pitchFamily="18" charset="0"/>
                <a:cs typeface="Times New Roman" panose="02020603050405020304" pitchFamily="18" charset="0"/>
              </a:rPr>
              <a:t> 15 </a:t>
            </a:r>
            <a:r>
              <a:rPr lang="en-US" altLang="en-US" sz="2400" dirty="0" err="1" smtClean="0">
                <a:latin typeface="Times New Roman" panose="02020603050405020304" pitchFamily="18" charset="0"/>
                <a:cs typeface="Times New Roman" panose="02020603050405020304" pitchFamily="18" charset="0"/>
              </a:rPr>
              <a:t>tuổi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vào</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làm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việc</a:t>
            </a:r>
            <a:endParaRPr lang="en-US" altLang="en-US" sz="2400" dirty="0" smtClean="0">
              <a:latin typeface="Times New Roman" panose="02020603050405020304" pitchFamily="18" charset="0"/>
              <a:cs typeface="Times New Roman" panose="02020603050405020304" pitchFamily="18" charset="0"/>
            </a:endParaRPr>
          </a:p>
          <a:p>
            <a:pPr marL="342900" indent="-342900">
              <a:spcBef>
                <a:spcPct val="0"/>
              </a:spcBef>
              <a:buClrTx/>
              <a:buFontTx/>
              <a:buChar char="-"/>
              <a:defRPr/>
            </a:pPr>
            <a:r>
              <a:rPr lang="en-US" altLang="en-US" sz="2400" dirty="0" err="1" smtClean="0">
                <a:latin typeface="Times New Roman" panose="02020603050405020304" pitchFamily="18" charset="0"/>
                <a:cs typeface="Times New Roman" panose="02020603050405020304" pitchFamily="18" charset="0"/>
              </a:rPr>
              <a:t>Cấm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người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sử</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dụng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lao</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động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dưới</a:t>
            </a:r>
            <a:r>
              <a:rPr lang="en-US" altLang="en-US" sz="2400" dirty="0" smtClean="0">
                <a:latin typeface="Times New Roman" panose="02020603050405020304" pitchFamily="18" charset="0"/>
                <a:cs typeface="Times New Roman" panose="02020603050405020304" pitchFamily="18" charset="0"/>
              </a:rPr>
              <a:t> 18 </a:t>
            </a:r>
            <a:r>
              <a:rPr lang="en-US" altLang="en-US" sz="2400" dirty="0" err="1" smtClean="0">
                <a:latin typeface="Times New Roman" panose="02020603050405020304" pitchFamily="18" charset="0"/>
                <a:cs typeface="Times New Roman" panose="02020603050405020304" pitchFamily="18" charset="0"/>
              </a:rPr>
              <a:t>tuổi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làm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những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công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việc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nặng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nhọc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nguy</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hiểm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hoặc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tiếp</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xúc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với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các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chất</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độc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hại</a:t>
            </a:r>
            <a:r>
              <a:rPr lang="en-US" altLang="en-US" sz="2400" dirty="0" smtClean="0">
                <a:latin typeface="Times New Roman" panose="02020603050405020304" pitchFamily="18" charset="0"/>
                <a:cs typeface="Times New Roman" panose="02020603050405020304" pitchFamily="18" charset="0"/>
              </a:rPr>
              <a:t>.</a:t>
            </a:r>
          </a:p>
          <a:p>
            <a:pPr>
              <a:spcBef>
                <a:spcPct val="0"/>
              </a:spcBef>
              <a:buClrTx/>
              <a:buFont typeface="Wingdings" pitchFamily="2" charset="2"/>
              <a:buNone/>
              <a:defRPr/>
            </a:pP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Cấm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lạm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dụng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sức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lao</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động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của</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người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lao</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động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dưới</a:t>
            </a:r>
            <a:r>
              <a:rPr lang="en-US" altLang="en-US" sz="2400" dirty="0" smtClean="0">
                <a:latin typeface="Times New Roman" panose="02020603050405020304" pitchFamily="18" charset="0"/>
                <a:cs typeface="Times New Roman" panose="02020603050405020304" pitchFamily="18" charset="0"/>
              </a:rPr>
              <a:t> 18 </a:t>
            </a:r>
            <a:r>
              <a:rPr lang="en-US" altLang="en-US" sz="2400" dirty="0" err="1" smtClean="0">
                <a:latin typeface="Times New Roman" panose="02020603050405020304" pitchFamily="18" charset="0"/>
                <a:cs typeface="Times New Roman" panose="02020603050405020304" pitchFamily="18" charset="0"/>
              </a:rPr>
              <a:t>tuổi</a:t>
            </a:r>
            <a:r>
              <a:rPr lang="en-US" altLang="en-US" sz="2400" dirty="0" smtClean="0">
                <a:latin typeface="Times New Roman" panose="02020603050405020304" pitchFamily="18" charset="0"/>
                <a:cs typeface="Times New Roman" panose="02020603050405020304" pitchFamily="18" charset="0"/>
              </a:rPr>
              <a:t>.</a:t>
            </a:r>
          </a:p>
          <a:p>
            <a:pPr>
              <a:spcBef>
                <a:spcPct val="0"/>
              </a:spcBef>
              <a:buClrTx/>
              <a:buFontTx/>
              <a:buChar char="-"/>
              <a:defRPr/>
            </a:pP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Cấm</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cưỡng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bức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ngược</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đãi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người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lao</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động</a:t>
            </a:r>
            <a:r>
              <a:rPr lang="en-U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p:txBody>
      </p:sp>
      <p:sp>
        <p:nvSpPr>
          <p:cNvPr id="139279" name="Rectangle 15"/>
          <p:cNvSpPr>
            <a:spLocks noChangeArrowheads="1"/>
          </p:cNvSpPr>
          <p:nvPr/>
        </p:nvSpPr>
        <p:spPr bwMode="auto">
          <a:xfrm>
            <a:off x="192088" y="2386013"/>
            <a:ext cx="7696200" cy="461962"/>
          </a:xfrm>
          <a:prstGeom prst="rect">
            <a:avLst/>
          </a:prstGeom>
          <a:noFill/>
          <a:ln w="9525">
            <a:noFill/>
            <a:miter lim="800000"/>
            <a:headEnd/>
            <a:tailEnd/>
          </a:ln>
        </p:spPr>
        <p:txBody>
          <a:bodyPr>
            <a:spAutoFit/>
          </a:bodyPr>
          <a:lstStyle/>
          <a:p>
            <a:r>
              <a:rPr lang="en-US" altLang="en-US" sz="2000">
                <a:latin typeface=".VnTime" pitchFamily="34" charset="0"/>
              </a:rPr>
              <a:t>   </a:t>
            </a:r>
            <a:r>
              <a:rPr lang="en-US" altLang="en-US" sz="2400">
                <a:solidFill>
                  <a:srgbClr val="0000FF"/>
                </a:solidFill>
                <a:cs typeface="Times New Roman" pitchFamily="18" charset="0"/>
              </a:rPr>
              <a:t>Điều</a:t>
            </a:r>
            <a:r>
              <a:rPr lang="en-US" altLang="en-US" sz="2400">
                <a:solidFill>
                  <a:srgbClr val="0000FF"/>
                </a:solidFill>
                <a:latin typeface=".VnTime" pitchFamily="34" charset="0"/>
              </a:rPr>
              <a:t> 119-121: Quy ®Þnh ®èi víi lao ®éng ch</a:t>
            </a:r>
            <a:r>
              <a:rPr lang="en-US" altLang="en-US" sz="2400">
                <a:solidFill>
                  <a:srgbClr val="0000FF"/>
                </a:solidFill>
                <a:cs typeface="Times New Roman" pitchFamily="18" charset="0"/>
              </a:rPr>
              <a:t>ư­</a:t>
            </a:r>
            <a:r>
              <a:rPr lang="en-US" altLang="en-US" sz="2400">
                <a:solidFill>
                  <a:srgbClr val="0000FF"/>
                </a:solidFill>
                <a:latin typeface=".VnTime" pitchFamily="34" charset="0"/>
              </a:rPr>
              <a:t>a thµnh niªn </a:t>
            </a:r>
          </a:p>
        </p:txBody>
      </p:sp>
      <p:sp>
        <p:nvSpPr>
          <p:cNvPr id="36872" name="TextBox 3"/>
          <p:cNvSpPr txBox="1">
            <a:spLocks noChangeArrowheads="1"/>
          </p:cNvSpPr>
          <p:nvPr/>
        </p:nvSpPr>
        <p:spPr bwMode="auto">
          <a:xfrm>
            <a:off x="762000" y="1082675"/>
            <a:ext cx="4724400" cy="369888"/>
          </a:xfrm>
          <a:prstGeom prst="rect">
            <a:avLst/>
          </a:prstGeom>
          <a:noFill/>
          <a:ln w="9525">
            <a:noFill/>
            <a:miter lim="800000"/>
            <a:headEnd/>
            <a:tailEnd/>
          </a:ln>
        </p:spPr>
        <p:txBody>
          <a:bodyPr>
            <a:spAutoFit/>
          </a:bodyPr>
          <a:lstStyle/>
          <a:p>
            <a:pPr>
              <a:spcBef>
                <a:spcPct val="50000"/>
              </a:spcBef>
            </a:pPr>
            <a:r>
              <a:rPr lang="en-US" altLang="en-US" b="1">
                <a:solidFill>
                  <a:srgbClr val="FF0000"/>
                </a:solidFill>
                <a:cs typeface="Times New Roman" pitchFamily="18" charset="0"/>
              </a:rPr>
              <a:t>II. NỘI DUNG BÀI HỌC</a:t>
            </a:r>
            <a:endParaRPr lang="vi-VN" altLang="en-US" b="1">
              <a:solidFill>
                <a:srgbClr val="FF0000"/>
              </a:solidFill>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9269"/>
                                        </p:tgtEl>
                                        <p:attrNameLst>
                                          <p:attrName>style.visibility</p:attrName>
                                        </p:attrNameLst>
                                      </p:cBhvr>
                                      <p:to>
                                        <p:strVal val="visible"/>
                                      </p:to>
                                    </p:set>
                                    <p:anim calcmode="lin" valueType="num">
                                      <p:cBhvr>
                                        <p:cTn id="7" dur="500" fill="hold"/>
                                        <p:tgtEl>
                                          <p:spTgt spid="139269"/>
                                        </p:tgtEl>
                                        <p:attrNameLst>
                                          <p:attrName>ppt_w</p:attrName>
                                        </p:attrNameLst>
                                      </p:cBhvr>
                                      <p:tavLst>
                                        <p:tav tm="0">
                                          <p:val>
                                            <p:fltVal val="0"/>
                                          </p:val>
                                        </p:tav>
                                        <p:tav tm="100000">
                                          <p:val>
                                            <p:strVal val="#ppt_w"/>
                                          </p:val>
                                        </p:tav>
                                      </p:tavLst>
                                    </p:anim>
                                    <p:anim calcmode="lin" valueType="num">
                                      <p:cBhvr>
                                        <p:cTn id="8" dur="500" fill="hold"/>
                                        <p:tgtEl>
                                          <p:spTgt spid="13926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39273"/>
                                        </p:tgtEl>
                                        <p:attrNameLst>
                                          <p:attrName>style.visibility</p:attrName>
                                        </p:attrNameLst>
                                      </p:cBhvr>
                                      <p:to>
                                        <p:strVal val="visible"/>
                                      </p:to>
                                    </p:set>
                                    <p:animEffect transition="in" filter="checkerboard(across)">
                                      <p:cBhvr>
                                        <p:cTn id="13" dur="500"/>
                                        <p:tgtEl>
                                          <p:spTgt spid="13927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xit" presetSubtype="10" fill="hold" nodeType="clickEffect">
                                  <p:stCondLst>
                                    <p:cond delay="0"/>
                                  </p:stCondLst>
                                  <p:childTnLst>
                                    <p:animEffect transition="out" filter="checkerboard(across)">
                                      <p:cBhvr>
                                        <p:cTn id="17" dur="500"/>
                                        <p:tgtEl>
                                          <p:spTgt spid="139273"/>
                                        </p:tgtEl>
                                      </p:cBhvr>
                                    </p:animEffect>
                                    <p:set>
                                      <p:cBhvr>
                                        <p:cTn id="18" dur="1" fill="hold">
                                          <p:stCondLst>
                                            <p:cond delay="499"/>
                                          </p:stCondLst>
                                        </p:cTn>
                                        <p:tgtEl>
                                          <p:spTgt spid="139273"/>
                                        </p:tgtEl>
                                        <p:attrNameLst>
                                          <p:attrName>style.visibility</p:attrName>
                                        </p:attrNameLst>
                                      </p:cBhvr>
                                      <p:to>
                                        <p:strVal val="hidden"/>
                                      </p:to>
                                    </p:set>
                                  </p:childTnLst>
                                </p:cTn>
                              </p:par>
                              <p:par>
                                <p:cTn id="19" presetID="27" presetClass="entr" presetSubtype="0" fill="hold" grpId="0" nodeType="withEffect">
                                  <p:stCondLst>
                                    <p:cond delay="0"/>
                                  </p:stCondLst>
                                  <p:iterate type="lt">
                                    <p:tmPct val="50000"/>
                                  </p:iterate>
                                  <p:childTnLst>
                                    <p:set>
                                      <p:cBhvr>
                                        <p:cTn id="20" dur="1" fill="hold">
                                          <p:stCondLst>
                                            <p:cond delay="0"/>
                                          </p:stCondLst>
                                        </p:cTn>
                                        <p:tgtEl>
                                          <p:spTgt spid="139274"/>
                                        </p:tgtEl>
                                        <p:attrNameLst>
                                          <p:attrName>style.visibility</p:attrName>
                                        </p:attrNameLst>
                                      </p:cBhvr>
                                      <p:to>
                                        <p:strVal val="visible"/>
                                      </p:to>
                                    </p:set>
                                    <p:anim calcmode="discrete" valueType="clr">
                                      <p:cBhvr override="childStyle">
                                        <p:cTn id="21" dur="80"/>
                                        <p:tgtEl>
                                          <p:spTgt spid="139274"/>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39274"/>
                                        </p:tgtEl>
                                        <p:attrNameLst>
                                          <p:attrName>fillcolor</p:attrName>
                                        </p:attrNameLst>
                                      </p:cBhvr>
                                      <p:tavLst>
                                        <p:tav tm="0">
                                          <p:val>
                                            <p:clrVal>
                                              <a:schemeClr val="accent2"/>
                                            </p:clrVal>
                                          </p:val>
                                        </p:tav>
                                        <p:tav tm="50000">
                                          <p:val>
                                            <p:clrVal>
                                              <a:schemeClr val="hlink"/>
                                            </p:clrVal>
                                          </p:val>
                                        </p:tav>
                                      </p:tavLst>
                                    </p:anim>
                                    <p:set>
                                      <p:cBhvr>
                                        <p:cTn id="23" dur="80"/>
                                        <p:tgtEl>
                                          <p:spTgt spid="139274"/>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39279"/>
                                        </p:tgtEl>
                                        <p:attrNameLst>
                                          <p:attrName>style.visibility</p:attrName>
                                        </p:attrNameLst>
                                      </p:cBhvr>
                                      <p:to>
                                        <p:strVal val="visible"/>
                                      </p:to>
                                    </p:set>
                                    <p:animEffect transition="in" filter="checkerboard(across)">
                                      <p:cBhvr>
                                        <p:cTn id="28" dur="500"/>
                                        <p:tgtEl>
                                          <p:spTgt spid="13927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39278"/>
                                        </p:tgtEl>
                                        <p:attrNameLst>
                                          <p:attrName>style.visibility</p:attrName>
                                        </p:attrNameLst>
                                      </p:cBhvr>
                                      <p:to>
                                        <p:strVal val="visible"/>
                                      </p:to>
                                    </p:set>
                                    <p:anim calcmode="lin" valueType="num">
                                      <p:cBhvr additive="base">
                                        <p:cTn id="33" dur="500" fill="hold"/>
                                        <p:tgtEl>
                                          <p:spTgt spid="139278"/>
                                        </p:tgtEl>
                                        <p:attrNameLst>
                                          <p:attrName>ppt_x</p:attrName>
                                        </p:attrNameLst>
                                      </p:cBhvr>
                                      <p:tavLst>
                                        <p:tav tm="0">
                                          <p:val>
                                            <p:strVal val="#ppt_x"/>
                                          </p:val>
                                        </p:tav>
                                        <p:tav tm="100000">
                                          <p:val>
                                            <p:strVal val="#ppt_x"/>
                                          </p:val>
                                        </p:tav>
                                      </p:tavLst>
                                    </p:anim>
                                    <p:anim calcmode="lin" valueType="num">
                                      <p:cBhvr additive="base">
                                        <p:cTn id="34" dur="500" fill="hold"/>
                                        <p:tgtEl>
                                          <p:spTgt spid="1392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9" grpId="0"/>
      <p:bldP spid="139274" grpId="0"/>
      <p:bldP spid="139278" grpId="0"/>
      <p:bldP spid="1392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Tho ho"/>
          <p:cNvPicPr>
            <a:picLocks noChangeArrowheads="1"/>
          </p:cNvPicPr>
          <p:nvPr/>
        </p:nvPicPr>
        <p:blipFill>
          <a:blip r:embed="rId2"/>
          <a:srcRect/>
          <a:stretch>
            <a:fillRect/>
          </a:stretch>
        </p:blipFill>
        <p:spPr bwMode="auto">
          <a:xfrm>
            <a:off x="304800" y="0"/>
            <a:ext cx="4191000" cy="3427413"/>
          </a:xfrm>
          <a:prstGeom prst="rect">
            <a:avLst/>
          </a:prstGeom>
          <a:noFill/>
          <a:ln w="9525">
            <a:solidFill>
              <a:srgbClr val="00FF00"/>
            </a:solidFill>
            <a:miter lim="800000"/>
            <a:headEnd/>
            <a:tailEnd/>
          </a:ln>
        </p:spPr>
      </p:pic>
      <p:pic>
        <p:nvPicPr>
          <p:cNvPr id="37891" name="Picture 5" descr="tat nuoc"/>
          <p:cNvPicPr preferRelativeResize="0">
            <a:picLocks noChangeArrowheads="1"/>
          </p:cNvPicPr>
          <p:nvPr/>
        </p:nvPicPr>
        <p:blipFill>
          <a:blip r:embed="rId3"/>
          <a:srcRect/>
          <a:stretch>
            <a:fillRect/>
          </a:stretch>
        </p:blipFill>
        <p:spPr bwMode="auto">
          <a:xfrm>
            <a:off x="4572000" y="0"/>
            <a:ext cx="4343400" cy="3427413"/>
          </a:xfrm>
          <a:prstGeom prst="rect">
            <a:avLst/>
          </a:prstGeom>
          <a:noFill/>
          <a:ln w="9525">
            <a:solidFill>
              <a:srgbClr val="00FF00"/>
            </a:solidFill>
            <a:miter lim="800000"/>
            <a:headEnd/>
            <a:tailEnd/>
          </a:ln>
        </p:spPr>
      </p:pic>
      <p:grpSp>
        <p:nvGrpSpPr>
          <p:cNvPr id="37892" name="Group 8"/>
          <p:cNvGrpSpPr>
            <a:grpSpLocks/>
          </p:cNvGrpSpPr>
          <p:nvPr/>
        </p:nvGrpSpPr>
        <p:grpSpPr bwMode="auto">
          <a:xfrm>
            <a:off x="1157288" y="2838450"/>
            <a:ext cx="7010400" cy="1341438"/>
            <a:chOff x="768" y="1728"/>
            <a:chExt cx="4416" cy="845"/>
          </a:xfrm>
        </p:grpSpPr>
        <p:sp>
          <p:nvSpPr>
            <p:cNvPr id="37899" name="Text Box 9"/>
            <p:cNvSpPr txBox="1">
              <a:spLocks noChangeArrowheads="1"/>
            </p:cNvSpPr>
            <p:nvPr/>
          </p:nvSpPr>
          <p:spPr bwMode="auto">
            <a:xfrm>
              <a:off x="768" y="1728"/>
              <a:ext cx="480" cy="365"/>
            </a:xfrm>
            <a:prstGeom prst="rect">
              <a:avLst/>
            </a:prstGeom>
            <a:noFill/>
            <a:ln w="9525">
              <a:noFill/>
              <a:miter lim="800000"/>
              <a:headEnd/>
              <a:tailEnd/>
            </a:ln>
          </p:spPr>
          <p:txBody>
            <a:bodyPr>
              <a:spAutoFit/>
            </a:bodyPr>
            <a:lstStyle/>
            <a:p>
              <a:pPr eaLnBrk="0" hangingPunct="0">
                <a:spcBef>
                  <a:spcPct val="50000"/>
                </a:spcBef>
              </a:pPr>
              <a:endParaRPr lang="vi-VN" altLang="en-US" sz="3200" b="1">
                <a:solidFill>
                  <a:srgbClr val="FFFF00"/>
                </a:solidFill>
                <a:latin typeface="Arial" charset="0"/>
              </a:endParaRPr>
            </a:p>
          </p:txBody>
        </p:sp>
        <p:sp>
          <p:nvSpPr>
            <p:cNvPr id="37900" name="Text Box 10"/>
            <p:cNvSpPr txBox="1">
              <a:spLocks noChangeArrowheads="1"/>
            </p:cNvSpPr>
            <p:nvPr/>
          </p:nvSpPr>
          <p:spPr bwMode="auto">
            <a:xfrm>
              <a:off x="768" y="2208"/>
              <a:ext cx="480" cy="365"/>
            </a:xfrm>
            <a:prstGeom prst="rect">
              <a:avLst/>
            </a:prstGeom>
            <a:noFill/>
            <a:ln w="9525">
              <a:noFill/>
              <a:miter lim="800000"/>
              <a:headEnd/>
              <a:tailEnd/>
            </a:ln>
          </p:spPr>
          <p:txBody>
            <a:bodyPr>
              <a:spAutoFit/>
            </a:bodyPr>
            <a:lstStyle/>
            <a:p>
              <a:pPr eaLnBrk="0" hangingPunct="0">
                <a:spcBef>
                  <a:spcPct val="50000"/>
                </a:spcBef>
              </a:pPr>
              <a:endParaRPr lang="vi-VN" altLang="en-US" sz="3200" b="1">
                <a:solidFill>
                  <a:srgbClr val="6600CC"/>
                </a:solidFill>
                <a:latin typeface="Arial" charset="0"/>
              </a:endParaRPr>
            </a:p>
          </p:txBody>
        </p:sp>
        <p:sp>
          <p:nvSpPr>
            <p:cNvPr id="37901" name="Text Box 11"/>
            <p:cNvSpPr txBox="1">
              <a:spLocks noChangeArrowheads="1"/>
            </p:cNvSpPr>
            <p:nvPr/>
          </p:nvSpPr>
          <p:spPr bwMode="auto">
            <a:xfrm>
              <a:off x="2736" y="1728"/>
              <a:ext cx="480" cy="365"/>
            </a:xfrm>
            <a:prstGeom prst="rect">
              <a:avLst/>
            </a:prstGeom>
            <a:noFill/>
            <a:ln w="9525">
              <a:noFill/>
              <a:miter lim="800000"/>
              <a:headEnd/>
              <a:tailEnd/>
            </a:ln>
          </p:spPr>
          <p:txBody>
            <a:bodyPr>
              <a:spAutoFit/>
            </a:bodyPr>
            <a:lstStyle/>
            <a:p>
              <a:pPr eaLnBrk="0" hangingPunct="0">
                <a:spcBef>
                  <a:spcPct val="50000"/>
                </a:spcBef>
              </a:pPr>
              <a:endParaRPr lang="vi-VN" altLang="en-US" sz="3200" b="1">
                <a:solidFill>
                  <a:srgbClr val="FF0066"/>
                </a:solidFill>
                <a:latin typeface="Arial" charset="0"/>
              </a:endParaRPr>
            </a:p>
          </p:txBody>
        </p:sp>
        <p:sp>
          <p:nvSpPr>
            <p:cNvPr id="37902" name="Text Box 12"/>
            <p:cNvSpPr txBox="1">
              <a:spLocks noChangeArrowheads="1"/>
            </p:cNvSpPr>
            <p:nvPr/>
          </p:nvSpPr>
          <p:spPr bwMode="auto">
            <a:xfrm>
              <a:off x="4704" y="1728"/>
              <a:ext cx="480" cy="365"/>
            </a:xfrm>
            <a:prstGeom prst="rect">
              <a:avLst/>
            </a:prstGeom>
            <a:noFill/>
            <a:ln w="9525">
              <a:noFill/>
              <a:miter lim="800000"/>
              <a:headEnd/>
              <a:tailEnd/>
            </a:ln>
          </p:spPr>
          <p:txBody>
            <a:bodyPr>
              <a:spAutoFit/>
            </a:bodyPr>
            <a:lstStyle/>
            <a:p>
              <a:pPr eaLnBrk="0" hangingPunct="0">
                <a:spcBef>
                  <a:spcPct val="50000"/>
                </a:spcBef>
              </a:pPr>
              <a:endParaRPr lang="vi-VN" altLang="en-US" sz="3200" b="1">
                <a:solidFill>
                  <a:srgbClr val="FFFF00"/>
                </a:solidFill>
                <a:latin typeface="Arial" charset="0"/>
              </a:endParaRPr>
            </a:p>
          </p:txBody>
        </p:sp>
        <p:sp>
          <p:nvSpPr>
            <p:cNvPr id="37903" name="Text Box 13"/>
            <p:cNvSpPr txBox="1">
              <a:spLocks noChangeArrowheads="1"/>
            </p:cNvSpPr>
            <p:nvPr/>
          </p:nvSpPr>
          <p:spPr bwMode="auto">
            <a:xfrm>
              <a:off x="4704" y="2208"/>
              <a:ext cx="480" cy="365"/>
            </a:xfrm>
            <a:prstGeom prst="rect">
              <a:avLst/>
            </a:prstGeom>
            <a:noFill/>
            <a:ln w="9525">
              <a:noFill/>
              <a:miter lim="800000"/>
              <a:headEnd/>
              <a:tailEnd/>
            </a:ln>
          </p:spPr>
          <p:txBody>
            <a:bodyPr>
              <a:spAutoFit/>
            </a:bodyPr>
            <a:lstStyle/>
            <a:p>
              <a:pPr eaLnBrk="0" hangingPunct="0">
                <a:spcBef>
                  <a:spcPct val="50000"/>
                </a:spcBef>
              </a:pPr>
              <a:endParaRPr lang="vi-VN" altLang="en-US" sz="3200" b="1">
                <a:solidFill>
                  <a:srgbClr val="008000"/>
                </a:solidFill>
                <a:latin typeface="Arial" charset="0"/>
              </a:endParaRPr>
            </a:p>
          </p:txBody>
        </p:sp>
        <p:sp>
          <p:nvSpPr>
            <p:cNvPr id="37904" name="Text Box 14"/>
            <p:cNvSpPr txBox="1">
              <a:spLocks noChangeArrowheads="1"/>
            </p:cNvSpPr>
            <p:nvPr/>
          </p:nvSpPr>
          <p:spPr bwMode="auto">
            <a:xfrm>
              <a:off x="2736" y="2208"/>
              <a:ext cx="480" cy="365"/>
            </a:xfrm>
            <a:prstGeom prst="rect">
              <a:avLst/>
            </a:prstGeom>
            <a:noFill/>
            <a:ln w="9525">
              <a:noFill/>
              <a:miter lim="800000"/>
              <a:headEnd/>
              <a:tailEnd/>
            </a:ln>
          </p:spPr>
          <p:txBody>
            <a:bodyPr>
              <a:spAutoFit/>
            </a:bodyPr>
            <a:lstStyle/>
            <a:p>
              <a:pPr eaLnBrk="0" hangingPunct="0">
                <a:spcBef>
                  <a:spcPct val="50000"/>
                </a:spcBef>
              </a:pPr>
              <a:endParaRPr lang="vi-VN" altLang="en-US" sz="3200" b="1">
                <a:solidFill>
                  <a:srgbClr val="FFFF00"/>
                </a:solidFill>
                <a:latin typeface="Arial" charset="0"/>
              </a:endParaRPr>
            </a:p>
          </p:txBody>
        </p:sp>
      </p:grpSp>
      <p:pic>
        <p:nvPicPr>
          <p:cNvPr id="37893" name="Picture 21" descr="DSC00435"/>
          <p:cNvPicPr>
            <a:picLocks noChangeAspect="1" noChangeArrowheads="1"/>
          </p:cNvPicPr>
          <p:nvPr/>
        </p:nvPicPr>
        <p:blipFill>
          <a:blip r:embed="rId4"/>
          <a:srcRect/>
          <a:stretch>
            <a:fillRect/>
          </a:stretch>
        </p:blipFill>
        <p:spPr bwMode="auto">
          <a:xfrm>
            <a:off x="304800" y="3429000"/>
            <a:ext cx="4191000" cy="3429000"/>
          </a:xfrm>
          <a:prstGeom prst="rect">
            <a:avLst/>
          </a:prstGeom>
          <a:noFill/>
          <a:ln w="9525">
            <a:noFill/>
            <a:miter lim="800000"/>
            <a:headEnd/>
            <a:tailEnd/>
          </a:ln>
        </p:spPr>
      </p:pic>
      <p:pic>
        <p:nvPicPr>
          <p:cNvPr id="37894" name="Picture 22" descr="ANd9GcRshvOGSWqS-b7qzAGcxKrrbaYjTZonIQfpZjOkUg-otBwZ5wpkoUZJ-jY">
            <a:hlinkClick r:id="rId5"/>
          </p:cNvPr>
          <p:cNvPicPr>
            <a:picLocks noChangeAspect="1" noChangeArrowheads="1"/>
          </p:cNvPicPr>
          <p:nvPr/>
        </p:nvPicPr>
        <p:blipFill>
          <a:blip r:embed="rId6"/>
          <a:srcRect/>
          <a:stretch>
            <a:fillRect/>
          </a:stretch>
        </p:blipFill>
        <p:spPr bwMode="auto">
          <a:xfrm>
            <a:off x="4572000" y="3429000"/>
            <a:ext cx="4343400" cy="3429000"/>
          </a:xfrm>
          <a:prstGeom prst="rect">
            <a:avLst/>
          </a:prstGeom>
          <a:noFill/>
          <a:ln w="9525">
            <a:noFill/>
            <a:miter lim="800000"/>
            <a:headEnd/>
            <a:tailEnd/>
          </a:ln>
        </p:spPr>
      </p:pic>
      <p:sp>
        <p:nvSpPr>
          <p:cNvPr id="37895" name="Text Box 14"/>
          <p:cNvSpPr txBox="1">
            <a:spLocks noChangeArrowheads="1"/>
          </p:cNvSpPr>
          <p:nvPr/>
        </p:nvSpPr>
        <p:spPr bwMode="auto">
          <a:xfrm>
            <a:off x="152400" y="76200"/>
            <a:ext cx="457200" cy="528638"/>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1</a:t>
            </a:r>
          </a:p>
        </p:txBody>
      </p:sp>
      <p:sp>
        <p:nvSpPr>
          <p:cNvPr id="37896" name="Text Box 15"/>
          <p:cNvSpPr txBox="1">
            <a:spLocks noChangeArrowheads="1"/>
          </p:cNvSpPr>
          <p:nvPr/>
        </p:nvSpPr>
        <p:spPr bwMode="auto">
          <a:xfrm>
            <a:off x="8458200" y="76200"/>
            <a:ext cx="457200" cy="528638"/>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2</a:t>
            </a:r>
          </a:p>
        </p:txBody>
      </p:sp>
      <p:sp>
        <p:nvSpPr>
          <p:cNvPr id="37897" name="Text Box 16"/>
          <p:cNvSpPr txBox="1">
            <a:spLocks noChangeArrowheads="1"/>
          </p:cNvSpPr>
          <p:nvPr/>
        </p:nvSpPr>
        <p:spPr bwMode="auto">
          <a:xfrm>
            <a:off x="8382000" y="4881563"/>
            <a:ext cx="457200" cy="528637"/>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4</a:t>
            </a:r>
          </a:p>
        </p:txBody>
      </p:sp>
      <p:sp>
        <p:nvSpPr>
          <p:cNvPr id="37898" name="Text Box 17"/>
          <p:cNvSpPr txBox="1">
            <a:spLocks noChangeArrowheads="1"/>
          </p:cNvSpPr>
          <p:nvPr/>
        </p:nvSpPr>
        <p:spPr bwMode="auto">
          <a:xfrm>
            <a:off x="152400" y="4500563"/>
            <a:ext cx="457200" cy="528637"/>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3</a:t>
            </a:r>
          </a:p>
        </p:txBody>
      </p:sp>
    </p:spTree>
  </p:cSld>
  <p:clrMapOvr>
    <a:masterClrMapping/>
  </p:clrMapOvr>
  <p:transition spd="med">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6" descr="bác nông dân trồng lúa"/>
          <p:cNvPicPr>
            <a:picLocks noChangeAspect="1" noChangeArrowheads="1"/>
          </p:cNvPicPr>
          <p:nvPr/>
        </p:nvPicPr>
        <p:blipFill>
          <a:blip r:embed="rId2"/>
          <a:srcRect/>
          <a:stretch>
            <a:fillRect/>
          </a:stretch>
        </p:blipFill>
        <p:spPr bwMode="auto">
          <a:xfrm>
            <a:off x="0" y="2743200"/>
            <a:ext cx="4724400" cy="3657600"/>
          </a:xfrm>
          <a:prstGeom prst="rect">
            <a:avLst/>
          </a:prstGeom>
          <a:noFill/>
          <a:ln w="9525">
            <a:noFill/>
            <a:miter lim="800000"/>
            <a:headEnd/>
            <a:tailEnd/>
          </a:ln>
        </p:spPr>
      </p:pic>
      <p:pic>
        <p:nvPicPr>
          <p:cNvPr id="38915" name="Picture 14" descr="nhung_buc_tranh_ve_phong_canh_(46)"/>
          <p:cNvPicPr>
            <a:picLocks noChangeAspect="1" noChangeArrowheads="1"/>
          </p:cNvPicPr>
          <p:nvPr/>
        </p:nvPicPr>
        <p:blipFill>
          <a:blip r:embed="rId3"/>
          <a:srcRect/>
          <a:stretch>
            <a:fillRect/>
          </a:stretch>
        </p:blipFill>
        <p:spPr bwMode="auto">
          <a:xfrm>
            <a:off x="4724400" y="2743200"/>
            <a:ext cx="4419600" cy="3581400"/>
          </a:xfrm>
          <a:prstGeom prst="rect">
            <a:avLst/>
          </a:prstGeom>
          <a:noFill/>
          <a:ln w="9525">
            <a:noFill/>
            <a:miter lim="800000"/>
            <a:headEnd/>
            <a:tailEnd/>
          </a:ln>
        </p:spPr>
      </p:pic>
      <p:sp>
        <p:nvSpPr>
          <p:cNvPr id="3" name="Text Box 28"/>
          <p:cNvSpPr txBox="1">
            <a:spLocks noChangeArrowheads="1"/>
          </p:cNvSpPr>
          <p:nvPr/>
        </p:nvSpPr>
        <p:spPr bwMode="auto">
          <a:xfrm>
            <a:off x="457200" y="6324600"/>
            <a:ext cx="2971800" cy="466725"/>
          </a:xfrm>
          <a:prstGeom prst="rect">
            <a:avLst/>
          </a:prstGeom>
          <a:noFill/>
          <a:ln w="9525">
            <a:solidFill>
              <a:srgbClr val="000099"/>
            </a:solidFill>
            <a:miter lim="800000"/>
            <a:headEnd/>
            <a:tailEnd/>
          </a:ln>
        </p:spPr>
        <p:txBody>
          <a:bodyPr>
            <a:spAutoFit/>
          </a:bodyPr>
          <a:lstStyle/>
          <a:p>
            <a:pPr>
              <a:spcBef>
                <a:spcPct val="50000"/>
              </a:spcBef>
            </a:pPr>
            <a:r>
              <a:rPr lang="en-US" altLang="en-US" sz="2400" b="1"/>
              <a:t>Của cải, vật chất</a:t>
            </a:r>
            <a:r>
              <a:rPr lang="en-US" altLang="en-US" sz="2400"/>
              <a:t> </a:t>
            </a:r>
          </a:p>
        </p:txBody>
      </p:sp>
      <p:sp>
        <p:nvSpPr>
          <p:cNvPr id="2" name="Text Box 28"/>
          <p:cNvSpPr txBox="1">
            <a:spLocks noChangeArrowheads="1"/>
          </p:cNvSpPr>
          <p:nvPr/>
        </p:nvSpPr>
        <p:spPr bwMode="auto">
          <a:xfrm>
            <a:off x="5334000" y="6315075"/>
            <a:ext cx="2819400" cy="466725"/>
          </a:xfrm>
          <a:prstGeom prst="rect">
            <a:avLst/>
          </a:prstGeom>
          <a:noFill/>
          <a:ln w="9525">
            <a:solidFill>
              <a:srgbClr val="000099"/>
            </a:solidFill>
            <a:miter lim="800000"/>
            <a:headEnd/>
            <a:tailEnd/>
          </a:ln>
        </p:spPr>
        <p:txBody>
          <a:bodyPr>
            <a:spAutoFit/>
          </a:bodyPr>
          <a:lstStyle/>
          <a:p>
            <a:pPr>
              <a:spcBef>
                <a:spcPct val="50000"/>
              </a:spcBef>
            </a:pPr>
            <a:r>
              <a:rPr lang="en-US" altLang="en-US" sz="2400" b="1"/>
              <a:t>Giá trị tinh thần </a:t>
            </a:r>
          </a:p>
        </p:txBody>
      </p:sp>
      <p:sp>
        <p:nvSpPr>
          <p:cNvPr id="38918" name="Text Box 8"/>
          <p:cNvSpPr txBox="1">
            <a:spLocks noChangeArrowheads="1"/>
          </p:cNvSpPr>
          <p:nvPr/>
        </p:nvSpPr>
        <p:spPr bwMode="auto">
          <a:xfrm>
            <a:off x="8534400" y="842963"/>
            <a:ext cx="457200" cy="528637"/>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6</a:t>
            </a:r>
          </a:p>
        </p:txBody>
      </p:sp>
      <p:sp>
        <p:nvSpPr>
          <p:cNvPr id="38919" name="Text Box 9"/>
          <p:cNvSpPr txBox="1">
            <a:spLocks noChangeArrowheads="1"/>
          </p:cNvSpPr>
          <p:nvPr/>
        </p:nvSpPr>
        <p:spPr bwMode="auto">
          <a:xfrm>
            <a:off x="7772400" y="3048000"/>
            <a:ext cx="457200" cy="528638"/>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8</a:t>
            </a:r>
          </a:p>
        </p:txBody>
      </p:sp>
      <p:pic>
        <p:nvPicPr>
          <p:cNvPr id="38920" name="Shape 88"/>
          <p:cNvPicPr preferRelativeResize="0">
            <a:picLocks noChangeAspect="1" noChangeArrowheads="1"/>
          </p:cNvPicPr>
          <p:nvPr/>
        </p:nvPicPr>
        <p:blipFill>
          <a:blip r:embed="rId4"/>
          <a:srcRect/>
          <a:stretch>
            <a:fillRect/>
          </a:stretch>
        </p:blipFill>
        <p:spPr bwMode="auto">
          <a:xfrm>
            <a:off x="4724400" y="-381000"/>
            <a:ext cx="4724400" cy="3124200"/>
          </a:xfrm>
          <a:prstGeom prst="rect">
            <a:avLst/>
          </a:prstGeom>
          <a:noFill/>
          <a:ln w="9525">
            <a:noFill/>
            <a:miter lim="800000"/>
            <a:headEnd/>
            <a:tailEnd/>
          </a:ln>
        </p:spPr>
      </p:pic>
      <p:pic>
        <p:nvPicPr>
          <p:cNvPr id="38921" name="Shape 68"/>
          <p:cNvPicPr preferRelativeResize="0">
            <a:picLocks noChangeAspect="1" noChangeArrowheads="1"/>
          </p:cNvPicPr>
          <p:nvPr/>
        </p:nvPicPr>
        <p:blipFill>
          <a:blip r:embed="rId5"/>
          <a:srcRect/>
          <a:stretch>
            <a:fillRect/>
          </a:stretch>
        </p:blipFill>
        <p:spPr bwMode="auto">
          <a:xfrm>
            <a:off x="0" y="-381000"/>
            <a:ext cx="4724400" cy="3200400"/>
          </a:xfrm>
          <a:prstGeom prst="rect">
            <a:avLst/>
          </a:prstGeom>
          <a:noFill/>
          <a:ln w="9525">
            <a:solidFill>
              <a:srgbClr val="00FF00"/>
            </a:solidFill>
            <a:miter lim="800000"/>
            <a:headEnd/>
            <a:tailEnd/>
          </a:ln>
        </p:spPr>
      </p:pic>
      <p:sp>
        <p:nvSpPr>
          <p:cNvPr id="38922" name="Text Box 12"/>
          <p:cNvSpPr txBox="1">
            <a:spLocks noChangeArrowheads="1"/>
          </p:cNvSpPr>
          <p:nvPr/>
        </p:nvSpPr>
        <p:spPr bwMode="auto">
          <a:xfrm>
            <a:off x="76200" y="2971800"/>
            <a:ext cx="457200" cy="528638"/>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6</a:t>
            </a:r>
          </a:p>
        </p:txBody>
      </p:sp>
      <p:sp>
        <p:nvSpPr>
          <p:cNvPr id="38923" name="Text Box 13"/>
          <p:cNvSpPr txBox="1">
            <a:spLocks noChangeArrowheads="1"/>
          </p:cNvSpPr>
          <p:nvPr/>
        </p:nvSpPr>
        <p:spPr bwMode="auto">
          <a:xfrm>
            <a:off x="152400" y="-71438"/>
            <a:ext cx="457200" cy="528638"/>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5</a:t>
            </a:r>
          </a:p>
        </p:txBody>
      </p:sp>
      <p:sp>
        <p:nvSpPr>
          <p:cNvPr id="38924" name="Text Box 14"/>
          <p:cNvSpPr txBox="1">
            <a:spLocks noChangeArrowheads="1"/>
          </p:cNvSpPr>
          <p:nvPr/>
        </p:nvSpPr>
        <p:spPr bwMode="auto">
          <a:xfrm>
            <a:off x="8458200" y="4763"/>
            <a:ext cx="457200" cy="528637"/>
          </a:xfrm>
          <a:prstGeom prst="rect">
            <a:avLst/>
          </a:prstGeom>
          <a:solidFill>
            <a:srgbClr val="993366"/>
          </a:solidFill>
          <a:ln w="9525">
            <a:solidFill>
              <a:srgbClr val="800080"/>
            </a:solidFill>
            <a:miter lim="800000"/>
            <a:headEnd/>
            <a:tailEnd/>
          </a:ln>
        </p:spPr>
        <p:txBody>
          <a:bodyPr>
            <a:spAutoFit/>
          </a:bodyPr>
          <a:lstStyle/>
          <a:p>
            <a:pPr>
              <a:spcBef>
                <a:spcPct val="50000"/>
              </a:spcBef>
            </a:pPr>
            <a:r>
              <a:rPr lang="en-US" altLang="en-US" sz="2800" b="1">
                <a:solidFill>
                  <a:srgbClr val="31FB61"/>
                </a:solidFill>
              </a:rPr>
              <a:t>7</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black">
          <a:xfrm>
            <a:off x="1455738" y="230188"/>
            <a:ext cx="7307262" cy="919162"/>
          </a:xfrm>
          <a:prstGeom prst="rect">
            <a:avLst/>
          </a:prstGeom>
          <a:noFill/>
          <a:ln w="9525">
            <a:noFill/>
            <a:miter lim="800000"/>
            <a:headEnd/>
            <a:tailEnd/>
          </a:ln>
        </p:spPr>
        <p:txBody>
          <a:bodyPr anchor="ctr"/>
          <a:lstStyle/>
          <a:p>
            <a:endParaRPr lang="en-US">
              <a:latin typeface="Arial" charset="0"/>
            </a:endParaRPr>
          </a:p>
        </p:txBody>
      </p:sp>
      <p:sp>
        <p:nvSpPr>
          <p:cNvPr id="39939" name="Rectangle 6"/>
          <p:cNvSpPr>
            <a:spLocks noChangeArrowheads="1"/>
          </p:cNvSpPr>
          <p:nvPr/>
        </p:nvSpPr>
        <p:spPr bwMode="black">
          <a:xfrm>
            <a:off x="1246188" y="166688"/>
            <a:ext cx="7307262" cy="919162"/>
          </a:xfrm>
          <a:prstGeom prst="rect">
            <a:avLst/>
          </a:prstGeom>
          <a:noFill/>
          <a:ln w="9525">
            <a:noFill/>
            <a:miter lim="800000"/>
            <a:headEnd/>
            <a:tailEnd/>
          </a:ln>
        </p:spPr>
        <p:txBody>
          <a:bodyPr anchor="ctr"/>
          <a:lstStyle/>
          <a:p>
            <a:endParaRPr lang="en-US">
              <a:latin typeface="Arial" charset="0"/>
            </a:endParaRPr>
          </a:p>
        </p:txBody>
      </p:sp>
      <p:sp>
        <p:nvSpPr>
          <p:cNvPr id="9" name="Cloud 8"/>
          <p:cNvSpPr/>
          <p:nvPr/>
        </p:nvSpPr>
        <p:spPr>
          <a:xfrm>
            <a:off x="1905000" y="1447800"/>
            <a:ext cx="5105400" cy="2895600"/>
          </a:xfrm>
          <a:prstGeom prst="cloud">
            <a:avLst/>
          </a:prstGeom>
          <a:solidFill>
            <a:srgbClr val="CCECFF"/>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just">
              <a:defRPr/>
            </a:pPr>
            <a:r>
              <a:rPr lang="en-US" sz="2800" b="1" i="1">
                <a:solidFill>
                  <a:srgbClr val="006600"/>
                </a:solidFill>
                <a:latin typeface="Times New Roman" pitchFamily="18" charset="0"/>
                <a:cs typeface="Times New Roman" pitchFamily="18" charset="0"/>
              </a:rPr>
              <a:t>Những hoạt động trên gọi là gì? Mục đích?</a:t>
            </a:r>
            <a:endParaRPr lang="en-US" sz="2800" b="1" i="1" dirty="0">
              <a:solidFill>
                <a:srgbClr val="006600"/>
              </a:solidFill>
              <a:latin typeface="Times New Roman" pitchFamily="18" charset="0"/>
              <a:cs typeface="Times New Roman" pitchFamily="18" charset="0"/>
            </a:endParaRPr>
          </a:p>
        </p:txBody>
      </p:sp>
      <p:sp>
        <p:nvSpPr>
          <p:cNvPr id="11" name="Right Arrow 10"/>
          <p:cNvSpPr/>
          <p:nvPr/>
        </p:nvSpPr>
        <p:spPr>
          <a:xfrm>
            <a:off x="803275" y="5087938"/>
            <a:ext cx="609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2" name="TextBox 11"/>
          <p:cNvSpPr txBox="1">
            <a:spLocks noChangeArrowheads="1"/>
          </p:cNvSpPr>
          <p:nvPr/>
        </p:nvSpPr>
        <p:spPr bwMode="auto">
          <a:xfrm>
            <a:off x="1676400" y="4800600"/>
            <a:ext cx="7086600" cy="954088"/>
          </a:xfrm>
          <a:prstGeom prst="rect">
            <a:avLst/>
          </a:prstGeom>
          <a:noFill/>
          <a:ln w="9525">
            <a:noFill/>
            <a:miter lim="800000"/>
            <a:headEnd/>
            <a:tailEnd/>
          </a:ln>
        </p:spPr>
        <p:txBody>
          <a:bodyPr>
            <a:spAutoFit/>
          </a:bodyPr>
          <a:lstStyle/>
          <a:p>
            <a:pPr algn="just"/>
            <a:r>
              <a:rPr lang="en-US" sz="2800" b="1" i="1"/>
              <a:t>Đều là những hoạt động: Lao động. Tạo ra của cải vật chất và giá trị tinh thần cho xã hội.</a:t>
            </a:r>
          </a:p>
        </p:txBody>
      </p:sp>
      <p:sp>
        <p:nvSpPr>
          <p:cNvPr id="39943"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ChangeArrowheads="1"/>
          </p:cNvSpPr>
          <p:nvPr/>
        </p:nvSpPr>
        <p:spPr bwMode="black">
          <a:xfrm>
            <a:off x="1455738" y="230188"/>
            <a:ext cx="7307262" cy="919162"/>
          </a:xfrm>
          <a:prstGeom prst="rect">
            <a:avLst/>
          </a:prstGeom>
          <a:noFill/>
          <a:ln w="9525">
            <a:noFill/>
            <a:miter lim="800000"/>
            <a:headEnd/>
            <a:tailEnd/>
          </a:ln>
        </p:spPr>
        <p:txBody>
          <a:bodyPr anchor="ctr"/>
          <a:lstStyle/>
          <a:p>
            <a:endParaRPr lang="en-US">
              <a:latin typeface="Arial" charset="0"/>
            </a:endParaRPr>
          </a:p>
        </p:txBody>
      </p:sp>
      <p:sp>
        <p:nvSpPr>
          <p:cNvPr id="40963" name="Rectangle 6"/>
          <p:cNvSpPr>
            <a:spLocks noChangeArrowheads="1"/>
          </p:cNvSpPr>
          <p:nvPr/>
        </p:nvSpPr>
        <p:spPr bwMode="black">
          <a:xfrm>
            <a:off x="1246188" y="166688"/>
            <a:ext cx="7307262" cy="919162"/>
          </a:xfrm>
          <a:prstGeom prst="rect">
            <a:avLst/>
          </a:prstGeom>
          <a:noFill/>
          <a:ln w="9525">
            <a:noFill/>
            <a:miter lim="800000"/>
            <a:headEnd/>
            <a:tailEnd/>
          </a:ln>
        </p:spPr>
        <p:txBody>
          <a:bodyPr anchor="ctr"/>
          <a:lstStyle/>
          <a:p>
            <a:endParaRPr lang="en-US">
              <a:latin typeface="Arial" charset="0"/>
            </a:endParaRPr>
          </a:p>
        </p:txBody>
      </p:sp>
      <p:sp>
        <p:nvSpPr>
          <p:cNvPr id="14" name="TextBox 29"/>
          <p:cNvSpPr txBox="1">
            <a:spLocks noChangeArrowheads="1"/>
          </p:cNvSpPr>
          <p:nvPr/>
        </p:nvSpPr>
        <p:spPr bwMode="auto">
          <a:xfrm>
            <a:off x="503238" y="1219200"/>
            <a:ext cx="4078287" cy="523875"/>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II</a:t>
            </a:r>
            <a:r>
              <a:rPr lang="en-US" sz="2400" b="1">
                <a:solidFill>
                  <a:srgbClr val="FF0000"/>
                </a:solidFill>
                <a:cs typeface="Times New Roman" pitchFamily="18" charset="0"/>
              </a:rPr>
              <a:t>. </a:t>
            </a:r>
            <a:r>
              <a:rPr lang="en-US" sz="2800" b="1">
                <a:solidFill>
                  <a:srgbClr val="FF0000"/>
                </a:solidFill>
                <a:cs typeface="Times New Roman" pitchFamily="18" charset="0"/>
              </a:rPr>
              <a:t>NỘI DUNG BÀI HỌC</a:t>
            </a:r>
          </a:p>
        </p:txBody>
      </p:sp>
      <p:sp>
        <p:nvSpPr>
          <p:cNvPr id="15" name="TextBox 29"/>
          <p:cNvSpPr txBox="1">
            <a:spLocks noChangeArrowheads="1"/>
          </p:cNvSpPr>
          <p:nvPr/>
        </p:nvSpPr>
        <p:spPr bwMode="auto">
          <a:xfrm>
            <a:off x="547688" y="1957388"/>
            <a:ext cx="5818187" cy="522287"/>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1</a:t>
            </a:r>
            <a:r>
              <a:rPr lang="en-US" sz="2400" b="1">
                <a:solidFill>
                  <a:srgbClr val="FF0000"/>
                </a:solidFill>
                <a:cs typeface="Times New Roman" pitchFamily="18" charset="0"/>
              </a:rPr>
              <a:t>. </a:t>
            </a:r>
            <a:r>
              <a:rPr lang="en-US" sz="2800" b="1">
                <a:solidFill>
                  <a:srgbClr val="FF0000"/>
                </a:solidFill>
                <a:cs typeface="Times New Roman" pitchFamily="18" charset="0"/>
              </a:rPr>
              <a:t>Khái niệm và ý nghĩa của lao động</a:t>
            </a:r>
          </a:p>
        </p:txBody>
      </p:sp>
      <p:sp>
        <p:nvSpPr>
          <p:cNvPr id="16" name="TextBox 29"/>
          <p:cNvSpPr txBox="1">
            <a:spLocks noChangeArrowheads="1"/>
          </p:cNvSpPr>
          <p:nvPr/>
        </p:nvSpPr>
        <p:spPr bwMode="auto">
          <a:xfrm>
            <a:off x="1009650" y="2514600"/>
            <a:ext cx="3687763" cy="523875"/>
          </a:xfrm>
          <a:prstGeom prst="rect">
            <a:avLst/>
          </a:prstGeom>
          <a:noFill/>
          <a:ln w="9525">
            <a:noFill/>
            <a:miter lim="800000"/>
            <a:headEnd/>
            <a:tailEnd/>
          </a:ln>
        </p:spPr>
        <p:txBody>
          <a:bodyPr wrap="none">
            <a:spAutoFit/>
          </a:bodyPr>
          <a:lstStyle/>
          <a:p>
            <a:pPr marL="457200" indent="-457200">
              <a:buFont typeface="Wingdings" pitchFamily="2" charset="2"/>
              <a:buChar char="v"/>
            </a:pPr>
            <a:r>
              <a:rPr lang="en-US" sz="2800" b="1" i="1">
                <a:solidFill>
                  <a:srgbClr val="FF0000"/>
                </a:solidFill>
                <a:cs typeface="Times New Roman" pitchFamily="18" charset="0"/>
              </a:rPr>
              <a:t>Khái niệm lao động:</a:t>
            </a:r>
          </a:p>
        </p:txBody>
      </p:sp>
      <p:sp>
        <p:nvSpPr>
          <p:cNvPr id="21" name="TextBox 29"/>
          <p:cNvSpPr txBox="1">
            <a:spLocks noChangeArrowheads="1"/>
          </p:cNvSpPr>
          <p:nvPr/>
        </p:nvSpPr>
        <p:spPr bwMode="auto">
          <a:xfrm>
            <a:off x="609600" y="3146425"/>
            <a:ext cx="8313738" cy="954088"/>
          </a:xfrm>
          <a:prstGeom prst="rect">
            <a:avLst/>
          </a:prstGeom>
          <a:noFill/>
          <a:ln w="9525">
            <a:noFill/>
            <a:miter lim="800000"/>
            <a:headEnd/>
            <a:tailEnd/>
          </a:ln>
        </p:spPr>
        <p:txBody>
          <a:bodyPr>
            <a:spAutoFit/>
          </a:bodyPr>
          <a:lstStyle/>
          <a:p>
            <a:pPr algn="just"/>
            <a:r>
              <a:rPr lang="en-US" sz="2800" b="1">
                <a:cs typeface="Times New Roman" pitchFamily="18" charset="0"/>
              </a:rPr>
              <a:t>- Là hoạt động có mục đích của con người nhằm tạo ra của cải vật chất và các giá trị tinh thần cho xã hội.</a:t>
            </a:r>
          </a:p>
        </p:txBody>
      </p:sp>
      <p:sp>
        <p:nvSpPr>
          <p:cNvPr id="40968"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
          <p:cNvSpPr txBox="1">
            <a:spLocks noChangeArrowheads="1"/>
          </p:cNvSpPr>
          <p:nvPr/>
        </p:nvSpPr>
        <p:spPr bwMode="auto">
          <a:xfrm>
            <a:off x="1905000" y="1143000"/>
            <a:ext cx="2590800" cy="457200"/>
          </a:xfrm>
          <a:prstGeom prst="rect">
            <a:avLst/>
          </a:prstGeom>
          <a:noFill/>
          <a:ln w="9525">
            <a:noFill/>
            <a:miter lim="800000"/>
            <a:headEnd/>
            <a:tailEnd/>
          </a:ln>
        </p:spPr>
        <p:txBody>
          <a:bodyPr>
            <a:spAutoFit/>
          </a:bodyPr>
          <a:lstStyle/>
          <a:p>
            <a:pPr>
              <a:spcBef>
                <a:spcPct val="50000"/>
              </a:spcBef>
            </a:pPr>
            <a:endParaRPr lang="vi-VN" sz="2400"/>
          </a:p>
        </p:txBody>
      </p:sp>
      <p:sp>
        <p:nvSpPr>
          <p:cNvPr id="41987" name="Line 5"/>
          <p:cNvSpPr>
            <a:spLocks noChangeShapeType="1"/>
          </p:cNvSpPr>
          <p:nvPr/>
        </p:nvSpPr>
        <p:spPr bwMode="auto">
          <a:xfrm>
            <a:off x="4343400" y="457200"/>
            <a:ext cx="0" cy="6400800"/>
          </a:xfrm>
          <a:prstGeom prst="line">
            <a:avLst/>
          </a:prstGeom>
          <a:noFill/>
          <a:ln w="9525">
            <a:solidFill>
              <a:schemeClr val="tx1"/>
            </a:solidFill>
            <a:round/>
            <a:headEnd/>
            <a:tailEnd/>
          </a:ln>
        </p:spPr>
        <p:txBody>
          <a:bodyPr/>
          <a:lstStyle/>
          <a:p>
            <a:endParaRPr lang="en-US"/>
          </a:p>
        </p:txBody>
      </p:sp>
      <p:sp>
        <p:nvSpPr>
          <p:cNvPr id="2" name="Text Box 28"/>
          <p:cNvSpPr txBox="1">
            <a:spLocks noChangeArrowheads="1"/>
          </p:cNvSpPr>
          <p:nvPr/>
        </p:nvSpPr>
        <p:spPr bwMode="auto">
          <a:xfrm>
            <a:off x="585788" y="4800600"/>
            <a:ext cx="3757612" cy="523875"/>
          </a:xfrm>
          <a:prstGeom prst="rect">
            <a:avLst/>
          </a:prstGeom>
          <a:noFill/>
          <a:ln w="9525">
            <a:noFill/>
            <a:miter lim="800000"/>
            <a:headEnd/>
            <a:tailEnd/>
          </a:ln>
        </p:spPr>
        <p:txBody>
          <a:bodyPr>
            <a:spAutoFit/>
          </a:bodyPr>
          <a:lstStyle/>
          <a:p>
            <a:pPr marL="342900" indent="-342900" algn="l">
              <a:spcBef>
                <a:spcPct val="50000"/>
              </a:spcBef>
              <a:buFont typeface="Wingdings" pitchFamily="2" charset="2"/>
              <a:buChar char="v"/>
            </a:pPr>
            <a:r>
              <a:rPr lang="en-US" sz="2800" b="1">
                <a:solidFill>
                  <a:srgbClr val="FF0000"/>
                </a:solidFill>
              </a:rPr>
              <a:t>Ý nghĩa của lao động</a:t>
            </a:r>
          </a:p>
        </p:txBody>
      </p:sp>
      <p:pic>
        <p:nvPicPr>
          <p:cNvPr id="74764" name="Picture 12" descr="ld"/>
          <p:cNvPicPr>
            <a:picLocks noChangeAspect="1" noChangeArrowheads="1"/>
          </p:cNvPicPr>
          <p:nvPr/>
        </p:nvPicPr>
        <p:blipFill>
          <a:blip r:embed="rId2"/>
          <a:srcRect l="11000"/>
          <a:stretch>
            <a:fillRect/>
          </a:stretch>
        </p:blipFill>
        <p:spPr bwMode="auto">
          <a:xfrm>
            <a:off x="4343400" y="511175"/>
            <a:ext cx="4800600" cy="6324600"/>
          </a:xfrm>
          <a:prstGeom prst="rect">
            <a:avLst/>
          </a:prstGeom>
          <a:solidFill>
            <a:srgbClr val="FFFF00"/>
          </a:solidFill>
          <a:ln w="9525">
            <a:noFill/>
            <a:miter lim="800000"/>
            <a:headEnd/>
            <a:tailEnd/>
          </a:ln>
        </p:spPr>
      </p:pic>
      <p:sp>
        <p:nvSpPr>
          <p:cNvPr id="41990" name="Text Box 28"/>
          <p:cNvSpPr txBox="1">
            <a:spLocks noChangeArrowheads="1"/>
          </p:cNvSpPr>
          <p:nvPr/>
        </p:nvSpPr>
        <p:spPr bwMode="auto">
          <a:xfrm>
            <a:off x="554038" y="2565400"/>
            <a:ext cx="3636962" cy="1938338"/>
          </a:xfrm>
          <a:prstGeom prst="rect">
            <a:avLst/>
          </a:prstGeom>
          <a:noFill/>
          <a:ln w="9525">
            <a:noFill/>
            <a:miter lim="800000"/>
            <a:headEnd/>
            <a:tailEnd/>
          </a:ln>
        </p:spPr>
        <p:txBody>
          <a:bodyPr>
            <a:spAutoFit/>
          </a:bodyPr>
          <a:lstStyle/>
          <a:p>
            <a:pPr algn="just">
              <a:spcBef>
                <a:spcPct val="50000"/>
              </a:spcBef>
            </a:pPr>
            <a:r>
              <a:rPr lang="en-US" sz="2400"/>
              <a:t>Lao động là hoạt động có mục đích của con người nhằm tạo ra của cải, vật chất và các giá trị tinh thần cho xã hội.</a:t>
            </a:r>
          </a:p>
        </p:txBody>
      </p:sp>
      <p:sp>
        <p:nvSpPr>
          <p:cNvPr id="41991" name="Text Box 2"/>
          <p:cNvSpPr txBox="1">
            <a:spLocks noChangeArrowheads="1"/>
          </p:cNvSpPr>
          <p:nvPr/>
        </p:nvSpPr>
        <p:spPr bwMode="auto">
          <a:xfrm>
            <a:off x="585788" y="22225"/>
            <a:ext cx="8277225"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a:t>
            </a:r>
            <a:endParaRPr lang="en-US" sz="2800">
              <a:solidFill>
                <a:srgbClr val="FF0000"/>
              </a:solidFill>
            </a:endParaRPr>
          </a:p>
        </p:txBody>
      </p:sp>
      <p:sp>
        <p:nvSpPr>
          <p:cNvPr id="41992" name="TextBox 29"/>
          <p:cNvSpPr txBox="1">
            <a:spLocks noChangeArrowheads="1"/>
          </p:cNvSpPr>
          <p:nvPr/>
        </p:nvSpPr>
        <p:spPr bwMode="auto">
          <a:xfrm>
            <a:off x="554038" y="847725"/>
            <a:ext cx="3636962" cy="954088"/>
          </a:xfrm>
          <a:prstGeom prst="rect">
            <a:avLst/>
          </a:prstGeom>
          <a:noFill/>
          <a:ln w="9525">
            <a:noFill/>
            <a:miter lim="800000"/>
            <a:headEnd/>
            <a:tailEnd/>
          </a:ln>
        </p:spPr>
        <p:txBody>
          <a:bodyPr>
            <a:spAutoFit/>
          </a:bodyPr>
          <a:lstStyle/>
          <a:p>
            <a:pPr algn="just"/>
            <a:r>
              <a:rPr lang="en-US" sz="2800" b="1">
                <a:solidFill>
                  <a:srgbClr val="FF0000"/>
                </a:solidFill>
                <a:cs typeface="Times New Roman" pitchFamily="18" charset="0"/>
              </a:rPr>
              <a:t>1</a:t>
            </a:r>
            <a:r>
              <a:rPr lang="en-US" sz="2400" b="1">
                <a:solidFill>
                  <a:srgbClr val="FF0000"/>
                </a:solidFill>
                <a:cs typeface="Times New Roman" pitchFamily="18" charset="0"/>
              </a:rPr>
              <a:t>. </a:t>
            </a:r>
            <a:r>
              <a:rPr lang="en-US" sz="2800" b="1">
                <a:solidFill>
                  <a:srgbClr val="FF0000"/>
                </a:solidFill>
                <a:cs typeface="Times New Roman" pitchFamily="18" charset="0"/>
              </a:rPr>
              <a:t>Khái niệm và ý nghĩa của lao động.</a:t>
            </a:r>
          </a:p>
        </p:txBody>
      </p:sp>
      <p:sp>
        <p:nvSpPr>
          <p:cNvPr id="41993" name="TextBox 29"/>
          <p:cNvSpPr txBox="1">
            <a:spLocks noChangeArrowheads="1"/>
          </p:cNvSpPr>
          <p:nvPr/>
        </p:nvSpPr>
        <p:spPr bwMode="auto">
          <a:xfrm>
            <a:off x="554038" y="1981200"/>
            <a:ext cx="3771900" cy="523875"/>
          </a:xfrm>
          <a:prstGeom prst="rect">
            <a:avLst/>
          </a:prstGeom>
          <a:noFill/>
          <a:ln w="9525">
            <a:noFill/>
            <a:miter lim="800000"/>
            <a:headEnd/>
            <a:tailEnd/>
          </a:ln>
        </p:spPr>
        <p:txBody>
          <a:bodyPr wrap="none">
            <a:spAutoFit/>
          </a:bodyPr>
          <a:lstStyle/>
          <a:p>
            <a:pPr marL="457200" indent="-457200">
              <a:buFont typeface="Wingdings" pitchFamily="2" charset="2"/>
              <a:buChar char="v"/>
            </a:pPr>
            <a:r>
              <a:rPr lang="en-US" sz="2800" b="1">
                <a:solidFill>
                  <a:srgbClr val="FF0000"/>
                </a:solidFill>
                <a:cs typeface="Times New Roman" pitchFamily="18" charset="0"/>
              </a:rPr>
              <a:t>Khái niệm lao động</a:t>
            </a:r>
            <a:r>
              <a:rPr lang="en-US" sz="2800" b="1" i="1">
                <a:solidFill>
                  <a:srgbClr val="FF0000"/>
                </a:solidFill>
                <a:cs typeface="Times New Roman" pitchFamily="18" charset="0"/>
              </a:rPr>
              <a:t>:</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4764"/>
                                        </p:tgtEl>
                                        <p:attrNameLst>
                                          <p:attrName>style.visibility</p:attrName>
                                        </p:attrNameLst>
                                      </p:cBhvr>
                                      <p:to>
                                        <p:strVal val="visible"/>
                                      </p:to>
                                    </p:set>
                                    <p:anim calcmode="lin" valueType="num">
                                      <p:cBhvr additive="base">
                                        <p:cTn id="13" dur="500" fill="hold"/>
                                        <p:tgtEl>
                                          <p:spTgt spid="74764"/>
                                        </p:tgtEl>
                                        <p:attrNameLst>
                                          <p:attrName>ppt_x</p:attrName>
                                        </p:attrNameLst>
                                      </p:cBhvr>
                                      <p:tavLst>
                                        <p:tav tm="0">
                                          <p:val>
                                            <p:strVal val="#ppt_x"/>
                                          </p:val>
                                        </p:tav>
                                        <p:tav tm="100000">
                                          <p:val>
                                            <p:strVal val="#ppt_x"/>
                                          </p:val>
                                        </p:tav>
                                      </p:tavLst>
                                    </p:anim>
                                    <p:anim calcmode="lin" valueType="num">
                                      <p:cBhvr additive="base">
                                        <p:cTn id="14" dur="500" fill="hold"/>
                                        <p:tgtEl>
                                          <p:spTgt spid="747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2" name="Picture 6" descr="san bat"/>
          <p:cNvPicPr>
            <a:picLocks noChangeAspect="1" noChangeArrowheads="1"/>
          </p:cNvPicPr>
          <p:nvPr/>
        </p:nvPicPr>
        <p:blipFill>
          <a:blip r:embed="rId2"/>
          <a:srcRect b="24001"/>
          <a:stretch>
            <a:fillRect/>
          </a:stretch>
        </p:blipFill>
        <p:spPr bwMode="auto">
          <a:xfrm>
            <a:off x="50800" y="222250"/>
            <a:ext cx="4724400" cy="5867400"/>
          </a:xfrm>
          <a:prstGeom prst="rect">
            <a:avLst/>
          </a:prstGeom>
          <a:noFill/>
          <a:ln w="9525">
            <a:noFill/>
            <a:miter lim="800000"/>
            <a:headEnd/>
            <a:tailEnd/>
          </a:ln>
        </p:spPr>
      </p:pic>
      <p:sp>
        <p:nvSpPr>
          <p:cNvPr id="75783" name="Text Box 7"/>
          <p:cNvSpPr txBox="1">
            <a:spLocks noChangeArrowheads="1"/>
          </p:cNvSpPr>
          <p:nvPr/>
        </p:nvSpPr>
        <p:spPr bwMode="auto">
          <a:xfrm>
            <a:off x="863600" y="6096000"/>
            <a:ext cx="3124200" cy="655638"/>
          </a:xfrm>
          <a:prstGeom prst="rect">
            <a:avLst/>
          </a:prstGeom>
          <a:solidFill>
            <a:srgbClr val="FFFF00"/>
          </a:solidFill>
          <a:ln w="76200" cap="rnd">
            <a:solidFill>
              <a:schemeClr val="tx1"/>
            </a:solidFill>
            <a:prstDash val="sysDot"/>
            <a:miter lim="800000"/>
            <a:headEnd/>
            <a:tailEnd/>
          </a:ln>
        </p:spPr>
        <p:txBody>
          <a:bodyPr>
            <a:spAutoFit/>
          </a:bodyPr>
          <a:lstStyle/>
          <a:p>
            <a:pPr>
              <a:spcBef>
                <a:spcPct val="50000"/>
              </a:spcBef>
            </a:pPr>
            <a:r>
              <a:rPr lang="en-US" sz="3200" b="1">
                <a:solidFill>
                  <a:srgbClr val="FF3300"/>
                </a:solidFill>
              </a:rPr>
              <a:t>SĂN BẮT</a:t>
            </a:r>
          </a:p>
        </p:txBody>
      </p:sp>
      <p:pic>
        <p:nvPicPr>
          <p:cNvPr id="75784" name="Picture 8" descr="hai luom"/>
          <p:cNvPicPr>
            <a:picLocks noChangeAspect="1" noChangeArrowheads="1"/>
          </p:cNvPicPr>
          <p:nvPr/>
        </p:nvPicPr>
        <p:blipFill>
          <a:blip r:embed="rId3"/>
          <a:srcRect l="10001"/>
          <a:stretch>
            <a:fillRect/>
          </a:stretch>
        </p:blipFill>
        <p:spPr bwMode="auto">
          <a:xfrm>
            <a:off x="4775200" y="247650"/>
            <a:ext cx="4368800" cy="5708650"/>
          </a:xfrm>
          <a:prstGeom prst="rect">
            <a:avLst/>
          </a:prstGeom>
          <a:noFill/>
          <a:ln w="9525">
            <a:noFill/>
            <a:miter lim="800000"/>
            <a:headEnd/>
            <a:tailEnd/>
          </a:ln>
        </p:spPr>
      </p:pic>
      <p:sp>
        <p:nvSpPr>
          <p:cNvPr id="75785" name="Text Box 9"/>
          <p:cNvSpPr txBox="1">
            <a:spLocks noChangeArrowheads="1"/>
          </p:cNvSpPr>
          <p:nvPr/>
        </p:nvSpPr>
        <p:spPr bwMode="auto">
          <a:xfrm>
            <a:off x="5257800" y="6096000"/>
            <a:ext cx="3657600" cy="655638"/>
          </a:xfrm>
          <a:prstGeom prst="rect">
            <a:avLst/>
          </a:prstGeom>
          <a:solidFill>
            <a:srgbClr val="FFFF00"/>
          </a:solidFill>
          <a:ln w="76200" cap="rnd">
            <a:solidFill>
              <a:schemeClr val="tx1"/>
            </a:solidFill>
            <a:prstDash val="sysDot"/>
            <a:miter lim="800000"/>
            <a:headEnd/>
            <a:tailEnd/>
          </a:ln>
        </p:spPr>
        <p:txBody>
          <a:bodyPr>
            <a:spAutoFit/>
          </a:bodyPr>
          <a:lstStyle/>
          <a:p>
            <a:pPr>
              <a:spcBef>
                <a:spcPct val="50000"/>
              </a:spcBef>
            </a:pPr>
            <a:r>
              <a:rPr lang="en-US" sz="3200" b="1">
                <a:solidFill>
                  <a:srgbClr val="FF3300"/>
                </a:solidFill>
              </a:rPr>
              <a:t>HÁI LƯỢM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82"/>
                                        </p:tgtEl>
                                        <p:attrNameLst>
                                          <p:attrName>style.visibility</p:attrName>
                                        </p:attrNameLst>
                                      </p:cBhvr>
                                      <p:to>
                                        <p:strVal val="visible"/>
                                      </p:to>
                                    </p:set>
                                    <p:animEffect transition="in" filter="blinds(horizontal)">
                                      <p:cBhvr>
                                        <p:cTn id="7" dur="500"/>
                                        <p:tgtEl>
                                          <p:spTgt spid="757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5783"/>
                                        </p:tgtEl>
                                        <p:attrNameLst>
                                          <p:attrName>style.visibility</p:attrName>
                                        </p:attrNameLst>
                                      </p:cBhvr>
                                      <p:to>
                                        <p:strVal val="visible"/>
                                      </p:to>
                                    </p:set>
                                    <p:animEffect transition="in" filter="blinds(horizontal)">
                                      <p:cBhvr>
                                        <p:cTn id="12" dur="500"/>
                                        <p:tgtEl>
                                          <p:spTgt spid="757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5784"/>
                                        </p:tgtEl>
                                        <p:attrNameLst>
                                          <p:attrName>style.visibility</p:attrName>
                                        </p:attrNameLst>
                                      </p:cBhvr>
                                      <p:to>
                                        <p:strVal val="visible"/>
                                      </p:to>
                                    </p:set>
                                    <p:animEffect transition="in" filter="blinds(horizontal)">
                                      <p:cBhvr>
                                        <p:cTn id="17" dur="500"/>
                                        <p:tgtEl>
                                          <p:spTgt spid="757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5785"/>
                                        </p:tgtEl>
                                        <p:attrNameLst>
                                          <p:attrName>style.visibility</p:attrName>
                                        </p:attrNameLst>
                                      </p:cBhvr>
                                      <p:to>
                                        <p:strVal val="visible"/>
                                      </p:to>
                                    </p:set>
                                    <p:animEffect transition="in" filter="blinds(horizontal)">
                                      <p:cBhvr>
                                        <p:cTn id="22" dur="500"/>
                                        <p:tgtEl>
                                          <p:spTgt spid="75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3" grpId="0" animBg="1"/>
      <p:bldP spid="7578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
          <p:cNvSpPr txBox="1">
            <a:spLocks noChangeArrowheads="1"/>
          </p:cNvSpPr>
          <p:nvPr/>
        </p:nvSpPr>
        <p:spPr bwMode="auto">
          <a:xfrm>
            <a:off x="685800" y="34925"/>
            <a:ext cx="5334000" cy="523875"/>
          </a:xfrm>
          <a:prstGeom prst="rect">
            <a:avLst/>
          </a:prstGeom>
          <a:noFill/>
          <a:ln w="9525">
            <a:noFill/>
            <a:miter lim="800000"/>
            <a:headEnd/>
            <a:tailEnd/>
          </a:ln>
        </p:spPr>
        <p:txBody>
          <a:bodyPr>
            <a:spAutoFit/>
          </a:bodyPr>
          <a:lstStyle/>
          <a:p>
            <a:pPr>
              <a:spcBef>
                <a:spcPct val="50000"/>
              </a:spcBef>
            </a:pPr>
            <a:r>
              <a:rPr lang="en-US" altLang="en-US" sz="2800">
                <a:solidFill>
                  <a:srgbClr val="FF0066"/>
                </a:solidFill>
                <a:cs typeface="Times New Roman" pitchFamily="18" charset="0"/>
                <a:sym typeface="Wingdings 2" pitchFamily="18" charset="2"/>
              </a:rPr>
              <a:t> </a:t>
            </a:r>
            <a:r>
              <a:rPr lang="en-US" altLang="en-US" sz="2800" b="1">
                <a:solidFill>
                  <a:srgbClr val="FF0066"/>
                </a:solidFill>
                <a:cs typeface="Times New Roman" pitchFamily="18" charset="0"/>
                <a:sym typeface="Wingdings 2" pitchFamily="18" charset="2"/>
              </a:rPr>
              <a:t>Đây là những hoạt  động gì?</a:t>
            </a:r>
          </a:p>
        </p:txBody>
      </p:sp>
      <p:pic>
        <p:nvPicPr>
          <p:cNvPr id="16387" name="Picture 5"/>
          <p:cNvPicPr>
            <a:picLocks noChangeAspect="1" noChangeArrowheads="1"/>
          </p:cNvPicPr>
          <p:nvPr/>
        </p:nvPicPr>
        <p:blipFill>
          <a:blip r:embed="rId2"/>
          <a:srcRect l="23438" t="40625" r="43750" b="31250"/>
          <a:stretch>
            <a:fillRect/>
          </a:stretch>
        </p:blipFill>
        <p:spPr bwMode="auto">
          <a:xfrm>
            <a:off x="304800" y="639763"/>
            <a:ext cx="4078288" cy="2595562"/>
          </a:xfrm>
          <a:prstGeom prst="rect">
            <a:avLst/>
          </a:prstGeom>
          <a:noFill/>
          <a:ln w="9525">
            <a:noFill/>
            <a:miter lim="800000"/>
            <a:headEnd/>
            <a:tailEnd/>
          </a:ln>
        </p:spPr>
      </p:pic>
      <p:sp>
        <p:nvSpPr>
          <p:cNvPr id="24582" name="Text Box 6"/>
          <p:cNvSpPr txBox="1">
            <a:spLocks noChangeArrowheads="1"/>
          </p:cNvSpPr>
          <p:nvPr/>
        </p:nvSpPr>
        <p:spPr bwMode="auto">
          <a:xfrm>
            <a:off x="417513" y="3230563"/>
            <a:ext cx="3270250" cy="400050"/>
          </a:xfrm>
          <a:prstGeom prst="rect">
            <a:avLst/>
          </a:prstGeom>
          <a:noFill/>
          <a:ln w="9525">
            <a:noFill/>
            <a:miter lim="800000"/>
            <a:headEnd/>
            <a:tailEnd/>
          </a:ln>
        </p:spPr>
        <p:txBody>
          <a:bodyPr>
            <a:spAutoFit/>
          </a:bodyPr>
          <a:lstStyle/>
          <a:p>
            <a:pPr>
              <a:spcBef>
                <a:spcPct val="50000"/>
              </a:spcBef>
            </a:pPr>
            <a:r>
              <a:rPr lang="en-US" altLang="en-US" sz="2000" b="1">
                <a:solidFill>
                  <a:srgbClr val="0000FF"/>
                </a:solidFill>
                <a:cs typeface="Times New Roman" pitchFamily="18" charset="0"/>
              </a:rPr>
              <a:t>Làm mây tre đan xuất khẩu</a:t>
            </a:r>
          </a:p>
        </p:txBody>
      </p:sp>
      <p:pic>
        <p:nvPicPr>
          <p:cNvPr id="24583" name="Picture 7"/>
          <p:cNvPicPr>
            <a:picLocks noChangeAspect="1" noChangeArrowheads="1"/>
          </p:cNvPicPr>
          <p:nvPr/>
        </p:nvPicPr>
        <p:blipFill>
          <a:blip r:embed="rId3"/>
          <a:srcRect l="46094" t="45833" r="25781" b="27084"/>
          <a:stretch>
            <a:fillRect/>
          </a:stretch>
        </p:blipFill>
        <p:spPr bwMode="auto">
          <a:xfrm>
            <a:off x="315913" y="3741738"/>
            <a:ext cx="4110037" cy="2628900"/>
          </a:xfrm>
          <a:prstGeom prst="rect">
            <a:avLst/>
          </a:prstGeom>
          <a:noFill/>
          <a:ln w="9525">
            <a:noFill/>
            <a:miter lim="800000"/>
            <a:headEnd/>
            <a:tailEnd/>
          </a:ln>
        </p:spPr>
      </p:pic>
      <p:pic>
        <p:nvPicPr>
          <p:cNvPr id="11" name="Picture 5" descr="gặt lúa.jpg"/>
          <p:cNvPicPr>
            <a:picLocks noChangeAspect="1"/>
          </p:cNvPicPr>
          <p:nvPr/>
        </p:nvPicPr>
        <p:blipFill>
          <a:blip r:embed="rId4"/>
          <a:srcRect/>
          <a:stretch>
            <a:fillRect/>
          </a:stretch>
        </p:blipFill>
        <p:spPr bwMode="auto">
          <a:xfrm>
            <a:off x="4530725" y="3743325"/>
            <a:ext cx="4502150" cy="2628900"/>
          </a:xfrm>
          <a:prstGeom prst="rect">
            <a:avLst/>
          </a:prstGeom>
          <a:noFill/>
          <a:ln w="9525">
            <a:noFill/>
            <a:miter lim="800000"/>
            <a:headEnd/>
            <a:tailEnd/>
          </a:ln>
        </p:spPr>
      </p:pic>
      <p:pic>
        <p:nvPicPr>
          <p:cNvPr id="16391" name="Picture 3" descr="congnhan.jpg"/>
          <p:cNvPicPr>
            <a:picLocks noChangeAspect="1"/>
          </p:cNvPicPr>
          <p:nvPr/>
        </p:nvPicPr>
        <p:blipFill>
          <a:blip r:embed="rId5"/>
          <a:srcRect/>
          <a:stretch>
            <a:fillRect/>
          </a:stretch>
        </p:blipFill>
        <p:spPr bwMode="auto">
          <a:xfrm>
            <a:off x="4530725" y="649288"/>
            <a:ext cx="4419600" cy="2632075"/>
          </a:xfrm>
          <a:prstGeom prst="rect">
            <a:avLst/>
          </a:prstGeom>
          <a:noFill/>
          <a:ln w="9525">
            <a:noFill/>
            <a:miter lim="800000"/>
            <a:headEnd/>
            <a:tailEnd/>
          </a:ln>
        </p:spPr>
      </p:pic>
      <p:sp>
        <p:nvSpPr>
          <p:cNvPr id="3" name="TextBox 2"/>
          <p:cNvSpPr txBox="1">
            <a:spLocks noChangeArrowheads="1"/>
          </p:cNvSpPr>
          <p:nvPr/>
        </p:nvSpPr>
        <p:spPr bwMode="auto">
          <a:xfrm>
            <a:off x="5334000" y="3316288"/>
            <a:ext cx="2514600" cy="368300"/>
          </a:xfrm>
          <a:prstGeom prst="rect">
            <a:avLst/>
          </a:prstGeom>
          <a:noFill/>
          <a:ln w="9525">
            <a:noFill/>
            <a:miter lim="800000"/>
            <a:headEnd/>
            <a:tailEnd/>
          </a:ln>
        </p:spPr>
        <p:txBody>
          <a:bodyPr>
            <a:spAutoFit/>
          </a:bodyPr>
          <a:lstStyle/>
          <a:p>
            <a:r>
              <a:rPr lang="en-US" b="1">
                <a:solidFill>
                  <a:srgbClr val="0000FF"/>
                </a:solidFill>
                <a:cs typeface="Times New Roman" pitchFamily="18" charset="0"/>
              </a:rPr>
              <a:t>Sản xuất may mặc</a:t>
            </a:r>
          </a:p>
        </p:txBody>
      </p:sp>
      <p:sp>
        <p:nvSpPr>
          <p:cNvPr id="12" name="Content Placeholder 2"/>
          <p:cNvSpPr txBox="1">
            <a:spLocks/>
          </p:cNvSpPr>
          <p:nvPr/>
        </p:nvSpPr>
        <p:spPr bwMode="auto">
          <a:xfrm>
            <a:off x="422275" y="3933825"/>
            <a:ext cx="8382000" cy="2438400"/>
          </a:xfrm>
          <a:prstGeom prst="rect">
            <a:avLst/>
          </a:prstGeom>
          <a:noFill/>
          <a:ln w="12700">
            <a:solidFill>
              <a:schemeClr val="tx1"/>
            </a:solidFill>
            <a:miter lim="800000"/>
            <a:headEnd/>
            <a:tailEnd/>
          </a:ln>
        </p:spPr>
        <p:txBody>
          <a:bodyPr/>
          <a:lstStyle/>
          <a:p>
            <a:pPr marL="457200" indent="-457200" algn="just" eaLnBrk="0" hangingPunct="0">
              <a:spcBef>
                <a:spcPct val="20000"/>
              </a:spcBef>
              <a:buClr>
                <a:srgbClr val="CCCCFF"/>
              </a:buClr>
              <a:buFontTx/>
              <a:buBlip>
                <a:blip r:embed="rId6"/>
              </a:buBlip>
              <a:defRPr/>
            </a:pPr>
            <a:r>
              <a:rPr lang="en-US" sz="2800" b="1" kern="0" dirty="0" err="1">
                <a:solidFill>
                  <a:srgbClr val="0000FF"/>
                </a:solidFill>
                <a:cs typeface="Times New Roman" pitchFamily="18" charset="0"/>
              </a:rPr>
              <a:t>Những</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công</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nhân</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nông</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dân</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tạo</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ra</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sản</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phẩm</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vật</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chất</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những</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nghệ</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sĩ</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tạo</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ra</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các</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sản</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phẩm</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tinh</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thần</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phục</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vụ</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nhu</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cầu</a:t>
            </a:r>
            <a:r>
              <a:rPr lang="en-US" sz="2800" b="1" kern="0" dirty="0">
                <a:solidFill>
                  <a:srgbClr val="0000FF"/>
                </a:solidFill>
                <a:cs typeface="Times New Roman" pitchFamily="18" charset="0"/>
              </a:rPr>
              <a:t> </a:t>
            </a:r>
            <a:r>
              <a:rPr lang="en-US" sz="2800" b="1" kern="0" dirty="0" err="1">
                <a:solidFill>
                  <a:srgbClr val="0000FF"/>
                </a:solidFill>
                <a:cs typeface="Times New Roman" pitchFamily="18" charset="0"/>
              </a:rPr>
              <a:t>của</a:t>
            </a:r>
            <a:r>
              <a:rPr lang="en-US" sz="2800" b="1" kern="0" dirty="0">
                <a:solidFill>
                  <a:srgbClr val="0000FF"/>
                </a:solidFill>
                <a:cs typeface="Times New Roman" pitchFamily="18" charset="0"/>
              </a:rPr>
              <a:t> con </a:t>
            </a:r>
            <a:r>
              <a:rPr lang="en-US" sz="2800" b="1" kern="0" dirty="0" err="1">
                <a:solidFill>
                  <a:srgbClr val="0000FF"/>
                </a:solidFill>
                <a:cs typeface="Times New Roman" pitchFamily="18" charset="0"/>
              </a:rPr>
              <a:t>người</a:t>
            </a:r>
            <a:r>
              <a:rPr lang="en-US" sz="2800" b="1" kern="0" dirty="0">
                <a:solidFill>
                  <a:srgbClr val="0000FF"/>
                </a:solidFill>
                <a:cs typeface="Times New Roman" pitchFamily="18" charset="0"/>
              </a:rPr>
              <a:t>. </a:t>
            </a:r>
          </a:p>
          <a:p>
            <a:pPr marL="457200" indent="-457200" algn="just" eaLnBrk="0" hangingPunct="0">
              <a:spcBef>
                <a:spcPct val="20000"/>
              </a:spcBef>
              <a:buClr>
                <a:srgbClr val="CCCCFF"/>
              </a:buClr>
              <a:buFontTx/>
              <a:buBlip>
                <a:blip r:embed="rId6"/>
              </a:buBlip>
              <a:defRPr/>
            </a:pPr>
            <a:r>
              <a:rPr lang="en-US" sz="2800" b="1" kern="0" dirty="0" err="1">
                <a:solidFill>
                  <a:srgbClr val="FF0000"/>
                </a:solidFill>
                <a:cs typeface="Times New Roman" pitchFamily="18" charset="0"/>
              </a:rPr>
              <a:t>Những</a:t>
            </a:r>
            <a:r>
              <a:rPr lang="en-US" sz="2800" b="1" kern="0" dirty="0">
                <a:solidFill>
                  <a:srgbClr val="FF0000"/>
                </a:solidFill>
                <a:cs typeface="Times New Roman" pitchFamily="18" charset="0"/>
              </a:rPr>
              <a:t> </a:t>
            </a:r>
            <a:r>
              <a:rPr lang="en-US" sz="2800" b="1" kern="0" dirty="0" err="1">
                <a:solidFill>
                  <a:srgbClr val="FF0000"/>
                </a:solidFill>
                <a:cs typeface="Times New Roman" pitchFamily="18" charset="0"/>
              </a:rPr>
              <a:t>hoạt</a:t>
            </a:r>
            <a:r>
              <a:rPr lang="en-US" sz="2800" b="1" kern="0" dirty="0">
                <a:solidFill>
                  <a:srgbClr val="FF0000"/>
                </a:solidFill>
                <a:cs typeface="Times New Roman" pitchFamily="18" charset="0"/>
              </a:rPr>
              <a:t> </a:t>
            </a:r>
            <a:r>
              <a:rPr lang="en-US" sz="2800" b="1" kern="0" dirty="0" err="1">
                <a:solidFill>
                  <a:srgbClr val="FF0000"/>
                </a:solidFill>
                <a:cs typeface="Times New Roman" pitchFamily="18" charset="0"/>
              </a:rPr>
              <a:t>động</a:t>
            </a:r>
            <a:r>
              <a:rPr lang="en-US" sz="2800" b="1" kern="0" dirty="0">
                <a:solidFill>
                  <a:srgbClr val="FF0000"/>
                </a:solidFill>
                <a:cs typeface="Times New Roman" pitchFamily="18" charset="0"/>
              </a:rPr>
              <a:t> </a:t>
            </a:r>
            <a:r>
              <a:rPr lang="en-US" sz="2800" b="1" kern="0" dirty="0" err="1">
                <a:solidFill>
                  <a:srgbClr val="FF0000"/>
                </a:solidFill>
                <a:cs typeface="Times New Roman" pitchFamily="18" charset="0"/>
              </a:rPr>
              <a:t>đó</a:t>
            </a:r>
            <a:r>
              <a:rPr lang="en-US" sz="2800" b="1" kern="0" dirty="0">
                <a:solidFill>
                  <a:srgbClr val="FF0000"/>
                </a:solidFill>
                <a:cs typeface="Times New Roman" pitchFamily="18" charset="0"/>
              </a:rPr>
              <a:t> </a:t>
            </a:r>
            <a:r>
              <a:rPr lang="en-US" sz="2800" b="1" kern="0" dirty="0" err="1">
                <a:solidFill>
                  <a:srgbClr val="FF0000"/>
                </a:solidFill>
                <a:cs typeface="Times New Roman" pitchFamily="18" charset="0"/>
              </a:rPr>
              <a:t>được</a:t>
            </a:r>
            <a:r>
              <a:rPr lang="en-US" sz="2800" b="1" kern="0" dirty="0">
                <a:solidFill>
                  <a:srgbClr val="FF0000"/>
                </a:solidFill>
                <a:cs typeface="Times New Roman" pitchFamily="18" charset="0"/>
              </a:rPr>
              <a:t> </a:t>
            </a:r>
            <a:r>
              <a:rPr lang="en-US" sz="2800" b="1" kern="0" dirty="0" err="1">
                <a:solidFill>
                  <a:srgbClr val="FF0000"/>
                </a:solidFill>
                <a:cs typeface="Times New Roman" pitchFamily="18" charset="0"/>
              </a:rPr>
              <a:t>gọi</a:t>
            </a:r>
            <a:r>
              <a:rPr lang="en-US" sz="2800" b="1" kern="0" dirty="0">
                <a:solidFill>
                  <a:srgbClr val="FF0000"/>
                </a:solidFill>
                <a:cs typeface="Times New Roman" pitchFamily="18" charset="0"/>
              </a:rPr>
              <a:t> </a:t>
            </a:r>
            <a:r>
              <a:rPr lang="en-US" sz="2800" b="1" kern="0" dirty="0" err="1">
                <a:solidFill>
                  <a:srgbClr val="FF0000"/>
                </a:solidFill>
                <a:cs typeface="Times New Roman" pitchFamily="18" charset="0"/>
              </a:rPr>
              <a:t>chung</a:t>
            </a:r>
            <a:r>
              <a:rPr lang="en-US" sz="2800" b="1" kern="0" dirty="0">
                <a:solidFill>
                  <a:srgbClr val="FF0000"/>
                </a:solidFill>
                <a:cs typeface="Times New Roman" pitchFamily="18" charset="0"/>
              </a:rPr>
              <a:t> </a:t>
            </a:r>
            <a:r>
              <a:rPr lang="en-US" sz="2800" b="1" kern="0" dirty="0" err="1">
                <a:solidFill>
                  <a:srgbClr val="FF0000"/>
                </a:solidFill>
                <a:cs typeface="Times New Roman" pitchFamily="18" charset="0"/>
              </a:rPr>
              <a:t>là</a:t>
            </a:r>
            <a:r>
              <a:rPr lang="en-US" sz="2800" b="1" kern="0" dirty="0">
                <a:solidFill>
                  <a:srgbClr val="FF0000"/>
                </a:solidFill>
                <a:cs typeface="Times New Roman" pitchFamily="18" charset="0"/>
              </a:rPr>
              <a:t>: LAO ĐỘNG.</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fade">
                                      <p:cBhvr>
                                        <p:cTn id="7" dur="500"/>
                                        <p:tgtEl>
                                          <p:spTgt spid="245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2" presetClass="exit" presetSubtype="4" fill="hold" nodeType="withEffect">
                                  <p:stCondLst>
                                    <p:cond delay="0"/>
                                  </p:stCondLst>
                                  <p:childTnLst>
                                    <p:anim calcmode="lin" valueType="num">
                                      <p:cBhvr additive="base">
                                        <p:cTn id="14" dur="500"/>
                                        <p:tgtEl>
                                          <p:spTgt spid="24583"/>
                                        </p:tgtEl>
                                        <p:attrNameLst>
                                          <p:attrName>ppt_x</p:attrName>
                                        </p:attrNameLst>
                                      </p:cBhvr>
                                      <p:tavLst>
                                        <p:tav tm="0">
                                          <p:val>
                                            <p:strVal val="ppt_x"/>
                                          </p:val>
                                        </p:tav>
                                        <p:tav tm="100000">
                                          <p:val>
                                            <p:strVal val="ppt_x"/>
                                          </p:val>
                                        </p:tav>
                                      </p:tavLst>
                                    </p:anim>
                                    <p:anim calcmode="lin" valueType="num">
                                      <p:cBhvr additive="base">
                                        <p:cTn id="15" dur="500"/>
                                        <p:tgtEl>
                                          <p:spTgt spid="24583"/>
                                        </p:tgtEl>
                                        <p:attrNameLst>
                                          <p:attrName>ppt_y</p:attrName>
                                        </p:attrNameLst>
                                      </p:cBhvr>
                                      <p:tavLst>
                                        <p:tav tm="0">
                                          <p:val>
                                            <p:strVal val="ppt_y"/>
                                          </p:val>
                                        </p:tav>
                                        <p:tav tm="100000">
                                          <p:val>
                                            <p:strVal val="1+ppt_h/2"/>
                                          </p:val>
                                        </p:tav>
                                      </p:tavLst>
                                    </p:anim>
                                    <p:set>
                                      <p:cBhvr>
                                        <p:cTn id="16" dur="1" fill="hold">
                                          <p:stCondLst>
                                            <p:cond delay="499"/>
                                          </p:stCondLst>
                                        </p:cTn>
                                        <p:tgtEl>
                                          <p:spTgt spid="24583"/>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ppt_x"/>
                                          </p:val>
                                        </p:tav>
                                      </p:tavLst>
                                    </p:anim>
                                    <p:anim calcmode="lin" valueType="num">
                                      <p:cBhvr additive="base">
                                        <p:cTn id="19" dur="500"/>
                                        <p:tgtEl>
                                          <p:spTgt spid="11"/>
                                        </p:tgtEl>
                                        <p:attrNameLst>
                                          <p:attrName>ppt_y</p:attrName>
                                        </p:attrNameLst>
                                      </p:cBhvr>
                                      <p:tavLst>
                                        <p:tav tm="0">
                                          <p:val>
                                            <p:strVal val="ppt_y"/>
                                          </p:val>
                                        </p:tav>
                                        <p:tav tm="100000">
                                          <p:val>
                                            <p:strVal val="1+ppt_h/2"/>
                                          </p:val>
                                        </p:tav>
                                      </p:tavLst>
                                    </p:anim>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P spid="3" grpId="0"/>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D:\vuon nguoi.jpg"/>
          <p:cNvPicPr>
            <a:picLocks noGrp="1" noChangeAspect="1" noChangeArrowheads="1"/>
          </p:cNvPicPr>
          <p:nvPr>
            <p:ph idx="1"/>
          </p:nvPr>
        </p:nvPicPr>
        <p:blipFill>
          <a:blip r:embed="rId2"/>
          <a:srcRect/>
          <a:stretch>
            <a:fillRect/>
          </a:stretch>
        </p:blipFill>
        <p:spPr>
          <a:xfrm>
            <a:off x="800100" y="595313"/>
            <a:ext cx="7924800" cy="4129087"/>
          </a:xfrm>
          <a:noFill/>
        </p:spPr>
      </p:pic>
      <p:sp>
        <p:nvSpPr>
          <p:cNvPr id="44035" name="TextBox 4"/>
          <p:cNvSpPr txBox="1">
            <a:spLocks noChangeArrowheads="1"/>
          </p:cNvSpPr>
          <p:nvPr/>
        </p:nvSpPr>
        <p:spPr bwMode="auto">
          <a:xfrm>
            <a:off x="685800" y="85725"/>
            <a:ext cx="8153400" cy="523875"/>
          </a:xfrm>
          <a:prstGeom prst="rect">
            <a:avLst/>
          </a:prstGeom>
          <a:noFill/>
          <a:ln w="9525">
            <a:noFill/>
            <a:miter lim="800000"/>
            <a:headEnd/>
            <a:tailEnd/>
          </a:ln>
        </p:spPr>
        <p:txBody>
          <a:bodyPr>
            <a:spAutoFit/>
          </a:bodyPr>
          <a:lstStyle/>
          <a:p>
            <a:r>
              <a:rPr lang="en-US" sz="2800" b="1">
                <a:solidFill>
                  <a:srgbClr val="FF0000"/>
                </a:solidFill>
              </a:rPr>
              <a:t>Quá trình tiến hóa của loài người</a:t>
            </a:r>
          </a:p>
        </p:txBody>
      </p:sp>
      <p:sp>
        <p:nvSpPr>
          <p:cNvPr id="6" name="TextBox 5"/>
          <p:cNvSpPr txBox="1">
            <a:spLocks noChangeArrowheads="1"/>
          </p:cNvSpPr>
          <p:nvPr/>
        </p:nvSpPr>
        <p:spPr bwMode="auto">
          <a:xfrm>
            <a:off x="1092200" y="4733925"/>
            <a:ext cx="7391400" cy="523875"/>
          </a:xfrm>
          <a:prstGeom prst="rect">
            <a:avLst/>
          </a:prstGeom>
          <a:noFill/>
          <a:ln w="9525">
            <a:noFill/>
            <a:miter lim="800000"/>
            <a:headEnd/>
            <a:tailEnd/>
          </a:ln>
        </p:spPr>
        <p:txBody>
          <a:bodyPr>
            <a:spAutoFit/>
          </a:bodyPr>
          <a:lstStyle/>
          <a:p>
            <a:r>
              <a:rPr lang="en-US" sz="2800" b="1" i="1">
                <a:solidFill>
                  <a:srgbClr val="FF0000"/>
                </a:solidFill>
              </a:rPr>
              <a:t>Lao động có ý nghĩa như thế nào?</a:t>
            </a:r>
          </a:p>
        </p:txBody>
      </p:sp>
      <p:sp>
        <p:nvSpPr>
          <p:cNvPr id="7" name="Text Box 28"/>
          <p:cNvSpPr txBox="1">
            <a:spLocks noChangeArrowheads="1"/>
          </p:cNvSpPr>
          <p:nvPr/>
        </p:nvSpPr>
        <p:spPr bwMode="auto">
          <a:xfrm>
            <a:off x="533400" y="5410200"/>
            <a:ext cx="8108950" cy="1200150"/>
          </a:xfrm>
          <a:prstGeom prst="rect">
            <a:avLst/>
          </a:prstGeom>
          <a:noFill/>
          <a:ln w="9525">
            <a:noFill/>
            <a:miter lim="800000"/>
            <a:headEnd/>
            <a:tailEnd/>
          </a:ln>
        </p:spPr>
        <p:txBody>
          <a:bodyPr>
            <a:spAutoFit/>
          </a:bodyPr>
          <a:lstStyle/>
          <a:p>
            <a:pPr marL="342900" indent="-342900" algn="just">
              <a:spcBef>
                <a:spcPct val="50000"/>
              </a:spcBef>
              <a:buFont typeface="Wingdings" pitchFamily="2" charset="2"/>
              <a:buChar char="Ø"/>
            </a:pPr>
            <a:r>
              <a:rPr lang="en-US" sz="2400" b="1">
                <a:solidFill>
                  <a:srgbClr val="0000FF"/>
                </a:solidFill>
              </a:rPr>
              <a:t>Nhờ quá trình lao động con người đã cải tiến những dụng cụ lao động làm thay đổi đời sống vật chất tinh thần của nhân loại.</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ChangeArrowheads="1"/>
          </p:cNvSpPr>
          <p:nvPr/>
        </p:nvSpPr>
        <p:spPr bwMode="black">
          <a:xfrm>
            <a:off x="1455738" y="230188"/>
            <a:ext cx="7307262" cy="919162"/>
          </a:xfrm>
          <a:prstGeom prst="rect">
            <a:avLst/>
          </a:prstGeom>
          <a:noFill/>
          <a:ln w="9525">
            <a:noFill/>
            <a:miter lim="800000"/>
            <a:headEnd/>
            <a:tailEnd/>
          </a:ln>
        </p:spPr>
        <p:txBody>
          <a:bodyPr anchor="ctr"/>
          <a:lstStyle/>
          <a:p>
            <a:endParaRPr lang="en-US">
              <a:latin typeface="Arial" charset="0"/>
            </a:endParaRPr>
          </a:p>
        </p:txBody>
      </p:sp>
      <p:sp>
        <p:nvSpPr>
          <p:cNvPr id="45059" name="Rectangle 6"/>
          <p:cNvSpPr>
            <a:spLocks noChangeArrowheads="1"/>
          </p:cNvSpPr>
          <p:nvPr/>
        </p:nvSpPr>
        <p:spPr bwMode="black">
          <a:xfrm>
            <a:off x="1246188" y="166688"/>
            <a:ext cx="7307262" cy="919162"/>
          </a:xfrm>
          <a:prstGeom prst="rect">
            <a:avLst/>
          </a:prstGeom>
          <a:noFill/>
          <a:ln w="9525">
            <a:noFill/>
            <a:miter lim="800000"/>
            <a:headEnd/>
            <a:tailEnd/>
          </a:ln>
        </p:spPr>
        <p:txBody>
          <a:bodyPr anchor="ctr"/>
          <a:lstStyle/>
          <a:p>
            <a:endParaRPr lang="en-US">
              <a:latin typeface="Arial" charset="0"/>
            </a:endParaRPr>
          </a:p>
        </p:txBody>
      </p:sp>
      <p:sp>
        <p:nvSpPr>
          <p:cNvPr id="45060" name="TextBox 29"/>
          <p:cNvSpPr txBox="1">
            <a:spLocks noChangeArrowheads="1"/>
          </p:cNvSpPr>
          <p:nvPr/>
        </p:nvSpPr>
        <p:spPr bwMode="auto">
          <a:xfrm>
            <a:off x="503238" y="1219200"/>
            <a:ext cx="4078287" cy="523875"/>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II</a:t>
            </a:r>
            <a:r>
              <a:rPr lang="en-US" sz="2400" b="1">
                <a:solidFill>
                  <a:srgbClr val="FF0000"/>
                </a:solidFill>
                <a:cs typeface="Times New Roman" pitchFamily="18" charset="0"/>
              </a:rPr>
              <a:t>. </a:t>
            </a:r>
            <a:r>
              <a:rPr lang="en-US" sz="2800" b="1">
                <a:solidFill>
                  <a:srgbClr val="FF0000"/>
                </a:solidFill>
                <a:cs typeface="Times New Roman" pitchFamily="18" charset="0"/>
              </a:rPr>
              <a:t>NỘI DUNG BÀI HỌC</a:t>
            </a:r>
          </a:p>
        </p:txBody>
      </p:sp>
      <p:sp>
        <p:nvSpPr>
          <p:cNvPr id="45061" name="TextBox 29"/>
          <p:cNvSpPr txBox="1">
            <a:spLocks noChangeArrowheads="1"/>
          </p:cNvSpPr>
          <p:nvPr/>
        </p:nvSpPr>
        <p:spPr bwMode="auto">
          <a:xfrm>
            <a:off x="547688" y="1752600"/>
            <a:ext cx="5818187" cy="523875"/>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1</a:t>
            </a:r>
            <a:r>
              <a:rPr lang="en-US" sz="2400" b="1">
                <a:solidFill>
                  <a:srgbClr val="FF0000"/>
                </a:solidFill>
                <a:cs typeface="Times New Roman" pitchFamily="18" charset="0"/>
              </a:rPr>
              <a:t>. </a:t>
            </a:r>
            <a:r>
              <a:rPr lang="en-US" sz="2800" b="1">
                <a:solidFill>
                  <a:srgbClr val="FF0000"/>
                </a:solidFill>
                <a:cs typeface="Times New Roman" pitchFamily="18" charset="0"/>
              </a:rPr>
              <a:t>Khái niệm và ý nghĩa của lao động</a:t>
            </a:r>
          </a:p>
        </p:txBody>
      </p:sp>
      <p:sp>
        <p:nvSpPr>
          <p:cNvPr id="45062" name="TextBox 29"/>
          <p:cNvSpPr txBox="1">
            <a:spLocks noChangeArrowheads="1"/>
          </p:cNvSpPr>
          <p:nvPr/>
        </p:nvSpPr>
        <p:spPr bwMode="auto">
          <a:xfrm>
            <a:off x="523875" y="2209800"/>
            <a:ext cx="3611563" cy="523875"/>
          </a:xfrm>
          <a:prstGeom prst="rect">
            <a:avLst/>
          </a:prstGeom>
          <a:noFill/>
          <a:ln w="9525">
            <a:noFill/>
            <a:miter lim="800000"/>
            <a:headEnd/>
            <a:tailEnd/>
          </a:ln>
        </p:spPr>
        <p:txBody>
          <a:bodyPr wrap="none">
            <a:spAutoFit/>
          </a:bodyPr>
          <a:lstStyle/>
          <a:p>
            <a:pPr marL="342900" indent="-342900">
              <a:buFont typeface="Wingdings" pitchFamily="2" charset="2"/>
              <a:buChar char="v"/>
            </a:pPr>
            <a:r>
              <a:rPr lang="en-US" sz="2400" b="1">
                <a:solidFill>
                  <a:srgbClr val="003399"/>
                </a:solidFill>
                <a:cs typeface="Times New Roman" pitchFamily="18" charset="0"/>
              </a:rPr>
              <a:t> </a:t>
            </a:r>
            <a:r>
              <a:rPr lang="en-US" sz="2800" b="1">
                <a:solidFill>
                  <a:srgbClr val="FF0000"/>
                </a:solidFill>
                <a:cs typeface="Times New Roman" pitchFamily="18" charset="0"/>
              </a:rPr>
              <a:t>Khái niệm lao động</a:t>
            </a:r>
          </a:p>
        </p:txBody>
      </p:sp>
      <p:sp>
        <p:nvSpPr>
          <p:cNvPr id="10" name="TextBox 29"/>
          <p:cNvSpPr txBox="1">
            <a:spLocks noChangeArrowheads="1"/>
          </p:cNvSpPr>
          <p:nvPr/>
        </p:nvSpPr>
        <p:spPr bwMode="auto">
          <a:xfrm>
            <a:off x="503238" y="2895600"/>
            <a:ext cx="3843337" cy="523875"/>
          </a:xfrm>
          <a:prstGeom prst="rect">
            <a:avLst/>
          </a:prstGeom>
          <a:noFill/>
          <a:ln w="9525">
            <a:noFill/>
            <a:miter lim="800000"/>
            <a:headEnd/>
            <a:tailEnd/>
          </a:ln>
        </p:spPr>
        <p:txBody>
          <a:bodyPr wrap="none">
            <a:spAutoFit/>
          </a:bodyPr>
          <a:lstStyle/>
          <a:p>
            <a:pPr marL="342900" indent="-342900">
              <a:buFont typeface="Wingdings" pitchFamily="2" charset="2"/>
              <a:buChar char="v"/>
            </a:pPr>
            <a:r>
              <a:rPr lang="en-US" sz="2400" b="1" i="1">
                <a:solidFill>
                  <a:srgbClr val="003399"/>
                </a:solidFill>
                <a:cs typeface="Times New Roman" pitchFamily="18" charset="0"/>
              </a:rPr>
              <a:t> </a:t>
            </a:r>
            <a:r>
              <a:rPr lang="en-US" sz="2800" b="1">
                <a:solidFill>
                  <a:srgbClr val="FF0000"/>
                </a:solidFill>
                <a:cs typeface="Times New Roman" pitchFamily="18" charset="0"/>
              </a:rPr>
              <a:t>Ý nghĩa của lao động</a:t>
            </a:r>
          </a:p>
        </p:txBody>
      </p:sp>
      <p:sp>
        <p:nvSpPr>
          <p:cNvPr id="11" name="TextBox 10"/>
          <p:cNvSpPr txBox="1">
            <a:spLocks noChangeArrowheads="1"/>
          </p:cNvSpPr>
          <p:nvPr/>
        </p:nvSpPr>
        <p:spPr bwMode="auto">
          <a:xfrm>
            <a:off x="609600" y="3505200"/>
            <a:ext cx="8229600" cy="1816100"/>
          </a:xfrm>
          <a:prstGeom prst="rect">
            <a:avLst/>
          </a:prstGeom>
          <a:noFill/>
          <a:ln w="9525">
            <a:noFill/>
            <a:miter lim="800000"/>
            <a:headEnd/>
            <a:tailEnd/>
          </a:ln>
        </p:spPr>
        <p:txBody>
          <a:bodyPr>
            <a:spAutoFit/>
          </a:bodyPr>
          <a:lstStyle/>
          <a:p>
            <a:pPr algn="just">
              <a:buFontTx/>
              <a:buChar char="-"/>
            </a:pPr>
            <a:r>
              <a:rPr lang="en-US" sz="2800"/>
              <a:t> </a:t>
            </a:r>
            <a:r>
              <a:rPr lang="en-US" sz="2800" b="1"/>
              <a:t>Là hoạt động chủ yếu và quan trọng nhất của con người.</a:t>
            </a:r>
          </a:p>
          <a:p>
            <a:pPr algn="just"/>
            <a:r>
              <a:rPr lang="en-US" sz="2800" b="1"/>
              <a:t>- Là nhân tố quyết định sự tồn tại và phát triển của đất nước và nhân loại.</a:t>
            </a:r>
          </a:p>
        </p:txBody>
      </p:sp>
      <p:sp>
        <p:nvSpPr>
          <p:cNvPr id="45065"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9475" y="2514600"/>
            <a:ext cx="7848600" cy="3581400"/>
          </a:xfrm>
        </p:spPr>
        <p:txBody>
          <a:bodyPr>
            <a:normAutofit/>
          </a:bodyPr>
          <a:lstStyle/>
          <a:p>
            <a:pPr marL="0" indent="0" algn="just">
              <a:buFont typeface="Arial" charset="0"/>
              <a:buNone/>
              <a:defRPr/>
            </a:pPr>
            <a:r>
              <a:rPr lang="en-US" sz="2400" b="1" dirty="0" err="1">
                <a:latin typeface="Times New Roman" pitchFamily="18" charset="0"/>
                <a:cs typeface="Times New Roman" pitchFamily="18" charset="0"/>
              </a:rPr>
              <a:t>Tình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huống</a:t>
            </a:r>
            <a:r>
              <a:rPr lang="en-US" sz="2400" b="1" dirty="0">
                <a:latin typeface="Times New Roman" pitchFamily="18" charset="0"/>
                <a:cs typeface="Times New Roman" pitchFamily="18" charset="0"/>
              </a:rPr>
              <a:t>:</a:t>
            </a:r>
          </a:p>
          <a:p>
            <a:pPr marL="0" indent="0" algn="just">
              <a:buFont typeface="Arial" charset="0"/>
              <a:buNone/>
              <a:defRPr/>
            </a:pPr>
            <a:r>
              <a:rPr lang="en-US" sz="2400" b="1" dirty="0" err="1">
                <a:latin typeface="Times New Roman" pitchFamily="18" charset="0"/>
                <a:cs typeface="Times New Roman" pitchFamily="18" charset="0"/>
              </a:rPr>
              <a:t>Năm</a:t>
            </a:r>
            <a:r>
              <a:rPr lang="en-US" sz="2400" b="1" dirty="0">
                <a:latin typeface="Times New Roman" pitchFamily="18" charset="0"/>
                <a:cs typeface="Times New Roman" pitchFamily="18" charset="0"/>
              </a:rPr>
              <a:t> nay Minh 25 </a:t>
            </a:r>
            <a:r>
              <a:rPr lang="en-US" sz="2400" b="1" dirty="0" err="1">
                <a:latin typeface="Times New Roman" pitchFamily="18" charset="0"/>
                <a:cs typeface="Times New Roman" pitchFamily="18" charset="0"/>
              </a:rPr>
              <a:t>tuổi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hàng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ngày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anh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không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làm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việc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gì</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chỉ</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ăn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Thấy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vậy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bạn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anh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có</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khuyên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làm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để</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ít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ra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nuôi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được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bản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thân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nhưng</a:t>
            </a:r>
            <a:r>
              <a:rPr lang="en-US" sz="2400" b="1" dirty="0">
                <a:latin typeface="Times New Roman" pitchFamily="18" charset="0"/>
                <a:cs typeface="Times New Roman" pitchFamily="18" charset="0"/>
              </a:rPr>
              <a:t> Minh </a:t>
            </a:r>
            <a:r>
              <a:rPr lang="en-US" sz="2400" b="1" dirty="0" err="1">
                <a:latin typeface="Times New Roman" pitchFamily="18" charset="0"/>
                <a:cs typeface="Times New Roman" pitchFamily="18" charset="0"/>
              </a:rPr>
              <a:t>không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nghe</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lời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rằng</a:t>
            </a:r>
            <a:r>
              <a:rPr lang="en-US" sz="2400" b="1" dirty="0">
                <a:latin typeface="Times New Roman" pitchFamily="18" charset="0"/>
                <a:cs typeface="Times New Roman" pitchFamily="18" charset="0"/>
              </a:rPr>
              <a:t> “ </a:t>
            </a:r>
            <a:r>
              <a:rPr lang="en-US" sz="2400" b="1" dirty="0" err="1">
                <a:latin typeface="Times New Roman" pitchFamily="18" charset="0"/>
                <a:cs typeface="Times New Roman" pitchFamily="18" charset="0"/>
              </a:rPr>
              <a:t>Nuôi</a:t>
            </a:r>
            <a:r>
              <a:rPr lang="en-US" sz="2400" b="1" dirty="0">
                <a:latin typeface="Times New Roman" pitchFamily="18" charset="0"/>
                <a:cs typeface="Times New Roman" pitchFamily="18" charset="0"/>
              </a:rPr>
              <a:t> con </a:t>
            </a:r>
            <a:r>
              <a:rPr lang="en-US" sz="2400" b="1" dirty="0" err="1">
                <a:latin typeface="Times New Roman" pitchFamily="18" charset="0"/>
                <a:cs typeface="Times New Roman" pitchFamily="18" charset="0"/>
              </a:rPr>
              <a:t>là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việc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bố</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mẹ</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bố</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mẹ</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tớ</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vẫn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đủ</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để</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nuôi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tớ</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thì</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việc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gì</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tớ</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phải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làm</a:t>
            </a:r>
            <a:r>
              <a:rPr lang="en-US" sz="2400" b="1" dirty="0">
                <a:latin typeface="Times New Roman" pitchFamily="18" charset="0"/>
                <a:cs typeface="Times New Roman" pitchFamily="18" charset="0"/>
              </a:rPr>
              <a:t>”</a:t>
            </a:r>
          </a:p>
          <a:p>
            <a:pPr algn="just">
              <a:buFont typeface="Wingdings" pitchFamily="2" charset="2"/>
              <a:buChar char="Ø"/>
              <a:defRPr/>
            </a:pPr>
            <a:r>
              <a:rPr lang="en-US" sz="2400" b="1" dirty="0" err="1">
                <a:latin typeface="Times New Roman" pitchFamily="18" charset="0"/>
                <a:cs typeface="Times New Roman" pitchFamily="18" charset="0"/>
              </a:rPr>
              <a:t>Em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có</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nghĩ</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gì</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lời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Minh?</a:t>
            </a:r>
          </a:p>
          <a:p>
            <a:pPr marL="0" indent="0">
              <a:buFont typeface="Arial" charset="0"/>
              <a:buNone/>
              <a:defRPr/>
            </a:pPr>
            <a:endParaRPr lang="en-US" sz="2400" dirty="0">
              <a:latin typeface="Times New Roman" pitchFamily="18" charset="0"/>
              <a:cs typeface="Times New Roman" pitchFamily="18" charset="0"/>
            </a:endParaRPr>
          </a:p>
        </p:txBody>
      </p:sp>
      <p:sp>
        <p:nvSpPr>
          <p:cNvPr id="46083"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
        <p:nvSpPr>
          <p:cNvPr id="46084" name="Rectangle 1"/>
          <p:cNvSpPr>
            <a:spLocks noChangeArrowheads="1"/>
          </p:cNvSpPr>
          <p:nvPr/>
        </p:nvSpPr>
        <p:spPr bwMode="auto">
          <a:xfrm>
            <a:off x="914400" y="914400"/>
            <a:ext cx="8008938" cy="1384300"/>
          </a:xfrm>
          <a:prstGeom prst="rect">
            <a:avLst/>
          </a:prstGeom>
          <a:noFill/>
          <a:ln w="9525">
            <a:noFill/>
            <a:miter lim="800000"/>
            <a:headEnd/>
            <a:tailEnd/>
          </a:ln>
        </p:spPr>
        <p:txBody>
          <a:bodyPr>
            <a:spAutoFit/>
          </a:bodyPr>
          <a:lstStyle/>
          <a:p>
            <a:pPr algn="just"/>
            <a:r>
              <a:rPr lang="en-US" sz="2800" b="1">
                <a:solidFill>
                  <a:srgbClr val="FF0000"/>
                </a:solidFill>
              </a:rPr>
              <a:t>II. NỘI DUNG BÀI HỌC</a:t>
            </a:r>
          </a:p>
          <a:p>
            <a:pPr algn="just"/>
            <a:r>
              <a:rPr lang="en-US" sz="2800" b="1">
                <a:solidFill>
                  <a:srgbClr val="FF0000"/>
                </a:solidFill>
              </a:rPr>
              <a:t>2. Nội dung cơ bản các quyền và nghĩa vụ lao động của công dân.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4363" y="2667000"/>
            <a:ext cx="8229600" cy="3733800"/>
          </a:xfrm>
        </p:spPr>
        <p:txBody>
          <a:bodyPr/>
          <a:lstStyle/>
          <a:p>
            <a:pPr marL="0" indent="0" algn="just">
              <a:buFont typeface="Arial" charset="0"/>
              <a:buNone/>
            </a:pPr>
            <a:r>
              <a:rPr lang="en-US" sz="2400" b="1" u="sng" smtClean="0">
                <a:solidFill>
                  <a:srgbClr val="003399"/>
                </a:solidFill>
                <a:latin typeface="Times New Roman" pitchFamily="18" charset="0"/>
                <a:cs typeface="Times New Roman" pitchFamily="18" charset="0"/>
              </a:rPr>
              <a:t> Trả lời:</a:t>
            </a:r>
          </a:p>
          <a:p>
            <a:pPr marL="0" indent="0" algn="just">
              <a:buFont typeface="Arial" charset="0"/>
              <a:buNone/>
            </a:pPr>
            <a:r>
              <a:rPr lang="en-US" sz="2400" b="1" smtClean="0">
                <a:latin typeface="Times New Roman" pitchFamily="18" charset="0"/>
                <a:cs typeface="Times New Roman" pitchFamily="18" charset="0"/>
              </a:rPr>
              <a:t>Câu trả lời của Minh là chưa đúng vì: </a:t>
            </a:r>
          </a:p>
          <a:p>
            <a:pPr marL="0" indent="0" algn="just">
              <a:buFont typeface="Arial" charset="0"/>
              <a:buNone/>
            </a:pPr>
            <a:r>
              <a:rPr lang="en-US" sz="2400" b="1" smtClean="0">
                <a:latin typeface="Times New Roman" pitchFamily="18" charset="0"/>
                <a:cs typeface="Times New Roman" pitchFamily="18" charset="0"/>
              </a:rPr>
              <a:t>- Trước hết bố mẹ anh không thể nuôi anh cả đời, nếu anh không tự nuôi bản thân anh sẽ không thể tồn tại hoặc anh sẽ là trở ngại của xã hội.</a:t>
            </a:r>
          </a:p>
          <a:p>
            <a:pPr marL="0" indent="0" algn="just">
              <a:buFont typeface="Arial" charset="0"/>
              <a:buNone/>
            </a:pPr>
            <a:r>
              <a:rPr lang="en-US" sz="2400" b="1" smtClean="0">
                <a:latin typeface="Times New Roman" pitchFamily="18" charset="0"/>
                <a:cs typeface="Times New Roman" pitchFamily="18" charset="0"/>
              </a:rPr>
              <a:t>- Và nếu ai cũng nghĩ như anh thì sẽ không có ai tạo ra của cải vật chất hay tinh thần để phục vụ đời sống con người, như vậy, xã hội sẽ không thể duy trì.</a:t>
            </a:r>
          </a:p>
        </p:txBody>
      </p:sp>
      <p:sp>
        <p:nvSpPr>
          <p:cNvPr id="47107"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
        <p:nvSpPr>
          <p:cNvPr id="47108" name="Rectangle 4"/>
          <p:cNvSpPr>
            <a:spLocks noChangeArrowheads="1"/>
          </p:cNvSpPr>
          <p:nvPr/>
        </p:nvSpPr>
        <p:spPr bwMode="auto">
          <a:xfrm>
            <a:off x="796925" y="914400"/>
            <a:ext cx="8126413" cy="1600200"/>
          </a:xfrm>
          <a:prstGeom prst="rect">
            <a:avLst/>
          </a:prstGeom>
          <a:noFill/>
          <a:ln w="9525">
            <a:noFill/>
            <a:miter lim="800000"/>
            <a:headEnd/>
            <a:tailEnd/>
          </a:ln>
        </p:spPr>
        <p:txBody>
          <a:bodyPr>
            <a:spAutoFit/>
          </a:bodyPr>
          <a:lstStyle/>
          <a:p>
            <a:pPr algn="just">
              <a:spcBef>
                <a:spcPct val="50000"/>
              </a:spcBef>
            </a:pPr>
            <a:r>
              <a:rPr lang="en-US" sz="2800" b="1">
                <a:solidFill>
                  <a:srgbClr val="FF0000"/>
                </a:solidFill>
              </a:rPr>
              <a:t>II. NỘI DUNG BÀI HỌC</a:t>
            </a:r>
          </a:p>
          <a:p>
            <a:pPr algn="just">
              <a:spcBef>
                <a:spcPct val="50000"/>
              </a:spcBef>
            </a:pPr>
            <a:r>
              <a:rPr lang="en-US" sz="2800" b="1">
                <a:solidFill>
                  <a:srgbClr val="FF0000"/>
                </a:solidFill>
              </a:rPr>
              <a:t>2. Nội dung cơ bản các quyền và nghĩa vụ lao động của công dân.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ChangeArrowheads="1"/>
          </p:cNvSpPr>
          <p:nvPr/>
        </p:nvSpPr>
        <p:spPr bwMode="black">
          <a:xfrm>
            <a:off x="1455738" y="230188"/>
            <a:ext cx="7307262" cy="919162"/>
          </a:xfrm>
          <a:prstGeom prst="rect">
            <a:avLst/>
          </a:prstGeom>
          <a:noFill/>
          <a:ln w="9525">
            <a:noFill/>
            <a:miter lim="800000"/>
            <a:headEnd/>
            <a:tailEnd/>
          </a:ln>
        </p:spPr>
        <p:txBody>
          <a:bodyPr anchor="ctr"/>
          <a:lstStyle/>
          <a:p>
            <a:endParaRPr lang="en-US">
              <a:latin typeface="Arial" charset="0"/>
            </a:endParaRPr>
          </a:p>
        </p:txBody>
      </p:sp>
      <p:sp>
        <p:nvSpPr>
          <p:cNvPr id="48131" name="Rectangle 6"/>
          <p:cNvSpPr>
            <a:spLocks noChangeArrowheads="1"/>
          </p:cNvSpPr>
          <p:nvPr/>
        </p:nvSpPr>
        <p:spPr bwMode="black">
          <a:xfrm>
            <a:off x="1246188" y="166688"/>
            <a:ext cx="7307262" cy="919162"/>
          </a:xfrm>
          <a:prstGeom prst="rect">
            <a:avLst/>
          </a:prstGeom>
          <a:noFill/>
          <a:ln w="9525">
            <a:noFill/>
            <a:miter lim="800000"/>
            <a:headEnd/>
            <a:tailEnd/>
          </a:ln>
        </p:spPr>
        <p:txBody>
          <a:bodyPr anchor="ctr"/>
          <a:lstStyle/>
          <a:p>
            <a:endParaRPr lang="en-US">
              <a:latin typeface="Arial" charset="0"/>
            </a:endParaRPr>
          </a:p>
        </p:txBody>
      </p:sp>
      <p:sp>
        <p:nvSpPr>
          <p:cNvPr id="48132" name="TextBox 29"/>
          <p:cNvSpPr txBox="1">
            <a:spLocks noChangeArrowheads="1"/>
          </p:cNvSpPr>
          <p:nvPr/>
        </p:nvSpPr>
        <p:spPr bwMode="auto">
          <a:xfrm>
            <a:off x="495300" y="1090613"/>
            <a:ext cx="4078288" cy="522287"/>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II</a:t>
            </a:r>
            <a:r>
              <a:rPr lang="en-US" sz="2400" b="1">
                <a:solidFill>
                  <a:srgbClr val="FF0000"/>
                </a:solidFill>
                <a:cs typeface="Times New Roman" pitchFamily="18" charset="0"/>
              </a:rPr>
              <a:t>. </a:t>
            </a:r>
            <a:r>
              <a:rPr lang="en-US" sz="2800" b="1">
                <a:solidFill>
                  <a:srgbClr val="FF0000"/>
                </a:solidFill>
                <a:cs typeface="Times New Roman" pitchFamily="18" charset="0"/>
              </a:rPr>
              <a:t>NỘI DUNG BÀI HỌC</a:t>
            </a:r>
          </a:p>
        </p:txBody>
      </p:sp>
      <p:sp>
        <p:nvSpPr>
          <p:cNvPr id="48133" name="TextBox 29"/>
          <p:cNvSpPr txBox="1">
            <a:spLocks noChangeArrowheads="1"/>
          </p:cNvSpPr>
          <p:nvPr/>
        </p:nvSpPr>
        <p:spPr bwMode="auto">
          <a:xfrm>
            <a:off x="547688" y="1752600"/>
            <a:ext cx="5818187" cy="523875"/>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1</a:t>
            </a:r>
            <a:r>
              <a:rPr lang="en-US" sz="2400" b="1">
                <a:solidFill>
                  <a:srgbClr val="FF0000"/>
                </a:solidFill>
                <a:cs typeface="Times New Roman" pitchFamily="18" charset="0"/>
              </a:rPr>
              <a:t>. </a:t>
            </a:r>
            <a:r>
              <a:rPr lang="en-US" sz="2800" b="1">
                <a:solidFill>
                  <a:srgbClr val="FF0000"/>
                </a:solidFill>
                <a:cs typeface="Times New Roman" pitchFamily="18" charset="0"/>
              </a:rPr>
              <a:t>Khái niệm và ý nghĩa của lao động</a:t>
            </a:r>
          </a:p>
        </p:txBody>
      </p:sp>
      <p:sp>
        <p:nvSpPr>
          <p:cNvPr id="16" name="TextBox 29"/>
          <p:cNvSpPr txBox="1">
            <a:spLocks noChangeArrowheads="1"/>
          </p:cNvSpPr>
          <p:nvPr/>
        </p:nvSpPr>
        <p:spPr bwMode="auto">
          <a:xfrm>
            <a:off x="601663" y="2455863"/>
            <a:ext cx="8229600" cy="954087"/>
          </a:xfrm>
          <a:prstGeom prst="rect">
            <a:avLst/>
          </a:prstGeom>
          <a:noFill/>
          <a:ln w="9525">
            <a:noFill/>
            <a:miter lim="800000"/>
            <a:headEnd/>
            <a:tailEnd/>
          </a:ln>
        </p:spPr>
        <p:txBody>
          <a:bodyPr>
            <a:spAutoFit/>
          </a:bodyPr>
          <a:lstStyle/>
          <a:p>
            <a:pPr algn="just"/>
            <a:r>
              <a:rPr lang="en-US" sz="2800" b="1">
                <a:solidFill>
                  <a:srgbClr val="FF0000"/>
                </a:solidFill>
                <a:cs typeface="Times New Roman" pitchFamily="18" charset="0"/>
              </a:rPr>
              <a:t>2</a:t>
            </a:r>
            <a:r>
              <a:rPr lang="en-US" sz="2400" b="1">
                <a:solidFill>
                  <a:srgbClr val="FF0000"/>
                </a:solidFill>
                <a:cs typeface="Times New Roman" pitchFamily="18" charset="0"/>
              </a:rPr>
              <a:t>. </a:t>
            </a:r>
            <a:r>
              <a:rPr lang="en-US" sz="2800" b="1">
                <a:solidFill>
                  <a:srgbClr val="FF0000"/>
                </a:solidFill>
                <a:cs typeface="Times New Roman" pitchFamily="18" charset="0"/>
              </a:rPr>
              <a:t>Nội dung cơ bản các quyền và nghĩa vụ lao động</a:t>
            </a:r>
          </a:p>
          <a:p>
            <a:pPr algn="just"/>
            <a:r>
              <a:rPr lang="en-US" sz="2800" b="1">
                <a:solidFill>
                  <a:srgbClr val="FF0000"/>
                </a:solidFill>
                <a:cs typeface="Times New Roman" pitchFamily="18" charset="0"/>
              </a:rPr>
              <a:t> của công dân</a:t>
            </a:r>
          </a:p>
        </p:txBody>
      </p:sp>
      <p:sp>
        <p:nvSpPr>
          <p:cNvPr id="11" name="TextBox 10"/>
          <p:cNvSpPr txBox="1">
            <a:spLocks noChangeArrowheads="1"/>
          </p:cNvSpPr>
          <p:nvPr/>
        </p:nvSpPr>
        <p:spPr bwMode="auto">
          <a:xfrm>
            <a:off x="614363" y="4114800"/>
            <a:ext cx="8229600" cy="1384300"/>
          </a:xfrm>
          <a:prstGeom prst="rect">
            <a:avLst/>
          </a:prstGeom>
          <a:noFill/>
          <a:ln w="9525">
            <a:noFill/>
            <a:miter lim="800000"/>
            <a:headEnd/>
            <a:tailEnd/>
          </a:ln>
        </p:spPr>
        <p:txBody>
          <a:bodyPr>
            <a:spAutoFit/>
          </a:bodyPr>
          <a:lstStyle/>
          <a:p>
            <a:pPr algn="just">
              <a:buFontTx/>
              <a:buChar char="-"/>
            </a:pPr>
            <a:r>
              <a:rPr lang="en-US" sz="2800"/>
              <a:t> </a:t>
            </a:r>
            <a:r>
              <a:rPr lang="en-US" sz="2800" b="1"/>
              <a:t>Có quyền tự do sử dụng sức lao động của mình để học nghề, tìm kiếm việc làm, lựa chọn nghề nghiệp có ích cho xã hội.</a:t>
            </a:r>
          </a:p>
        </p:txBody>
      </p:sp>
      <p:sp>
        <p:nvSpPr>
          <p:cNvPr id="12" name="TextBox 11"/>
          <p:cNvSpPr txBox="1">
            <a:spLocks noChangeArrowheads="1"/>
          </p:cNvSpPr>
          <p:nvPr/>
        </p:nvSpPr>
        <p:spPr bwMode="auto">
          <a:xfrm>
            <a:off x="614363" y="3382963"/>
            <a:ext cx="3276600" cy="708025"/>
          </a:xfrm>
          <a:prstGeom prst="rect">
            <a:avLst/>
          </a:prstGeom>
          <a:noFill/>
          <a:ln w="9525">
            <a:noFill/>
            <a:miter lim="800000"/>
            <a:headEnd/>
            <a:tailEnd/>
          </a:ln>
        </p:spPr>
        <p:txBody>
          <a:bodyPr>
            <a:spAutoFit/>
          </a:bodyPr>
          <a:lstStyle/>
          <a:p>
            <a:r>
              <a:rPr lang="en-US" sz="2800" b="1">
                <a:solidFill>
                  <a:srgbClr val="003399"/>
                </a:solidFill>
              </a:rPr>
              <a:t>a</a:t>
            </a:r>
            <a:r>
              <a:rPr lang="en-US" sz="4000" b="1">
                <a:solidFill>
                  <a:srgbClr val="003399"/>
                </a:solidFill>
              </a:rPr>
              <a:t>. </a:t>
            </a:r>
            <a:r>
              <a:rPr lang="en-US" sz="2800" b="1">
                <a:solidFill>
                  <a:srgbClr val="003399"/>
                </a:solidFill>
              </a:rPr>
              <a:t>Quyền lao động:</a:t>
            </a:r>
          </a:p>
        </p:txBody>
      </p:sp>
      <p:sp>
        <p:nvSpPr>
          <p:cNvPr id="48137"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0" y="1828800"/>
            <a:ext cx="4648200" cy="3124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35 </a:t>
            </a:r>
            <a:r>
              <a:rPr lang="en-US" sz="2800" b="1" dirty="0" err="1">
                <a:latin typeface="Times New Roman" pitchFamily="18" charset="0"/>
                <a:cs typeface="Times New Roman" pitchFamily="18" charset="0"/>
              </a:rPr>
              <a:t>Hiến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pháp</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năm</a:t>
            </a:r>
            <a:r>
              <a:rPr lang="en-US" sz="2800" b="1" dirty="0">
                <a:latin typeface="Times New Roman" pitchFamily="18" charset="0"/>
                <a:cs typeface="Times New Roman" pitchFamily="18" charset="0"/>
              </a:rPr>
              <a:t> 2013: </a:t>
            </a:r>
          </a:p>
          <a:p>
            <a:pPr algn="just">
              <a:defRPr/>
            </a:pPr>
            <a:r>
              <a:rPr lang="en-US" sz="2800" b="1" dirty="0">
                <a:latin typeface="Times New Roman" pitchFamily="18" charset="0"/>
                <a:cs typeface="Times New Roman" pitchFamily="18" charset="0"/>
              </a:rPr>
              <a:t>“</a:t>
            </a:r>
            <a:r>
              <a:rPr lang="en-US" sz="2800" b="1" dirty="0" err="1">
                <a:latin typeface="Times New Roman" pitchFamily="18" charset="0"/>
                <a:cs typeface="Times New Roman" pitchFamily="18" charset="0"/>
              </a:rPr>
              <a:t>Công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dân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có</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quyền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làm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việc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lựa</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chọn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nghề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nghiệp</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việc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làm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nơi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làm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việc</a:t>
            </a:r>
            <a:r>
              <a:rPr lang="en-US" sz="2800" b="1" dirty="0">
                <a:latin typeface="Times New Roman" pitchFamily="18" charset="0"/>
                <a:cs typeface="Times New Roman" pitchFamily="18" charset="0"/>
              </a:rPr>
              <a:t>”</a:t>
            </a:r>
          </a:p>
        </p:txBody>
      </p:sp>
      <p:pic>
        <p:nvPicPr>
          <p:cNvPr id="88066" name="Picture 2" descr="D:\Hiến_pháp_Việt_Nam_năm_2013.jpg"/>
          <p:cNvPicPr>
            <a:picLocks noChangeAspect="1" noChangeArrowheads="1"/>
          </p:cNvPicPr>
          <p:nvPr/>
        </p:nvPicPr>
        <p:blipFill>
          <a:blip r:embed="rId2"/>
          <a:srcRect/>
          <a:stretch>
            <a:fillRect/>
          </a:stretch>
        </p:blipFill>
        <p:spPr bwMode="auto">
          <a:xfrm>
            <a:off x="4800600" y="1295400"/>
            <a:ext cx="4038600" cy="5562600"/>
          </a:xfrm>
          <a:prstGeom prst="rect">
            <a:avLst/>
          </a:prstGeom>
          <a:noFill/>
          <a:ln w="9525">
            <a:noFill/>
            <a:miter lim="800000"/>
            <a:headEnd/>
            <a:tailEnd/>
          </a:ln>
        </p:spPr>
      </p:pic>
      <p:sp>
        <p:nvSpPr>
          <p:cNvPr id="49156"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80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Users\Admn\Desktop\img067_1_6.jpg"/>
          <p:cNvPicPr>
            <a:picLocks noChangeAspect="1" noChangeArrowheads="1"/>
          </p:cNvPicPr>
          <p:nvPr/>
        </p:nvPicPr>
        <p:blipFill>
          <a:blip r:embed="rId2"/>
          <a:srcRect/>
          <a:stretch>
            <a:fillRect/>
          </a:stretch>
        </p:blipFill>
        <p:spPr bwMode="auto">
          <a:xfrm>
            <a:off x="685800" y="1676400"/>
            <a:ext cx="3175000" cy="3429000"/>
          </a:xfrm>
          <a:prstGeom prst="rect">
            <a:avLst/>
          </a:prstGeom>
          <a:noFill/>
          <a:ln w="9525">
            <a:solidFill>
              <a:srgbClr val="000000"/>
            </a:solidFill>
            <a:miter lim="800000"/>
            <a:headEnd/>
            <a:tailEnd/>
          </a:ln>
        </p:spPr>
      </p:pic>
      <p:sp>
        <p:nvSpPr>
          <p:cNvPr id="10" name="TextBox 9"/>
          <p:cNvSpPr txBox="1">
            <a:spLocks noChangeArrowheads="1"/>
          </p:cNvSpPr>
          <p:nvPr/>
        </p:nvSpPr>
        <p:spPr bwMode="auto">
          <a:xfrm>
            <a:off x="3962400" y="1828800"/>
            <a:ext cx="4876800" cy="3108325"/>
          </a:xfrm>
          <a:prstGeom prst="rect">
            <a:avLst/>
          </a:prstGeom>
          <a:noFill/>
          <a:ln w="9525">
            <a:noFill/>
            <a:miter lim="800000"/>
            <a:headEnd/>
            <a:tailEnd/>
          </a:ln>
        </p:spPr>
        <p:txBody>
          <a:bodyPr>
            <a:spAutoFit/>
          </a:bodyPr>
          <a:lstStyle/>
          <a:p>
            <a:pPr algn="just"/>
            <a:r>
              <a:rPr lang="en-US" sz="2800" b="1"/>
              <a:t>Điều 5- Bộ luật lao động lao động năm 2012: “Người lao động có quyền làm việc, tự do lựa chọn việc làm, nghề nghiệp, học nghề, nâng cao trình độ nghề nghiệp và không bị phân biệt, đối xử”</a:t>
            </a:r>
          </a:p>
        </p:txBody>
      </p:sp>
      <p:sp>
        <p:nvSpPr>
          <p:cNvPr id="50180"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p:cNvSpPr/>
          <p:nvPr/>
        </p:nvSpPr>
        <p:spPr>
          <a:xfrm>
            <a:off x="457200" y="228600"/>
            <a:ext cx="5257800" cy="2971800"/>
          </a:xfrm>
          <a:prstGeom prst="cloudCallout">
            <a:avLst>
              <a:gd name="adj1" fmla="val 58015"/>
              <a:gd name="adj2" fmla="val 61999"/>
            </a:avLst>
          </a:prstGeom>
        </p:spPr>
        <p:style>
          <a:lnRef idx="0">
            <a:schemeClr val="accent1"/>
          </a:lnRef>
          <a:fillRef idx="3">
            <a:schemeClr val="accent1"/>
          </a:fillRef>
          <a:effectRef idx="3">
            <a:schemeClr val="accent1"/>
          </a:effectRef>
          <a:fontRef idx="minor">
            <a:schemeClr val="lt1"/>
          </a:fontRef>
        </p:style>
        <p:txBody>
          <a:bodyPr anchor="ctr"/>
          <a:lstStyle/>
          <a:p>
            <a:pPr algn="just">
              <a:defRPr/>
            </a:pP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Vì</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sao</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công</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dân</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phải</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có</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nghĩa</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vụ</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lao</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động</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vi-VN"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51205" name="Picture 4"/>
          <p:cNvPicPr>
            <a:picLocks noChangeAspect="1"/>
          </p:cNvPicPr>
          <p:nvPr/>
        </p:nvPicPr>
        <p:blipFill>
          <a:blip r:embed="rId2"/>
          <a:srcRect/>
          <a:stretch>
            <a:fillRect/>
          </a:stretch>
        </p:blipFill>
        <p:spPr bwMode="auto">
          <a:xfrm>
            <a:off x="6096000" y="2174875"/>
            <a:ext cx="2847975" cy="4149725"/>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ChangeArrowheads="1"/>
          </p:cNvSpPr>
          <p:nvPr/>
        </p:nvSpPr>
        <p:spPr bwMode="black">
          <a:xfrm>
            <a:off x="1455738" y="230188"/>
            <a:ext cx="7307262" cy="919162"/>
          </a:xfrm>
          <a:prstGeom prst="rect">
            <a:avLst/>
          </a:prstGeom>
          <a:noFill/>
          <a:ln w="9525">
            <a:noFill/>
            <a:miter lim="800000"/>
            <a:headEnd/>
            <a:tailEnd/>
          </a:ln>
        </p:spPr>
        <p:txBody>
          <a:bodyPr anchor="ctr"/>
          <a:lstStyle/>
          <a:p>
            <a:endParaRPr lang="en-US">
              <a:latin typeface="Arial" charset="0"/>
            </a:endParaRPr>
          </a:p>
        </p:txBody>
      </p:sp>
      <p:sp>
        <p:nvSpPr>
          <p:cNvPr id="52227" name="Rectangle 6"/>
          <p:cNvSpPr>
            <a:spLocks noChangeArrowheads="1"/>
          </p:cNvSpPr>
          <p:nvPr/>
        </p:nvSpPr>
        <p:spPr bwMode="black">
          <a:xfrm>
            <a:off x="1246188" y="166688"/>
            <a:ext cx="7307262" cy="919162"/>
          </a:xfrm>
          <a:prstGeom prst="rect">
            <a:avLst/>
          </a:prstGeom>
          <a:noFill/>
          <a:ln w="9525">
            <a:noFill/>
            <a:miter lim="800000"/>
            <a:headEnd/>
            <a:tailEnd/>
          </a:ln>
        </p:spPr>
        <p:txBody>
          <a:bodyPr anchor="ctr"/>
          <a:lstStyle/>
          <a:p>
            <a:endParaRPr lang="en-US">
              <a:latin typeface="Arial" charset="0"/>
            </a:endParaRPr>
          </a:p>
        </p:txBody>
      </p:sp>
      <p:sp>
        <p:nvSpPr>
          <p:cNvPr id="52228" name="TextBox 29"/>
          <p:cNvSpPr txBox="1">
            <a:spLocks noChangeArrowheads="1"/>
          </p:cNvSpPr>
          <p:nvPr/>
        </p:nvSpPr>
        <p:spPr bwMode="auto">
          <a:xfrm>
            <a:off x="503238" y="1219200"/>
            <a:ext cx="4078287" cy="523875"/>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II</a:t>
            </a:r>
            <a:r>
              <a:rPr lang="en-US" sz="2400" b="1">
                <a:solidFill>
                  <a:srgbClr val="FF0000"/>
                </a:solidFill>
                <a:cs typeface="Times New Roman" pitchFamily="18" charset="0"/>
              </a:rPr>
              <a:t>. </a:t>
            </a:r>
            <a:r>
              <a:rPr lang="en-US" sz="2800" b="1">
                <a:solidFill>
                  <a:srgbClr val="FF0000"/>
                </a:solidFill>
                <a:cs typeface="Times New Roman" pitchFamily="18" charset="0"/>
              </a:rPr>
              <a:t>NỘI DUNG BÀI HỌC</a:t>
            </a:r>
          </a:p>
        </p:txBody>
      </p:sp>
      <p:sp>
        <p:nvSpPr>
          <p:cNvPr id="52229" name="TextBox 29"/>
          <p:cNvSpPr txBox="1">
            <a:spLocks noChangeArrowheads="1"/>
          </p:cNvSpPr>
          <p:nvPr/>
        </p:nvSpPr>
        <p:spPr bwMode="auto">
          <a:xfrm>
            <a:off x="471488" y="1752600"/>
            <a:ext cx="5818187" cy="523875"/>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1</a:t>
            </a:r>
            <a:r>
              <a:rPr lang="en-US" sz="2400" b="1">
                <a:solidFill>
                  <a:srgbClr val="FF0000"/>
                </a:solidFill>
                <a:cs typeface="Times New Roman" pitchFamily="18" charset="0"/>
              </a:rPr>
              <a:t>. </a:t>
            </a:r>
            <a:r>
              <a:rPr lang="en-US" sz="2800" b="1">
                <a:solidFill>
                  <a:srgbClr val="FF0000"/>
                </a:solidFill>
                <a:cs typeface="Times New Roman" pitchFamily="18" charset="0"/>
              </a:rPr>
              <a:t>Khái niệm và ý nghĩa của lao động</a:t>
            </a:r>
          </a:p>
        </p:txBody>
      </p:sp>
      <p:sp>
        <p:nvSpPr>
          <p:cNvPr id="52230" name="TextBox 29"/>
          <p:cNvSpPr txBox="1">
            <a:spLocks noChangeArrowheads="1"/>
          </p:cNvSpPr>
          <p:nvPr/>
        </p:nvSpPr>
        <p:spPr bwMode="auto">
          <a:xfrm>
            <a:off x="533400" y="2371725"/>
            <a:ext cx="8229600" cy="954088"/>
          </a:xfrm>
          <a:prstGeom prst="rect">
            <a:avLst/>
          </a:prstGeom>
          <a:noFill/>
          <a:ln w="9525">
            <a:noFill/>
            <a:miter lim="800000"/>
            <a:headEnd/>
            <a:tailEnd/>
          </a:ln>
        </p:spPr>
        <p:txBody>
          <a:bodyPr>
            <a:spAutoFit/>
          </a:bodyPr>
          <a:lstStyle/>
          <a:p>
            <a:pPr algn="just"/>
            <a:r>
              <a:rPr lang="en-US" sz="2800" b="1">
                <a:solidFill>
                  <a:srgbClr val="FF0000"/>
                </a:solidFill>
                <a:cs typeface="Times New Roman" pitchFamily="18" charset="0"/>
              </a:rPr>
              <a:t>2</a:t>
            </a:r>
            <a:r>
              <a:rPr lang="en-US" sz="2400" b="1">
                <a:solidFill>
                  <a:srgbClr val="FF0000"/>
                </a:solidFill>
                <a:cs typeface="Times New Roman" pitchFamily="18" charset="0"/>
              </a:rPr>
              <a:t>. </a:t>
            </a:r>
            <a:r>
              <a:rPr lang="en-US" sz="2800" b="1">
                <a:solidFill>
                  <a:srgbClr val="FF0000"/>
                </a:solidFill>
                <a:cs typeface="Times New Roman" pitchFamily="18" charset="0"/>
              </a:rPr>
              <a:t>Nội dung cơ bản các quyền và nghĩa vụ lao động</a:t>
            </a:r>
          </a:p>
          <a:p>
            <a:pPr algn="just"/>
            <a:r>
              <a:rPr lang="en-US" sz="2800" b="1">
                <a:solidFill>
                  <a:srgbClr val="FF0000"/>
                </a:solidFill>
                <a:cs typeface="Times New Roman" pitchFamily="18" charset="0"/>
              </a:rPr>
              <a:t> của công dân.</a:t>
            </a:r>
          </a:p>
        </p:txBody>
      </p:sp>
      <p:sp>
        <p:nvSpPr>
          <p:cNvPr id="11" name="TextBox 10"/>
          <p:cNvSpPr txBox="1">
            <a:spLocks noChangeArrowheads="1"/>
          </p:cNvSpPr>
          <p:nvPr/>
        </p:nvSpPr>
        <p:spPr bwMode="auto">
          <a:xfrm>
            <a:off x="614363" y="3886200"/>
            <a:ext cx="8229600" cy="954088"/>
          </a:xfrm>
          <a:prstGeom prst="rect">
            <a:avLst/>
          </a:prstGeom>
          <a:noFill/>
          <a:ln w="9525">
            <a:noFill/>
            <a:miter lim="800000"/>
            <a:headEnd/>
            <a:tailEnd/>
          </a:ln>
        </p:spPr>
        <p:txBody>
          <a:bodyPr>
            <a:spAutoFit/>
          </a:bodyPr>
          <a:lstStyle/>
          <a:p>
            <a:pPr algn="just"/>
            <a:r>
              <a:rPr lang="en-US" sz="2800" b="1"/>
              <a:t>- Để tự nuôi sống bản thân, nuôi sống gia đình, góp phần duy trì và phát triển đất nước.</a:t>
            </a:r>
          </a:p>
        </p:txBody>
      </p:sp>
      <p:sp>
        <p:nvSpPr>
          <p:cNvPr id="12" name="TextBox 11"/>
          <p:cNvSpPr txBox="1">
            <a:spLocks noChangeArrowheads="1"/>
          </p:cNvSpPr>
          <p:nvPr/>
        </p:nvSpPr>
        <p:spPr bwMode="auto">
          <a:xfrm>
            <a:off x="536575" y="3309938"/>
            <a:ext cx="5638800" cy="523875"/>
          </a:xfrm>
          <a:prstGeom prst="rect">
            <a:avLst/>
          </a:prstGeom>
          <a:noFill/>
          <a:ln w="9525">
            <a:noFill/>
            <a:miter lim="800000"/>
            <a:headEnd/>
            <a:tailEnd/>
          </a:ln>
        </p:spPr>
        <p:txBody>
          <a:bodyPr>
            <a:spAutoFit/>
          </a:bodyPr>
          <a:lstStyle/>
          <a:p>
            <a:r>
              <a:rPr lang="en-US" sz="2800" b="1">
                <a:solidFill>
                  <a:srgbClr val="003399"/>
                </a:solidFill>
              </a:rPr>
              <a:t>b. Nghĩa vụ lao động của công dân</a:t>
            </a:r>
          </a:p>
        </p:txBody>
      </p:sp>
      <p:sp>
        <p:nvSpPr>
          <p:cNvPr id="52233"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D:\HCM.jpg"/>
          <p:cNvPicPr>
            <a:picLocks noChangeAspect="1" noChangeArrowheads="1"/>
          </p:cNvPicPr>
          <p:nvPr/>
        </p:nvPicPr>
        <p:blipFill>
          <a:blip r:embed="rId2"/>
          <a:srcRect/>
          <a:stretch>
            <a:fillRect/>
          </a:stretch>
        </p:blipFill>
        <p:spPr bwMode="auto">
          <a:xfrm>
            <a:off x="647700" y="-6350"/>
            <a:ext cx="8229600" cy="4267200"/>
          </a:xfrm>
          <a:prstGeom prst="rect">
            <a:avLst/>
          </a:prstGeom>
          <a:noFill/>
          <a:ln w="9525">
            <a:noFill/>
            <a:miter lim="800000"/>
            <a:headEnd/>
            <a:tailEnd/>
          </a:ln>
        </p:spPr>
      </p:pic>
      <p:sp>
        <p:nvSpPr>
          <p:cNvPr id="5" name="TextBox 4"/>
          <p:cNvSpPr txBox="1">
            <a:spLocks noChangeArrowheads="1"/>
          </p:cNvSpPr>
          <p:nvPr/>
        </p:nvSpPr>
        <p:spPr bwMode="auto">
          <a:xfrm>
            <a:off x="609600" y="4179888"/>
            <a:ext cx="8305800" cy="2678112"/>
          </a:xfrm>
          <a:prstGeom prst="rect">
            <a:avLst/>
          </a:prstGeom>
          <a:solidFill>
            <a:srgbClr val="FFFF99"/>
          </a:solidFill>
          <a:ln w="9525">
            <a:noFill/>
            <a:miter lim="800000"/>
            <a:headEnd/>
            <a:tailEnd/>
          </a:ln>
        </p:spPr>
        <p:txBody>
          <a:bodyPr>
            <a:spAutoFit/>
          </a:bodyPr>
          <a:lstStyle/>
          <a:p>
            <a:pPr algn="just"/>
            <a:r>
              <a:rPr lang="en-US" sz="2800" i="1">
                <a:solidFill>
                  <a:srgbClr val="003399"/>
                </a:solidFill>
              </a:rPr>
              <a:t>“Lao động là nghĩa vụ thiêng liêng, là nguồn sống, nguồn hạnh phúc của chúng ta. Trong xã hội ta, không có nghề nào thấp kém, chỉ những kẻ lười biếng, ỷ lại mới đáng xấu hổ. Người nấu bếp, người quét rác cũng như thầy giáo, kĩ sư, nếu làm tròn trách nhiệm thì vể vang như nhau.” (Hồ Chí Minh)</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01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Mo uoc ngay mai.mp3">
            <a:hlinkClick r:id="" action="ppaction://media"/>
          </p:cNvPr>
          <p:cNvPicPr>
            <a:picLocks noRot="1" noChangeAspect="1" noChangeArrowheads="1"/>
          </p:cNvPicPr>
          <p:nvPr>
            <a:audioFile r:link="rId1"/>
          </p:nvPr>
        </p:nvPicPr>
        <p:blipFill>
          <a:blip r:embed="rId3"/>
          <a:srcRect/>
          <a:stretch>
            <a:fillRect/>
          </a:stretch>
        </p:blipFill>
        <p:spPr bwMode="auto">
          <a:xfrm>
            <a:off x="381000" y="6172200"/>
            <a:ext cx="304800" cy="304800"/>
          </a:xfrm>
          <a:prstGeom prst="rect">
            <a:avLst/>
          </a:prstGeom>
          <a:noFill/>
          <a:ln w="9525">
            <a:noFill/>
            <a:miter lim="800000"/>
            <a:headEnd/>
            <a:tailEnd/>
          </a:ln>
        </p:spPr>
      </p:pic>
      <p:pic>
        <p:nvPicPr>
          <p:cNvPr id="17411" name="Picture 3" descr="POINSET3"/>
          <p:cNvPicPr>
            <a:picLocks noChangeAspect="1" noChangeArrowheads="1"/>
          </p:cNvPicPr>
          <p:nvPr/>
        </p:nvPicPr>
        <p:blipFill>
          <a:blip r:embed="rId4"/>
          <a:srcRect/>
          <a:stretch>
            <a:fillRect/>
          </a:stretch>
        </p:blipFill>
        <p:spPr bwMode="auto">
          <a:xfrm>
            <a:off x="8081963" y="5884863"/>
            <a:ext cx="1062037" cy="973137"/>
          </a:xfrm>
          <a:prstGeom prst="rect">
            <a:avLst/>
          </a:prstGeom>
          <a:noFill/>
          <a:ln w="9525">
            <a:noFill/>
            <a:miter lim="800000"/>
            <a:headEnd/>
            <a:tailEnd/>
          </a:ln>
        </p:spPr>
      </p:pic>
      <p:pic>
        <p:nvPicPr>
          <p:cNvPr id="17412" name="Picture 4" descr="POINSET2"/>
          <p:cNvPicPr>
            <a:picLocks noChangeAspect="1" noChangeArrowheads="1"/>
          </p:cNvPicPr>
          <p:nvPr/>
        </p:nvPicPr>
        <p:blipFill>
          <a:blip r:embed="rId5"/>
          <a:srcRect/>
          <a:stretch>
            <a:fillRect/>
          </a:stretch>
        </p:blipFill>
        <p:spPr bwMode="auto">
          <a:xfrm rot="5626853">
            <a:off x="8028781" y="-8731"/>
            <a:ext cx="1104901" cy="1100137"/>
          </a:xfrm>
          <a:prstGeom prst="rect">
            <a:avLst/>
          </a:prstGeom>
          <a:noFill/>
          <a:ln w="9525">
            <a:noFill/>
            <a:miter lim="800000"/>
            <a:headEnd/>
            <a:tailEnd/>
          </a:ln>
        </p:spPr>
      </p:pic>
      <p:pic>
        <p:nvPicPr>
          <p:cNvPr id="17413" name="Picture 5" descr="POINSET3"/>
          <p:cNvPicPr>
            <a:picLocks noChangeAspect="1" noChangeArrowheads="1"/>
          </p:cNvPicPr>
          <p:nvPr/>
        </p:nvPicPr>
        <p:blipFill>
          <a:blip r:embed="rId4"/>
          <a:srcRect/>
          <a:stretch>
            <a:fillRect/>
          </a:stretch>
        </p:blipFill>
        <p:spPr bwMode="auto">
          <a:xfrm flipH="1">
            <a:off x="0" y="5930900"/>
            <a:ext cx="1219200" cy="927100"/>
          </a:xfrm>
          <a:prstGeom prst="rect">
            <a:avLst/>
          </a:prstGeom>
          <a:noFill/>
          <a:ln w="9525">
            <a:noFill/>
            <a:miter lim="800000"/>
            <a:headEnd/>
            <a:tailEnd/>
          </a:ln>
        </p:spPr>
      </p:pic>
      <p:pic>
        <p:nvPicPr>
          <p:cNvPr id="17414" name="Picture 6" descr="POINSET2"/>
          <p:cNvPicPr>
            <a:picLocks noChangeAspect="1" noChangeArrowheads="1"/>
          </p:cNvPicPr>
          <p:nvPr/>
        </p:nvPicPr>
        <p:blipFill>
          <a:blip r:embed="rId5"/>
          <a:srcRect/>
          <a:stretch>
            <a:fillRect/>
          </a:stretch>
        </p:blipFill>
        <p:spPr bwMode="auto">
          <a:xfrm rot="16199587" flipH="1">
            <a:off x="19050" y="-19050"/>
            <a:ext cx="1104900" cy="1143000"/>
          </a:xfrm>
          <a:prstGeom prst="rect">
            <a:avLst/>
          </a:prstGeom>
          <a:noFill/>
          <a:ln w="9525">
            <a:noFill/>
            <a:miter lim="800000"/>
            <a:headEnd/>
            <a:tailEnd/>
          </a:ln>
        </p:spPr>
      </p:pic>
      <p:pic>
        <p:nvPicPr>
          <p:cNvPr id="17415" name="Picture 9" descr="j0196374"/>
          <p:cNvPicPr>
            <a:picLocks noChangeAspect="1" noChangeArrowheads="1"/>
          </p:cNvPicPr>
          <p:nvPr/>
        </p:nvPicPr>
        <p:blipFill>
          <a:blip r:embed="rId6"/>
          <a:srcRect/>
          <a:stretch>
            <a:fillRect/>
          </a:stretch>
        </p:blipFill>
        <p:spPr bwMode="auto">
          <a:xfrm>
            <a:off x="352425" y="166688"/>
            <a:ext cx="820738" cy="911225"/>
          </a:xfrm>
          <a:prstGeom prst="rect">
            <a:avLst/>
          </a:prstGeom>
          <a:noFill/>
          <a:ln w="9525">
            <a:noFill/>
            <a:miter lim="800000"/>
            <a:headEnd/>
            <a:tailEnd/>
          </a:ln>
        </p:spPr>
      </p:pic>
      <p:sp>
        <p:nvSpPr>
          <p:cNvPr id="17416" name="Oval 10"/>
          <p:cNvSpPr>
            <a:spLocks noChangeArrowheads="1"/>
          </p:cNvSpPr>
          <p:nvPr/>
        </p:nvSpPr>
        <p:spPr bwMode="auto">
          <a:xfrm>
            <a:off x="690563" y="484188"/>
            <a:ext cx="304800" cy="304800"/>
          </a:xfrm>
          <a:prstGeom prst="ellipse">
            <a:avLst/>
          </a:prstGeom>
          <a:noFill/>
          <a:ln w="9525">
            <a:solidFill>
              <a:srgbClr val="FFFFFF"/>
            </a:solidFill>
            <a:round/>
            <a:headEnd/>
            <a:tailEnd/>
          </a:ln>
        </p:spPr>
        <p:txBody>
          <a:bodyPr wrap="none" anchor="ctr"/>
          <a:lstStyle/>
          <a:p>
            <a:r>
              <a:rPr lang="en-US" b="1" u="sng">
                <a:solidFill>
                  <a:srgbClr val="FF0066"/>
                </a:solidFill>
              </a:rPr>
              <a:t>10</a:t>
            </a:r>
          </a:p>
        </p:txBody>
      </p:sp>
      <p:sp>
        <p:nvSpPr>
          <p:cNvPr id="10" name="Rectangle 9"/>
          <p:cNvSpPr/>
          <p:nvPr/>
        </p:nvSpPr>
        <p:spPr>
          <a:xfrm>
            <a:off x="2286493" y="1071609"/>
            <a:ext cx="5660653" cy="830997"/>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4800" b="1" u="sng" dirty="0">
                <a:ln w="11430"/>
                <a:solidFill>
                  <a:srgbClr val="0033CC"/>
                </a:solidFill>
                <a:effectLst>
                  <a:innerShdw blurRad="63500" dist="50800" dir="13500000">
                    <a:prstClr val="black">
                      <a:alpha val="50000"/>
                    </a:prstClr>
                  </a:innerShdw>
                </a:effectLst>
                <a:cs typeface="Times New Roman" pitchFamily="18" charset="0"/>
              </a:rPr>
              <a:t>TIẾT 24-25- BÀI 14:</a:t>
            </a:r>
          </a:p>
        </p:txBody>
      </p:sp>
      <p:sp>
        <p:nvSpPr>
          <p:cNvPr id="11" name="Content Placeholder 3"/>
          <p:cNvSpPr>
            <a:spLocks noGrp="1"/>
          </p:cNvSpPr>
          <p:nvPr>
            <p:ph sz="quarter" idx="1"/>
          </p:nvPr>
        </p:nvSpPr>
        <p:spPr>
          <a:xfrm>
            <a:off x="763588" y="2209800"/>
            <a:ext cx="7816850" cy="3124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normAutofit/>
          </a:bodyPr>
          <a:lstStyle/>
          <a:p>
            <a:pPr marL="274320" indent="-274320" algn="ctr" eaLnBrk="1" fontAlgn="auto" hangingPunct="1">
              <a:spcAft>
                <a:spcPts val="0"/>
              </a:spcAft>
              <a:buFontTx/>
              <a:buNone/>
              <a:defRPr/>
            </a:pPr>
            <a:r>
              <a:rPr lang="en-US" sz="40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QUYỀN VÀ NGHĨA VỤ LAO ĐỘNG CỦA CÔNG DÂN</a:t>
            </a:r>
          </a:p>
          <a:p>
            <a:pPr marL="274320" indent="-274320" algn="ctr" eaLnBrk="1" fontAlgn="auto" hangingPunct="1">
              <a:spcAft>
                <a:spcPts val="0"/>
              </a:spcAft>
              <a:buFontTx/>
              <a:buNone/>
              <a:defRPr/>
            </a:pPr>
            <a:r>
              <a:rPr lang="en-US" sz="40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(Tiết 1)</a:t>
            </a:r>
            <a:endPar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bg/>
                                          </p:spTgt>
                                        </p:tgtEl>
                                        <p:attrNameLst>
                                          <p:attrName>style.visibility</p:attrName>
                                        </p:attrNameLst>
                                      </p:cBhvr>
                                      <p:to>
                                        <p:strVal val="visible"/>
                                      </p:to>
                                    </p:set>
                                    <p:anim calcmode="lin" valueType="num">
                                      <p:cBhvr additive="base">
                                        <p:cTn id="1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 calcmode="lin" valueType="num">
                                      <p:cBhvr additive="base">
                                        <p:cTn id="1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1" end="1"/>
                                            </p:txEl>
                                          </p:spTgt>
                                        </p:tgtEl>
                                        <p:attrNameLst>
                                          <p:attrName>style.visibility</p:attrName>
                                        </p:attrNameLst>
                                      </p:cBhvr>
                                      <p:to>
                                        <p:strVal val="visible"/>
                                      </p:to>
                                    </p:set>
                                    <p:anim calcmode="lin" valueType="num">
                                      <p:cBhvr additive="base">
                                        <p:cTn id="2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190466"/>
                </p:tgtEl>
              </p:cMediaNode>
            </p:audio>
          </p:childTnLst>
        </p:cTn>
      </p:par>
    </p:tnLst>
    <p:bldLst>
      <p:bldP spid="11"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D:\buon ban.jpg"/>
          <p:cNvPicPr>
            <a:picLocks noChangeAspect="1" noChangeArrowheads="1"/>
          </p:cNvPicPr>
          <p:nvPr/>
        </p:nvPicPr>
        <p:blipFill>
          <a:blip r:embed="rId2"/>
          <a:srcRect/>
          <a:stretch>
            <a:fillRect/>
          </a:stretch>
        </p:blipFill>
        <p:spPr bwMode="auto">
          <a:xfrm>
            <a:off x="17463" y="1084263"/>
            <a:ext cx="4648200" cy="4706937"/>
          </a:xfrm>
          <a:prstGeom prst="rect">
            <a:avLst/>
          </a:prstGeom>
          <a:noFill/>
          <a:ln w="9525">
            <a:noFill/>
            <a:miter lim="800000"/>
            <a:headEnd/>
            <a:tailEnd/>
          </a:ln>
        </p:spPr>
      </p:pic>
      <p:pic>
        <p:nvPicPr>
          <p:cNvPr id="89091" name="Picture 3" descr="D:\trộm cắp.jpg"/>
          <p:cNvPicPr>
            <a:picLocks noChangeAspect="1" noChangeArrowheads="1"/>
          </p:cNvPicPr>
          <p:nvPr/>
        </p:nvPicPr>
        <p:blipFill>
          <a:blip r:embed="rId3"/>
          <a:srcRect/>
          <a:stretch>
            <a:fillRect/>
          </a:stretch>
        </p:blipFill>
        <p:spPr bwMode="auto">
          <a:xfrm>
            <a:off x="4724400" y="1066800"/>
            <a:ext cx="4267200" cy="4724400"/>
          </a:xfrm>
          <a:prstGeom prst="rect">
            <a:avLst/>
          </a:prstGeom>
          <a:noFill/>
          <a:ln w="9525">
            <a:noFill/>
            <a:miter lim="800000"/>
            <a:headEnd/>
            <a:tailEnd/>
          </a:ln>
        </p:spPr>
      </p:pic>
      <p:sp>
        <p:nvSpPr>
          <p:cNvPr id="6" name="TextBox 5"/>
          <p:cNvSpPr txBox="1">
            <a:spLocks noChangeArrowheads="1"/>
          </p:cNvSpPr>
          <p:nvPr/>
        </p:nvSpPr>
        <p:spPr bwMode="auto">
          <a:xfrm>
            <a:off x="304800" y="5948363"/>
            <a:ext cx="3581400" cy="522287"/>
          </a:xfrm>
          <a:prstGeom prst="rect">
            <a:avLst/>
          </a:prstGeom>
          <a:noFill/>
          <a:ln w="9525">
            <a:noFill/>
            <a:miter lim="800000"/>
            <a:headEnd/>
            <a:tailEnd/>
          </a:ln>
        </p:spPr>
        <p:txBody>
          <a:bodyPr>
            <a:spAutoFit/>
          </a:bodyPr>
          <a:lstStyle/>
          <a:p>
            <a:r>
              <a:rPr lang="en-US" sz="2800"/>
              <a:t>Buôn bán ma túy</a:t>
            </a:r>
          </a:p>
        </p:txBody>
      </p:sp>
      <p:sp>
        <p:nvSpPr>
          <p:cNvPr id="7" name="TextBox 6"/>
          <p:cNvSpPr txBox="1">
            <a:spLocks noChangeArrowheads="1"/>
          </p:cNvSpPr>
          <p:nvPr/>
        </p:nvSpPr>
        <p:spPr bwMode="auto">
          <a:xfrm>
            <a:off x="5119688" y="5926138"/>
            <a:ext cx="3581400" cy="522287"/>
          </a:xfrm>
          <a:prstGeom prst="rect">
            <a:avLst/>
          </a:prstGeom>
          <a:noFill/>
          <a:ln w="9525">
            <a:noFill/>
            <a:miter lim="800000"/>
            <a:headEnd/>
            <a:tailEnd/>
          </a:ln>
        </p:spPr>
        <p:txBody>
          <a:bodyPr>
            <a:spAutoFit/>
          </a:bodyPr>
          <a:lstStyle/>
          <a:p>
            <a:r>
              <a:rPr lang="en-US" sz="2800"/>
              <a:t>Trộm cắp xe máy</a:t>
            </a:r>
          </a:p>
        </p:txBody>
      </p:sp>
      <p:sp>
        <p:nvSpPr>
          <p:cNvPr id="54278" name="TextBox 7"/>
          <p:cNvSpPr txBox="1">
            <a:spLocks noChangeArrowheads="1"/>
          </p:cNvSpPr>
          <p:nvPr/>
        </p:nvSpPr>
        <p:spPr bwMode="auto">
          <a:xfrm>
            <a:off x="627063" y="228600"/>
            <a:ext cx="8077200" cy="523875"/>
          </a:xfrm>
          <a:prstGeom prst="rect">
            <a:avLst/>
          </a:prstGeom>
          <a:noFill/>
          <a:ln w="9525">
            <a:noFill/>
            <a:miter lim="800000"/>
            <a:headEnd/>
            <a:tailEnd/>
          </a:ln>
        </p:spPr>
        <p:txBody>
          <a:bodyPr>
            <a:spAutoFit/>
          </a:bodyPr>
          <a:lstStyle/>
          <a:p>
            <a:r>
              <a:rPr lang="en-US" sz="2800" b="1">
                <a:solidFill>
                  <a:srgbClr val="FF0000"/>
                </a:solidFill>
              </a:rPr>
              <a:t>HÀNH VI VI PHẠM PHÁP LUẬT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9090"/>
                                        </p:tgtEl>
                                        <p:attrNameLst>
                                          <p:attrName>style.visibility</p:attrName>
                                        </p:attrNameLst>
                                      </p:cBhvr>
                                      <p:to>
                                        <p:strVal val="visible"/>
                                      </p:to>
                                    </p:set>
                                    <p:anim calcmode="lin" valueType="num">
                                      <p:cBhvr additive="base">
                                        <p:cTn id="7" dur="500" fill="hold"/>
                                        <p:tgtEl>
                                          <p:spTgt spid="89090"/>
                                        </p:tgtEl>
                                        <p:attrNameLst>
                                          <p:attrName>ppt_x</p:attrName>
                                        </p:attrNameLst>
                                      </p:cBhvr>
                                      <p:tavLst>
                                        <p:tav tm="0">
                                          <p:val>
                                            <p:strVal val="#ppt_x"/>
                                          </p:val>
                                        </p:tav>
                                        <p:tav tm="100000">
                                          <p:val>
                                            <p:strVal val="#ppt_x"/>
                                          </p:val>
                                        </p:tav>
                                      </p:tavLst>
                                    </p:anim>
                                    <p:anim calcmode="lin" valueType="num">
                                      <p:cBhvr additive="base">
                                        <p:cTn id="8" dur="500" fill="hold"/>
                                        <p:tgtEl>
                                          <p:spTgt spid="890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9091"/>
                                        </p:tgtEl>
                                        <p:attrNameLst>
                                          <p:attrName>style.visibility</p:attrName>
                                        </p:attrNameLst>
                                      </p:cBhvr>
                                      <p:to>
                                        <p:strVal val="visible"/>
                                      </p:to>
                                    </p:set>
                                    <p:anim calcmode="lin" valueType="num">
                                      <p:cBhvr additive="base">
                                        <p:cTn id="19" dur="500" fill="hold"/>
                                        <p:tgtEl>
                                          <p:spTgt spid="89091"/>
                                        </p:tgtEl>
                                        <p:attrNameLst>
                                          <p:attrName>ppt_x</p:attrName>
                                        </p:attrNameLst>
                                      </p:cBhvr>
                                      <p:tavLst>
                                        <p:tav tm="0">
                                          <p:val>
                                            <p:strVal val="#ppt_x"/>
                                          </p:val>
                                        </p:tav>
                                        <p:tav tm="100000">
                                          <p:val>
                                            <p:strVal val="#ppt_x"/>
                                          </p:val>
                                        </p:tav>
                                      </p:tavLst>
                                    </p:anim>
                                    <p:anim calcmode="lin" valueType="num">
                                      <p:cBhvr additive="base">
                                        <p:cTn id="20" dur="500" fill="hold"/>
                                        <p:tgtEl>
                                          <p:spTgt spid="8909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6"/>
          <p:cNvSpPr>
            <a:spLocks noChangeArrowheads="1"/>
          </p:cNvSpPr>
          <p:nvPr/>
        </p:nvSpPr>
        <p:spPr bwMode="black">
          <a:xfrm>
            <a:off x="1246188" y="166688"/>
            <a:ext cx="7307262" cy="919162"/>
          </a:xfrm>
          <a:prstGeom prst="rect">
            <a:avLst/>
          </a:prstGeom>
          <a:noFill/>
          <a:ln w="9525">
            <a:noFill/>
            <a:miter lim="800000"/>
            <a:headEnd/>
            <a:tailEnd/>
          </a:ln>
        </p:spPr>
        <p:txBody>
          <a:bodyPr anchor="ctr"/>
          <a:lstStyle/>
          <a:p>
            <a:endParaRPr lang="en-US">
              <a:latin typeface="Arial" charset="0"/>
            </a:endParaRPr>
          </a:p>
        </p:txBody>
      </p:sp>
      <p:sp>
        <p:nvSpPr>
          <p:cNvPr id="55299" name="TextBox 29"/>
          <p:cNvSpPr txBox="1">
            <a:spLocks noChangeArrowheads="1"/>
          </p:cNvSpPr>
          <p:nvPr/>
        </p:nvSpPr>
        <p:spPr bwMode="auto">
          <a:xfrm>
            <a:off x="463550" y="1033463"/>
            <a:ext cx="4078288" cy="523875"/>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II</a:t>
            </a:r>
            <a:r>
              <a:rPr lang="en-US" sz="2400" b="1">
                <a:solidFill>
                  <a:srgbClr val="FF0000"/>
                </a:solidFill>
                <a:cs typeface="Times New Roman" pitchFamily="18" charset="0"/>
              </a:rPr>
              <a:t>. </a:t>
            </a:r>
            <a:r>
              <a:rPr lang="en-US" sz="2800" b="1">
                <a:solidFill>
                  <a:srgbClr val="FF0000"/>
                </a:solidFill>
                <a:cs typeface="Times New Roman" pitchFamily="18" charset="0"/>
              </a:rPr>
              <a:t>NỘI DUNG BÀI HỌC</a:t>
            </a:r>
          </a:p>
        </p:txBody>
      </p:sp>
      <p:sp>
        <p:nvSpPr>
          <p:cNvPr id="55300" name="TextBox 29"/>
          <p:cNvSpPr txBox="1">
            <a:spLocks noChangeArrowheads="1"/>
          </p:cNvSpPr>
          <p:nvPr/>
        </p:nvSpPr>
        <p:spPr bwMode="auto">
          <a:xfrm>
            <a:off x="533400" y="1677988"/>
            <a:ext cx="5907088" cy="522287"/>
          </a:xfrm>
          <a:prstGeom prst="rect">
            <a:avLst/>
          </a:prstGeom>
          <a:noFill/>
          <a:ln w="9525">
            <a:noFill/>
            <a:miter lim="800000"/>
            <a:headEnd/>
            <a:tailEnd/>
          </a:ln>
        </p:spPr>
        <p:txBody>
          <a:bodyPr wrap="none">
            <a:spAutoFit/>
          </a:bodyPr>
          <a:lstStyle/>
          <a:p>
            <a:r>
              <a:rPr lang="en-US" sz="2800" b="1">
                <a:solidFill>
                  <a:srgbClr val="FF0000"/>
                </a:solidFill>
                <a:cs typeface="Times New Roman" pitchFamily="18" charset="0"/>
              </a:rPr>
              <a:t>1</a:t>
            </a:r>
            <a:r>
              <a:rPr lang="en-US" sz="2400" b="1">
                <a:solidFill>
                  <a:srgbClr val="FF0000"/>
                </a:solidFill>
                <a:cs typeface="Times New Roman" pitchFamily="18" charset="0"/>
              </a:rPr>
              <a:t>. </a:t>
            </a:r>
            <a:r>
              <a:rPr lang="en-US" sz="2800" b="1">
                <a:solidFill>
                  <a:srgbClr val="FF0000"/>
                </a:solidFill>
                <a:cs typeface="Times New Roman" pitchFamily="18" charset="0"/>
              </a:rPr>
              <a:t>Khái niệm và ý nghĩa của lao động.</a:t>
            </a:r>
          </a:p>
        </p:txBody>
      </p:sp>
      <p:sp>
        <p:nvSpPr>
          <p:cNvPr id="55301" name="TextBox 29"/>
          <p:cNvSpPr txBox="1">
            <a:spLocks noChangeArrowheads="1"/>
          </p:cNvSpPr>
          <p:nvPr/>
        </p:nvSpPr>
        <p:spPr bwMode="auto">
          <a:xfrm>
            <a:off x="533400" y="2362200"/>
            <a:ext cx="8389938" cy="954088"/>
          </a:xfrm>
          <a:prstGeom prst="rect">
            <a:avLst/>
          </a:prstGeom>
          <a:noFill/>
          <a:ln w="9525">
            <a:noFill/>
            <a:miter lim="800000"/>
            <a:headEnd/>
            <a:tailEnd/>
          </a:ln>
        </p:spPr>
        <p:txBody>
          <a:bodyPr>
            <a:spAutoFit/>
          </a:bodyPr>
          <a:lstStyle/>
          <a:p>
            <a:pPr algn="just"/>
            <a:r>
              <a:rPr lang="en-US" sz="2800" b="1">
                <a:solidFill>
                  <a:srgbClr val="FF0000"/>
                </a:solidFill>
                <a:cs typeface="Times New Roman" pitchFamily="18" charset="0"/>
              </a:rPr>
              <a:t>2</a:t>
            </a:r>
            <a:r>
              <a:rPr lang="en-US" sz="2400" b="1">
                <a:solidFill>
                  <a:srgbClr val="FF0000"/>
                </a:solidFill>
                <a:cs typeface="Times New Roman" pitchFamily="18" charset="0"/>
              </a:rPr>
              <a:t>. </a:t>
            </a:r>
            <a:r>
              <a:rPr lang="en-US" sz="2800" b="1">
                <a:solidFill>
                  <a:srgbClr val="FF0000"/>
                </a:solidFill>
                <a:cs typeface="Times New Roman" pitchFamily="18" charset="0"/>
              </a:rPr>
              <a:t>Nội dung cơ bản các quyền và nghĩa vụ lao động</a:t>
            </a:r>
          </a:p>
          <a:p>
            <a:pPr algn="just"/>
            <a:r>
              <a:rPr lang="en-US" sz="2800" b="1">
                <a:solidFill>
                  <a:srgbClr val="FF0000"/>
                </a:solidFill>
                <a:cs typeface="Times New Roman" pitchFamily="18" charset="0"/>
              </a:rPr>
              <a:t> của công dân.</a:t>
            </a:r>
          </a:p>
        </p:txBody>
      </p:sp>
      <p:sp>
        <p:nvSpPr>
          <p:cNvPr id="12" name="TextBox 11"/>
          <p:cNvSpPr txBox="1">
            <a:spLocks noChangeArrowheads="1"/>
          </p:cNvSpPr>
          <p:nvPr/>
        </p:nvSpPr>
        <p:spPr bwMode="auto">
          <a:xfrm>
            <a:off x="558800" y="3733800"/>
            <a:ext cx="2057400" cy="523875"/>
          </a:xfrm>
          <a:prstGeom prst="rect">
            <a:avLst/>
          </a:prstGeom>
          <a:noFill/>
          <a:ln w="9525">
            <a:noFill/>
            <a:miter lim="800000"/>
            <a:headEnd/>
            <a:tailEnd/>
          </a:ln>
        </p:spPr>
        <p:txBody>
          <a:bodyPr>
            <a:spAutoFit/>
          </a:bodyPr>
          <a:lstStyle/>
          <a:p>
            <a:r>
              <a:rPr lang="en-US" sz="2800" b="1" i="1">
                <a:solidFill>
                  <a:srgbClr val="FF0000"/>
                </a:solidFill>
              </a:rPr>
              <a:t>II. BÀI TẬP</a:t>
            </a:r>
          </a:p>
        </p:txBody>
      </p:sp>
      <p:sp>
        <p:nvSpPr>
          <p:cNvPr id="55303" name="Text Box 2"/>
          <p:cNvSpPr txBox="1">
            <a:spLocks noChangeArrowheads="1"/>
          </p:cNvSpPr>
          <p:nvPr/>
        </p:nvSpPr>
        <p:spPr bwMode="auto">
          <a:xfrm>
            <a:off x="533400" y="228600"/>
            <a:ext cx="8389938"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type="body" idx="4294967295"/>
          </p:nvPr>
        </p:nvSpPr>
        <p:spPr>
          <a:xfrm>
            <a:off x="0" y="5410200"/>
            <a:ext cx="5029200" cy="1447800"/>
          </a:xfrm>
        </p:spPr>
        <p:txBody>
          <a:bodyPr/>
          <a:lstStyle/>
          <a:p>
            <a:pPr eaLnBrk="1" hangingPunct="1">
              <a:lnSpc>
                <a:spcPct val="90000"/>
              </a:lnSpc>
              <a:buFontTx/>
              <a:buNone/>
            </a:pPr>
            <a:r>
              <a:rPr lang="en-US" sz="2400" i="1" smtClean="0">
                <a:latin typeface="Times New Roman" pitchFamily="18" charset="0"/>
              </a:rPr>
              <a:t>        Bàn tay ta làm nên tất cả</a:t>
            </a:r>
          </a:p>
          <a:p>
            <a:pPr eaLnBrk="1" hangingPunct="1">
              <a:lnSpc>
                <a:spcPct val="90000"/>
              </a:lnSpc>
              <a:buFontTx/>
              <a:buNone/>
            </a:pPr>
            <a:r>
              <a:rPr lang="en-US" sz="2400" i="1" smtClean="0">
                <a:latin typeface="Times New Roman" pitchFamily="18" charset="0"/>
              </a:rPr>
              <a:t>Có sức người, sỏi đá cũng thành cơm.</a:t>
            </a:r>
          </a:p>
          <a:p>
            <a:pPr eaLnBrk="1" hangingPunct="1">
              <a:lnSpc>
                <a:spcPct val="90000"/>
              </a:lnSpc>
              <a:buFontTx/>
              <a:buNone/>
            </a:pPr>
            <a:r>
              <a:rPr lang="en-US" sz="2400" smtClean="0">
                <a:latin typeface="Times New Roman" pitchFamily="18" charset="0"/>
              </a:rPr>
              <a:t>                    </a:t>
            </a:r>
            <a:r>
              <a:rPr lang="en-US" sz="2000" smtClean="0">
                <a:latin typeface="Times New Roman" pitchFamily="18" charset="0"/>
              </a:rPr>
              <a:t>(Hoàng Trung Thông)</a:t>
            </a:r>
          </a:p>
        </p:txBody>
      </p:sp>
      <p:pic>
        <p:nvPicPr>
          <p:cNvPr id="110595" name="Picture 3" descr="Untitled-2"/>
          <p:cNvPicPr>
            <a:picLocks noChangeAspect="1" noChangeArrowheads="1"/>
          </p:cNvPicPr>
          <p:nvPr/>
        </p:nvPicPr>
        <p:blipFill>
          <a:blip r:embed="rId2"/>
          <a:srcRect/>
          <a:stretch>
            <a:fillRect/>
          </a:stretch>
        </p:blipFill>
        <p:spPr bwMode="auto">
          <a:xfrm>
            <a:off x="4419600" y="0"/>
            <a:ext cx="4724400" cy="5181600"/>
          </a:xfrm>
          <a:prstGeom prst="rect">
            <a:avLst/>
          </a:prstGeom>
          <a:noFill/>
          <a:ln w="9525">
            <a:noFill/>
            <a:miter lim="800000"/>
            <a:headEnd/>
            <a:tailEnd/>
          </a:ln>
        </p:spPr>
      </p:pic>
      <p:sp>
        <p:nvSpPr>
          <p:cNvPr id="2075" name="Text Box 27"/>
          <p:cNvSpPr txBox="1">
            <a:spLocks noChangeArrowheads="1"/>
          </p:cNvSpPr>
          <p:nvPr/>
        </p:nvSpPr>
        <p:spPr bwMode="auto">
          <a:xfrm>
            <a:off x="4876800" y="5334000"/>
            <a:ext cx="4267200" cy="914400"/>
          </a:xfrm>
          <a:prstGeom prst="rect">
            <a:avLst/>
          </a:prstGeom>
          <a:noFill/>
          <a:ln w="9525">
            <a:noFill/>
            <a:miter lim="800000"/>
            <a:headEnd/>
            <a:tailEnd/>
          </a:ln>
        </p:spPr>
        <p:txBody>
          <a:bodyPr>
            <a:spAutoFit/>
          </a:bodyPr>
          <a:lstStyle/>
          <a:p>
            <a:pPr>
              <a:spcBef>
                <a:spcPct val="50000"/>
              </a:spcBef>
            </a:pPr>
            <a:r>
              <a:rPr lang="en-US" sz="2400"/>
              <a:t>Há miệng chờ sung.</a:t>
            </a:r>
          </a:p>
          <a:p>
            <a:pPr>
              <a:spcBef>
                <a:spcPct val="50000"/>
              </a:spcBef>
            </a:pPr>
            <a:r>
              <a:rPr lang="en-US" sz="2000"/>
              <a:t>(Thành ngữ)</a:t>
            </a:r>
          </a:p>
        </p:txBody>
      </p:sp>
      <p:pic>
        <p:nvPicPr>
          <p:cNvPr id="56325" name="Picture 5" descr="ANd9GcQPvOEhMGpZGRaAakHW8n3HuUgVK4uEK9OzIcJdiZHOkhmgfXykQQK8Zb4">
            <a:hlinkClick r:id="rId3"/>
          </p:cNvPr>
          <p:cNvPicPr>
            <a:picLocks noChangeAspect="1" noChangeArrowheads="1"/>
          </p:cNvPicPr>
          <p:nvPr/>
        </p:nvPicPr>
        <p:blipFill>
          <a:blip r:embed="rId4"/>
          <a:srcRect/>
          <a:stretch>
            <a:fillRect/>
          </a:stretch>
        </p:blipFill>
        <p:spPr bwMode="auto">
          <a:xfrm>
            <a:off x="0" y="0"/>
            <a:ext cx="4038600" cy="2971800"/>
          </a:xfrm>
          <a:prstGeom prst="rect">
            <a:avLst/>
          </a:prstGeom>
          <a:noFill/>
          <a:ln w="9525">
            <a:noFill/>
            <a:miter lim="800000"/>
            <a:headEnd/>
            <a:tailEnd/>
          </a:ln>
        </p:spPr>
      </p:pic>
      <p:pic>
        <p:nvPicPr>
          <p:cNvPr id="56326" name="Picture 6" descr="JFNPCA95B9XTCAE6PIU3CAGC98OOCAWE2I0GCAHJRC7QCAAWSGZ6CAVHPM6WCA0MBYQ9CAL5PQRECAJZMK7XCAX9BR42CAK3T352CATD04D8CA8161RYCAMUYMLSCAE3BKHFCA2N323WCA2UXP4HCAYM1HCP"/>
          <p:cNvPicPr>
            <a:picLocks noChangeAspect="1" noChangeArrowheads="1"/>
          </p:cNvPicPr>
          <p:nvPr/>
        </p:nvPicPr>
        <p:blipFill>
          <a:blip r:embed="rId5"/>
          <a:srcRect/>
          <a:stretch>
            <a:fillRect/>
          </a:stretch>
        </p:blipFill>
        <p:spPr bwMode="auto">
          <a:xfrm>
            <a:off x="0" y="2971800"/>
            <a:ext cx="2133600" cy="2286000"/>
          </a:xfrm>
          <a:prstGeom prst="rect">
            <a:avLst/>
          </a:prstGeom>
          <a:noFill/>
          <a:ln w="9525">
            <a:noFill/>
            <a:miter lim="800000"/>
            <a:headEnd/>
            <a:tailEnd/>
          </a:ln>
        </p:spPr>
      </p:pic>
      <p:pic>
        <p:nvPicPr>
          <p:cNvPr id="56327" name="Picture 7" descr="RTMKCAJ81NZWCALTZZR0CABW1POWCADFW2GQCAB36JQOCAAV5EJXCAQK0BJXCAKF7SM9CA6TFDTNCAJ32AZECAT16TTSCAA7DK93CA7KN10SCAWXUBFLCAKISXVFCAFL8BIECADG5TJZCAJKYGSFCA42XI03"/>
          <p:cNvPicPr>
            <a:picLocks noChangeAspect="1" noChangeArrowheads="1"/>
          </p:cNvPicPr>
          <p:nvPr/>
        </p:nvPicPr>
        <p:blipFill>
          <a:blip r:embed="rId6"/>
          <a:srcRect/>
          <a:stretch>
            <a:fillRect/>
          </a:stretch>
        </p:blipFill>
        <p:spPr bwMode="auto">
          <a:xfrm>
            <a:off x="2133600" y="2971800"/>
            <a:ext cx="1905000" cy="2286000"/>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2339">
                                            <p:txEl>
                                              <p:pRg st="0" end="0"/>
                                            </p:txEl>
                                          </p:spTgt>
                                        </p:tgtEl>
                                        <p:attrNameLst>
                                          <p:attrName>style.visibility</p:attrName>
                                        </p:attrNameLst>
                                      </p:cBhvr>
                                      <p:to>
                                        <p:strVal val="visible"/>
                                      </p:to>
                                    </p:set>
                                    <p:animEffect transition="in" filter="blinds(horizontal)">
                                      <p:cBhvr>
                                        <p:cTn id="7" dur="500"/>
                                        <p:tgtEl>
                                          <p:spTgt spid="14233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2339">
                                            <p:txEl>
                                              <p:pRg st="1" end="1"/>
                                            </p:txEl>
                                          </p:spTgt>
                                        </p:tgtEl>
                                        <p:attrNameLst>
                                          <p:attrName>style.visibility</p:attrName>
                                        </p:attrNameLst>
                                      </p:cBhvr>
                                      <p:to>
                                        <p:strVal val="visible"/>
                                      </p:to>
                                    </p:set>
                                    <p:animEffect transition="in" filter="blinds(horizontal)">
                                      <p:cBhvr>
                                        <p:cTn id="10" dur="500"/>
                                        <p:tgtEl>
                                          <p:spTgt spid="142339">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2339">
                                            <p:txEl>
                                              <p:pRg st="2" end="2"/>
                                            </p:txEl>
                                          </p:spTgt>
                                        </p:tgtEl>
                                        <p:attrNameLst>
                                          <p:attrName>style.visibility</p:attrName>
                                        </p:attrNameLst>
                                      </p:cBhvr>
                                      <p:to>
                                        <p:strVal val="visible"/>
                                      </p:to>
                                    </p:set>
                                    <p:animEffect transition="in" filter="blinds(horizontal)">
                                      <p:cBhvr>
                                        <p:cTn id="13" dur="500"/>
                                        <p:tgtEl>
                                          <p:spTgt spid="142339">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10595"/>
                                        </p:tgtEl>
                                        <p:attrNameLst>
                                          <p:attrName>style.visibility</p:attrName>
                                        </p:attrNameLst>
                                      </p:cBhvr>
                                      <p:to>
                                        <p:strVal val="visible"/>
                                      </p:to>
                                    </p:set>
                                    <p:animEffect transition="in" filter="blinds(horizontal)">
                                      <p:cBhvr>
                                        <p:cTn id="18" dur="500"/>
                                        <p:tgtEl>
                                          <p:spTgt spid="11059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2075">
                                            <p:txEl>
                                              <p:pRg st="0" end="0"/>
                                            </p:txEl>
                                          </p:spTgt>
                                        </p:tgtEl>
                                        <p:attrNameLst>
                                          <p:attrName>style.visibility</p:attrName>
                                        </p:attrNameLst>
                                      </p:cBhvr>
                                      <p:to>
                                        <p:strVal val="visible"/>
                                      </p:to>
                                    </p:set>
                                    <p:animEffect transition="in" filter="blinds(horizontal)">
                                      <p:cBhvr>
                                        <p:cTn id="23" dur="500"/>
                                        <p:tgtEl>
                                          <p:spTgt spid="2075">
                                            <p:txEl>
                                              <p:pRg st="0" end="0"/>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2075">
                                            <p:txEl>
                                              <p:pRg st="1" end="1"/>
                                            </p:txEl>
                                          </p:spTgt>
                                        </p:tgtEl>
                                        <p:attrNameLst>
                                          <p:attrName>style.visibility</p:attrName>
                                        </p:attrNameLst>
                                      </p:cBhvr>
                                      <p:to>
                                        <p:strVal val="visible"/>
                                      </p:to>
                                    </p:set>
                                    <p:animEffect transition="in" filter="blinds(horizontal)">
                                      <p:cBhvr>
                                        <p:cTn id="26" dur="500"/>
                                        <p:tgtEl>
                                          <p:spTgt spid="2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4"/>
          <p:cNvSpPr txBox="1">
            <a:spLocks noChangeArrowheads="1"/>
          </p:cNvSpPr>
          <p:nvPr/>
        </p:nvSpPr>
        <p:spPr bwMode="auto">
          <a:xfrm>
            <a:off x="1905000" y="1143000"/>
            <a:ext cx="2590800" cy="457200"/>
          </a:xfrm>
          <a:prstGeom prst="rect">
            <a:avLst/>
          </a:prstGeom>
          <a:noFill/>
          <a:ln w="9525">
            <a:noFill/>
            <a:miter lim="800000"/>
            <a:headEnd/>
            <a:tailEnd/>
          </a:ln>
        </p:spPr>
        <p:txBody>
          <a:bodyPr>
            <a:spAutoFit/>
          </a:bodyPr>
          <a:lstStyle/>
          <a:p>
            <a:pPr>
              <a:spcBef>
                <a:spcPct val="50000"/>
              </a:spcBef>
            </a:pPr>
            <a:endParaRPr lang="vi-VN" sz="2400"/>
          </a:p>
        </p:txBody>
      </p:sp>
      <p:sp>
        <p:nvSpPr>
          <p:cNvPr id="57347" name="Text Box 28"/>
          <p:cNvSpPr txBox="1">
            <a:spLocks noChangeArrowheads="1"/>
          </p:cNvSpPr>
          <p:nvPr/>
        </p:nvSpPr>
        <p:spPr bwMode="auto">
          <a:xfrm>
            <a:off x="0" y="304800"/>
            <a:ext cx="9144000" cy="954088"/>
          </a:xfrm>
          <a:prstGeom prst="rect">
            <a:avLst/>
          </a:prstGeom>
          <a:noFill/>
          <a:ln w="9525">
            <a:noFill/>
            <a:miter lim="800000"/>
            <a:headEnd/>
            <a:tailEnd/>
          </a:ln>
        </p:spPr>
        <p:txBody>
          <a:bodyPr>
            <a:spAutoFit/>
          </a:bodyPr>
          <a:lstStyle/>
          <a:p>
            <a:r>
              <a:rPr lang="en-US" sz="2800" b="1"/>
              <a:t>Bài 1-SGK/ 50: </a:t>
            </a:r>
            <a:r>
              <a:rPr lang="en-US" sz="2800" b="1" i="1">
                <a:solidFill>
                  <a:srgbClr val="FF0000"/>
                </a:solidFill>
              </a:rPr>
              <a:t>Trong các ý kiến dưới đây, ý kiến nào đúng? </a:t>
            </a:r>
          </a:p>
          <a:p>
            <a:r>
              <a:rPr lang="en-US" sz="2800" b="1" i="1">
                <a:solidFill>
                  <a:srgbClr val="FF0000"/>
                </a:solidFill>
              </a:rPr>
              <a:t>Vì sao? </a:t>
            </a:r>
          </a:p>
        </p:txBody>
      </p:sp>
      <p:graphicFrame>
        <p:nvGraphicFramePr>
          <p:cNvPr id="101435" name="Group 59"/>
          <p:cNvGraphicFramePr>
            <a:graphicFrameLocks noGrp="1"/>
          </p:cNvGraphicFramePr>
          <p:nvPr/>
        </p:nvGraphicFramePr>
        <p:xfrm>
          <a:off x="-76200" y="1600200"/>
          <a:ext cx="9144000" cy="4995863"/>
        </p:xfrm>
        <a:graphic>
          <a:graphicData uri="http://schemas.openxmlformats.org/drawingml/2006/table">
            <a:tbl>
              <a:tblPr/>
              <a:tblGrid>
                <a:gridCol w="685800"/>
                <a:gridCol w="7010400"/>
                <a:gridCol w="1447800"/>
              </a:tblGrid>
              <a:tr h="8286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Trẻ em có quyền học tập, vui chơi giải trí và không phải làm gì.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55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Con có nghĩa vụ giúp đỡ cha mẹ các công việc trong gia đình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042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Trẻ em cần lao động kiếm tiền, góp phần nuôi dưỡng gia đình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86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Học nhiều cũng chẳng để làm gì, cứ làm ra nhiều tiền là tốt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đ</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Tuổi nhỏ làm việc nhỏ, tùy theo sức của mình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55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Trẻ em có quyền được chăm sóc, nuôi dạy nên không phải tham gia lao động.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1437" name="Text Box 61"/>
          <p:cNvSpPr txBox="1">
            <a:spLocks noChangeArrowheads="1"/>
          </p:cNvSpPr>
          <p:nvPr/>
        </p:nvSpPr>
        <p:spPr bwMode="auto">
          <a:xfrm>
            <a:off x="8153400" y="2819400"/>
            <a:ext cx="533400" cy="457200"/>
          </a:xfrm>
          <a:prstGeom prst="rect">
            <a:avLst/>
          </a:prstGeom>
          <a:noFill/>
          <a:ln w="9525">
            <a:noFill/>
            <a:miter lim="800000"/>
            <a:headEnd/>
            <a:tailEnd/>
          </a:ln>
        </p:spPr>
        <p:txBody>
          <a:bodyPr>
            <a:spAutoFit/>
          </a:bodyPr>
          <a:lstStyle/>
          <a:p>
            <a:pPr>
              <a:spcBef>
                <a:spcPct val="50000"/>
              </a:spcBef>
            </a:pPr>
            <a:r>
              <a:rPr lang="en-US" sz="2400"/>
              <a:t>X</a:t>
            </a:r>
          </a:p>
        </p:txBody>
      </p:sp>
      <p:sp>
        <p:nvSpPr>
          <p:cNvPr id="101438" name="Text Box 62"/>
          <p:cNvSpPr txBox="1">
            <a:spLocks noChangeArrowheads="1"/>
          </p:cNvSpPr>
          <p:nvPr/>
        </p:nvSpPr>
        <p:spPr bwMode="auto">
          <a:xfrm>
            <a:off x="8153400" y="5410200"/>
            <a:ext cx="533400" cy="457200"/>
          </a:xfrm>
          <a:prstGeom prst="rect">
            <a:avLst/>
          </a:prstGeom>
          <a:noFill/>
          <a:ln w="9525">
            <a:noFill/>
            <a:miter lim="800000"/>
            <a:headEnd/>
            <a:tailEnd/>
          </a:ln>
        </p:spPr>
        <p:txBody>
          <a:bodyPr>
            <a:spAutoFit/>
          </a:bodyPr>
          <a:lstStyle/>
          <a:p>
            <a:pPr>
              <a:spcBef>
                <a:spcPct val="50000"/>
              </a:spcBef>
            </a:pPr>
            <a:r>
              <a:rPr lang="en-US" sz="2400"/>
              <a:t>X</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1435"/>
                                        </p:tgtEl>
                                        <p:attrNameLst>
                                          <p:attrName>style.visibility</p:attrName>
                                        </p:attrNameLst>
                                      </p:cBhvr>
                                      <p:to>
                                        <p:strVal val="visible"/>
                                      </p:to>
                                    </p:set>
                                    <p:animEffect transition="in" filter="blinds(horizontal)">
                                      <p:cBhvr>
                                        <p:cTn id="7" dur="500"/>
                                        <p:tgtEl>
                                          <p:spTgt spid="1014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1437"/>
                                        </p:tgtEl>
                                        <p:attrNameLst>
                                          <p:attrName>style.visibility</p:attrName>
                                        </p:attrNameLst>
                                      </p:cBhvr>
                                      <p:to>
                                        <p:strVal val="visible"/>
                                      </p:to>
                                    </p:set>
                                    <p:animEffect transition="in" filter="blinds(horizontal)">
                                      <p:cBhvr>
                                        <p:cTn id="12" dur="500"/>
                                        <p:tgtEl>
                                          <p:spTgt spid="10143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1438"/>
                                        </p:tgtEl>
                                        <p:attrNameLst>
                                          <p:attrName>style.visibility</p:attrName>
                                        </p:attrNameLst>
                                      </p:cBhvr>
                                      <p:to>
                                        <p:strVal val="visible"/>
                                      </p:to>
                                    </p:set>
                                    <p:animEffect transition="in" filter="blinds(horizontal)">
                                      <p:cBhvr>
                                        <p:cTn id="15" dur="500"/>
                                        <p:tgtEl>
                                          <p:spTgt spid="101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37" grpId="0"/>
      <p:bldP spid="10143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endParaRPr smtClean="0"/>
          </a:p>
        </p:txBody>
      </p:sp>
      <p:sp>
        <p:nvSpPr>
          <p:cNvPr id="58371" name="Text Placeholder 2"/>
          <p:cNvSpPr>
            <a:spLocks noGrp="1"/>
          </p:cNvSpPr>
          <p:nvPr>
            <p:ph type="body" sz="half" idx="1"/>
          </p:nvPr>
        </p:nvSpPr>
        <p:spPr/>
        <p:txBody>
          <a:bodyPr/>
          <a:lstStyle/>
          <a:p>
            <a:endParaRPr lang="en-US" smtClean="0"/>
          </a:p>
        </p:txBody>
      </p:sp>
      <p:sp>
        <p:nvSpPr>
          <p:cNvPr id="58372" name="Content Placeholder 3"/>
          <p:cNvSpPr>
            <a:spLocks noGrp="1"/>
          </p:cNvSpPr>
          <p:nvPr>
            <p:ph sz="half" idx="2"/>
          </p:nvPr>
        </p:nvSpPr>
        <p:spPr/>
        <p:txBody>
          <a:bodyPr/>
          <a:lstStyle/>
          <a:p>
            <a:endParaRPr lang="en-US" smtClean="0"/>
          </a:p>
        </p:txBody>
      </p:sp>
      <p:pic>
        <p:nvPicPr>
          <p:cNvPr id="58373" name="Picture 2" descr="C:\Users\Administrator\Desktop\Nghỉ Covid-19\Hình nên PP\hinh-nen-powerpoint-dep-17.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8374" name="TextBox 5"/>
          <p:cNvSpPr txBox="1">
            <a:spLocks noChangeArrowheads="1"/>
          </p:cNvSpPr>
          <p:nvPr/>
        </p:nvSpPr>
        <p:spPr bwMode="auto">
          <a:xfrm>
            <a:off x="1071563" y="1143000"/>
            <a:ext cx="7153275" cy="923925"/>
          </a:xfrm>
          <a:prstGeom prst="rect">
            <a:avLst/>
          </a:prstGeom>
          <a:noFill/>
          <a:ln w="9525">
            <a:noFill/>
            <a:miter lim="800000"/>
            <a:headEnd/>
            <a:tailEnd/>
          </a:ln>
        </p:spPr>
        <p:txBody>
          <a:bodyPr wrap="none">
            <a:spAutoFit/>
          </a:bodyPr>
          <a:lstStyle/>
          <a:p>
            <a:r>
              <a:rPr lang="en-US" sz="5400" u="sng">
                <a:solidFill>
                  <a:srgbClr val="FF0000"/>
                </a:solidFill>
                <a:cs typeface="Times New Roman" pitchFamily="18" charset="0"/>
              </a:rPr>
              <a:t>HƯỚNG DẪN VỀ NHÀ</a:t>
            </a:r>
          </a:p>
        </p:txBody>
      </p:sp>
      <p:sp>
        <p:nvSpPr>
          <p:cNvPr id="58375" name="TextBox 6"/>
          <p:cNvSpPr txBox="1">
            <a:spLocks noChangeArrowheads="1"/>
          </p:cNvSpPr>
          <p:nvPr/>
        </p:nvSpPr>
        <p:spPr bwMode="auto">
          <a:xfrm>
            <a:off x="1143000" y="2286000"/>
            <a:ext cx="7180263" cy="1631950"/>
          </a:xfrm>
          <a:prstGeom prst="rect">
            <a:avLst/>
          </a:prstGeom>
          <a:noFill/>
          <a:ln w="9525">
            <a:noFill/>
            <a:miter lim="800000"/>
            <a:headEnd/>
            <a:tailEnd/>
          </a:ln>
        </p:spPr>
        <p:txBody>
          <a:bodyPr wrap="none">
            <a:spAutoFit/>
          </a:bodyPr>
          <a:lstStyle/>
          <a:p>
            <a:pPr algn="just">
              <a:spcBef>
                <a:spcPct val="50000"/>
              </a:spcBef>
              <a:buFontTx/>
              <a:buChar char="-"/>
            </a:pPr>
            <a:r>
              <a:rPr lang="en-US" sz="4000"/>
              <a:t> Học thuộc bài, làm bài tập 1,2,4.</a:t>
            </a:r>
          </a:p>
          <a:p>
            <a:pPr algn="just">
              <a:spcBef>
                <a:spcPct val="50000"/>
              </a:spcBef>
              <a:buFontTx/>
              <a:buChar char="-"/>
            </a:pPr>
            <a:r>
              <a:rPr lang="en-US" sz="4000"/>
              <a:t>Xem trước nội dung tiết 2</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white">
          <a:xfrm>
            <a:off x="0" y="0"/>
            <a:ext cx="9144000" cy="241300"/>
          </a:xfrm>
          <a:prstGeom prst="rect">
            <a:avLst/>
          </a:prstGeom>
          <a:solidFill>
            <a:srgbClr val="1F5281"/>
          </a:solidFill>
          <a:ln w="9525">
            <a:noFill/>
            <a:miter lim="800000"/>
            <a:headEnd/>
            <a:tailEnd/>
          </a:ln>
        </p:spPr>
        <p:txBody>
          <a:bodyPr wrap="none" anchor="ctr"/>
          <a:lstStyle/>
          <a:p>
            <a:endParaRPr lang="en-US">
              <a:latin typeface="Verdana" pitchFamily="34" charset="0"/>
            </a:endParaRPr>
          </a:p>
        </p:txBody>
      </p:sp>
      <p:sp>
        <p:nvSpPr>
          <p:cNvPr id="18435" name="Rectangle 3"/>
          <p:cNvSpPr>
            <a:spLocks noChangeArrowheads="1"/>
          </p:cNvSpPr>
          <p:nvPr/>
        </p:nvSpPr>
        <p:spPr bwMode="ltGray">
          <a:xfrm>
            <a:off x="0" y="6524625"/>
            <a:ext cx="9144000" cy="333375"/>
          </a:xfrm>
          <a:prstGeom prst="rect">
            <a:avLst/>
          </a:prstGeom>
          <a:solidFill>
            <a:srgbClr val="30A383"/>
          </a:solidFill>
          <a:ln w="9525">
            <a:noFill/>
            <a:miter lim="800000"/>
            <a:headEnd/>
            <a:tailEnd/>
          </a:ln>
        </p:spPr>
        <p:txBody>
          <a:bodyPr wrap="none" anchor="ctr"/>
          <a:lstStyle/>
          <a:p>
            <a:endParaRPr lang="en-US"/>
          </a:p>
        </p:txBody>
      </p:sp>
      <p:sp>
        <p:nvSpPr>
          <p:cNvPr id="18436" name="Text Box 13">
            <a:hlinkClick r:id="rId3" action="ppaction://hlinksldjump"/>
          </p:cNvPr>
          <p:cNvSpPr txBox="1">
            <a:spLocks noChangeArrowheads="1"/>
          </p:cNvSpPr>
          <p:nvPr/>
        </p:nvSpPr>
        <p:spPr bwMode="gray">
          <a:xfrm>
            <a:off x="1524000" y="1752600"/>
            <a:ext cx="457200" cy="461963"/>
          </a:xfrm>
          <a:prstGeom prst="rect">
            <a:avLst/>
          </a:prstGeom>
          <a:noFill/>
          <a:ln w="9525" algn="ctr">
            <a:noFill/>
            <a:miter lim="800000"/>
            <a:headEnd/>
            <a:tailEnd/>
          </a:ln>
        </p:spPr>
        <p:txBody>
          <a:bodyPr>
            <a:spAutoFit/>
          </a:bodyPr>
          <a:lstStyle/>
          <a:p>
            <a:r>
              <a:rPr lang="en-US" sz="2400" b="1">
                <a:solidFill>
                  <a:schemeClr val="bg1"/>
                </a:solidFill>
                <a:cs typeface="Arial" charset="0"/>
              </a:rPr>
              <a:t>1</a:t>
            </a:r>
          </a:p>
        </p:txBody>
      </p:sp>
      <p:sp>
        <p:nvSpPr>
          <p:cNvPr id="18437" name="Text Box 15">
            <a:hlinkClick r:id="rId4" action="ppaction://hlinksldjump"/>
          </p:cNvPr>
          <p:cNvSpPr txBox="1">
            <a:spLocks noChangeArrowheads="1"/>
          </p:cNvSpPr>
          <p:nvPr/>
        </p:nvSpPr>
        <p:spPr bwMode="gray">
          <a:xfrm>
            <a:off x="1828800" y="2743200"/>
            <a:ext cx="354013" cy="457200"/>
          </a:xfrm>
          <a:prstGeom prst="rect">
            <a:avLst/>
          </a:prstGeom>
          <a:noFill/>
          <a:ln w="9525" algn="ctr">
            <a:noFill/>
            <a:miter lim="800000"/>
            <a:headEnd/>
            <a:tailEnd/>
          </a:ln>
        </p:spPr>
        <p:txBody>
          <a:bodyPr wrap="none">
            <a:spAutoFit/>
          </a:bodyPr>
          <a:lstStyle/>
          <a:p>
            <a:r>
              <a:rPr lang="en-US" sz="2400" b="1">
                <a:solidFill>
                  <a:schemeClr val="bg1"/>
                </a:solidFill>
                <a:cs typeface="Arial" charset="0"/>
              </a:rPr>
              <a:t>2</a:t>
            </a:r>
          </a:p>
        </p:txBody>
      </p:sp>
      <p:sp>
        <p:nvSpPr>
          <p:cNvPr id="18438" name="Text Box 21">
            <a:hlinkClick r:id="rId5" action="ppaction://hlinksldjump"/>
          </p:cNvPr>
          <p:cNvSpPr txBox="1">
            <a:spLocks noChangeArrowheads="1"/>
          </p:cNvSpPr>
          <p:nvPr/>
        </p:nvSpPr>
        <p:spPr bwMode="gray">
          <a:xfrm>
            <a:off x="2514600" y="3657600"/>
            <a:ext cx="354013" cy="457200"/>
          </a:xfrm>
          <a:prstGeom prst="rect">
            <a:avLst/>
          </a:prstGeom>
          <a:noFill/>
          <a:ln w="9525" algn="ctr">
            <a:noFill/>
            <a:miter lim="800000"/>
            <a:headEnd/>
            <a:tailEnd/>
          </a:ln>
        </p:spPr>
        <p:txBody>
          <a:bodyPr wrap="none">
            <a:spAutoFit/>
          </a:bodyPr>
          <a:lstStyle/>
          <a:p>
            <a:r>
              <a:rPr lang="en-US" sz="2400" b="1">
                <a:solidFill>
                  <a:schemeClr val="bg1"/>
                </a:solidFill>
                <a:cs typeface="Arial" charset="0"/>
              </a:rPr>
              <a:t>3</a:t>
            </a:r>
          </a:p>
        </p:txBody>
      </p:sp>
      <p:sp>
        <p:nvSpPr>
          <p:cNvPr id="18439" name="Text Box 21">
            <a:hlinkClick r:id="rId5" action="ppaction://hlinksldjump"/>
          </p:cNvPr>
          <p:cNvSpPr txBox="1">
            <a:spLocks noChangeArrowheads="1"/>
          </p:cNvSpPr>
          <p:nvPr/>
        </p:nvSpPr>
        <p:spPr bwMode="gray">
          <a:xfrm>
            <a:off x="3352800" y="4800600"/>
            <a:ext cx="355600" cy="461963"/>
          </a:xfrm>
          <a:prstGeom prst="rect">
            <a:avLst/>
          </a:prstGeom>
          <a:noFill/>
          <a:ln w="9525" algn="ctr">
            <a:noFill/>
            <a:miter lim="800000"/>
            <a:headEnd/>
            <a:tailEnd/>
          </a:ln>
        </p:spPr>
        <p:txBody>
          <a:bodyPr wrap="none">
            <a:spAutoFit/>
          </a:bodyPr>
          <a:lstStyle/>
          <a:p>
            <a:r>
              <a:rPr lang="en-US" sz="2400" b="1">
                <a:solidFill>
                  <a:schemeClr val="bg1"/>
                </a:solidFill>
                <a:cs typeface="Arial" charset="0"/>
              </a:rPr>
              <a:t>4</a:t>
            </a:r>
          </a:p>
        </p:txBody>
      </p:sp>
      <p:sp>
        <p:nvSpPr>
          <p:cNvPr id="29" name="Hexagon 28"/>
          <p:cNvSpPr/>
          <p:nvPr/>
        </p:nvSpPr>
        <p:spPr>
          <a:xfrm>
            <a:off x="1189038" y="2214563"/>
            <a:ext cx="838200" cy="685800"/>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3200" b="1" dirty="0">
                <a:latin typeface="Times New Roman" pitchFamily="18" charset="0"/>
                <a:cs typeface="Times New Roman" pitchFamily="18" charset="0"/>
              </a:rPr>
              <a:t>1</a:t>
            </a:r>
          </a:p>
        </p:txBody>
      </p:sp>
      <p:sp>
        <p:nvSpPr>
          <p:cNvPr id="18441" name="TextBox 29"/>
          <p:cNvSpPr txBox="1">
            <a:spLocks noChangeArrowheads="1"/>
          </p:cNvSpPr>
          <p:nvPr/>
        </p:nvSpPr>
        <p:spPr bwMode="auto">
          <a:xfrm>
            <a:off x="2176463" y="2201863"/>
            <a:ext cx="6477000" cy="584200"/>
          </a:xfrm>
          <a:prstGeom prst="rect">
            <a:avLst/>
          </a:prstGeom>
          <a:noFill/>
          <a:ln w="9525">
            <a:noFill/>
            <a:miter lim="800000"/>
            <a:headEnd/>
            <a:tailEnd/>
          </a:ln>
        </p:spPr>
        <p:txBody>
          <a:bodyPr>
            <a:spAutoFit/>
          </a:bodyPr>
          <a:lstStyle/>
          <a:p>
            <a:r>
              <a:rPr lang="en-US" sz="3200" b="1">
                <a:solidFill>
                  <a:srgbClr val="FF0000"/>
                </a:solidFill>
                <a:cs typeface="Times New Roman" pitchFamily="18" charset="0"/>
              </a:rPr>
              <a:t>Khái niệm và ý nghĩa của lao động? </a:t>
            </a:r>
          </a:p>
        </p:txBody>
      </p:sp>
      <p:sp>
        <p:nvSpPr>
          <p:cNvPr id="17" name="Title 1"/>
          <p:cNvSpPr>
            <a:spLocks noGrp="1"/>
          </p:cNvSpPr>
          <p:nvPr>
            <p:ph type="ctrTitle"/>
          </p:nvPr>
        </p:nvSpPr>
        <p:spPr>
          <a:xfrm>
            <a:off x="1122363" y="762000"/>
            <a:ext cx="6629400" cy="1143000"/>
          </a:xfrm>
        </p:spPr>
        <p:txBody>
          <a:bodyPr rtlCol="0">
            <a:normAutofit fontScale="90000"/>
          </a:bodyPr>
          <a:lstStyle/>
          <a:p>
            <a:pPr eaLnBrk="1" fontAlgn="auto" hangingPunct="1">
              <a:spcAft>
                <a:spcPts val="0"/>
              </a:spcAft>
              <a:defRPr/>
            </a:pPr>
            <a:r>
              <a:rPr dirty="0" err="1" smtClean="0">
                <a:solidFill>
                  <a:srgbClr val="FF0000"/>
                </a:solidFill>
                <a:latin typeface="Times New Roman" pitchFamily="18" charset="0"/>
                <a:cs typeface="Times New Roman" pitchFamily="18" charset="0"/>
              </a:rPr>
              <a:t>NỘI</a:t>
            </a:r>
            <a:r>
              <a:rPr dirty="0" smtClean="0">
                <a:solidFill>
                  <a:srgbClr val="FF0000"/>
                </a:solidFill>
                <a:latin typeface="Times New Roman" pitchFamily="18" charset="0"/>
                <a:cs typeface="Times New Roman" pitchFamily="18" charset="0"/>
              </a:rPr>
              <a:t> DUNG </a:t>
            </a:r>
            <a:r>
              <a:rPr dirty="0" err="1" smtClean="0">
                <a:solidFill>
                  <a:srgbClr val="FF0000"/>
                </a:solidFill>
                <a:latin typeface="Times New Roman" pitchFamily="18" charset="0"/>
                <a:cs typeface="Times New Roman" pitchFamily="18" charset="0"/>
              </a:rPr>
              <a:t>BÀI</a:t>
            </a:r>
            <a:r>
              <a:rPr dirty="0" smtClean="0">
                <a:solidFill>
                  <a:srgbClr val="FF0000"/>
                </a:solidFill>
                <a:latin typeface="Times New Roman" pitchFamily="18" charset="0"/>
                <a:cs typeface="Times New Roman" pitchFamily="18" charset="0"/>
              </a:rPr>
              <a:t> </a:t>
            </a:r>
            <a:r>
              <a:rPr dirty="0" err="1" smtClean="0">
                <a:solidFill>
                  <a:srgbClr val="FF0000"/>
                </a:solidFill>
                <a:latin typeface="Times New Roman" pitchFamily="18" charset="0"/>
                <a:cs typeface="Times New Roman" pitchFamily="18" charset="0"/>
              </a:rPr>
              <a:t>HỌC</a:t>
            </a:r>
            <a:r>
              <a:rPr sz="2800" dirty="0" smtClean="0">
                <a:solidFill>
                  <a:srgbClr val="FF0000"/>
                </a:solidFill>
              </a:rPr>
              <a:t/>
            </a:r>
            <a:br>
              <a:rPr sz="2800" dirty="0" smtClean="0">
                <a:solidFill>
                  <a:srgbClr val="FF0000"/>
                </a:solidFill>
              </a:rPr>
            </a:br>
            <a:endParaRPr sz="2800" dirty="0" smtClean="0">
              <a:solidFill>
                <a:srgbClr val="FF0000"/>
              </a:solidFill>
            </a:endParaRPr>
          </a:p>
        </p:txBody>
      </p:sp>
      <p:sp>
        <p:nvSpPr>
          <p:cNvPr id="15" name="Hexagon 14"/>
          <p:cNvSpPr/>
          <p:nvPr/>
        </p:nvSpPr>
        <p:spPr>
          <a:xfrm>
            <a:off x="1905000" y="3657600"/>
            <a:ext cx="914400" cy="762000"/>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3200" b="1" dirty="0">
                <a:solidFill>
                  <a:schemeClr val="tx1"/>
                </a:solidFill>
                <a:latin typeface="Times New Roman" pitchFamily="18" charset="0"/>
                <a:cs typeface="Times New Roman" pitchFamily="18" charset="0"/>
              </a:rPr>
              <a:t>2</a:t>
            </a:r>
          </a:p>
        </p:txBody>
      </p:sp>
      <p:sp>
        <p:nvSpPr>
          <p:cNvPr id="18444" name="TextBox 29"/>
          <p:cNvSpPr txBox="1">
            <a:spLocks noChangeArrowheads="1"/>
          </p:cNvSpPr>
          <p:nvPr/>
        </p:nvSpPr>
        <p:spPr bwMode="auto">
          <a:xfrm>
            <a:off x="2868613" y="3673475"/>
            <a:ext cx="6122987" cy="954088"/>
          </a:xfrm>
          <a:prstGeom prst="rect">
            <a:avLst/>
          </a:prstGeom>
          <a:noFill/>
          <a:ln w="9525">
            <a:noFill/>
            <a:miter lim="800000"/>
            <a:headEnd/>
            <a:tailEnd/>
          </a:ln>
        </p:spPr>
        <p:txBody>
          <a:bodyPr>
            <a:spAutoFit/>
          </a:bodyPr>
          <a:lstStyle/>
          <a:p>
            <a:pPr algn="just"/>
            <a:r>
              <a:rPr lang="en-US" sz="2800" b="1">
                <a:solidFill>
                  <a:srgbClr val="FF0000"/>
                </a:solidFill>
              </a:rPr>
              <a:t>Nội dung cơ bản các quyền và nghĩa vụ lao động của công dân.</a:t>
            </a:r>
            <a:endParaRPr lang="en-US" sz="2800" b="1">
              <a:solidFill>
                <a:srgbClr val="FF0000"/>
              </a:solidFill>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685800" y="304800"/>
            <a:ext cx="3657600" cy="366713"/>
          </a:xfrm>
          <a:prstGeom prst="rect">
            <a:avLst/>
          </a:prstGeom>
          <a:noFill/>
          <a:ln w="9525">
            <a:noFill/>
            <a:miter lim="800000"/>
            <a:headEnd/>
            <a:tailEnd/>
          </a:ln>
        </p:spPr>
        <p:txBody>
          <a:bodyPr>
            <a:spAutoFit/>
          </a:bodyPr>
          <a:lstStyle/>
          <a:p>
            <a:pPr>
              <a:spcBef>
                <a:spcPct val="50000"/>
              </a:spcBef>
            </a:pPr>
            <a:endParaRPr lang="en-US" altLang="en-US">
              <a:latin typeface="Arial" charset="0"/>
            </a:endParaRPr>
          </a:p>
        </p:txBody>
      </p:sp>
      <p:sp>
        <p:nvSpPr>
          <p:cNvPr id="16388" name="Text Box 4"/>
          <p:cNvSpPr txBox="1">
            <a:spLocks noChangeArrowheads="1"/>
          </p:cNvSpPr>
          <p:nvPr/>
        </p:nvSpPr>
        <p:spPr bwMode="auto">
          <a:xfrm>
            <a:off x="639763" y="835025"/>
            <a:ext cx="3962400" cy="522288"/>
          </a:xfrm>
          <a:prstGeom prst="rect">
            <a:avLst/>
          </a:prstGeom>
          <a:noFill/>
          <a:ln w="9525">
            <a:noFill/>
            <a:miter lim="800000"/>
            <a:headEnd/>
            <a:tailEnd/>
          </a:ln>
        </p:spPr>
        <p:txBody>
          <a:bodyPr>
            <a:spAutoFit/>
          </a:bodyPr>
          <a:lstStyle/>
          <a:p>
            <a:pPr algn="l">
              <a:spcBef>
                <a:spcPct val="50000"/>
              </a:spcBef>
            </a:pPr>
            <a:r>
              <a:rPr lang="en-US" altLang="en-US" sz="2800" b="1">
                <a:solidFill>
                  <a:srgbClr val="FF0000"/>
                </a:solidFill>
              </a:rPr>
              <a:t>I. ĐẶT VẤN ĐỀ</a:t>
            </a:r>
          </a:p>
        </p:txBody>
      </p:sp>
      <p:sp>
        <p:nvSpPr>
          <p:cNvPr id="16389" name="Text Box 5"/>
          <p:cNvSpPr txBox="1">
            <a:spLocks noChangeArrowheads="1"/>
          </p:cNvSpPr>
          <p:nvPr/>
        </p:nvSpPr>
        <p:spPr bwMode="auto">
          <a:xfrm>
            <a:off x="525463" y="1801813"/>
            <a:ext cx="4732337" cy="4492625"/>
          </a:xfrm>
          <a:prstGeom prst="rect">
            <a:avLst/>
          </a:prstGeom>
          <a:noFill/>
          <a:ln w="9525">
            <a:noFill/>
            <a:miter lim="800000"/>
            <a:headEnd/>
            <a:tailEnd/>
          </a:ln>
        </p:spPr>
        <p:txBody>
          <a:bodyPr>
            <a:spAutoFit/>
          </a:bodyPr>
          <a:lstStyle/>
          <a:p>
            <a:pPr algn="just">
              <a:spcBef>
                <a:spcPct val="50000"/>
              </a:spcBef>
            </a:pPr>
            <a:r>
              <a:rPr lang="en-US" altLang="en-US" sz="2200"/>
              <a:t>1. Ông An là nghệ nhân nổi tiếng về đồ gỗ mĩ nghệ. Thấy nhiều thanh niên mới lớn trong làng bỏ nhà lang thang lên thành phố kiếm sống, ông tập trung họ lại, mở lớp dạy nghề, đồng thời hướng dẫn các em sử dụng những đồ vật tư thừa trong sản xuất làm ra các sản phẩm lưu niệm bằng gỗ xinh xắn để bán lấy tiền giúp các em đảm bảo cuộc sống hàng ngày. </a:t>
            </a:r>
            <a:r>
              <a:rPr lang="en-US" altLang="en-US" sz="2200" b="1">
                <a:solidFill>
                  <a:srgbClr val="FF0000"/>
                </a:solidFill>
              </a:rPr>
              <a:t>Nhiều người thấy thế cho rằng, ông An làm như vậy là bóc lột, lợi dụng sức lao động của người khác để trục lợi.</a:t>
            </a:r>
          </a:p>
        </p:txBody>
      </p:sp>
      <p:sp>
        <p:nvSpPr>
          <p:cNvPr id="16391" name="Text Box 7"/>
          <p:cNvSpPr txBox="1">
            <a:spLocks noChangeArrowheads="1"/>
          </p:cNvSpPr>
          <p:nvPr/>
        </p:nvSpPr>
        <p:spPr bwMode="auto">
          <a:xfrm>
            <a:off x="381000" y="1339850"/>
            <a:ext cx="2168525" cy="461963"/>
          </a:xfrm>
          <a:prstGeom prst="rect">
            <a:avLst/>
          </a:prstGeom>
          <a:noFill/>
          <a:ln w="9525">
            <a:noFill/>
            <a:miter lim="800000"/>
            <a:headEnd/>
            <a:tailEnd/>
          </a:ln>
        </p:spPr>
        <p:txBody>
          <a:bodyPr>
            <a:spAutoFit/>
          </a:bodyPr>
          <a:lstStyle/>
          <a:p>
            <a:pPr>
              <a:spcBef>
                <a:spcPct val="50000"/>
              </a:spcBef>
            </a:pPr>
            <a:r>
              <a:rPr lang="en-US" altLang="en-US" sz="2400" b="1">
                <a:solidFill>
                  <a:srgbClr val="003399"/>
                </a:solidFill>
              </a:rPr>
              <a:t>1.Tình huống</a:t>
            </a:r>
          </a:p>
        </p:txBody>
      </p:sp>
      <p:pic>
        <p:nvPicPr>
          <p:cNvPr id="16394" name="Picture 10" descr="309_6_nong-dan-hoc-nghe"/>
          <p:cNvPicPr>
            <a:picLocks noChangeAspect="1" noChangeArrowheads="1"/>
          </p:cNvPicPr>
          <p:nvPr/>
        </p:nvPicPr>
        <p:blipFill>
          <a:blip r:embed="rId2"/>
          <a:srcRect/>
          <a:stretch>
            <a:fillRect/>
          </a:stretch>
        </p:blipFill>
        <p:spPr bwMode="auto">
          <a:xfrm>
            <a:off x="5334000" y="1801813"/>
            <a:ext cx="3581400" cy="3803650"/>
          </a:xfrm>
          <a:prstGeom prst="rect">
            <a:avLst/>
          </a:prstGeom>
          <a:noFill/>
          <a:ln w="9525">
            <a:noFill/>
            <a:miter lim="800000"/>
            <a:headEnd/>
            <a:tailEnd/>
          </a:ln>
        </p:spPr>
      </p:pic>
      <p:sp>
        <p:nvSpPr>
          <p:cNvPr id="19463" name="Text Box 2"/>
          <p:cNvSpPr txBox="1">
            <a:spLocks noChangeArrowheads="1"/>
          </p:cNvSpPr>
          <p:nvPr/>
        </p:nvSpPr>
        <p:spPr bwMode="auto">
          <a:xfrm>
            <a:off x="525463" y="147638"/>
            <a:ext cx="8389937"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to="" calcmode="lin" valueType="num">
                                      <p:cBhvr>
                                        <p:cTn id="7" dur="1" fill="hold"/>
                                        <p:tgtEl>
                                          <p:spTgt spid="16388"/>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6391"/>
                                        </p:tgtEl>
                                        <p:attrNameLst>
                                          <p:attrName>style.visibility</p:attrName>
                                        </p:attrNameLst>
                                      </p:cBhvr>
                                      <p:to>
                                        <p:strVal val="visible"/>
                                      </p:to>
                                    </p:set>
                                    <p:anim calcmode="lin" valueType="num">
                                      <p:cBhvr>
                                        <p:cTn id="12" dur="500" fill="hold"/>
                                        <p:tgtEl>
                                          <p:spTgt spid="16391"/>
                                        </p:tgtEl>
                                        <p:attrNameLst>
                                          <p:attrName>ppt_w</p:attrName>
                                        </p:attrNameLst>
                                      </p:cBhvr>
                                      <p:tavLst>
                                        <p:tav tm="0">
                                          <p:val>
                                            <p:fltVal val="0"/>
                                          </p:val>
                                        </p:tav>
                                        <p:tav tm="100000">
                                          <p:val>
                                            <p:strVal val="#ppt_w"/>
                                          </p:val>
                                        </p:tav>
                                      </p:tavLst>
                                    </p:anim>
                                    <p:anim calcmode="lin" valueType="num">
                                      <p:cBhvr>
                                        <p:cTn id="13" dur="500" fill="hold"/>
                                        <p:tgtEl>
                                          <p:spTgt spid="16391"/>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389"/>
                                        </p:tgtEl>
                                        <p:attrNameLst>
                                          <p:attrName>style.visibility</p:attrName>
                                        </p:attrNameLst>
                                      </p:cBhvr>
                                      <p:to>
                                        <p:strVal val="visible"/>
                                      </p:to>
                                    </p:set>
                                    <p:anim calcmode="lin" valueType="num">
                                      <p:cBhvr additive="base">
                                        <p:cTn id="18" dur="500" fill="hold"/>
                                        <p:tgtEl>
                                          <p:spTgt spid="16389"/>
                                        </p:tgtEl>
                                        <p:attrNameLst>
                                          <p:attrName>ppt_x</p:attrName>
                                        </p:attrNameLst>
                                      </p:cBhvr>
                                      <p:tavLst>
                                        <p:tav tm="0">
                                          <p:val>
                                            <p:strVal val="#ppt_x"/>
                                          </p:val>
                                        </p:tav>
                                        <p:tav tm="100000">
                                          <p:val>
                                            <p:strVal val="#ppt_x"/>
                                          </p:val>
                                        </p:tav>
                                      </p:tavLst>
                                    </p:anim>
                                    <p:anim calcmode="lin" valueType="num">
                                      <p:cBhvr additive="base">
                                        <p:cTn id="19" dur="500" fill="hold"/>
                                        <p:tgtEl>
                                          <p:spTgt spid="16389"/>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6394"/>
                                        </p:tgtEl>
                                        <p:attrNameLst>
                                          <p:attrName>style.visibility</p:attrName>
                                        </p:attrNameLst>
                                      </p:cBhvr>
                                      <p:to>
                                        <p:strVal val="visible"/>
                                      </p:to>
                                    </p:set>
                                    <p:anim calcmode="lin" valueType="num">
                                      <p:cBhvr additive="base">
                                        <p:cTn id="22" dur="500" fill="hold"/>
                                        <p:tgtEl>
                                          <p:spTgt spid="16394"/>
                                        </p:tgtEl>
                                        <p:attrNameLst>
                                          <p:attrName>ppt_x</p:attrName>
                                        </p:attrNameLst>
                                      </p:cBhvr>
                                      <p:tavLst>
                                        <p:tav tm="0">
                                          <p:val>
                                            <p:strVal val="#ppt_x"/>
                                          </p:val>
                                        </p:tav>
                                        <p:tav tm="100000">
                                          <p:val>
                                            <p:strVal val="#ppt_x"/>
                                          </p:val>
                                        </p:tav>
                                      </p:tavLst>
                                    </p:anim>
                                    <p:anim calcmode="lin" valueType="num">
                                      <p:cBhvr additive="base">
                                        <p:cTn id="23"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762000" y="76200"/>
          <a:ext cx="8153399" cy="5456238"/>
        </p:xfrm>
        <a:graphic>
          <a:graphicData uri="http://schemas.openxmlformats.org/drawingml/2006/table">
            <a:tbl>
              <a:tblPr firstRow="1" bandRow="1">
                <a:tableStyleId>{5C22544A-7EE6-4342-B048-85BDC9FD1C3A}</a:tableStyleId>
              </a:tblPr>
              <a:tblGrid>
                <a:gridCol w="1132416">
                  <a:extLst>
                    <a:ext uri="{9D8B030D-6E8A-4147-A177-3AD203B41FA5}"/>
                  </a:extLst>
                </a:gridCol>
                <a:gridCol w="3246261">
                  <a:extLst>
                    <a:ext uri="{9D8B030D-6E8A-4147-A177-3AD203B41FA5}"/>
                  </a:extLst>
                </a:gridCol>
                <a:gridCol w="3774722">
                  <a:extLst>
                    <a:ext uri="{9D8B030D-6E8A-4147-A177-3AD203B41FA5}"/>
                  </a:extLst>
                </a:gridCol>
              </a:tblGrid>
              <a:tr h="890814">
                <a:tc>
                  <a:txBody>
                    <a:bodyPr/>
                    <a:lstStyle/>
                    <a:p>
                      <a:pPr algn="ctr"/>
                      <a:r>
                        <a:rPr lang="en-US" sz="2500" dirty="0" err="1" smtClean="0">
                          <a:solidFill>
                            <a:srgbClr val="0000FF"/>
                          </a:solidFill>
                          <a:latin typeface="Times New Roman" pitchFamily="18" charset="0"/>
                          <a:cs typeface="Times New Roman" pitchFamily="18" charset="0"/>
                        </a:rPr>
                        <a:t>Thời</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gian</a:t>
                      </a:r>
                      <a:endParaRPr lang="en-US" sz="2500" dirty="0">
                        <a:solidFill>
                          <a:srgbClr val="0000FF"/>
                        </a:solidFill>
                        <a:latin typeface="Times New Roman" pitchFamily="18" charset="0"/>
                        <a:cs typeface="Times New Roman" pitchFamily="18" charset="0"/>
                      </a:endParaRPr>
                    </a:p>
                  </a:txBody>
                  <a:tcPr marT="45723" marB="45723">
                    <a:noFill/>
                  </a:tcPr>
                </a:tc>
                <a:tc>
                  <a:txBody>
                    <a:bodyPr/>
                    <a:lstStyle/>
                    <a:p>
                      <a:pPr algn="ctr"/>
                      <a:r>
                        <a:rPr lang="en-US" sz="2500" dirty="0" err="1" smtClean="0">
                          <a:solidFill>
                            <a:srgbClr val="0000FF"/>
                          </a:solidFill>
                          <a:latin typeface="Times New Roman" pitchFamily="18" charset="0"/>
                          <a:cs typeface="Times New Roman" pitchFamily="18" charset="0"/>
                        </a:rPr>
                        <a:t>Ông</a:t>
                      </a:r>
                      <a:r>
                        <a:rPr lang="en-US" sz="2500" baseline="0" dirty="0" smtClean="0">
                          <a:solidFill>
                            <a:srgbClr val="0000FF"/>
                          </a:solidFill>
                          <a:latin typeface="Times New Roman" pitchFamily="18" charset="0"/>
                          <a:cs typeface="Times New Roman" pitchFamily="18" charset="0"/>
                        </a:rPr>
                        <a:t> An</a:t>
                      </a:r>
                      <a:endParaRPr lang="en-US" sz="2500" dirty="0">
                        <a:solidFill>
                          <a:srgbClr val="0000FF"/>
                        </a:solidFill>
                        <a:latin typeface="Times New Roman" pitchFamily="18" charset="0"/>
                        <a:cs typeface="Times New Roman" pitchFamily="18" charset="0"/>
                      </a:endParaRPr>
                    </a:p>
                  </a:txBody>
                  <a:tcPr marT="45723" marB="45723">
                    <a:noFill/>
                  </a:tcPr>
                </a:tc>
                <a:tc>
                  <a:txBody>
                    <a:bodyPr/>
                    <a:lstStyle/>
                    <a:p>
                      <a:pPr algn="ctr"/>
                      <a:r>
                        <a:rPr lang="en-US" sz="2500" dirty="0" err="1" smtClean="0">
                          <a:solidFill>
                            <a:srgbClr val="0000FF"/>
                          </a:solidFill>
                          <a:latin typeface="Times New Roman" pitchFamily="18" charset="0"/>
                          <a:cs typeface="Times New Roman" pitchFamily="18" charset="0"/>
                        </a:rPr>
                        <a:t>Thanh</a:t>
                      </a:r>
                      <a:r>
                        <a:rPr lang="en-US" sz="2500" dirty="0" smtClean="0">
                          <a:solidFill>
                            <a:srgbClr val="0000FF"/>
                          </a:solidFill>
                          <a:latin typeface="Times New Roman" pitchFamily="18" charset="0"/>
                          <a:cs typeface="Times New Roman" pitchFamily="18" charset="0"/>
                        </a:rPr>
                        <a:t> </a:t>
                      </a:r>
                      <a:r>
                        <a:rPr lang="en-US" sz="2500" dirty="0" err="1" smtClean="0">
                          <a:solidFill>
                            <a:srgbClr val="0000FF"/>
                          </a:solidFill>
                          <a:latin typeface="Times New Roman" pitchFamily="18" charset="0"/>
                          <a:cs typeface="Times New Roman" pitchFamily="18" charset="0"/>
                        </a:rPr>
                        <a:t>niên</a:t>
                      </a:r>
                      <a:endParaRPr lang="en-US" sz="2500" dirty="0">
                        <a:solidFill>
                          <a:srgbClr val="0000FF"/>
                        </a:solidFill>
                        <a:latin typeface="Times New Roman" pitchFamily="18" charset="0"/>
                        <a:cs typeface="Times New Roman" pitchFamily="18" charset="0"/>
                      </a:endParaRPr>
                    </a:p>
                  </a:txBody>
                  <a:tcPr marT="45723" marB="45723">
                    <a:noFill/>
                  </a:tcPr>
                </a:tc>
                <a:extLst>
                  <a:ext uri="{0D108BD9-81ED-4DB2-BD59-A6C34878D82A}"/>
                </a:extLst>
              </a:tr>
              <a:tr h="2083869">
                <a:tc>
                  <a:txBody>
                    <a:bodyPr/>
                    <a:lstStyle/>
                    <a:p>
                      <a:r>
                        <a:rPr lang="en-US" sz="2500" dirty="0" err="1" smtClean="0">
                          <a:latin typeface="Times New Roman" pitchFamily="18" charset="0"/>
                          <a:cs typeface="Times New Roman" pitchFamily="18" charset="0"/>
                        </a:rPr>
                        <a:t>Trước</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khi</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ông</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mở</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xưởng</a:t>
                      </a:r>
                      <a:endParaRPr lang="en-US" sz="2500" dirty="0">
                        <a:latin typeface="Times New Roman" pitchFamily="18" charset="0"/>
                        <a:cs typeface="Times New Roman" pitchFamily="18" charset="0"/>
                      </a:endParaRPr>
                    </a:p>
                  </a:txBody>
                  <a:tcPr marT="45723" marB="45723">
                    <a:noFill/>
                  </a:tcPr>
                </a:tc>
                <a:tc>
                  <a:txBody>
                    <a:bodyPr/>
                    <a:lstStyle/>
                    <a:p>
                      <a:pPr marL="285750" indent="-285750">
                        <a:buFontTx/>
                        <a:buChar char="-"/>
                      </a:pPr>
                      <a:r>
                        <a:rPr lang="en-US" sz="2500" dirty="0" err="1" smtClean="0">
                          <a:latin typeface="Times New Roman" pitchFamily="18" charset="0"/>
                          <a:cs typeface="Times New Roman" pitchFamily="18" charset="0"/>
                        </a:rPr>
                        <a:t>Có</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nghề</a:t>
                      </a:r>
                      <a:endParaRPr lang="en-US" sz="2500" baseline="0" dirty="0" smtClean="0">
                        <a:latin typeface="Times New Roman" pitchFamily="18" charset="0"/>
                        <a:cs typeface="Times New Roman" pitchFamily="18" charset="0"/>
                      </a:endParaRPr>
                    </a:p>
                    <a:p>
                      <a:pPr marL="285750" indent="-285750">
                        <a:buFontTx/>
                        <a:buChar char="-"/>
                      </a:pPr>
                      <a:r>
                        <a:rPr lang="en-US" sz="2500" baseline="0" dirty="0" err="1" smtClean="0">
                          <a:latin typeface="Times New Roman" pitchFamily="18" charset="0"/>
                          <a:cs typeface="Times New Roman" pitchFamily="18" charset="0"/>
                        </a:rPr>
                        <a:t>Có</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tiền</a:t>
                      </a:r>
                      <a:endParaRPr lang="en-US" sz="2500" baseline="0" dirty="0" smtClean="0">
                        <a:latin typeface="Times New Roman" pitchFamily="18" charset="0"/>
                        <a:cs typeface="Times New Roman" pitchFamily="18" charset="0"/>
                      </a:endParaRPr>
                    </a:p>
                    <a:p>
                      <a:pPr marL="285750" indent="-285750">
                        <a:buFontTx/>
                        <a:buChar char="-"/>
                      </a:pPr>
                      <a:r>
                        <a:rPr lang="en-US" sz="2500" baseline="0" dirty="0" err="1" smtClean="0">
                          <a:latin typeface="Times New Roman" pitchFamily="18" charset="0"/>
                          <a:cs typeface="Times New Roman" pitchFamily="18" charset="0"/>
                        </a:rPr>
                        <a:t>Có</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việc</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làm</a:t>
                      </a:r>
                      <a:endParaRPr lang="en-US" sz="2500" baseline="0" dirty="0" smtClean="0">
                        <a:latin typeface="Times New Roman" pitchFamily="18" charset="0"/>
                        <a:cs typeface="Times New Roman" pitchFamily="18" charset="0"/>
                      </a:endParaRPr>
                    </a:p>
                    <a:p>
                      <a:pPr marL="285750" indent="-285750">
                        <a:buFontTx/>
                        <a:buChar char="-"/>
                      </a:pPr>
                      <a:r>
                        <a:rPr lang="en-US" sz="2500" baseline="0" dirty="0" err="1" smtClean="0">
                          <a:latin typeface="Times New Roman" pitchFamily="18" charset="0"/>
                          <a:cs typeface="Times New Roman" pitchFamily="18" charset="0"/>
                        </a:rPr>
                        <a:t>Tự</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nuôi</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sống</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được</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bản</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thân</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và</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gia</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đình</a:t>
                      </a:r>
                      <a:endParaRPr lang="en-US" sz="2500" baseline="0" dirty="0" smtClean="0">
                        <a:latin typeface="Times New Roman" pitchFamily="18" charset="0"/>
                        <a:cs typeface="Times New Roman" pitchFamily="18" charset="0"/>
                      </a:endParaRPr>
                    </a:p>
                  </a:txBody>
                  <a:tcPr marT="45723" marB="45723">
                    <a:noFill/>
                  </a:tcPr>
                </a:tc>
                <a:tc>
                  <a:txBody>
                    <a:bodyPr/>
                    <a:lstStyle/>
                    <a:p>
                      <a:pPr marL="285750" indent="-285750">
                        <a:buFontTx/>
                        <a:buChar char="-"/>
                      </a:pPr>
                      <a:r>
                        <a:rPr lang="en-US" sz="2500" dirty="0" err="1" smtClean="0">
                          <a:latin typeface="Times New Roman" pitchFamily="18" charset="0"/>
                          <a:cs typeface="Times New Roman" pitchFamily="18" charset="0"/>
                        </a:rPr>
                        <a:t>Không</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nghề</a:t>
                      </a:r>
                      <a:endParaRPr lang="en-US" sz="2500" baseline="0" dirty="0" smtClean="0">
                        <a:latin typeface="Times New Roman" pitchFamily="18" charset="0"/>
                        <a:cs typeface="Times New Roman" pitchFamily="18" charset="0"/>
                      </a:endParaRPr>
                    </a:p>
                    <a:p>
                      <a:pPr marL="285750" indent="-285750">
                        <a:buFontTx/>
                        <a:buChar char="-"/>
                      </a:pPr>
                      <a:r>
                        <a:rPr lang="en-US" sz="2500" baseline="0" dirty="0" err="1" smtClean="0">
                          <a:latin typeface="Times New Roman" pitchFamily="18" charset="0"/>
                          <a:cs typeface="Times New Roman" pitchFamily="18" charset="0"/>
                        </a:rPr>
                        <a:t>Không</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tiền</a:t>
                      </a:r>
                      <a:endParaRPr lang="en-US" sz="2500" baseline="0" dirty="0" smtClean="0">
                        <a:latin typeface="Times New Roman" pitchFamily="18" charset="0"/>
                        <a:cs typeface="Times New Roman" pitchFamily="18" charset="0"/>
                      </a:endParaRPr>
                    </a:p>
                    <a:p>
                      <a:pPr marL="285750" indent="-285750">
                        <a:buFontTx/>
                        <a:buChar char="-"/>
                      </a:pPr>
                      <a:r>
                        <a:rPr lang="en-US" sz="2500" baseline="0" dirty="0" err="1" smtClean="0">
                          <a:latin typeface="Times New Roman" pitchFamily="18" charset="0"/>
                          <a:cs typeface="Times New Roman" pitchFamily="18" charset="0"/>
                        </a:rPr>
                        <a:t>Không</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việc</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làm</a:t>
                      </a:r>
                      <a:endParaRPr lang="en-US" sz="2500" baseline="0" dirty="0" smtClean="0">
                        <a:latin typeface="Times New Roman" pitchFamily="18" charset="0"/>
                        <a:cs typeface="Times New Roman" pitchFamily="18" charset="0"/>
                      </a:endParaRPr>
                    </a:p>
                    <a:p>
                      <a:pPr marL="285750" indent="-285750">
                        <a:buFontTx/>
                        <a:buChar char="-"/>
                      </a:pPr>
                      <a:r>
                        <a:rPr lang="en-US" sz="2500" baseline="0" dirty="0" err="1" smtClean="0">
                          <a:latin typeface="Times New Roman" pitchFamily="18" charset="0"/>
                          <a:cs typeface="Times New Roman" pitchFamily="18" charset="0"/>
                        </a:rPr>
                        <a:t>Không</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tự</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nuôi</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sống</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được</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bản</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thân</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và</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gia</a:t>
                      </a:r>
                      <a:r>
                        <a:rPr lang="en-US" sz="2500" baseline="0" dirty="0" smtClean="0">
                          <a:latin typeface="Times New Roman" pitchFamily="18" charset="0"/>
                          <a:cs typeface="Times New Roman" pitchFamily="18" charset="0"/>
                        </a:rPr>
                        <a:t> </a:t>
                      </a:r>
                      <a:r>
                        <a:rPr lang="en-US" sz="2500" baseline="0" dirty="0" err="1" smtClean="0">
                          <a:latin typeface="Times New Roman" pitchFamily="18" charset="0"/>
                          <a:cs typeface="Times New Roman" pitchFamily="18" charset="0"/>
                        </a:rPr>
                        <a:t>đình</a:t>
                      </a:r>
                      <a:endParaRPr lang="en-US" sz="2500" dirty="0">
                        <a:latin typeface="Times New Roman" pitchFamily="18" charset="0"/>
                        <a:cs typeface="Times New Roman" pitchFamily="18" charset="0"/>
                      </a:endParaRPr>
                    </a:p>
                  </a:txBody>
                  <a:tcPr marT="45723" marB="45723">
                    <a:noFill/>
                  </a:tcPr>
                </a:tc>
                <a:extLst>
                  <a:ext uri="{0D108BD9-81ED-4DB2-BD59-A6C34878D82A}"/>
                </a:extLst>
              </a:tr>
              <a:tr h="2481555">
                <a:tc>
                  <a:txBody>
                    <a:bodyPr/>
                    <a:lstStyle/>
                    <a:p>
                      <a:r>
                        <a:rPr lang="en-US" sz="2500" dirty="0" err="1" smtClean="0">
                          <a:solidFill>
                            <a:srgbClr val="0000FF"/>
                          </a:solidFill>
                          <a:latin typeface="Times New Roman" pitchFamily="18" charset="0"/>
                          <a:cs typeface="Times New Roman" pitchFamily="18" charset="0"/>
                        </a:rPr>
                        <a:t>Sau</a:t>
                      </a:r>
                      <a:r>
                        <a:rPr lang="en-US" sz="2500" dirty="0" smtClean="0">
                          <a:solidFill>
                            <a:srgbClr val="0000FF"/>
                          </a:solidFill>
                          <a:latin typeface="Times New Roman" pitchFamily="18" charset="0"/>
                          <a:cs typeface="Times New Roman" pitchFamily="18" charset="0"/>
                        </a:rPr>
                        <a:t> </a:t>
                      </a:r>
                      <a:r>
                        <a:rPr lang="en-US" sz="2500" dirty="0" err="1" smtClean="0">
                          <a:solidFill>
                            <a:srgbClr val="0000FF"/>
                          </a:solidFill>
                          <a:latin typeface="Times New Roman" pitchFamily="18" charset="0"/>
                          <a:cs typeface="Times New Roman" pitchFamily="18" charset="0"/>
                        </a:rPr>
                        <a:t>khi</a:t>
                      </a:r>
                      <a:r>
                        <a:rPr lang="en-US" sz="2500" dirty="0" smtClean="0">
                          <a:solidFill>
                            <a:srgbClr val="0000FF"/>
                          </a:solidFill>
                          <a:latin typeface="Times New Roman" pitchFamily="18" charset="0"/>
                          <a:cs typeface="Times New Roman" pitchFamily="18" charset="0"/>
                        </a:rPr>
                        <a:t> </a:t>
                      </a:r>
                      <a:r>
                        <a:rPr lang="en-US" sz="2500" dirty="0" err="1" smtClean="0">
                          <a:solidFill>
                            <a:srgbClr val="0000FF"/>
                          </a:solidFill>
                          <a:latin typeface="Times New Roman" pitchFamily="18" charset="0"/>
                          <a:cs typeface="Times New Roman" pitchFamily="18" charset="0"/>
                        </a:rPr>
                        <a:t>ông</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mở</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xưởng</a:t>
                      </a:r>
                      <a:endParaRPr lang="en-US" sz="2500" dirty="0">
                        <a:solidFill>
                          <a:srgbClr val="0000FF"/>
                        </a:solidFill>
                        <a:latin typeface="Times New Roman" pitchFamily="18" charset="0"/>
                        <a:cs typeface="Times New Roman" pitchFamily="18" charset="0"/>
                      </a:endParaRPr>
                    </a:p>
                  </a:txBody>
                  <a:tcPr marT="45723" marB="45723">
                    <a:solidFill>
                      <a:srgbClr val="FFFFCC"/>
                    </a:solidFill>
                  </a:tcPr>
                </a:tc>
                <a:tc>
                  <a:txBody>
                    <a:bodyPr/>
                    <a:lstStyle/>
                    <a:p>
                      <a:pPr marL="285750" indent="-285750">
                        <a:buFontTx/>
                        <a:buChar char="-"/>
                      </a:pPr>
                      <a:r>
                        <a:rPr lang="en-US" sz="2500" dirty="0" err="1" smtClean="0">
                          <a:solidFill>
                            <a:srgbClr val="0000FF"/>
                          </a:solidFill>
                          <a:latin typeface="Times New Roman" pitchFamily="18" charset="0"/>
                          <a:cs typeface="Times New Roman" pitchFamily="18" charset="0"/>
                        </a:rPr>
                        <a:t>Có</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nghề</a:t>
                      </a:r>
                      <a:endParaRPr lang="en-US" sz="2500" baseline="0" dirty="0" smtClean="0">
                        <a:solidFill>
                          <a:srgbClr val="0000FF"/>
                        </a:solidFill>
                        <a:latin typeface="Times New Roman" pitchFamily="18" charset="0"/>
                        <a:cs typeface="Times New Roman" pitchFamily="18" charset="0"/>
                      </a:endParaRPr>
                    </a:p>
                    <a:p>
                      <a:pPr marL="285750" indent="-285750">
                        <a:buFontTx/>
                        <a:buChar char="-"/>
                      </a:pPr>
                      <a:r>
                        <a:rPr lang="en-US" sz="2500" baseline="0" dirty="0" err="1" smtClean="0">
                          <a:solidFill>
                            <a:srgbClr val="0000FF"/>
                          </a:solidFill>
                          <a:latin typeface="Times New Roman" pitchFamily="18" charset="0"/>
                          <a:cs typeface="Times New Roman" pitchFamily="18" charset="0"/>
                        </a:rPr>
                        <a:t>Có</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tiền</a:t>
                      </a:r>
                      <a:endParaRPr lang="en-US" sz="2500" baseline="0" dirty="0" smtClean="0">
                        <a:solidFill>
                          <a:srgbClr val="0000FF"/>
                        </a:solidFill>
                        <a:latin typeface="Times New Roman" pitchFamily="18" charset="0"/>
                        <a:cs typeface="Times New Roman" pitchFamily="18" charset="0"/>
                      </a:endParaRPr>
                    </a:p>
                    <a:p>
                      <a:pPr marL="285750" indent="-285750">
                        <a:buFontTx/>
                        <a:buChar char="-"/>
                      </a:pPr>
                      <a:r>
                        <a:rPr lang="en-US" sz="2500" baseline="0" dirty="0" err="1" smtClean="0">
                          <a:solidFill>
                            <a:srgbClr val="0000FF"/>
                          </a:solidFill>
                          <a:latin typeface="Times New Roman" pitchFamily="18" charset="0"/>
                          <a:cs typeface="Times New Roman" pitchFamily="18" charset="0"/>
                        </a:rPr>
                        <a:t>Có</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việc</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làm</a:t>
                      </a:r>
                      <a:endParaRPr lang="en-US" sz="2500" baseline="0" dirty="0" smtClean="0">
                        <a:solidFill>
                          <a:srgbClr val="0000FF"/>
                        </a:solidFill>
                        <a:latin typeface="Times New Roman" pitchFamily="18" charset="0"/>
                        <a:cs typeface="Times New Roman" pitchFamily="18" charset="0"/>
                      </a:endParaRPr>
                    </a:p>
                    <a:p>
                      <a:pPr marL="285750" indent="-285750">
                        <a:buFontTx/>
                        <a:buChar char="-"/>
                      </a:pPr>
                      <a:r>
                        <a:rPr lang="en-US" sz="2500" baseline="0" dirty="0" err="1" smtClean="0">
                          <a:solidFill>
                            <a:srgbClr val="0000FF"/>
                          </a:solidFill>
                          <a:latin typeface="Times New Roman" pitchFamily="18" charset="0"/>
                          <a:cs typeface="Times New Roman" pitchFamily="18" charset="0"/>
                        </a:rPr>
                        <a:t>Tự</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nuôi</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sống</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được</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bản</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thân</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và</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gia</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đình</a:t>
                      </a:r>
                      <a:endParaRPr lang="en-US" sz="2500" baseline="0" dirty="0" smtClean="0">
                        <a:solidFill>
                          <a:srgbClr val="0000FF"/>
                        </a:solidFill>
                        <a:latin typeface="Times New Roman" pitchFamily="18" charset="0"/>
                        <a:cs typeface="Times New Roman" pitchFamily="18" charset="0"/>
                      </a:endParaRPr>
                    </a:p>
                    <a:p>
                      <a:endParaRPr lang="en-US" sz="2500" dirty="0">
                        <a:solidFill>
                          <a:srgbClr val="0000FF"/>
                        </a:solidFill>
                        <a:latin typeface="Times New Roman" pitchFamily="18" charset="0"/>
                        <a:cs typeface="Times New Roman" pitchFamily="18" charset="0"/>
                      </a:endParaRPr>
                    </a:p>
                  </a:txBody>
                  <a:tcPr marT="45723" marB="45723">
                    <a:solidFill>
                      <a:srgbClr val="FFFFCC"/>
                    </a:solidFill>
                  </a:tcPr>
                </a:tc>
                <a:tc>
                  <a:txBody>
                    <a:bodyPr/>
                    <a:lstStyle/>
                    <a:p>
                      <a:pPr marL="285750" indent="-285750">
                        <a:buFontTx/>
                        <a:buChar char="-"/>
                      </a:pPr>
                      <a:r>
                        <a:rPr lang="en-US" sz="2500" dirty="0" err="1" smtClean="0">
                          <a:solidFill>
                            <a:srgbClr val="0000FF"/>
                          </a:solidFill>
                          <a:latin typeface="Times New Roman" pitchFamily="18" charset="0"/>
                          <a:cs typeface="Times New Roman" pitchFamily="18" charset="0"/>
                        </a:rPr>
                        <a:t>Có</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nghề</a:t>
                      </a:r>
                      <a:endParaRPr lang="en-US" sz="2500" baseline="0" dirty="0" smtClean="0">
                        <a:solidFill>
                          <a:srgbClr val="0000FF"/>
                        </a:solidFill>
                        <a:latin typeface="Times New Roman" pitchFamily="18" charset="0"/>
                        <a:cs typeface="Times New Roman" pitchFamily="18" charset="0"/>
                      </a:endParaRPr>
                    </a:p>
                    <a:p>
                      <a:pPr marL="285750" indent="-285750">
                        <a:buFontTx/>
                        <a:buChar char="-"/>
                      </a:pPr>
                      <a:r>
                        <a:rPr lang="en-US" sz="2500" baseline="0" dirty="0" err="1" smtClean="0">
                          <a:solidFill>
                            <a:srgbClr val="0000FF"/>
                          </a:solidFill>
                          <a:latin typeface="Times New Roman" pitchFamily="18" charset="0"/>
                          <a:cs typeface="Times New Roman" pitchFamily="18" charset="0"/>
                        </a:rPr>
                        <a:t>Có</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tiền</a:t>
                      </a:r>
                      <a:endParaRPr lang="en-US" sz="2500" baseline="0" dirty="0" smtClean="0">
                        <a:solidFill>
                          <a:srgbClr val="0000FF"/>
                        </a:solidFill>
                        <a:latin typeface="Times New Roman" pitchFamily="18" charset="0"/>
                        <a:cs typeface="Times New Roman" pitchFamily="18" charset="0"/>
                      </a:endParaRPr>
                    </a:p>
                    <a:p>
                      <a:pPr marL="285750" indent="-285750">
                        <a:buFontTx/>
                        <a:buChar char="-"/>
                      </a:pPr>
                      <a:r>
                        <a:rPr lang="en-US" sz="2500" baseline="0" dirty="0" err="1" smtClean="0">
                          <a:solidFill>
                            <a:srgbClr val="0000FF"/>
                          </a:solidFill>
                          <a:latin typeface="Times New Roman" pitchFamily="18" charset="0"/>
                          <a:cs typeface="Times New Roman" pitchFamily="18" charset="0"/>
                        </a:rPr>
                        <a:t>Có</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việc</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làm</a:t>
                      </a:r>
                      <a:endParaRPr lang="en-US" sz="2500" baseline="0" dirty="0" smtClean="0">
                        <a:solidFill>
                          <a:srgbClr val="0000FF"/>
                        </a:solidFill>
                        <a:latin typeface="Times New Roman" pitchFamily="18" charset="0"/>
                        <a:cs typeface="Times New Roman" pitchFamily="18" charset="0"/>
                      </a:endParaRPr>
                    </a:p>
                    <a:p>
                      <a:pPr marL="285750" indent="-285750">
                        <a:buFontTx/>
                        <a:buChar char="-"/>
                      </a:pPr>
                      <a:r>
                        <a:rPr lang="en-US" sz="2500" baseline="0" dirty="0" err="1" smtClean="0">
                          <a:solidFill>
                            <a:srgbClr val="0000FF"/>
                          </a:solidFill>
                          <a:latin typeface="Times New Roman" pitchFamily="18" charset="0"/>
                          <a:cs typeface="Times New Roman" pitchFamily="18" charset="0"/>
                        </a:rPr>
                        <a:t>Tự</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nuôi</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sống</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được</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bản</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thân</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và</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gia</a:t>
                      </a:r>
                      <a:r>
                        <a:rPr lang="en-US" sz="2500" baseline="0" dirty="0" smtClean="0">
                          <a:solidFill>
                            <a:srgbClr val="0000FF"/>
                          </a:solidFill>
                          <a:latin typeface="Times New Roman" pitchFamily="18" charset="0"/>
                          <a:cs typeface="Times New Roman" pitchFamily="18" charset="0"/>
                        </a:rPr>
                        <a:t> </a:t>
                      </a:r>
                      <a:r>
                        <a:rPr lang="en-US" sz="2500" baseline="0" dirty="0" err="1" smtClean="0">
                          <a:solidFill>
                            <a:srgbClr val="0000FF"/>
                          </a:solidFill>
                          <a:latin typeface="Times New Roman" pitchFamily="18" charset="0"/>
                          <a:cs typeface="Times New Roman" pitchFamily="18" charset="0"/>
                        </a:rPr>
                        <a:t>đình</a:t>
                      </a:r>
                      <a:endParaRPr lang="en-US" sz="2500" baseline="0" dirty="0" smtClean="0">
                        <a:solidFill>
                          <a:srgbClr val="0000FF"/>
                        </a:solidFill>
                        <a:latin typeface="Times New Roman" pitchFamily="18" charset="0"/>
                        <a:cs typeface="Times New Roman" pitchFamily="18" charset="0"/>
                      </a:endParaRPr>
                    </a:p>
                    <a:p>
                      <a:endParaRPr lang="en-US" sz="2500" dirty="0">
                        <a:solidFill>
                          <a:srgbClr val="0000FF"/>
                        </a:solidFill>
                        <a:latin typeface="Times New Roman" pitchFamily="18" charset="0"/>
                        <a:cs typeface="Times New Roman" pitchFamily="18" charset="0"/>
                      </a:endParaRPr>
                    </a:p>
                  </a:txBody>
                  <a:tcPr marT="45723" marB="45723">
                    <a:solidFill>
                      <a:srgbClr val="FFFFCC"/>
                    </a:solidFill>
                  </a:tcPr>
                </a:tc>
                <a:extLst>
                  <a:ext uri="{0D108BD9-81ED-4DB2-BD59-A6C34878D82A}"/>
                </a:extLst>
              </a:tr>
            </a:tbl>
          </a:graphicData>
        </a:graphic>
      </p:graphicFrame>
      <p:cxnSp>
        <p:nvCxnSpPr>
          <p:cNvPr id="5" name="Straight Connector 4"/>
          <p:cNvCxnSpPr/>
          <p:nvPr/>
        </p:nvCxnSpPr>
        <p:spPr>
          <a:xfrm>
            <a:off x="1905000" y="76200"/>
            <a:ext cx="0" cy="5410200"/>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29200" y="100013"/>
            <a:ext cx="0" cy="5410200"/>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47700" y="2971800"/>
            <a:ext cx="8267700" cy="0"/>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609600" y="100013"/>
            <a:ext cx="38100" cy="5410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47700" y="100013"/>
            <a:ext cx="83439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915400" y="100013"/>
            <a:ext cx="0" cy="5386387"/>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09600" y="5486400"/>
            <a:ext cx="8305800" cy="0"/>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sp>
        <p:nvSpPr>
          <p:cNvPr id="12" name="Content Placeholder 2"/>
          <p:cNvSpPr txBox="1">
            <a:spLocks/>
          </p:cNvSpPr>
          <p:nvPr/>
        </p:nvSpPr>
        <p:spPr bwMode="auto">
          <a:xfrm>
            <a:off x="342900" y="5827713"/>
            <a:ext cx="8572500" cy="534987"/>
          </a:xfrm>
          <a:prstGeom prst="rect">
            <a:avLst/>
          </a:prstGeom>
          <a:noFill/>
          <a:ln w="9525">
            <a:noFill/>
            <a:miter lim="800000"/>
            <a:headEnd/>
            <a:tailEnd/>
          </a:ln>
        </p:spPr>
        <p:txBody>
          <a:bodyPr/>
          <a:lstStyle/>
          <a:p>
            <a:pPr>
              <a:spcBef>
                <a:spcPct val="20000"/>
              </a:spcBef>
            </a:pPr>
            <a:r>
              <a:rPr lang="en-US" altLang="en-US" sz="2800" b="1" i="1">
                <a:solidFill>
                  <a:srgbClr val="FF0000"/>
                </a:solidFill>
                <a:cs typeface="Times New Roman" pitchFamily="18" charset="0"/>
              </a:rPr>
              <a:t>Em có nhận xét gì về việc ông An mở lớp đào tạo nghề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5"/>
          <p:cNvSpPr txBox="1">
            <a:spLocks noChangeArrowheads="1"/>
          </p:cNvSpPr>
          <p:nvPr/>
        </p:nvSpPr>
        <p:spPr bwMode="auto">
          <a:xfrm>
            <a:off x="685800" y="1036638"/>
            <a:ext cx="4351338" cy="522287"/>
          </a:xfrm>
          <a:prstGeom prst="rect">
            <a:avLst/>
          </a:prstGeom>
          <a:noFill/>
          <a:ln w="9525">
            <a:noFill/>
            <a:miter lim="800000"/>
            <a:headEnd/>
            <a:tailEnd/>
          </a:ln>
        </p:spPr>
        <p:txBody>
          <a:bodyPr>
            <a:spAutoFit/>
          </a:bodyPr>
          <a:lstStyle/>
          <a:p>
            <a:pPr algn="l">
              <a:spcBef>
                <a:spcPct val="50000"/>
              </a:spcBef>
            </a:pPr>
            <a:r>
              <a:rPr lang="en-US" altLang="en-US" sz="2800" b="1">
                <a:solidFill>
                  <a:srgbClr val="FF0000"/>
                </a:solidFill>
              </a:rPr>
              <a:t>I. ĐẶT VẤN ĐỀ</a:t>
            </a:r>
          </a:p>
        </p:txBody>
      </p:sp>
      <p:sp>
        <p:nvSpPr>
          <p:cNvPr id="15368" name="Text Box 8"/>
          <p:cNvSpPr txBox="1">
            <a:spLocks noChangeArrowheads="1"/>
          </p:cNvSpPr>
          <p:nvPr/>
        </p:nvSpPr>
        <p:spPr bwMode="auto">
          <a:xfrm>
            <a:off x="685800" y="1905000"/>
            <a:ext cx="7943850" cy="3108325"/>
          </a:xfrm>
          <a:prstGeom prst="rect">
            <a:avLst/>
          </a:prstGeom>
          <a:noFill/>
          <a:ln w="9525">
            <a:noFill/>
            <a:miter lim="800000"/>
            <a:headEnd/>
            <a:tailEnd/>
          </a:ln>
        </p:spPr>
        <p:txBody>
          <a:bodyPr>
            <a:spAutoFit/>
          </a:bodyPr>
          <a:lstStyle/>
          <a:p>
            <a:pPr>
              <a:spcBef>
                <a:spcPct val="50000"/>
              </a:spcBef>
              <a:buFont typeface="Wingdings" pitchFamily="2" charset="2"/>
              <a:buNone/>
            </a:pPr>
            <a:r>
              <a:rPr lang="en-US" altLang="en-US" sz="2800" b="1" u="sng"/>
              <a:t>2.Nhận xét: </a:t>
            </a:r>
          </a:p>
          <a:p>
            <a:pPr algn="just">
              <a:spcBef>
                <a:spcPct val="50000"/>
              </a:spcBef>
              <a:buFontTx/>
              <a:buChar char="-"/>
            </a:pPr>
            <a:r>
              <a:rPr lang="en-US" altLang="en-US" sz="2800"/>
              <a:t>Việc ông An mở lớp dạy nghề tạo điều kiện cho thanh niên có nghề có thu nhập là việc làm đúng và đáng khuyến khích. </a:t>
            </a:r>
          </a:p>
          <a:p>
            <a:pPr algn="just">
              <a:spcBef>
                <a:spcPct val="50000"/>
              </a:spcBef>
            </a:pPr>
            <a:r>
              <a:rPr lang="en-US" altLang="en-US" sz="2800">
                <a:cs typeface="Times New Roman" pitchFamily="18" charset="0"/>
                <a:sym typeface="Wingdings" pitchFamily="2" charset="2"/>
              </a:rPr>
              <a:t>G</a:t>
            </a:r>
            <a:r>
              <a:rPr lang="en-US" altLang="en-US" sz="2800">
                <a:cs typeface="Times New Roman" pitchFamily="18" charset="0"/>
              </a:rPr>
              <a:t>óp phần giải quyết việc làm cho người lao động và được nhà nước khuyến khích, tạo điều kiện.</a:t>
            </a:r>
            <a:endParaRPr lang="en-US" altLang="en-US" sz="2800"/>
          </a:p>
        </p:txBody>
      </p:sp>
      <p:sp>
        <p:nvSpPr>
          <p:cNvPr id="21508" name="Text Box 2"/>
          <p:cNvSpPr txBox="1">
            <a:spLocks noChangeArrowheads="1"/>
          </p:cNvSpPr>
          <p:nvPr/>
        </p:nvSpPr>
        <p:spPr bwMode="auto">
          <a:xfrm>
            <a:off x="525463" y="147638"/>
            <a:ext cx="8389937" cy="523875"/>
          </a:xfrm>
          <a:prstGeom prst="rect">
            <a:avLst/>
          </a:prstGeom>
          <a:solidFill>
            <a:srgbClr val="ACF6FA"/>
          </a:solidFill>
          <a:ln w="9525">
            <a:solidFill>
              <a:srgbClr val="669900"/>
            </a:solidFill>
            <a:miter lim="800000"/>
            <a:headEnd/>
            <a:tailEnd/>
          </a:ln>
        </p:spPr>
        <p:txBody>
          <a:bodyPr>
            <a:spAutoFit/>
          </a:bodyPr>
          <a:lstStyle/>
          <a:p>
            <a:pPr>
              <a:spcBef>
                <a:spcPct val="50000"/>
              </a:spcBef>
            </a:pPr>
            <a:r>
              <a:rPr lang="en-US" sz="2800" u="sng">
                <a:solidFill>
                  <a:srgbClr val="FF0000"/>
                </a:solidFill>
              </a:rPr>
              <a:t>Bài 14: </a:t>
            </a:r>
            <a:r>
              <a:rPr lang="en-US" sz="2800" b="1">
                <a:solidFill>
                  <a:srgbClr val="FF0000"/>
                </a:solidFill>
              </a:rPr>
              <a:t>Quyền và nghĩa vụ lao động của công dân (t1)</a:t>
            </a:r>
            <a:endParaRPr lang="en-US" sz="2800">
              <a:solidFill>
                <a:srgbClr val="FF0000"/>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fade">
                                      <p:cBhvr>
                                        <p:cTn id="7" dur="20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DSC_0001"/>
          <p:cNvPicPr>
            <a:picLocks noChangeAspect="1" noChangeArrowheads="1"/>
          </p:cNvPicPr>
          <p:nvPr/>
        </p:nvPicPr>
        <p:blipFill>
          <a:blip r:embed="rId2">
            <a:lum bright="58000" contrast="-70000"/>
          </a:blip>
          <a:srcRect/>
          <a:stretch>
            <a:fillRect/>
          </a:stretch>
        </p:blipFill>
        <p:spPr bwMode="auto">
          <a:xfrm>
            <a:off x="0" y="-914400"/>
            <a:ext cx="9167813" cy="7772400"/>
          </a:xfrm>
          <a:prstGeom prst="rect">
            <a:avLst/>
          </a:prstGeom>
          <a:noFill/>
          <a:ln w="9525">
            <a:noFill/>
            <a:miter lim="800000"/>
            <a:headEnd/>
            <a:tailEnd/>
          </a:ln>
        </p:spPr>
      </p:pic>
      <p:sp>
        <p:nvSpPr>
          <p:cNvPr id="6146" name="Text Box 2"/>
          <p:cNvSpPr txBox="1">
            <a:spLocks noChangeArrowheads="1"/>
          </p:cNvSpPr>
          <p:nvPr/>
        </p:nvSpPr>
        <p:spPr bwMode="auto">
          <a:xfrm>
            <a:off x="392113" y="1752600"/>
            <a:ext cx="8382000" cy="3108325"/>
          </a:xfrm>
          <a:prstGeom prst="rect">
            <a:avLst/>
          </a:prstGeom>
          <a:noFill/>
          <a:ln w="9525">
            <a:noFill/>
            <a:miter lim="800000"/>
            <a:headEnd/>
            <a:tailEnd/>
          </a:ln>
        </p:spPr>
        <p:txBody>
          <a:bodyPr>
            <a:spAutoFit/>
          </a:bodyPr>
          <a:lstStyle/>
          <a:p>
            <a:pPr algn="just">
              <a:spcBef>
                <a:spcPct val="50000"/>
              </a:spcBef>
            </a:pPr>
            <a:r>
              <a:rPr lang="en-US" altLang="en-US" sz="2800" b="1">
                <a:solidFill>
                  <a:srgbClr val="0000FF"/>
                </a:solidFill>
                <a:latin typeface=".VnTime" pitchFamily="34" charset="0"/>
              </a:rPr>
              <a:t>      </a:t>
            </a:r>
            <a:r>
              <a:rPr lang="en-US" altLang="en-US" sz="2800" b="1">
                <a:solidFill>
                  <a:srgbClr val="0000FF"/>
                </a:solidFill>
                <a:cs typeface="Times New Roman" pitchFamily="18" charset="0"/>
              </a:rPr>
              <a:t>Sau khi thỏa thuận kí cam kết với công ti trách nhiệm hữu hạn Hoàng Long về công việc, tiền công, thời gian lao động và các điều kiện khác, Chị Ba được nhận vào công ti. Làm việc được hơn một tháng, thấy có nơi khác công việc cũng như thế nhưng trả công cao hơn, chị đã tư ý thôi việc mà không báo trước cho Giám đốc công ti.</a:t>
            </a:r>
          </a:p>
        </p:txBody>
      </p:sp>
      <p:sp>
        <p:nvSpPr>
          <p:cNvPr id="22532" name="Rectangle 3"/>
          <p:cNvSpPr>
            <a:spLocks noChangeArrowheads="1"/>
          </p:cNvSpPr>
          <p:nvPr/>
        </p:nvSpPr>
        <p:spPr bwMode="auto">
          <a:xfrm>
            <a:off x="381000" y="890588"/>
            <a:ext cx="2476500" cy="492125"/>
          </a:xfrm>
          <a:prstGeom prst="rect">
            <a:avLst/>
          </a:prstGeom>
          <a:noFill/>
          <a:ln w="9525">
            <a:noFill/>
            <a:miter lim="800000"/>
            <a:headEnd/>
            <a:tailEnd/>
          </a:ln>
        </p:spPr>
        <p:txBody>
          <a:bodyPr wrap="none">
            <a:spAutoFit/>
          </a:bodyPr>
          <a:lstStyle/>
          <a:p>
            <a:pPr>
              <a:spcBef>
                <a:spcPct val="50000"/>
              </a:spcBef>
            </a:pPr>
            <a:r>
              <a:rPr lang="en-US" altLang="en-US" sz="2600" b="1">
                <a:solidFill>
                  <a:srgbClr val="FF0066"/>
                </a:solidFill>
                <a:latin typeface=".VnTime" pitchFamily="34" charset="0"/>
                <a:sym typeface="Wingdings 2" pitchFamily="18" charset="2"/>
              </a:rPr>
              <a:t> </a:t>
            </a:r>
            <a:r>
              <a:rPr lang="en-US" altLang="en-US" sz="2600" b="1">
                <a:solidFill>
                  <a:srgbClr val="FF0066"/>
                </a:solidFill>
                <a:latin typeface=".VnTime" pitchFamily="34" charset="0"/>
              </a:rPr>
              <a:t>T×nh huèng 2</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edg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theme/theme1.xml><?xml version="1.0" encoding="utf-8"?>
<a:theme xmlns:a="http://schemas.openxmlformats.org/drawingml/2006/main" name="Training">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2527</Words>
  <Application>Microsoft Office PowerPoint</Application>
  <PresentationFormat>On-screen Show (4:3)</PresentationFormat>
  <Paragraphs>233</Paragraphs>
  <Slides>44</Slides>
  <Notes>8</Notes>
  <HiddenSlides>0</HiddenSlides>
  <MMClips>1</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Training</vt:lpstr>
      <vt:lpstr>Slide 1</vt:lpstr>
      <vt:lpstr>Slide 2</vt:lpstr>
      <vt:lpstr>Slide 3</vt:lpstr>
      <vt:lpstr>Slide 4</vt:lpstr>
      <vt:lpstr>NỘI DUNG BÀI HỌC </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NEW EMPLOYEES</dc:title>
  <dc:creator/>
  <cp:lastModifiedBy/>
  <cp:revision>385</cp:revision>
  <dcterms:created xsi:type="dcterms:W3CDTF">2010-10-19T07:54:15Z</dcterms:created>
  <dcterms:modified xsi:type="dcterms:W3CDTF">2021-03-06T01:02:38Z</dcterms:modified>
</cp:coreProperties>
</file>