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93" r:id="rId3"/>
    <p:sldId id="260" r:id="rId4"/>
    <p:sldId id="281" r:id="rId5"/>
    <p:sldId id="282" r:id="rId6"/>
    <p:sldId id="262" r:id="rId7"/>
    <p:sldId id="292" r:id="rId8"/>
    <p:sldId id="267" r:id="rId9"/>
    <p:sldId id="283" r:id="rId10"/>
    <p:sldId id="284" r:id="rId11"/>
    <p:sldId id="288" r:id="rId12"/>
    <p:sldId id="289" r:id="rId13"/>
    <p:sldId id="295" r:id="rId14"/>
    <p:sldId id="296" r:id="rId15"/>
    <p:sldId id="290" r:id="rId16"/>
    <p:sldId id="294" r:id="rId17"/>
    <p:sldId id="273" r:id="rId18"/>
    <p:sldId id="274" r:id="rId19"/>
    <p:sldId id="275" r:id="rId20"/>
    <p:sldId id="285" r:id="rId21"/>
    <p:sldId id="297" r:id="rId22"/>
    <p:sldId id="298" r:id="rId23"/>
    <p:sldId id="299" r:id="rId24"/>
    <p:sldId id="300" r:id="rId25"/>
    <p:sldId id="301" r:id="rId26"/>
    <p:sldId id="302" r:id="rId27"/>
    <p:sldId id="303" r:id="rId28"/>
    <p:sldId id="28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96" d="100"/>
          <a:sy n="96" d="100"/>
        </p:scale>
        <p:origin x="-178" y="2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06AD8D9-1F80-4225-92A9-E7AF43F3B3B0}" type="datetimeFigureOut">
              <a:rPr lang="en-US" smtClean="0"/>
              <a:t>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46151B-65D6-4AB3-9931-AA831E257782}" type="slidenum">
              <a:rPr lang="en-US" smtClean="0"/>
              <a:t>‹#›</a:t>
            </a:fld>
            <a:endParaRPr lang="en-US"/>
          </a:p>
        </p:txBody>
      </p:sp>
    </p:spTree>
    <p:extLst>
      <p:ext uri="{BB962C8B-B14F-4D97-AF65-F5344CB8AC3E}">
        <p14:creationId xmlns:p14="http://schemas.microsoft.com/office/powerpoint/2010/main" val="3490058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6AD8D9-1F80-4225-92A9-E7AF43F3B3B0}" type="datetimeFigureOut">
              <a:rPr lang="en-US" smtClean="0"/>
              <a:t>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46151B-65D6-4AB3-9931-AA831E257782}" type="slidenum">
              <a:rPr lang="en-US" smtClean="0"/>
              <a:t>‹#›</a:t>
            </a:fld>
            <a:endParaRPr lang="en-US"/>
          </a:p>
        </p:txBody>
      </p:sp>
    </p:spTree>
    <p:extLst>
      <p:ext uri="{BB962C8B-B14F-4D97-AF65-F5344CB8AC3E}">
        <p14:creationId xmlns:p14="http://schemas.microsoft.com/office/powerpoint/2010/main" val="17503530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6AD8D9-1F80-4225-92A9-E7AF43F3B3B0}" type="datetimeFigureOut">
              <a:rPr lang="en-US" smtClean="0"/>
              <a:t>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46151B-65D6-4AB3-9931-AA831E257782}" type="slidenum">
              <a:rPr lang="en-US" smtClean="0"/>
              <a:t>‹#›</a:t>
            </a:fld>
            <a:endParaRPr lang="en-US"/>
          </a:p>
        </p:txBody>
      </p:sp>
    </p:spTree>
    <p:extLst>
      <p:ext uri="{BB962C8B-B14F-4D97-AF65-F5344CB8AC3E}">
        <p14:creationId xmlns:p14="http://schemas.microsoft.com/office/powerpoint/2010/main" val="29736361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09600" y="1600201"/>
            <a:ext cx="10972800" cy="4525963"/>
          </a:xfrm>
        </p:spPr>
        <p:txBody>
          <a:bodyPr/>
          <a:lstStyle/>
          <a:p>
            <a:endParaRPr lang="en-US"/>
          </a:p>
        </p:txBody>
      </p:sp>
      <p:sp>
        <p:nvSpPr>
          <p:cNvPr id="4" name="Date Placeholder 3"/>
          <p:cNvSpPr>
            <a:spLocks noGrp="1"/>
          </p:cNvSpPr>
          <p:nvPr>
            <p:ph type="dt" sz="half" idx="10"/>
          </p:nvPr>
        </p:nvSpPr>
        <p:spPr>
          <a:xfrm>
            <a:off x="609600" y="6245225"/>
            <a:ext cx="2844800" cy="476250"/>
          </a:xfrm>
        </p:spPr>
        <p:txBody>
          <a:bodyPr/>
          <a:lstStyle>
            <a:lvl1pPr>
              <a:defRPr/>
            </a:lvl1pPr>
          </a:lstStyle>
          <a:p>
            <a:endParaRPr lang="en-US"/>
          </a:p>
        </p:txBody>
      </p:sp>
      <p:sp>
        <p:nvSpPr>
          <p:cNvPr id="5" name="Footer Placeholder 4"/>
          <p:cNvSpPr>
            <a:spLocks noGrp="1"/>
          </p:cNvSpPr>
          <p:nvPr>
            <p:ph type="ftr" sz="quarter" idx="11"/>
          </p:nvPr>
        </p:nvSpPr>
        <p:spPr>
          <a:xfrm>
            <a:off x="4165600" y="6245225"/>
            <a:ext cx="3860800" cy="476250"/>
          </a:xfrm>
        </p:spPr>
        <p:txBody>
          <a:bodyPr/>
          <a:lstStyle>
            <a:lvl1pPr>
              <a:defRPr/>
            </a:lvl1pPr>
          </a:lstStyle>
          <a:p>
            <a:endParaRPr lang="en-US"/>
          </a:p>
        </p:txBody>
      </p:sp>
      <p:sp>
        <p:nvSpPr>
          <p:cNvPr id="6" name="Slide Number Placeholder 5"/>
          <p:cNvSpPr>
            <a:spLocks noGrp="1"/>
          </p:cNvSpPr>
          <p:nvPr>
            <p:ph type="sldNum" sz="quarter" idx="12"/>
          </p:nvPr>
        </p:nvSpPr>
        <p:spPr>
          <a:xfrm>
            <a:off x="8737600" y="6245225"/>
            <a:ext cx="2844800" cy="476250"/>
          </a:xfrm>
        </p:spPr>
        <p:txBody>
          <a:bodyPr/>
          <a:lstStyle>
            <a:lvl1pPr>
              <a:defRPr/>
            </a:lvl1pPr>
          </a:lstStyle>
          <a:p>
            <a:fld id="{9E9B9A68-E075-4429-9EA0-C54DD384EE9B}" type="slidenum">
              <a:rPr lang="en-US"/>
              <a:pPr/>
              <a:t>‹#›</a:t>
            </a:fld>
            <a:endParaRPr lang="en-US"/>
          </a:p>
        </p:txBody>
      </p:sp>
    </p:spTree>
    <p:extLst>
      <p:ext uri="{BB962C8B-B14F-4D97-AF65-F5344CB8AC3E}">
        <p14:creationId xmlns:p14="http://schemas.microsoft.com/office/powerpoint/2010/main" val="1492925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6AD8D9-1F80-4225-92A9-E7AF43F3B3B0}" type="datetimeFigureOut">
              <a:rPr lang="en-US" smtClean="0"/>
              <a:t>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46151B-65D6-4AB3-9931-AA831E257782}" type="slidenum">
              <a:rPr lang="en-US" smtClean="0"/>
              <a:t>‹#›</a:t>
            </a:fld>
            <a:endParaRPr lang="en-US"/>
          </a:p>
        </p:txBody>
      </p:sp>
    </p:spTree>
    <p:extLst>
      <p:ext uri="{BB962C8B-B14F-4D97-AF65-F5344CB8AC3E}">
        <p14:creationId xmlns:p14="http://schemas.microsoft.com/office/powerpoint/2010/main" val="26550282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06AD8D9-1F80-4225-92A9-E7AF43F3B3B0}" type="datetimeFigureOut">
              <a:rPr lang="en-US" smtClean="0"/>
              <a:t>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246151B-65D6-4AB3-9931-AA831E257782}" type="slidenum">
              <a:rPr lang="en-US" smtClean="0"/>
              <a:t>‹#›</a:t>
            </a:fld>
            <a:endParaRPr lang="en-US"/>
          </a:p>
        </p:txBody>
      </p:sp>
    </p:spTree>
    <p:extLst>
      <p:ext uri="{BB962C8B-B14F-4D97-AF65-F5344CB8AC3E}">
        <p14:creationId xmlns:p14="http://schemas.microsoft.com/office/powerpoint/2010/main" val="2156899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06AD8D9-1F80-4225-92A9-E7AF43F3B3B0}" type="datetimeFigureOut">
              <a:rPr lang="en-US" smtClean="0"/>
              <a:t>12/7/2020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46151B-65D6-4AB3-9931-AA831E257782}" type="slidenum">
              <a:rPr lang="en-US" smtClean="0"/>
              <a:t>‹#›</a:t>
            </a:fld>
            <a:endParaRPr lang="en-US"/>
          </a:p>
        </p:txBody>
      </p:sp>
    </p:spTree>
    <p:extLst>
      <p:ext uri="{BB962C8B-B14F-4D97-AF65-F5344CB8AC3E}">
        <p14:creationId xmlns:p14="http://schemas.microsoft.com/office/powerpoint/2010/main" val="26938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06AD8D9-1F80-4225-92A9-E7AF43F3B3B0}" type="datetimeFigureOut">
              <a:rPr lang="en-US" smtClean="0"/>
              <a:t>12/7/2020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246151B-65D6-4AB3-9931-AA831E257782}" type="slidenum">
              <a:rPr lang="en-US" smtClean="0"/>
              <a:t>‹#›</a:t>
            </a:fld>
            <a:endParaRPr lang="en-US"/>
          </a:p>
        </p:txBody>
      </p:sp>
    </p:spTree>
    <p:extLst>
      <p:ext uri="{BB962C8B-B14F-4D97-AF65-F5344CB8AC3E}">
        <p14:creationId xmlns:p14="http://schemas.microsoft.com/office/powerpoint/2010/main" val="3929259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06AD8D9-1F80-4225-92A9-E7AF43F3B3B0}" type="datetimeFigureOut">
              <a:rPr lang="en-US" smtClean="0"/>
              <a:t>12/7/2020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246151B-65D6-4AB3-9931-AA831E257782}" type="slidenum">
              <a:rPr lang="en-US" smtClean="0"/>
              <a:t>‹#›</a:t>
            </a:fld>
            <a:endParaRPr lang="en-US"/>
          </a:p>
        </p:txBody>
      </p:sp>
    </p:spTree>
    <p:extLst>
      <p:ext uri="{BB962C8B-B14F-4D97-AF65-F5344CB8AC3E}">
        <p14:creationId xmlns:p14="http://schemas.microsoft.com/office/powerpoint/2010/main" val="1441359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6AD8D9-1F80-4225-92A9-E7AF43F3B3B0}" type="datetimeFigureOut">
              <a:rPr lang="en-US" smtClean="0"/>
              <a:t>12/7/2020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246151B-65D6-4AB3-9931-AA831E257782}" type="slidenum">
              <a:rPr lang="en-US" smtClean="0"/>
              <a:t>‹#›</a:t>
            </a:fld>
            <a:endParaRPr lang="en-US"/>
          </a:p>
        </p:txBody>
      </p:sp>
    </p:spTree>
    <p:extLst>
      <p:ext uri="{BB962C8B-B14F-4D97-AF65-F5344CB8AC3E}">
        <p14:creationId xmlns:p14="http://schemas.microsoft.com/office/powerpoint/2010/main" val="2233770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6AD8D9-1F80-4225-92A9-E7AF43F3B3B0}" type="datetimeFigureOut">
              <a:rPr lang="en-US" smtClean="0"/>
              <a:t>12/7/2020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46151B-65D6-4AB3-9931-AA831E257782}" type="slidenum">
              <a:rPr lang="en-US" smtClean="0"/>
              <a:t>‹#›</a:t>
            </a:fld>
            <a:endParaRPr lang="en-US"/>
          </a:p>
        </p:txBody>
      </p:sp>
    </p:spTree>
    <p:extLst>
      <p:ext uri="{BB962C8B-B14F-4D97-AF65-F5344CB8AC3E}">
        <p14:creationId xmlns:p14="http://schemas.microsoft.com/office/powerpoint/2010/main" val="3618305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6AD8D9-1F80-4225-92A9-E7AF43F3B3B0}" type="datetimeFigureOut">
              <a:rPr lang="en-US" smtClean="0"/>
              <a:t>12/7/2020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246151B-65D6-4AB3-9931-AA831E257782}" type="slidenum">
              <a:rPr lang="en-US" smtClean="0"/>
              <a:t>‹#›</a:t>
            </a:fld>
            <a:endParaRPr lang="en-US"/>
          </a:p>
        </p:txBody>
      </p:sp>
    </p:spTree>
    <p:extLst>
      <p:ext uri="{BB962C8B-B14F-4D97-AF65-F5344CB8AC3E}">
        <p14:creationId xmlns:p14="http://schemas.microsoft.com/office/powerpoint/2010/main" val="2191428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6AD8D9-1F80-4225-92A9-E7AF43F3B3B0}" type="datetimeFigureOut">
              <a:rPr lang="en-US" smtClean="0"/>
              <a:t>12/7/2020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46151B-65D6-4AB3-9931-AA831E257782}" type="slidenum">
              <a:rPr lang="en-US" smtClean="0"/>
              <a:t>‹#›</a:t>
            </a:fld>
            <a:endParaRPr lang="en-US"/>
          </a:p>
        </p:txBody>
      </p:sp>
    </p:spTree>
    <p:extLst>
      <p:ext uri="{BB962C8B-B14F-4D97-AF65-F5344CB8AC3E}">
        <p14:creationId xmlns:p14="http://schemas.microsoft.com/office/powerpoint/2010/main" val="29512898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image" Target="../media/image2.gif"/><Relationship Id="rId7" Type="http://schemas.openxmlformats.org/officeDocument/2006/relationships/image" Target="../media/image5.gif"/><Relationship Id="rId2" Type="http://schemas.openxmlformats.org/officeDocument/2006/relationships/image" Target="../media/image1.gif"/><Relationship Id="rId1" Type="http://schemas.openxmlformats.org/officeDocument/2006/relationships/slideLayout" Target="../slideLayouts/slideLayout7.xml"/><Relationship Id="rId6" Type="http://schemas.openxmlformats.org/officeDocument/2006/relationships/image" Target="../media/image4.gif"/><Relationship Id="rId5" Type="http://schemas.openxmlformats.org/officeDocument/2006/relationships/image" Target="../media/image3.gif"/><Relationship Id="rId4" Type="http://schemas.openxmlformats.org/officeDocument/2006/relationships/hyperlink" Target="http://animfactory.com/animations/nature/flowers/butterflies_flowers_md_clr.gif" TargetMode="External"/><Relationship Id="rId9" Type="http://schemas.openxmlformats.org/officeDocument/2006/relationships/image" Target="../media/image7.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7.xml"/><Relationship Id="rId5" Type="http://schemas.openxmlformats.org/officeDocument/2006/relationships/image" Target="../media/image11.gif"/><Relationship Id="rId4" Type="http://schemas.openxmlformats.org/officeDocument/2006/relationships/image" Target="../media/image10.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2" descr="tranh day hoc"/>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609600"/>
            <a:ext cx="9144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37" name="Picture 5" descr="136"/>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62801" y="533400"/>
            <a:ext cx="2447925" cy="139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38" name="Picture 6" descr="butterflies_flowers_md_clr.gif">
            <a:hlinkClick r:id="rId4"/>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144000" y="4875214"/>
            <a:ext cx="1982788" cy="198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39" name="Picture 7" descr="129"/>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562600" y="762001"/>
            <a:ext cx="1828800"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40" name="Picture 9" descr="130"/>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600200" y="-152400"/>
            <a:ext cx="3048000"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41" name="Picture 10" descr="130"/>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7620000" y="152400"/>
            <a:ext cx="2743200" cy="263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42" name="Picture 11" descr="Misc-06-june"/>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096000" y="990600"/>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43" name="Picture 12" descr="Torch-03-june"/>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3886200" y="381000"/>
            <a:ext cx="4762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44" name="Picture 13" descr="130"/>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5029200" y="-1066800"/>
            <a:ext cx="3455988" cy="332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45" name="Picture 14" descr="130"/>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1143000" y="3352800"/>
            <a:ext cx="2286000"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2046" name="Picture 15" descr="130"/>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8355014" y="-228600"/>
            <a:ext cx="3227387" cy="234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02037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5510" y="171607"/>
            <a:ext cx="10972800" cy="1143000"/>
          </a:xfrm>
        </p:spPr>
        <p:txBody>
          <a:bodyPr>
            <a:normAutofit/>
          </a:bodyPr>
          <a:lstStyle/>
          <a:p>
            <a:pPr algn="ctr"/>
            <a:r>
              <a:rPr lang="vi-VN" sz="3600" b="1" u="sng" dirty="0" smtClean="0">
                <a:solidFill>
                  <a:srgbClr val="FF0000"/>
                </a:solidFill>
              </a:rPr>
              <a:t>GHI NHỚ</a:t>
            </a:r>
            <a:r>
              <a:rPr lang="vi-VN" sz="3600" dirty="0" smtClean="0">
                <a:solidFill>
                  <a:srgbClr val="FF0000"/>
                </a:solidFill>
              </a:rPr>
              <a:t>: sgk/123</a:t>
            </a:r>
            <a:endParaRPr lang="en-US" sz="3600" dirty="0">
              <a:solidFill>
                <a:srgbClr val="FF0000"/>
              </a:solidFill>
            </a:endParaRPr>
          </a:p>
        </p:txBody>
      </p:sp>
      <p:sp>
        <p:nvSpPr>
          <p:cNvPr id="4" name="Title 1"/>
          <p:cNvSpPr txBox="1">
            <a:spLocks/>
          </p:cNvSpPr>
          <p:nvPr/>
        </p:nvSpPr>
        <p:spPr>
          <a:xfrm>
            <a:off x="609600" y="1107583"/>
            <a:ext cx="10972800" cy="51000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algn="just">
              <a:lnSpc>
                <a:spcPct val="100000"/>
              </a:lnSpc>
            </a:pPr>
            <a:r>
              <a:rPr lang="vi-VN" sz="3200" dirty="0" smtClean="0"/>
              <a:t>- Các vế của câu ghép có quan hệ với nhau khá chặt chẽ. Những quan hệ thường gặp là: quan hệ nguyên nhân, quan hệ điều kiện (giả thiết), quan hệ tương phản, quan hệ tăng tiến, quan hệ lựa chọn, quan hệ bổ sung, quan hệ đồng thời, quan hệ tiếp nối, quan hệ giải thích.</a:t>
            </a:r>
          </a:p>
          <a:p>
            <a:pPr indent="457200" algn="just">
              <a:lnSpc>
                <a:spcPct val="100000"/>
              </a:lnSpc>
            </a:pPr>
            <a:r>
              <a:rPr lang="vi-VN" sz="3200" dirty="0" smtClean="0"/>
              <a:t>- Mỗi quan hệ thường được đánh dấu bằng những quan hệ từ, cặp quan hệ từ hoặc cặp từ hô ứng nhất định. Tuy nhiên, để nhận biết chính xác quan hệ ý nghĩa giữa các vế câu, trong nhiều trường hợp, ta phải dựa vào văn cảnh hoặc hoàn cảnh giao tiếp</a:t>
            </a:r>
            <a:endParaRPr lang="en-US" sz="3200" dirty="0"/>
          </a:p>
        </p:txBody>
      </p:sp>
    </p:spTree>
    <p:extLst>
      <p:ext uri="{BB962C8B-B14F-4D97-AF65-F5344CB8AC3E}">
        <p14:creationId xmlns:p14="http://schemas.microsoft.com/office/powerpoint/2010/main" val="36436239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107212"/>
            <a:ext cx="10972800" cy="1143000"/>
          </a:xfrm>
        </p:spPr>
        <p:txBody>
          <a:bodyPr>
            <a:normAutofit fontScale="90000"/>
          </a:bodyPr>
          <a:lstStyle/>
          <a:p>
            <a:r>
              <a:rPr lang="en-US" u="sng" dirty="0" err="1">
                <a:solidFill>
                  <a:srgbClr val="FF0000"/>
                </a:solidFill>
                <a:latin typeface="Times New Roman" panose="02020603050405020304" pitchFamily="18" charset="0"/>
                <a:cs typeface="Times New Roman" panose="02020603050405020304" pitchFamily="18" charset="0"/>
              </a:rPr>
              <a:t>Bài</a:t>
            </a:r>
            <a:r>
              <a:rPr lang="en-US" u="sng" dirty="0">
                <a:solidFill>
                  <a:srgbClr val="FF0000"/>
                </a:solidFill>
                <a:latin typeface="Times New Roman" panose="02020603050405020304" pitchFamily="18" charset="0"/>
                <a:cs typeface="Times New Roman" panose="02020603050405020304" pitchFamily="18" charset="0"/>
              </a:rPr>
              <a:t> </a:t>
            </a:r>
            <a:r>
              <a:rPr lang="en-US" u="sng" dirty="0" err="1">
                <a:solidFill>
                  <a:srgbClr val="FF0000"/>
                </a:solidFill>
                <a:latin typeface="Times New Roman" panose="02020603050405020304" pitchFamily="18" charset="0"/>
                <a:cs typeface="Times New Roman" panose="02020603050405020304" pitchFamily="18" charset="0"/>
              </a:rPr>
              <a:t>tập</a:t>
            </a:r>
            <a:r>
              <a:rPr lang="en-US" u="sng" dirty="0">
                <a:solidFill>
                  <a:srgbClr val="FF0000"/>
                </a:solidFill>
                <a:latin typeface="Times New Roman" panose="02020603050405020304" pitchFamily="18" charset="0"/>
                <a:cs typeface="Times New Roman" panose="02020603050405020304" pitchFamily="18" charset="0"/>
              </a:rPr>
              <a:t> 2: (</a:t>
            </a:r>
            <a:r>
              <a:rPr lang="en-US" u="sng" dirty="0" err="1" smtClean="0">
                <a:solidFill>
                  <a:srgbClr val="FF0000"/>
                </a:solidFill>
                <a:latin typeface="Times New Roman" panose="02020603050405020304" pitchFamily="18" charset="0"/>
                <a:cs typeface="Times New Roman" panose="02020603050405020304" pitchFamily="18" charset="0"/>
              </a:rPr>
              <a:t>sgk</a:t>
            </a:r>
            <a:r>
              <a:rPr lang="en-US" u="sng" dirty="0" smtClean="0">
                <a:solidFill>
                  <a:srgbClr val="FF0000"/>
                </a:solidFill>
                <a:latin typeface="Times New Roman" panose="02020603050405020304" pitchFamily="18" charset="0"/>
                <a:cs typeface="Times New Roman" panose="02020603050405020304" pitchFamily="18" charset="0"/>
              </a:rPr>
              <a:t>/124</a:t>
            </a:r>
            <a:r>
              <a:rPr lang="en-US" u="sng" dirty="0">
                <a:solidFill>
                  <a:srgbClr val="FF0000"/>
                </a:solidFill>
                <a:latin typeface="Times New Roman" panose="02020603050405020304" pitchFamily="18" charset="0"/>
                <a:cs typeface="Times New Roman" panose="02020603050405020304" pitchFamily="18" charset="0"/>
              </a:rPr>
              <a:t>)</a:t>
            </a:r>
            <a:br>
              <a:rPr lang="en-US" u="sng" dirty="0">
                <a:solidFill>
                  <a:srgbClr val="FF0000"/>
                </a:solidFill>
                <a:latin typeface="Times New Roman" panose="02020603050405020304" pitchFamily="18" charset="0"/>
                <a:cs typeface="Times New Roman" panose="02020603050405020304" pitchFamily="18" charset="0"/>
              </a:rPr>
            </a:br>
            <a:endParaRPr lang="en-US" dirty="0"/>
          </a:p>
        </p:txBody>
      </p:sp>
      <p:sp>
        <p:nvSpPr>
          <p:cNvPr id="4" name="Rectangle 3"/>
          <p:cNvSpPr/>
          <p:nvPr/>
        </p:nvSpPr>
        <p:spPr>
          <a:xfrm>
            <a:off x="354169" y="1148040"/>
            <a:ext cx="11483662" cy="341632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Biển</a:t>
            </a:r>
            <a:r>
              <a:rPr lang="en-US" sz="3600" dirty="0" smtClean="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luôn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thay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đổi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tùy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theo</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sắc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mây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trời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Trời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xanh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thẳm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biển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cũng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xanh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thẳm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như</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dâng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cao</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lên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chắc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nịch</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Trời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rải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mây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trắng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nhạt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biển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mơ</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màng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dịu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hơi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sương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Trời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âm</a:t>
            </a:r>
            <a:r>
              <a:rPr lang="en-US" sz="3600" dirty="0">
                <a:latin typeface="Times New Roman" panose="02020603050405020304" pitchFamily="18" charset="0"/>
                <a:cs typeface="Times New Roman" panose="02020603050405020304" pitchFamily="18" charset="0"/>
              </a:rPr>
              <a:t> u </a:t>
            </a:r>
            <a:r>
              <a:rPr lang="en-US" sz="3600" dirty="0" err="1">
                <a:latin typeface="Times New Roman" panose="02020603050405020304" pitchFamily="18" charset="0"/>
                <a:cs typeface="Times New Roman" panose="02020603050405020304" pitchFamily="18" charset="0"/>
              </a:rPr>
              <a:t>mây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mưa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biển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xám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xịt</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nặng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nề</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Trời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ầm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ầm</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dông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gió</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biển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đục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ngầu</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giận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dữ</a:t>
            </a:r>
            <a:r>
              <a:rPr lang="en-US" sz="3600" dirty="0" smtClean="0">
                <a:latin typeface="Times New Roman" panose="02020603050405020304" pitchFamily="18" charset="0"/>
                <a:cs typeface="Times New Roman" panose="02020603050405020304" pitchFamily="18" charset="0"/>
              </a:rPr>
              <a:t>…                                                                              </a:t>
            </a:r>
            <a:endParaRPr lang="en-US" sz="3600" dirty="0">
              <a:latin typeface="Times New Roman" panose="02020603050405020304" pitchFamily="18" charset="0"/>
              <a:cs typeface="Times New Roman" panose="02020603050405020304" pitchFamily="18" charset="0"/>
            </a:endParaRPr>
          </a:p>
          <a:p>
            <a:pPr algn="just"/>
            <a:r>
              <a:rPr lang="en-US" sz="3600" dirty="0" smtClean="0">
                <a:latin typeface="Times New Roman" panose="02020603050405020304" pitchFamily="18" charset="0"/>
                <a:cs typeface="Times New Roman" panose="02020603050405020304" pitchFamily="18" charset="0"/>
              </a:rPr>
              <a:t>                                                   </a:t>
            </a:r>
            <a:r>
              <a:rPr lang="en-US" sz="3200" i="1" dirty="0" smtClean="0">
                <a:latin typeface="Times New Roman" panose="02020603050405020304" pitchFamily="18" charset="0"/>
                <a:cs typeface="Times New Roman" panose="02020603050405020304" pitchFamily="18" charset="0"/>
              </a:rPr>
              <a:t>(Theo </a:t>
            </a:r>
            <a:r>
              <a:rPr lang="en-US" sz="3200" i="1" dirty="0" err="1">
                <a:latin typeface="Times New Roman" panose="02020603050405020304" pitchFamily="18" charset="0"/>
                <a:cs typeface="Times New Roman" panose="02020603050405020304" pitchFamily="18" charset="0"/>
              </a:rPr>
              <a:t>Vũ</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Tú</a:t>
            </a:r>
            <a:r>
              <a:rPr lang="en-US" sz="3200" i="1" dirty="0">
                <a:latin typeface="Times New Roman" panose="02020603050405020304" pitchFamily="18" charset="0"/>
                <a:cs typeface="Times New Roman" panose="02020603050405020304" pitchFamily="18" charset="0"/>
              </a:rPr>
              <a:t> Nam, </a:t>
            </a:r>
            <a:r>
              <a:rPr lang="en-US" sz="3200" i="1" dirty="0" err="1">
                <a:latin typeface="Times New Roman" panose="02020603050405020304" pitchFamily="18" charset="0"/>
                <a:cs typeface="Times New Roman" panose="02020603050405020304" pitchFamily="18" charset="0"/>
              </a:rPr>
              <a:t>Biển</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đẹp</a:t>
            </a:r>
            <a:r>
              <a:rPr lang="en-US" sz="3200" i="1" dirty="0">
                <a:latin typeface="Times New Roman" panose="02020603050405020304" pitchFamily="18" charset="0"/>
                <a:cs typeface="Times New Roman" panose="02020603050405020304" pitchFamily="18" charset="0"/>
              </a:rPr>
              <a:t>) </a:t>
            </a:r>
          </a:p>
        </p:txBody>
      </p:sp>
      <p:sp>
        <p:nvSpPr>
          <p:cNvPr id="5" name="Rectangle 4"/>
          <p:cNvSpPr/>
          <p:nvPr/>
        </p:nvSpPr>
        <p:spPr>
          <a:xfrm>
            <a:off x="609599" y="4837597"/>
            <a:ext cx="11582401" cy="1569660"/>
          </a:xfrm>
          <a:prstGeom prst="rect">
            <a:avLst/>
          </a:prstGeom>
        </p:spPr>
        <p:txBody>
          <a:bodyPr wrap="square">
            <a:spAutoFit/>
          </a:bodyPr>
          <a:lstStyle/>
          <a:p>
            <a:r>
              <a:rPr lang="en-US" sz="3200" dirty="0">
                <a:solidFill>
                  <a:srgbClr val="FF0000"/>
                </a:solidFill>
                <a:latin typeface="Times New Roman" panose="02020603050405020304" pitchFamily="18" charset="0"/>
                <a:cs typeface="Times New Roman" panose="02020603050405020304" pitchFamily="18" charset="0"/>
              </a:rPr>
              <a:t>a. </a:t>
            </a:r>
            <a:r>
              <a:rPr lang="en-US" sz="3200" dirty="0" err="1">
                <a:solidFill>
                  <a:srgbClr val="FF0000"/>
                </a:solidFill>
                <a:latin typeface="Times New Roman" panose="02020603050405020304" pitchFamily="18" charset="0"/>
                <a:cs typeface="Times New Roman" panose="02020603050405020304" pitchFamily="18" charset="0"/>
              </a:rPr>
              <a:t>Tìm</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câu</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ghép</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trong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đoạn</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trích</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sau</a:t>
            </a:r>
            <a:r>
              <a:rPr lang="en-US" sz="3200" dirty="0">
                <a:solidFill>
                  <a:srgbClr val="FF0000"/>
                </a:solidFill>
                <a:latin typeface="Times New Roman" panose="02020603050405020304" pitchFamily="18" charset="0"/>
                <a:cs typeface="Times New Roman" panose="02020603050405020304" pitchFamily="18" charset="0"/>
              </a:rPr>
              <a:t>.</a:t>
            </a:r>
            <a:br>
              <a:rPr lang="en-US" sz="3200" dirty="0">
                <a:solidFill>
                  <a:srgbClr val="FF0000"/>
                </a:solidFill>
                <a:latin typeface="Times New Roman" panose="02020603050405020304" pitchFamily="18" charset="0"/>
                <a:cs typeface="Times New Roman" panose="02020603050405020304" pitchFamily="18" charset="0"/>
              </a:rPr>
            </a:br>
            <a:r>
              <a:rPr lang="en-US" sz="3200" dirty="0">
                <a:solidFill>
                  <a:srgbClr val="FF0000"/>
                </a:solidFill>
                <a:latin typeface="Times New Roman" panose="02020603050405020304" pitchFamily="18" charset="0"/>
                <a:cs typeface="Times New Roman" panose="02020603050405020304" pitchFamily="18" charset="0"/>
              </a:rPr>
              <a:t>b. </a:t>
            </a:r>
            <a:r>
              <a:rPr lang="en-US" sz="3200" dirty="0" err="1">
                <a:solidFill>
                  <a:srgbClr val="FF0000"/>
                </a:solidFill>
                <a:latin typeface="Times New Roman" panose="02020603050405020304" pitchFamily="18" charset="0"/>
                <a:cs typeface="Times New Roman" panose="02020603050405020304" pitchFamily="18" charset="0"/>
              </a:rPr>
              <a:t>Xác</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định</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quan</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hệ</a:t>
            </a:r>
            <a:r>
              <a:rPr lang="en-US" sz="3200" dirty="0">
                <a:solidFill>
                  <a:srgbClr val="FF0000"/>
                </a:solidFill>
                <a:latin typeface="Times New Roman" panose="02020603050405020304" pitchFamily="18" charset="0"/>
                <a:cs typeface="Times New Roman" panose="02020603050405020304" pitchFamily="18" charset="0"/>
              </a:rPr>
              <a:t> ý </a:t>
            </a:r>
            <a:r>
              <a:rPr lang="en-US" sz="3200" dirty="0" err="1">
                <a:solidFill>
                  <a:srgbClr val="FF0000"/>
                </a:solidFill>
                <a:latin typeface="Times New Roman" panose="02020603050405020304" pitchFamily="18" charset="0"/>
                <a:cs typeface="Times New Roman" panose="02020603050405020304" pitchFamily="18" charset="0"/>
              </a:rPr>
              <a:t>nghĩa</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giữa</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các</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vế</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trong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mỗi</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câu</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ghép</a:t>
            </a:r>
            <a:r>
              <a:rPr lang="en-US" sz="3200" dirty="0">
                <a:solidFill>
                  <a:srgbClr val="FF0000"/>
                </a:solidFill>
                <a:latin typeface="Times New Roman" panose="02020603050405020304" pitchFamily="18" charset="0"/>
                <a:cs typeface="Times New Roman" panose="02020603050405020304" pitchFamily="18" charset="0"/>
              </a:rPr>
              <a:t>.</a:t>
            </a:r>
            <a:br>
              <a:rPr lang="en-US" sz="3200" dirty="0">
                <a:solidFill>
                  <a:srgbClr val="FF0000"/>
                </a:solidFill>
                <a:latin typeface="Times New Roman" panose="02020603050405020304" pitchFamily="18" charset="0"/>
                <a:cs typeface="Times New Roman" panose="02020603050405020304" pitchFamily="18" charset="0"/>
              </a:rPr>
            </a:br>
            <a:r>
              <a:rPr lang="en-US" sz="3200" dirty="0">
                <a:solidFill>
                  <a:srgbClr val="FF0000"/>
                </a:solidFill>
                <a:latin typeface="Times New Roman" panose="02020603050405020304" pitchFamily="18" charset="0"/>
                <a:cs typeface="Times New Roman" panose="02020603050405020304" pitchFamily="18" charset="0"/>
              </a:rPr>
              <a:t>c. </a:t>
            </a:r>
            <a:r>
              <a:rPr lang="en-US" sz="3200" dirty="0" err="1">
                <a:solidFill>
                  <a:srgbClr val="FF0000"/>
                </a:solidFill>
                <a:latin typeface="Times New Roman" panose="02020603050405020304" pitchFamily="18" charset="0"/>
                <a:cs typeface="Times New Roman" panose="02020603050405020304" pitchFamily="18" charset="0"/>
              </a:rPr>
              <a:t>Có</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thể</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tách</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mỗi</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vế</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câu</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nói</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trên</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thành</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một</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câu</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đơn</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không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Vì</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sao</a:t>
            </a:r>
            <a:r>
              <a:rPr lang="en-US" sz="3200" dirty="0">
                <a:solidFill>
                  <a:srgbClr val="FF0000"/>
                </a:solidFill>
                <a:latin typeface="Times New Roman" panose="02020603050405020304" pitchFamily="18" charset="0"/>
                <a:cs typeface="Times New Roman" panose="02020603050405020304" pitchFamily="18" charset="0"/>
              </a:rPr>
              <a:t>?</a:t>
            </a:r>
            <a:endParaRPr lang="en-US" sz="3200" dirty="0"/>
          </a:p>
        </p:txBody>
      </p:sp>
    </p:spTree>
    <p:extLst>
      <p:ext uri="{BB962C8B-B14F-4D97-AF65-F5344CB8AC3E}">
        <p14:creationId xmlns:p14="http://schemas.microsoft.com/office/powerpoint/2010/main" val="41072618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a:bodyPr>
          <a:lstStyle/>
          <a:p>
            <a:r>
              <a:rPr lang="en-US" sz="4000" dirty="0" smtClean="0">
                <a:solidFill>
                  <a:srgbClr val="FF0000"/>
                </a:solidFill>
                <a:latin typeface="Times New Roman" panose="02020603050405020304" pitchFamily="18" charset="0"/>
                <a:cs typeface="Times New Roman" panose="02020603050405020304" pitchFamily="18" charset="0"/>
              </a:rPr>
              <a:t>a. </a:t>
            </a:r>
            <a:r>
              <a:rPr lang="en-US" sz="4000" dirty="0" err="1" smtClean="0">
                <a:solidFill>
                  <a:srgbClr val="FF0000"/>
                </a:solidFill>
                <a:latin typeface="Times New Roman" panose="02020603050405020304" pitchFamily="18" charset="0"/>
                <a:cs typeface="Times New Roman" panose="02020603050405020304" pitchFamily="18" charset="0"/>
              </a:rPr>
              <a:t>Các</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câu</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ghép</a:t>
            </a:r>
            <a:r>
              <a:rPr lang="en-US" sz="4000" dirty="0" smtClean="0">
                <a:solidFill>
                  <a:srgbClr val="FF0000"/>
                </a:solidFill>
                <a:latin typeface="Times New Roman" panose="02020603050405020304" pitchFamily="18" charset="0"/>
                <a:cs typeface="Times New Roman" panose="02020603050405020304" pitchFamily="18" charset="0"/>
              </a:rPr>
              <a:t>:</a:t>
            </a:r>
            <a:endParaRPr lang="en-US" dirty="0">
              <a:solidFill>
                <a:srgbClr val="FF0000"/>
              </a:solidFill>
            </a:endParaRPr>
          </a:p>
        </p:txBody>
      </p:sp>
      <p:sp>
        <p:nvSpPr>
          <p:cNvPr id="5" name="Rectangle 4"/>
          <p:cNvSpPr/>
          <p:nvPr/>
        </p:nvSpPr>
        <p:spPr>
          <a:xfrm>
            <a:off x="257578" y="1275970"/>
            <a:ext cx="12093262" cy="4832092"/>
          </a:xfrm>
          <a:prstGeom prst="rect">
            <a:avLst/>
          </a:prstGeom>
        </p:spPr>
        <p:txBody>
          <a:bodyPr wrap="square">
            <a:spAutoFit/>
          </a:bodyPr>
          <a:lstStyle/>
          <a:p>
            <a:r>
              <a:rPr lang="vi-VN"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Trời</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xanh</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thẳm</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biển</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cũng</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xanh</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thẳm</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như</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dâng</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cao</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lên</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chắc</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nịch</a:t>
            </a:r>
            <a:r>
              <a:rPr lang="en-US" sz="3200" dirty="0">
                <a:latin typeface="Times New Roman" panose="02020603050405020304" pitchFamily="18" charset="0"/>
                <a:cs typeface="Times New Roman" panose="02020603050405020304" pitchFamily="18" charset="0"/>
              </a:rPr>
              <a:t>.</a:t>
            </a:r>
          </a:p>
          <a:p>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C1         V1        </a:t>
            </a:r>
            <a:r>
              <a:rPr lang="vi-VN" sz="2800" b="1"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 C2                                   V2        </a:t>
            </a:r>
            <a:endParaRPr lang="en-US" sz="2800" b="1" dirty="0" smtClean="0">
              <a:latin typeface="Times New Roman" panose="02020603050405020304" pitchFamily="18" charset="0"/>
              <a:cs typeface="Times New Roman" panose="02020603050405020304" pitchFamily="18" charset="0"/>
            </a:endParaRPr>
          </a:p>
          <a:p>
            <a:r>
              <a:rPr lang="vi-VN"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Trời</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rải</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mây</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trắng</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nhạt</a:t>
            </a:r>
            <a:r>
              <a:rPr lang="en-US" sz="3200" u="sng" dirty="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biển</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mơ</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màng</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dịu</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hơi</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sương</a:t>
            </a:r>
            <a:r>
              <a:rPr lang="en-US" sz="3200" dirty="0">
                <a:latin typeface="Times New Roman" panose="02020603050405020304" pitchFamily="18" charset="0"/>
                <a:cs typeface="Times New Roman" panose="02020603050405020304" pitchFamily="18" charset="0"/>
              </a:rPr>
              <a:t>.</a:t>
            </a:r>
          </a:p>
          <a:p>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C1               V1                 </a:t>
            </a:r>
            <a:r>
              <a:rPr lang="vi-VN" sz="2800" b="1"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   C2                    </a:t>
            </a:r>
            <a:r>
              <a:rPr lang="en-US" sz="2800" b="1" dirty="0" smtClean="0">
                <a:latin typeface="Times New Roman" panose="02020603050405020304" pitchFamily="18" charset="0"/>
                <a:cs typeface="Times New Roman" panose="02020603050405020304" pitchFamily="18" charset="0"/>
              </a:rPr>
              <a:t>V2</a:t>
            </a:r>
          </a:p>
          <a:p>
            <a:r>
              <a:rPr lang="vi-VN"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Trời</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âm</a:t>
            </a:r>
            <a:r>
              <a:rPr lang="en-US" sz="3200" u="sng" dirty="0">
                <a:latin typeface="Times New Roman" panose="02020603050405020304" pitchFamily="18" charset="0"/>
                <a:cs typeface="Times New Roman" panose="02020603050405020304" pitchFamily="18" charset="0"/>
              </a:rPr>
              <a:t> u </a:t>
            </a:r>
            <a:r>
              <a:rPr lang="en-US" sz="3200" u="sng" dirty="0" err="1">
                <a:latin typeface="Times New Roman" panose="02020603050405020304" pitchFamily="18" charset="0"/>
                <a:cs typeface="Times New Roman" panose="02020603050405020304" pitchFamily="18" charset="0"/>
              </a:rPr>
              <a:t>mây</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mưa</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biển</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xám</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xịt</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nặng</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nề</a:t>
            </a:r>
            <a:r>
              <a:rPr lang="en-US" sz="3200" dirty="0">
                <a:latin typeface="Times New Roman" panose="02020603050405020304" pitchFamily="18" charset="0"/>
                <a:cs typeface="Times New Roman" panose="02020603050405020304" pitchFamily="18" charset="0"/>
              </a:rPr>
              <a:t>.</a:t>
            </a:r>
          </a:p>
          <a:p>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C1                V1             C2            V2</a:t>
            </a:r>
            <a:endParaRPr lang="en-US" sz="2800" b="1" dirty="0"/>
          </a:p>
          <a:p>
            <a:r>
              <a:rPr lang="vi-VN"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Trời</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ầm</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ầm</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dông</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gió</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biển</a:t>
            </a:r>
            <a:r>
              <a:rPr lang="en-US" sz="3200"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đục</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ngầu</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giận</a:t>
            </a:r>
            <a:r>
              <a:rPr lang="en-US" sz="3200" u="sng" dirty="0">
                <a:latin typeface="Times New Roman" panose="02020603050405020304" pitchFamily="18" charset="0"/>
                <a:cs typeface="Times New Roman" panose="02020603050405020304" pitchFamily="18" charset="0"/>
              </a:rPr>
              <a:t> </a:t>
            </a:r>
            <a:r>
              <a:rPr lang="en-US" sz="3200" u="sng" dirty="0" err="1">
                <a:latin typeface="Times New Roman" panose="02020603050405020304" pitchFamily="18" charset="0"/>
                <a:cs typeface="Times New Roman" panose="02020603050405020304" pitchFamily="18" charset="0"/>
              </a:rPr>
              <a:t>dữ</a:t>
            </a:r>
            <a:r>
              <a:rPr lang="en-US" sz="3200" dirty="0">
                <a:latin typeface="Times New Roman" panose="02020603050405020304" pitchFamily="18" charset="0"/>
                <a:cs typeface="Times New Roman" panose="02020603050405020304" pitchFamily="18" charset="0"/>
              </a:rPr>
              <a:t>…</a:t>
            </a:r>
          </a:p>
          <a:p>
            <a:r>
              <a:rPr lang="en-US" sz="3200" b="1" dirty="0">
                <a:latin typeface="Times New Roman" panose="02020603050405020304" pitchFamily="18" charset="0"/>
                <a:cs typeface="Times New Roman" panose="02020603050405020304" pitchFamily="18" charset="0"/>
              </a:rPr>
              <a:t> </a:t>
            </a:r>
            <a:r>
              <a:rPr lang="vi-VN" sz="3200" b="1"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cs typeface="Times New Roman" panose="02020603050405020304" pitchFamily="18" charset="0"/>
              </a:rPr>
              <a:t>C1            V1                    C2           V2</a:t>
            </a:r>
            <a:endParaRPr lang="en-US" sz="2800" b="1" dirty="0"/>
          </a:p>
          <a:p>
            <a:endParaRPr lang="en-US" sz="2800" b="1" dirty="0"/>
          </a:p>
          <a:p>
            <a:endParaRPr lang="en-US" sz="2800" b="1" dirty="0"/>
          </a:p>
        </p:txBody>
      </p:sp>
    </p:spTree>
    <p:extLst>
      <p:ext uri="{BB962C8B-B14F-4D97-AF65-F5344CB8AC3E}">
        <p14:creationId xmlns:p14="http://schemas.microsoft.com/office/powerpoint/2010/main" val="24837925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en-US" u="sng" dirty="0" err="1">
                <a:solidFill>
                  <a:srgbClr val="FF0000"/>
                </a:solidFill>
                <a:latin typeface="Times New Roman" panose="02020603050405020304" pitchFamily="18" charset="0"/>
                <a:cs typeface="Times New Roman" panose="02020603050405020304" pitchFamily="18" charset="0"/>
              </a:rPr>
              <a:t>Bài</a:t>
            </a:r>
            <a:r>
              <a:rPr lang="en-US" u="sng" dirty="0">
                <a:solidFill>
                  <a:srgbClr val="FF0000"/>
                </a:solidFill>
                <a:latin typeface="Times New Roman" panose="02020603050405020304" pitchFamily="18" charset="0"/>
                <a:cs typeface="Times New Roman" panose="02020603050405020304" pitchFamily="18" charset="0"/>
              </a:rPr>
              <a:t> </a:t>
            </a:r>
            <a:r>
              <a:rPr lang="en-US" u="sng" dirty="0" err="1">
                <a:solidFill>
                  <a:srgbClr val="FF0000"/>
                </a:solidFill>
                <a:latin typeface="Times New Roman" panose="02020603050405020304" pitchFamily="18" charset="0"/>
                <a:cs typeface="Times New Roman" panose="02020603050405020304" pitchFamily="18" charset="0"/>
              </a:rPr>
              <a:t>tập</a:t>
            </a:r>
            <a:r>
              <a:rPr lang="en-US" u="sng" dirty="0">
                <a:solidFill>
                  <a:srgbClr val="FF0000"/>
                </a:solidFill>
                <a:latin typeface="Times New Roman" panose="02020603050405020304" pitchFamily="18" charset="0"/>
                <a:cs typeface="Times New Roman" panose="02020603050405020304" pitchFamily="18" charset="0"/>
              </a:rPr>
              <a:t> 2: (</a:t>
            </a:r>
            <a:r>
              <a:rPr lang="en-US" u="sng" dirty="0" err="1" smtClean="0">
                <a:solidFill>
                  <a:srgbClr val="FF0000"/>
                </a:solidFill>
                <a:latin typeface="Times New Roman" panose="02020603050405020304" pitchFamily="18" charset="0"/>
                <a:cs typeface="Times New Roman" panose="02020603050405020304" pitchFamily="18" charset="0"/>
              </a:rPr>
              <a:t>sgk</a:t>
            </a:r>
            <a:r>
              <a:rPr lang="en-US" u="sng" dirty="0" smtClean="0">
                <a:solidFill>
                  <a:srgbClr val="FF0000"/>
                </a:solidFill>
                <a:latin typeface="Times New Roman" panose="02020603050405020304" pitchFamily="18" charset="0"/>
                <a:cs typeface="Times New Roman" panose="02020603050405020304" pitchFamily="18" charset="0"/>
              </a:rPr>
              <a:t>/124</a:t>
            </a:r>
            <a:r>
              <a:rPr lang="en-US" u="sng" dirty="0">
                <a:solidFill>
                  <a:srgbClr val="FF0000"/>
                </a:solidFill>
                <a:latin typeface="Times New Roman" panose="02020603050405020304" pitchFamily="18" charset="0"/>
                <a:cs typeface="Times New Roman" panose="02020603050405020304" pitchFamily="18" charset="0"/>
              </a:rPr>
              <a:t>)</a:t>
            </a:r>
            <a:br>
              <a:rPr lang="en-US" u="sng" dirty="0">
                <a:solidFill>
                  <a:srgbClr val="FF0000"/>
                </a:solidFill>
                <a:latin typeface="Times New Roman" panose="02020603050405020304" pitchFamily="18" charset="0"/>
                <a:cs typeface="Times New Roman" panose="02020603050405020304" pitchFamily="18" charset="0"/>
              </a:rPr>
            </a:br>
            <a:endParaRPr lang="en-US" dirty="0"/>
          </a:p>
        </p:txBody>
      </p:sp>
      <p:sp>
        <p:nvSpPr>
          <p:cNvPr id="5" name="Rectangle 4"/>
          <p:cNvSpPr/>
          <p:nvPr/>
        </p:nvSpPr>
        <p:spPr>
          <a:xfrm>
            <a:off x="354169" y="1148040"/>
            <a:ext cx="11483662" cy="497873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50000"/>
              </a:lnSpc>
            </a:pP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Biển</a:t>
            </a:r>
            <a:r>
              <a:rPr lang="en-US" sz="3600" dirty="0" smtClean="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luôn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thay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đổi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tùy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theo</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sắc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mây</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trời</a:t>
            </a:r>
            <a:r>
              <a:rPr lang="en-US" sz="3600"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Trời</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xanh</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thẳm</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biển</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cũng</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xanh</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thẳm</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như</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dâng</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cao</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lên</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chắc</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nịch</a:t>
            </a:r>
            <a:r>
              <a:rPr lang="en-US" sz="3600"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Trời</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rải</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mây</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trắng</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nhạt</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biển</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mơ</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màng</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dịu</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hơi</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sương</a:t>
            </a:r>
            <a:r>
              <a:rPr lang="en-US" sz="3600"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Trời</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âm</a:t>
            </a:r>
            <a:r>
              <a:rPr lang="en-US" sz="3600" u="sng" dirty="0">
                <a:latin typeface="Times New Roman" panose="02020603050405020304" pitchFamily="18" charset="0"/>
                <a:cs typeface="Times New Roman" panose="02020603050405020304" pitchFamily="18" charset="0"/>
              </a:rPr>
              <a:t> u </a:t>
            </a:r>
            <a:r>
              <a:rPr lang="en-US" sz="3600" u="sng" dirty="0" err="1">
                <a:latin typeface="Times New Roman" panose="02020603050405020304" pitchFamily="18" charset="0"/>
                <a:cs typeface="Times New Roman" panose="02020603050405020304" pitchFamily="18" charset="0"/>
              </a:rPr>
              <a:t>mây</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mưa</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biển</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xám</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xịt</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nặng</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nề</a:t>
            </a:r>
            <a:r>
              <a:rPr lang="en-US" sz="3600"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Trời</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ầm</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ầm</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dông</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gió</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biển</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đục</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ngầu</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giận</a:t>
            </a:r>
            <a:r>
              <a:rPr lang="en-US" sz="3600" u="sng" dirty="0">
                <a:latin typeface="Times New Roman" panose="02020603050405020304" pitchFamily="18" charset="0"/>
                <a:cs typeface="Times New Roman" panose="02020603050405020304" pitchFamily="18" charset="0"/>
              </a:rPr>
              <a:t> </a:t>
            </a:r>
            <a:r>
              <a:rPr lang="en-US" sz="3600" u="sng" dirty="0" err="1">
                <a:latin typeface="Times New Roman" panose="02020603050405020304" pitchFamily="18" charset="0"/>
                <a:cs typeface="Times New Roman" panose="02020603050405020304" pitchFamily="18" charset="0"/>
              </a:rPr>
              <a:t>dữ</a:t>
            </a:r>
            <a:r>
              <a:rPr lang="en-US" sz="3600" dirty="0" smtClean="0">
                <a:latin typeface="Times New Roman" panose="02020603050405020304" pitchFamily="18" charset="0"/>
                <a:cs typeface="Times New Roman" panose="02020603050405020304" pitchFamily="18" charset="0"/>
              </a:rPr>
              <a:t>…                                                                              </a:t>
            </a:r>
            <a:endParaRPr lang="en-US" sz="3600" dirty="0">
              <a:latin typeface="Times New Roman" panose="02020603050405020304" pitchFamily="18" charset="0"/>
              <a:cs typeface="Times New Roman" panose="02020603050405020304" pitchFamily="18" charset="0"/>
            </a:endParaRPr>
          </a:p>
          <a:p>
            <a:pPr algn="just">
              <a:lnSpc>
                <a:spcPct val="150000"/>
              </a:lnSpc>
            </a:pPr>
            <a:r>
              <a:rPr lang="en-US" sz="3600" dirty="0" smtClean="0">
                <a:latin typeface="Times New Roman" panose="02020603050405020304" pitchFamily="18" charset="0"/>
                <a:cs typeface="Times New Roman" panose="02020603050405020304" pitchFamily="18" charset="0"/>
              </a:rPr>
              <a:t>                                                   </a:t>
            </a:r>
            <a:r>
              <a:rPr lang="en-US" sz="3200" i="1" dirty="0" smtClean="0">
                <a:latin typeface="Times New Roman" panose="02020603050405020304" pitchFamily="18" charset="0"/>
                <a:cs typeface="Times New Roman" panose="02020603050405020304" pitchFamily="18" charset="0"/>
              </a:rPr>
              <a:t>(Theo </a:t>
            </a:r>
            <a:r>
              <a:rPr lang="en-US" sz="3200" i="1" dirty="0" err="1">
                <a:latin typeface="Times New Roman" panose="02020603050405020304" pitchFamily="18" charset="0"/>
                <a:cs typeface="Times New Roman" panose="02020603050405020304" pitchFamily="18" charset="0"/>
              </a:rPr>
              <a:t>Vũ</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Tú</a:t>
            </a:r>
            <a:r>
              <a:rPr lang="en-US" sz="3200" i="1" dirty="0">
                <a:latin typeface="Times New Roman" panose="02020603050405020304" pitchFamily="18" charset="0"/>
                <a:cs typeface="Times New Roman" panose="02020603050405020304" pitchFamily="18" charset="0"/>
              </a:rPr>
              <a:t> Nam, </a:t>
            </a:r>
            <a:r>
              <a:rPr lang="en-US" sz="3200" i="1" dirty="0" err="1">
                <a:latin typeface="Times New Roman" panose="02020603050405020304" pitchFamily="18" charset="0"/>
                <a:cs typeface="Times New Roman" panose="02020603050405020304" pitchFamily="18" charset="0"/>
              </a:rPr>
              <a:t>Biển</a:t>
            </a:r>
            <a:r>
              <a:rPr lang="en-US" sz="3200" i="1" dirty="0">
                <a:latin typeface="Times New Roman" panose="02020603050405020304" pitchFamily="18" charset="0"/>
                <a:cs typeface="Times New Roman" panose="02020603050405020304" pitchFamily="18" charset="0"/>
              </a:rPr>
              <a:t> </a:t>
            </a:r>
            <a:r>
              <a:rPr lang="en-US" sz="3200" i="1" dirty="0" err="1">
                <a:latin typeface="Times New Roman" panose="02020603050405020304" pitchFamily="18" charset="0"/>
                <a:cs typeface="Times New Roman" panose="02020603050405020304" pitchFamily="18" charset="0"/>
              </a:rPr>
              <a:t>đẹp</a:t>
            </a:r>
            <a:r>
              <a:rPr lang="en-US" sz="3200" i="1"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1458636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able Placeholder 2"/>
          <p:cNvSpPr>
            <a:spLocks noGrp="1"/>
          </p:cNvSpPr>
          <p:nvPr>
            <p:ph type="tbl" idx="1"/>
          </p:nvPr>
        </p:nvSpPr>
        <p:spPr/>
      </p:sp>
    </p:spTree>
    <p:extLst>
      <p:ext uri="{BB962C8B-B14F-4D97-AF65-F5344CB8AC3E}">
        <p14:creationId xmlns:p14="http://schemas.microsoft.com/office/powerpoint/2010/main" val="22380822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941" y="132970"/>
            <a:ext cx="11363459" cy="1090522"/>
          </a:xfrm>
        </p:spPr>
        <p:txBody>
          <a:bodyPr>
            <a:noAutofit/>
          </a:bodyPr>
          <a:lstStyle/>
          <a:p>
            <a:r>
              <a:rPr lang="en-US" sz="3200" b="1" u="sng" dirty="0" err="1">
                <a:solidFill>
                  <a:srgbClr val="FF0000"/>
                </a:solidFill>
                <a:latin typeface="Times New Roman" panose="02020603050405020304" pitchFamily="18" charset="0"/>
                <a:cs typeface="Times New Roman" panose="02020603050405020304" pitchFamily="18" charset="0"/>
              </a:rPr>
              <a:t>Bài</a:t>
            </a:r>
            <a:r>
              <a:rPr lang="en-US" sz="3200" b="1" u="sng" dirty="0">
                <a:solidFill>
                  <a:srgbClr val="FF0000"/>
                </a:solidFill>
                <a:latin typeface="Times New Roman" panose="02020603050405020304" pitchFamily="18" charset="0"/>
                <a:cs typeface="Times New Roman" panose="02020603050405020304" pitchFamily="18" charset="0"/>
              </a:rPr>
              <a:t> </a:t>
            </a:r>
            <a:r>
              <a:rPr lang="en-US" sz="3200" b="1" u="sng" dirty="0" err="1">
                <a:solidFill>
                  <a:srgbClr val="FF0000"/>
                </a:solidFill>
                <a:latin typeface="Times New Roman" panose="02020603050405020304" pitchFamily="18" charset="0"/>
                <a:cs typeface="Times New Roman" panose="02020603050405020304" pitchFamily="18" charset="0"/>
              </a:rPr>
              <a:t>tập</a:t>
            </a:r>
            <a:r>
              <a:rPr lang="en-US" sz="3200" b="1" u="sng" dirty="0">
                <a:solidFill>
                  <a:srgbClr val="FF0000"/>
                </a:solidFill>
                <a:latin typeface="Times New Roman" panose="02020603050405020304" pitchFamily="18" charset="0"/>
                <a:cs typeface="Times New Roman" panose="02020603050405020304" pitchFamily="18" charset="0"/>
              </a:rPr>
              <a:t> 4</a:t>
            </a:r>
            <a:r>
              <a:rPr lang="en-US" sz="3200" u="sng" dirty="0">
                <a:solidFill>
                  <a:srgbClr val="FF0000"/>
                </a:solidFill>
                <a:latin typeface="Times New Roman" panose="02020603050405020304" pitchFamily="18" charset="0"/>
                <a:cs typeface="Times New Roman" panose="02020603050405020304" pitchFamily="18" charset="0"/>
              </a:rPr>
              <a:t>:</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sgk</a:t>
            </a:r>
            <a:r>
              <a:rPr lang="en-US" sz="3200" dirty="0">
                <a:solidFill>
                  <a:srgbClr val="FF0000"/>
                </a:solidFill>
                <a:latin typeface="Times New Roman" panose="02020603050405020304" pitchFamily="18" charset="0"/>
                <a:cs typeface="Times New Roman" panose="02020603050405020304" pitchFamily="18" charset="0"/>
              </a:rPr>
              <a:t>/125-126)</a:t>
            </a:r>
            <a:r>
              <a:rPr lang="vi-VN" sz="3200" dirty="0">
                <a:solidFill>
                  <a:srgbClr val="FF0000"/>
                </a:solidFill>
                <a:cs typeface="Times New Roman" panose="02020603050405020304" pitchFamily="18" charset="0"/>
              </a:rPr>
              <a:t> Đọc đoạn trích dưới đây và trả lời câu hỏi:</a:t>
            </a:r>
            <a:br>
              <a:rPr lang="vi-VN" sz="3200" dirty="0">
                <a:solidFill>
                  <a:srgbClr val="FF0000"/>
                </a:solidFill>
                <a:cs typeface="Times New Roman" panose="02020603050405020304" pitchFamily="18" charset="0"/>
              </a:rPr>
            </a:br>
            <a:endParaRPr lang="en-US" sz="3200" dirty="0"/>
          </a:p>
        </p:txBody>
      </p:sp>
      <p:sp>
        <p:nvSpPr>
          <p:cNvPr id="4" name="Title 1"/>
          <p:cNvSpPr txBox="1">
            <a:spLocks/>
          </p:cNvSpPr>
          <p:nvPr/>
        </p:nvSpPr>
        <p:spPr>
          <a:xfrm>
            <a:off x="180304" y="663653"/>
            <a:ext cx="11822805" cy="372793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00000"/>
              </a:lnSpc>
            </a:pP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Chị Dậu càng tỏ ra bộ đau đớn:</a:t>
            </a:r>
          </a:p>
          <a:p>
            <a:pPr algn="just">
              <a:lnSpc>
                <a:spcPct val="100000"/>
              </a:lnSpc>
            </a:pP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 Thôi, u van con, u lạy con, con có thương thầy, thương u thì con đi ngay bây giờ cho u. Nếu con chưa đi, cụ Nghị chưa giao tiền cho, u chưa có tiền nộp sưu thì không khéo thầy con sẽ chết ở đình, chứ không sống được. Thôi, u van con, u lạy con, con có thương thầy, thương u, thì con đi ngay bây giờ cho u. </a:t>
            </a:r>
          </a:p>
          <a:p>
            <a:pPr algn="just">
              <a:lnSpc>
                <a:spcPct val="100000"/>
              </a:lnSpc>
            </a:pPr>
            <a:r>
              <a:rPr lang="vi-VN" sz="3200" dirty="0" smtClean="0">
                <a:latin typeface="Times New Roman" panose="02020603050405020304" pitchFamily="18" charset="0"/>
                <a:cs typeface="Times New Roman" panose="02020603050405020304" pitchFamily="18" charset="0"/>
              </a:rPr>
              <a:t>                                                                       </a:t>
            </a:r>
            <a:r>
              <a:rPr lang="vi-VN" sz="2800" i="1" dirty="0" smtClean="0">
                <a:latin typeface="Times New Roman" panose="02020603050405020304" pitchFamily="18" charset="0"/>
                <a:cs typeface="Times New Roman" panose="02020603050405020304" pitchFamily="18" charset="0"/>
              </a:rPr>
              <a:t>(Ngô Tất Tố, </a:t>
            </a:r>
            <a:r>
              <a:rPr lang="en-US" sz="2800" i="1" dirty="0" smtClean="0">
                <a:latin typeface="Times New Roman" panose="02020603050405020304" pitchFamily="18" charset="0"/>
                <a:cs typeface="Times New Roman" panose="02020603050405020304" pitchFamily="18" charset="0"/>
              </a:rPr>
              <a:t>T</a:t>
            </a:r>
            <a:r>
              <a:rPr lang="vi-VN" sz="2800" i="1" dirty="0" smtClean="0">
                <a:latin typeface="Times New Roman" panose="02020603050405020304" pitchFamily="18" charset="0"/>
                <a:cs typeface="Times New Roman" panose="02020603050405020304" pitchFamily="18" charset="0"/>
              </a:rPr>
              <a:t>ắt đèn)</a:t>
            </a:r>
            <a:endParaRPr lang="en-US" sz="2800" i="1" dirty="0">
              <a:latin typeface="Times New Roman" panose="02020603050405020304" pitchFamily="18" charset="0"/>
              <a:cs typeface="Times New Roman" panose="02020603050405020304" pitchFamily="18" charset="0"/>
            </a:endParaRPr>
          </a:p>
        </p:txBody>
      </p:sp>
      <p:sp>
        <p:nvSpPr>
          <p:cNvPr id="5" name="Rectangle 4"/>
          <p:cNvSpPr/>
          <p:nvPr/>
        </p:nvSpPr>
        <p:spPr>
          <a:xfrm>
            <a:off x="218941" y="4200424"/>
            <a:ext cx="11582400" cy="2554545"/>
          </a:xfrm>
          <a:prstGeom prst="rect">
            <a:avLst/>
          </a:prstGeom>
        </p:spPr>
        <p:txBody>
          <a:bodyPr wrap="square">
            <a:spAutoFit/>
          </a:bodyPr>
          <a:lstStyle/>
          <a:p>
            <a:r>
              <a:rPr lang="vi-VN" sz="3200" dirty="0">
                <a:solidFill>
                  <a:schemeClr val="accent1">
                    <a:lumMod val="75000"/>
                  </a:schemeClr>
                </a:solidFill>
                <a:latin typeface="Times New Roman" panose="02020603050405020304" pitchFamily="18" charset="0"/>
                <a:cs typeface="Times New Roman" panose="02020603050405020304" pitchFamily="18" charset="0"/>
              </a:rPr>
              <a:t>a. Quan hệ ý nghĩa giữa các vế của câu ghép thứ 2 là quan hệ gì? Có nên tách mỗi vế câu thành một câu đơn không? Vì sao?</a:t>
            </a:r>
            <a:br>
              <a:rPr lang="vi-VN" sz="3200" dirty="0">
                <a:solidFill>
                  <a:schemeClr val="accent1">
                    <a:lumMod val="75000"/>
                  </a:schemeClr>
                </a:solidFill>
                <a:latin typeface="Times New Roman" panose="02020603050405020304" pitchFamily="18" charset="0"/>
                <a:cs typeface="Times New Roman" panose="02020603050405020304" pitchFamily="18" charset="0"/>
              </a:rPr>
            </a:br>
            <a:r>
              <a:rPr lang="vi-VN" sz="3200" dirty="0">
                <a:solidFill>
                  <a:schemeClr val="accent1">
                    <a:lumMod val="75000"/>
                  </a:schemeClr>
                </a:solidFill>
                <a:latin typeface="Times New Roman" panose="02020603050405020304" pitchFamily="18" charset="0"/>
                <a:cs typeface="Times New Roman" panose="02020603050405020304" pitchFamily="18" charset="0"/>
              </a:rPr>
              <a:t>b. Thử tách mỗi vế trong câu ghép thứ nhất và thứ ba thành một câu đơn. So sánh cách viết ấy với cách viết trong đoạn trích, qua mỗi cách viết, em hình dung nhân vật nói như thế nào?</a:t>
            </a:r>
            <a:endParaRPr lang="en-US" sz="3200" dirty="0"/>
          </a:p>
        </p:txBody>
      </p:sp>
    </p:spTree>
    <p:extLst>
      <p:ext uri="{BB962C8B-B14F-4D97-AF65-F5344CB8AC3E}">
        <p14:creationId xmlns:p14="http://schemas.microsoft.com/office/powerpoint/2010/main" val="327836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u="sng" dirty="0" err="1" smtClean="0">
                <a:solidFill>
                  <a:srgbClr val="FF0000"/>
                </a:solidFill>
                <a:latin typeface="Times New Roman" panose="02020603050405020304" pitchFamily="18" charset="0"/>
                <a:cs typeface="Times New Roman" panose="02020603050405020304" pitchFamily="18" charset="0"/>
              </a:rPr>
              <a:t>Thảo</a:t>
            </a:r>
            <a:r>
              <a:rPr lang="en-US" u="sng" dirty="0" smtClean="0">
                <a:solidFill>
                  <a:srgbClr val="FF0000"/>
                </a:solidFill>
                <a:latin typeface="Times New Roman" panose="02020603050405020304" pitchFamily="18" charset="0"/>
                <a:cs typeface="Times New Roman" panose="02020603050405020304" pitchFamily="18" charset="0"/>
              </a:rPr>
              <a:t> </a:t>
            </a:r>
            <a:r>
              <a:rPr lang="en-US" u="sng" dirty="0" err="1" smtClean="0">
                <a:solidFill>
                  <a:srgbClr val="FF0000"/>
                </a:solidFill>
                <a:latin typeface="Times New Roman" panose="02020603050405020304" pitchFamily="18" charset="0"/>
                <a:cs typeface="Times New Roman" panose="02020603050405020304" pitchFamily="18" charset="0"/>
              </a:rPr>
              <a:t>luận</a:t>
            </a:r>
            <a:r>
              <a:rPr lang="en-US" u="sng" dirty="0" smtClean="0">
                <a:solidFill>
                  <a:srgbClr val="FF0000"/>
                </a:solidFill>
                <a:latin typeface="Times New Roman" panose="02020603050405020304" pitchFamily="18" charset="0"/>
                <a:cs typeface="Times New Roman" panose="02020603050405020304" pitchFamily="18" charset="0"/>
              </a:rPr>
              <a:t> </a:t>
            </a:r>
            <a:r>
              <a:rPr lang="en-US" u="sng" dirty="0" err="1" smtClean="0">
                <a:solidFill>
                  <a:srgbClr val="FF0000"/>
                </a:solidFill>
                <a:latin typeface="Times New Roman" panose="02020603050405020304" pitchFamily="18" charset="0"/>
                <a:cs typeface="Times New Roman" panose="02020603050405020304" pitchFamily="18" charset="0"/>
              </a:rPr>
              <a:t>nhóm</a:t>
            </a:r>
            <a:endParaRPr lang="en-US" u="sng" dirty="0">
              <a:solidFill>
                <a:srgbClr val="FF0000"/>
              </a:solidFill>
              <a:latin typeface="Times New Roman" panose="02020603050405020304" pitchFamily="18" charset="0"/>
              <a:cs typeface="Times New Roman" panose="02020603050405020304" pitchFamily="18" charset="0"/>
            </a:endParaRPr>
          </a:p>
        </p:txBody>
      </p:sp>
      <p:sp>
        <p:nvSpPr>
          <p:cNvPr id="4" name="Title 1"/>
          <p:cNvSpPr txBox="1">
            <a:spLocks/>
          </p:cNvSpPr>
          <p:nvPr/>
        </p:nvSpPr>
        <p:spPr>
          <a:xfrm>
            <a:off x="180304" y="1867437"/>
            <a:ext cx="11797048" cy="1545464"/>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00000"/>
              </a:lnSpc>
            </a:pPr>
            <a:r>
              <a:rPr lang="en-US" sz="3200" b="1" u="sng" dirty="0" err="1" smtClean="0">
                <a:solidFill>
                  <a:srgbClr val="FF0000"/>
                </a:solidFill>
                <a:latin typeface="Times New Roman" panose="02020603050405020304" pitchFamily="18" charset="0"/>
                <a:cs typeface="Times New Roman" panose="02020603050405020304" pitchFamily="18" charset="0"/>
              </a:rPr>
              <a:t>Nhóm</a:t>
            </a:r>
            <a:r>
              <a:rPr lang="en-US" sz="3200" b="1" u="sng" dirty="0" smtClean="0">
                <a:solidFill>
                  <a:srgbClr val="FF0000"/>
                </a:solidFill>
                <a:latin typeface="Times New Roman" panose="02020603050405020304" pitchFamily="18" charset="0"/>
                <a:cs typeface="Times New Roman" panose="02020603050405020304" pitchFamily="18" charset="0"/>
              </a:rPr>
              <a:t> 1,2:</a:t>
            </a:r>
            <a:r>
              <a:rPr lang="en-US" sz="3200" b="1" dirty="0" smtClean="0">
                <a:solidFill>
                  <a:srgbClr val="FF0000"/>
                </a:solidFill>
                <a:latin typeface="Times New Roman" panose="02020603050405020304" pitchFamily="18" charset="0"/>
                <a:cs typeface="Times New Roman" panose="02020603050405020304" pitchFamily="18" charset="0"/>
              </a:rPr>
              <a:t>    </a:t>
            </a:r>
            <a:r>
              <a:rPr lang="vi-VN" sz="3200" dirty="0" smtClean="0">
                <a:cs typeface="Times New Roman" panose="02020603050405020304" pitchFamily="18" charset="0"/>
              </a:rPr>
              <a:t>a. Quan hệ ý nghĩa giữa các vế của câu ghép thứ 2 là quan hệ gì? Có nên tách mỗi vế câu thành một câu đơn không? Vì sao?</a:t>
            </a:r>
            <a:br>
              <a:rPr lang="vi-VN" sz="3200" dirty="0" smtClean="0">
                <a:cs typeface="Times New Roman" panose="02020603050405020304" pitchFamily="18" charset="0"/>
              </a:rPr>
            </a:br>
            <a:r>
              <a:rPr lang="en-US" sz="5900" u="sng" dirty="0" smtClean="0">
                <a:latin typeface="Times New Roman" panose="02020603050405020304" pitchFamily="18" charset="0"/>
                <a:cs typeface="Times New Roman" panose="02020603050405020304" pitchFamily="18" charset="0"/>
              </a:rPr>
              <a:t> </a:t>
            </a:r>
            <a:endParaRPr lang="en-US" sz="5900" u="sng" dirty="0">
              <a:latin typeface="Times New Roman" panose="02020603050405020304" pitchFamily="18" charset="0"/>
              <a:cs typeface="Times New Roman" panose="02020603050405020304" pitchFamily="18" charset="0"/>
            </a:endParaRPr>
          </a:p>
        </p:txBody>
      </p:sp>
      <p:sp>
        <p:nvSpPr>
          <p:cNvPr id="5" name="Title 1"/>
          <p:cNvSpPr txBox="1">
            <a:spLocks/>
          </p:cNvSpPr>
          <p:nvPr/>
        </p:nvSpPr>
        <p:spPr>
          <a:xfrm>
            <a:off x="180304" y="3412901"/>
            <a:ext cx="11642502" cy="16871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2800" b="1" u="sng" dirty="0" err="1" smtClean="0">
                <a:solidFill>
                  <a:srgbClr val="FF0000"/>
                </a:solidFill>
                <a:latin typeface="Times New Roman" panose="02020603050405020304" pitchFamily="18" charset="0"/>
                <a:cs typeface="Times New Roman" panose="02020603050405020304" pitchFamily="18" charset="0"/>
              </a:rPr>
              <a:t>Nhóm</a:t>
            </a:r>
            <a:r>
              <a:rPr lang="en-US" sz="2800" b="1" u="sng" dirty="0" smtClean="0">
                <a:solidFill>
                  <a:srgbClr val="FF0000"/>
                </a:solidFill>
                <a:latin typeface="Times New Roman" panose="02020603050405020304" pitchFamily="18" charset="0"/>
                <a:cs typeface="Times New Roman" panose="02020603050405020304" pitchFamily="18" charset="0"/>
              </a:rPr>
              <a:t> 3,4:</a:t>
            </a:r>
            <a:r>
              <a:rPr lang="en-US" sz="2800" b="1" dirty="0" smtClean="0">
                <a:solidFill>
                  <a:srgbClr val="FF0000"/>
                </a:solidFill>
                <a:latin typeface="Times New Roman" panose="02020603050405020304" pitchFamily="18" charset="0"/>
                <a:cs typeface="Times New Roman" panose="02020603050405020304" pitchFamily="18" charset="0"/>
              </a:rPr>
              <a:t>     </a:t>
            </a:r>
            <a:r>
              <a:rPr lang="vi-VN" sz="3200" dirty="0" smtClean="0">
                <a:cs typeface="Times New Roman" panose="02020603050405020304" pitchFamily="18" charset="0"/>
              </a:rPr>
              <a:t>b</a:t>
            </a:r>
            <a:r>
              <a:rPr lang="vi-VN" sz="3200" dirty="0">
                <a:cs typeface="Times New Roman" panose="02020603050405020304" pitchFamily="18" charset="0"/>
              </a:rPr>
              <a:t>. Thử tách mỗi vế trong câu ghép thứ nhất và thứ ba thành một câu đơn. So sánh cách viết ấy với cách viết trong đoạn trích, qua mỗi cách viết, em hình dung nhân vật nói như thế nào?</a:t>
            </a:r>
            <a:r>
              <a:rPr lang="en-US" sz="3200" u="sng" dirty="0" smtClean="0">
                <a:latin typeface="Times New Roman" panose="02020603050405020304" pitchFamily="18" charset="0"/>
                <a:cs typeface="Times New Roman" panose="02020603050405020304" pitchFamily="18" charset="0"/>
              </a:rPr>
              <a:t> </a:t>
            </a:r>
            <a:endParaRPr lang="en-US" sz="3200" u="sng"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3976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6213" y="169355"/>
            <a:ext cx="11758411" cy="1446940"/>
          </a:xfrm>
        </p:spPr>
        <p:txBody>
          <a:bodyPr>
            <a:normAutofit fontScale="90000"/>
          </a:bodyPr>
          <a:lstStyle/>
          <a:p>
            <a:r>
              <a:rPr lang="en-US" sz="3600" dirty="0" smtClean="0">
                <a:solidFill>
                  <a:schemeClr val="accent1">
                    <a:lumMod val="75000"/>
                  </a:schemeClr>
                </a:solidFill>
                <a:cs typeface="Times New Roman" panose="02020603050405020304" pitchFamily="18" charset="0"/>
              </a:rPr>
              <a:t> </a:t>
            </a:r>
            <a:r>
              <a:rPr lang="en-US" sz="3600" dirty="0" smtClean="0">
                <a:solidFill>
                  <a:schemeClr val="accent1">
                    <a:lumMod val="75000"/>
                  </a:schemeClr>
                </a:solidFill>
                <a:latin typeface="Times New Roman" panose="02020603050405020304" pitchFamily="18" charset="0"/>
                <a:cs typeface="Times New Roman" panose="02020603050405020304" pitchFamily="18" charset="0"/>
              </a:rPr>
              <a:t>a</a:t>
            </a:r>
            <a:r>
              <a:rPr lang="en-US" sz="3600" dirty="0" smtClean="0">
                <a:solidFill>
                  <a:schemeClr val="accent1">
                    <a:lumMod val="75000"/>
                  </a:schemeClr>
                </a:solidFill>
                <a:cs typeface="Times New Roman" panose="02020603050405020304" pitchFamily="18" charset="0"/>
              </a:rPr>
              <a:t>. </a:t>
            </a:r>
            <a:r>
              <a:rPr lang="vi-VN" sz="3600" dirty="0" smtClean="0">
                <a:solidFill>
                  <a:schemeClr val="accent1">
                    <a:lumMod val="75000"/>
                  </a:schemeClr>
                </a:solidFill>
                <a:cs typeface="Times New Roman" panose="02020603050405020304" pitchFamily="18" charset="0"/>
              </a:rPr>
              <a:t>Quan </a:t>
            </a:r>
            <a:r>
              <a:rPr lang="vi-VN" sz="3600" dirty="0">
                <a:solidFill>
                  <a:schemeClr val="accent1">
                    <a:lumMod val="75000"/>
                  </a:schemeClr>
                </a:solidFill>
                <a:cs typeface="Times New Roman" panose="02020603050405020304" pitchFamily="18" charset="0"/>
              </a:rPr>
              <a:t>hệ ý nghĩa giữa các vế của câu ghép thứ 2 là quan hệ gì? </a:t>
            </a:r>
            <a:r>
              <a:rPr lang="en-US" sz="3600" dirty="0" smtClean="0">
                <a:solidFill>
                  <a:schemeClr val="accent1">
                    <a:lumMod val="75000"/>
                  </a:schemeClr>
                </a:solidFill>
                <a:cs typeface="Times New Roman" panose="02020603050405020304" pitchFamily="18" charset="0"/>
              </a:rPr>
              <a:t/>
            </a:r>
            <a:br>
              <a:rPr lang="en-US" sz="3600" dirty="0" smtClean="0">
                <a:solidFill>
                  <a:schemeClr val="accent1">
                    <a:lumMod val="75000"/>
                  </a:schemeClr>
                </a:solidFill>
                <a:cs typeface="Times New Roman" panose="02020603050405020304" pitchFamily="18" charset="0"/>
              </a:rPr>
            </a:br>
            <a:r>
              <a:rPr lang="vi-VN" sz="3600" dirty="0" smtClean="0">
                <a:solidFill>
                  <a:schemeClr val="accent1">
                    <a:lumMod val="75000"/>
                  </a:schemeClr>
                </a:solidFill>
                <a:cs typeface="Times New Roman" panose="02020603050405020304" pitchFamily="18" charset="0"/>
              </a:rPr>
              <a:t>Có </a:t>
            </a:r>
            <a:r>
              <a:rPr lang="vi-VN" sz="3600" dirty="0">
                <a:solidFill>
                  <a:schemeClr val="accent1">
                    <a:lumMod val="75000"/>
                  </a:schemeClr>
                </a:solidFill>
                <a:cs typeface="Times New Roman" panose="02020603050405020304" pitchFamily="18" charset="0"/>
              </a:rPr>
              <a:t>nên tách mỗi vế câu thành một câu đơn không? Vì sao?</a:t>
            </a:r>
            <a:r>
              <a:rPr lang="vi-VN" sz="4000" dirty="0">
                <a:solidFill>
                  <a:schemeClr val="accent1">
                    <a:lumMod val="75000"/>
                  </a:schemeClr>
                </a:solidFill>
                <a:cs typeface="Times New Roman" panose="02020603050405020304" pitchFamily="18" charset="0"/>
              </a:rPr>
              <a:t/>
            </a:r>
            <a:br>
              <a:rPr lang="vi-VN" sz="4000" dirty="0">
                <a:solidFill>
                  <a:schemeClr val="accent1">
                    <a:lumMod val="75000"/>
                  </a:schemeClr>
                </a:solidFill>
                <a:cs typeface="Times New Roman" panose="02020603050405020304" pitchFamily="18" charset="0"/>
              </a:rPr>
            </a:br>
            <a:endParaRPr lang="en-US" sz="3600" dirty="0">
              <a:solidFill>
                <a:srgbClr val="FF0000"/>
              </a:solidFill>
            </a:endParaRPr>
          </a:p>
        </p:txBody>
      </p:sp>
      <p:sp>
        <p:nvSpPr>
          <p:cNvPr id="4" name="Rectangle 3"/>
          <p:cNvSpPr/>
          <p:nvPr/>
        </p:nvSpPr>
        <p:spPr>
          <a:xfrm>
            <a:off x="296213" y="1493575"/>
            <a:ext cx="11500835" cy="1569660"/>
          </a:xfrm>
          <a:prstGeom prst="rect">
            <a:avLst/>
          </a:prstGeom>
        </p:spPr>
        <p:txBody>
          <a:bodyPr wrap="square">
            <a:spAutoFit/>
          </a:bodyPr>
          <a:lstStyle/>
          <a:p>
            <a:pPr algn="just"/>
            <a:r>
              <a:rPr lang="vi-VN" sz="3200" dirty="0" smtClean="0">
                <a:latin typeface="Times New Roman" panose="02020603050405020304" pitchFamily="18" charset="0"/>
                <a:cs typeface="Times New Roman" panose="02020603050405020304" pitchFamily="18" charset="0"/>
              </a:rPr>
              <a:t>  </a:t>
            </a:r>
            <a:r>
              <a:rPr lang="en-US" sz="3200" dirty="0">
                <a:solidFill>
                  <a:srgbClr val="FF0000"/>
                </a:solidFill>
                <a:latin typeface="Times New Roman" panose="02020603050405020304" pitchFamily="18" charset="0"/>
                <a:cs typeface="Times New Roman" panose="02020603050405020304" pitchFamily="18" charset="0"/>
              </a:rPr>
              <a:t>-</a:t>
            </a:r>
            <a:r>
              <a:rPr lang="en-US" sz="3200" dirty="0">
                <a:solidFill>
                  <a:schemeClr val="accent1">
                    <a:lumMod val="75000"/>
                  </a:schemeClr>
                </a:solidFill>
                <a:latin typeface="Times New Roman" panose="02020603050405020304" pitchFamily="18" charset="0"/>
                <a:cs typeface="Times New Roman" panose="02020603050405020304" pitchFamily="18" charset="0"/>
              </a:rPr>
              <a:t> </a:t>
            </a:r>
            <a:r>
              <a:rPr lang="vi-VN" sz="3200" dirty="0">
                <a:solidFill>
                  <a:srgbClr val="FF0000"/>
                </a:solidFill>
                <a:latin typeface="Times New Roman" panose="02020603050405020304" pitchFamily="18" charset="0"/>
                <a:cs typeface="Times New Roman" panose="02020603050405020304" pitchFamily="18" charset="0"/>
              </a:rPr>
              <a:t>Câu ghép thứ 2</a:t>
            </a:r>
            <a:r>
              <a:rPr lang="vi-VN" sz="3200" dirty="0" smtClean="0">
                <a:solidFill>
                  <a:srgbClr val="FF0000"/>
                </a:solidFill>
                <a:latin typeface="Times New Roman" panose="02020603050405020304" pitchFamily="18" charset="0"/>
                <a:cs typeface="Times New Roman" panose="02020603050405020304" pitchFamily="18" charset="0"/>
              </a:rPr>
              <a:t>:</a:t>
            </a:r>
            <a:endParaRPr lang="en-US" sz="3200" dirty="0" smtClean="0">
              <a:solidFill>
                <a:srgbClr val="FF0000"/>
              </a:solidFill>
              <a:latin typeface="Times New Roman" panose="02020603050405020304" pitchFamily="18" charset="0"/>
              <a:cs typeface="Times New Roman" panose="02020603050405020304" pitchFamily="18" charset="0"/>
            </a:endParaRPr>
          </a:p>
          <a:p>
            <a:pPr algn="just"/>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Nếu </a:t>
            </a:r>
            <a:r>
              <a:rPr lang="vi-VN" sz="3200" dirty="0">
                <a:latin typeface="Times New Roman" panose="02020603050405020304" pitchFamily="18" charset="0"/>
                <a:cs typeface="Times New Roman" panose="02020603050405020304" pitchFamily="18" charset="0"/>
              </a:rPr>
              <a:t>con chưa đi, cụ Nghị chưa giao tiền cho, u chưa có tiền nộp sưu thì không khéo thầy con sẽ chết ở đình, chứ không sống được.</a:t>
            </a:r>
            <a:endParaRPr lang="en-US" sz="3200" dirty="0"/>
          </a:p>
        </p:txBody>
      </p:sp>
      <p:sp>
        <p:nvSpPr>
          <p:cNvPr id="5" name="Rectangle 4"/>
          <p:cNvSpPr/>
          <p:nvPr/>
        </p:nvSpPr>
        <p:spPr>
          <a:xfrm>
            <a:off x="437882" y="3308675"/>
            <a:ext cx="10809236" cy="1569660"/>
          </a:xfrm>
          <a:prstGeom prst="rect">
            <a:avLst/>
          </a:prstGeom>
        </p:spPr>
        <p:txBody>
          <a:bodyPr wrap="square">
            <a:spAutoFit/>
          </a:bodyPr>
          <a:lstStyle/>
          <a:p>
            <a:r>
              <a:rPr lang="vi-VN" sz="3200" dirty="0" smtClean="0">
                <a:solidFill>
                  <a:srgbClr val="FF0000"/>
                </a:solidFill>
                <a:latin typeface="Times New Roman" panose="02020603050405020304" pitchFamily="18" charset="0"/>
                <a:cs typeface="Times New Roman" panose="02020603050405020304" pitchFamily="18" charset="0"/>
              </a:rPr>
              <a:t>Quan hệ ý nghĩa giữa các vế câu:</a:t>
            </a:r>
          </a:p>
          <a:p>
            <a:r>
              <a:rPr lang="vi-VN" sz="3200" dirty="0" smtClean="0">
                <a:latin typeface="Times New Roman" panose="02020603050405020304" pitchFamily="18" charset="0"/>
                <a:cs typeface="Times New Roman" panose="02020603050405020304" pitchFamily="18" charset="0"/>
              </a:rPr>
              <a:t>- V1-V2-V3: Quan hệ đồng thời</a:t>
            </a:r>
          </a:p>
          <a:p>
            <a:r>
              <a:rPr lang="vi-VN" sz="3200" dirty="0" smtClean="0">
                <a:latin typeface="Times New Roman" panose="02020603050405020304" pitchFamily="18" charset="0"/>
                <a:cs typeface="Times New Roman" panose="02020603050405020304" pitchFamily="18" charset="0"/>
              </a:rPr>
              <a:t>- V1, V2, V3 với V4: Quan hệ điều kiện-kết quả</a:t>
            </a:r>
            <a:endParaRPr lang="en-US" sz="3200" dirty="0"/>
          </a:p>
        </p:txBody>
      </p:sp>
      <p:sp>
        <p:nvSpPr>
          <p:cNvPr id="6" name="Rectangle 5"/>
          <p:cNvSpPr/>
          <p:nvPr/>
        </p:nvSpPr>
        <p:spPr>
          <a:xfrm>
            <a:off x="437882" y="5123775"/>
            <a:ext cx="10881918" cy="1077218"/>
          </a:xfrm>
          <a:prstGeom prst="rect">
            <a:avLst/>
          </a:prstGeom>
        </p:spPr>
        <p:txBody>
          <a:bodyPr wrap="square">
            <a:spAutoFit/>
          </a:bodyPr>
          <a:lstStyle/>
          <a:p>
            <a:r>
              <a:rPr lang="vi-VN" sz="3200" dirty="0" smtClean="0">
                <a:latin typeface="Times New Roman" panose="02020603050405020304" pitchFamily="18" charset="0"/>
                <a:cs typeface="Times New Roman" panose="02020603050405020304" pitchFamily="18" charset="0"/>
              </a:rPr>
              <a:t>- Không nên tách thành câu đơn vì khi tách không thể hiện được quan hệ điều kiện – kết quả</a:t>
            </a:r>
            <a:endParaRPr lang="en-US" sz="3200" dirty="0"/>
          </a:p>
        </p:txBody>
      </p:sp>
    </p:spTree>
    <p:extLst>
      <p:ext uri="{BB962C8B-B14F-4D97-AF65-F5344CB8AC3E}">
        <p14:creationId xmlns:p14="http://schemas.microsoft.com/office/powerpoint/2010/main" val="3818915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304"/>
            <a:ext cx="10972800" cy="2966572"/>
          </a:xfrm>
        </p:spPr>
        <p:txBody>
          <a:bodyPr>
            <a:normAutofit fontScale="90000"/>
          </a:bodyPr>
          <a:lstStyle/>
          <a:p>
            <a:r>
              <a:rPr lang="vi-VN" sz="3600" dirty="0" smtClean="0">
                <a:solidFill>
                  <a:schemeClr val="accent1">
                    <a:lumMod val="75000"/>
                  </a:schemeClr>
                </a:solidFill>
                <a:cs typeface="Times New Roman" panose="02020603050405020304" pitchFamily="18" charset="0"/>
              </a:rPr>
              <a:t>b</a:t>
            </a:r>
            <a:r>
              <a:rPr lang="vi-VN" sz="3600" dirty="0">
                <a:solidFill>
                  <a:schemeClr val="accent1">
                    <a:lumMod val="75000"/>
                  </a:schemeClr>
                </a:solidFill>
                <a:cs typeface="Times New Roman" panose="02020603050405020304" pitchFamily="18" charset="0"/>
              </a:rPr>
              <a:t>. Thử tách mỗi vế trong câu ghép thứ nhất và thứ ba thành một câu đơn. So sánh cách viết ấy với cách viết trong đoạn trích, qua mỗi cách viết, em hình dung nhân vật nói như thế nào</a:t>
            </a:r>
            <a:r>
              <a:rPr lang="vi-VN" sz="3600" dirty="0" smtClean="0">
                <a:solidFill>
                  <a:schemeClr val="accent1">
                    <a:lumMod val="75000"/>
                  </a:schemeClr>
                </a:solidFill>
                <a:cs typeface="Times New Roman" panose="02020603050405020304" pitchFamily="18" charset="0"/>
              </a:rPr>
              <a:t>?</a:t>
            </a:r>
            <a:r>
              <a:rPr lang="en-US" sz="3600" dirty="0" smtClean="0">
                <a:solidFill>
                  <a:schemeClr val="accent1">
                    <a:lumMod val="75000"/>
                  </a:schemeClr>
                </a:solidFill>
                <a:cs typeface="Times New Roman" panose="02020603050405020304" pitchFamily="18" charset="0"/>
              </a:rPr>
              <a:t/>
            </a:r>
            <a:br>
              <a:rPr lang="en-US" sz="3600" dirty="0" smtClean="0">
                <a:solidFill>
                  <a:schemeClr val="accent1">
                    <a:lumMod val="75000"/>
                  </a:schemeClr>
                </a:solidFill>
                <a:cs typeface="Times New Roman" panose="02020603050405020304" pitchFamily="18" charset="0"/>
              </a:rPr>
            </a:br>
            <a:r>
              <a:rPr lang="en-US" sz="3600" dirty="0"/>
              <a:t/>
            </a:r>
            <a:br>
              <a:rPr lang="en-US" sz="3600" dirty="0"/>
            </a:br>
            <a:r>
              <a:rPr lang="en-US" sz="3600" dirty="0">
                <a:solidFill>
                  <a:srgbClr val="FF0000"/>
                </a:solidFill>
              </a:rPr>
              <a:t>-</a:t>
            </a:r>
            <a:r>
              <a:rPr lang="vi-VN" sz="3600" dirty="0" smtClean="0">
                <a:solidFill>
                  <a:srgbClr val="FF0000"/>
                </a:solidFill>
              </a:rPr>
              <a:t> Tách vế trong câu ghép 1,3 thành câu đơn:</a:t>
            </a:r>
            <a:br>
              <a:rPr lang="vi-VN" sz="3600" dirty="0" smtClean="0">
                <a:solidFill>
                  <a:srgbClr val="FF0000"/>
                </a:solidFill>
              </a:rPr>
            </a:br>
            <a:r>
              <a:rPr lang="en-US" sz="3600" dirty="0" smtClean="0">
                <a:solidFill>
                  <a:srgbClr val="FF0000"/>
                </a:solidFill>
              </a:rPr>
              <a:t>     </a:t>
            </a:r>
            <a:r>
              <a:rPr lang="vi-VN" sz="3200" dirty="0" smtClean="0"/>
              <a:t>Thôi, u van con. U lạy con. Con có thương thầy, thương u. Con đi ngay bây giờ cho u.</a:t>
            </a:r>
            <a:endParaRPr lang="en-US" sz="3200" dirty="0"/>
          </a:p>
        </p:txBody>
      </p:sp>
      <p:sp>
        <p:nvSpPr>
          <p:cNvPr id="4" name="Rectangle 3"/>
          <p:cNvSpPr/>
          <p:nvPr/>
        </p:nvSpPr>
        <p:spPr>
          <a:xfrm>
            <a:off x="609600" y="3146876"/>
            <a:ext cx="10738338" cy="1631216"/>
          </a:xfrm>
          <a:prstGeom prst="rect">
            <a:avLst/>
          </a:prstGeom>
        </p:spPr>
        <p:txBody>
          <a:bodyPr wrap="square">
            <a:spAutoFit/>
          </a:bodyPr>
          <a:lstStyle/>
          <a:p>
            <a:pPr marL="571500" indent="-571500">
              <a:buFontTx/>
              <a:buChar char="-"/>
            </a:pPr>
            <a:r>
              <a:rPr lang="vi-VN" sz="3200" dirty="0" smtClean="0">
                <a:solidFill>
                  <a:srgbClr val="FF0000"/>
                </a:solidFill>
                <a:latin typeface="Times New Roman" panose="02020603050405020304" pitchFamily="18" charset="0"/>
                <a:cs typeface="Times New Roman" panose="02020603050405020304" pitchFamily="18" charset="0"/>
              </a:rPr>
              <a:t>So sánh 2 cách viết:</a:t>
            </a:r>
          </a:p>
          <a:p>
            <a:pPr algn="just"/>
            <a:r>
              <a:rPr lang="vi-VN" sz="3200" dirty="0" smtClean="0">
                <a:latin typeface="Times New Roman" panose="02020603050405020304" pitchFamily="18" charset="0"/>
                <a:cs typeface="Times New Roman" panose="02020603050405020304" pitchFamily="18" charset="0"/>
              </a:rPr>
              <a:t>+ </a:t>
            </a:r>
            <a:r>
              <a:rPr lang="vi-VN" sz="3200" u="sng" dirty="0" smtClean="0">
                <a:latin typeface="Times New Roman" panose="02020603050405020304" pitchFamily="18" charset="0"/>
                <a:cs typeface="Times New Roman" panose="02020603050405020304" pitchFamily="18" charset="0"/>
              </a:rPr>
              <a:t>Cách viết 1</a:t>
            </a:r>
            <a:r>
              <a:rPr lang="vi-VN" sz="3200" dirty="0" smtClean="0">
                <a:latin typeface="Times New Roman" panose="02020603050405020304" pitchFamily="18" charset="0"/>
                <a:cs typeface="Times New Roman" panose="02020603050405020304" pitchFamily="18" charset="0"/>
              </a:rPr>
              <a:t>: Câu ghép =&gt; thể hiện giọng kể lể, năn nỉ, tha thiết, đau đớn của chị Dậu</a:t>
            </a:r>
          </a:p>
        </p:txBody>
      </p:sp>
      <p:sp>
        <p:nvSpPr>
          <p:cNvPr id="3" name="Rectangle 2"/>
          <p:cNvSpPr/>
          <p:nvPr/>
        </p:nvSpPr>
        <p:spPr>
          <a:xfrm>
            <a:off x="492369" y="4778092"/>
            <a:ext cx="10683850" cy="1569660"/>
          </a:xfrm>
          <a:prstGeom prst="rect">
            <a:avLst/>
          </a:prstGeom>
        </p:spPr>
        <p:txBody>
          <a:bodyPr wrap="square">
            <a:spAutoFit/>
          </a:bodyPr>
          <a:lstStyle/>
          <a:p>
            <a:pPr algn="just"/>
            <a:r>
              <a:rPr lang="vi-VN" sz="3200" dirty="0">
                <a:latin typeface="Times New Roman" panose="02020603050405020304" pitchFamily="18" charset="0"/>
                <a:cs typeface="Times New Roman" panose="02020603050405020304" pitchFamily="18" charset="0"/>
              </a:rPr>
              <a:t>+ </a:t>
            </a:r>
            <a:r>
              <a:rPr lang="vi-VN" sz="3200" u="sng" dirty="0">
                <a:latin typeface="Times New Roman" panose="02020603050405020304" pitchFamily="18" charset="0"/>
                <a:cs typeface="Times New Roman" panose="02020603050405020304" pitchFamily="18" charset="0"/>
              </a:rPr>
              <a:t>Cách viết 2</a:t>
            </a:r>
            <a:r>
              <a:rPr lang="vi-VN" sz="3200" dirty="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Câu </a:t>
            </a:r>
            <a:r>
              <a:rPr lang="vi-VN" sz="3200" dirty="0">
                <a:latin typeface="Times New Roman" panose="02020603050405020304" pitchFamily="18" charset="0"/>
                <a:cs typeface="Times New Roman" panose="02020603050405020304" pitchFamily="18" charset="0"/>
              </a:rPr>
              <a:t>đơn =&gt; Gợi cách nói nhát gừng, giống như mệnh lệnh không thể hiện được giọng điệu van nỉ, thiết tha của chị Dậu.</a:t>
            </a:r>
            <a:endParaRPr lang="en-US" sz="3200" dirty="0"/>
          </a:p>
        </p:txBody>
      </p:sp>
    </p:spTree>
    <p:extLst>
      <p:ext uri="{BB962C8B-B14F-4D97-AF65-F5344CB8AC3E}">
        <p14:creationId xmlns:p14="http://schemas.microsoft.com/office/powerpoint/2010/main" val="283855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vi-VN" u="sng" dirty="0" smtClean="0">
                <a:solidFill>
                  <a:srgbClr val="FF0000"/>
                </a:solidFill>
              </a:rPr>
              <a:t>Bài tập bổ sung</a:t>
            </a:r>
            <a:endParaRPr lang="en-US" u="sng" dirty="0">
              <a:solidFill>
                <a:srgbClr val="FF0000"/>
              </a:solidFill>
            </a:endParaRPr>
          </a:p>
        </p:txBody>
      </p:sp>
      <p:sp>
        <p:nvSpPr>
          <p:cNvPr id="7" name="Title 1"/>
          <p:cNvSpPr txBox="1">
            <a:spLocks/>
          </p:cNvSpPr>
          <p:nvPr/>
        </p:nvSpPr>
        <p:spPr>
          <a:xfrm>
            <a:off x="609600" y="1777537"/>
            <a:ext cx="10972800" cy="23437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vi-VN" dirty="0" smtClean="0"/>
              <a:t>     </a:t>
            </a:r>
            <a:r>
              <a:rPr lang="vi-VN" sz="4000" dirty="0" smtClean="0"/>
              <a:t>Viết một  đoạn văn trình bày tác hại của bao bì ni-lon, trong đó có sử dụng câu ghép.</a:t>
            </a:r>
            <a:r>
              <a:rPr lang="en-US" sz="4000" dirty="0" smtClean="0"/>
              <a:t> </a:t>
            </a:r>
          </a:p>
          <a:p>
            <a:pPr algn="just"/>
            <a:r>
              <a:rPr lang="en-US" sz="4000" dirty="0" smtClean="0">
                <a:latin typeface="Times New Roman" panose="02020603050405020304" pitchFamily="18" charset="0"/>
                <a:cs typeface="Times New Roman" panose="02020603050405020304" pitchFamily="18" charset="0"/>
              </a:rPr>
              <a:t>(</a:t>
            </a:r>
            <a:r>
              <a:rPr lang="en-US" sz="4000" dirty="0" err="1" smtClean="0">
                <a:latin typeface="Times New Roman" panose="02020603050405020304" pitchFamily="18" charset="0"/>
                <a:cs typeface="Times New Roman" panose="02020603050405020304" pitchFamily="18" charset="0"/>
              </a:rPr>
              <a:t>Gạch</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chân</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dưới</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câu</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ghép</a:t>
            </a:r>
            <a:r>
              <a:rPr lang="en-US" sz="4000" dirty="0" smtClean="0">
                <a:latin typeface="Times New Roman" panose="02020603050405020304" pitchFamily="18" charset="0"/>
                <a:cs typeface="Times New Roman" panose="02020603050405020304" pitchFamily="18" charset="0"/>
              </a:rPr>
              <a:t> </a:t>
            </a:r>
            <a:r>
              <a:rPr lang="en-US" sz="4000" dirty="0" err="1" smtClean="0">
                <a:latin typeface="Times New Roman" panose="02020603050405020304" pitchFamily="18" charset="0"/>
                <a:cs typeface="Times New Roman" panose="02020603050405020304" pitchFamily="18" charset="0"/>
              </a:rPr>
              <a:t>đó</a:t>
            </a:r>
            <a:r>
              <a:rPr lang="en-US" sz="4000" dirty="0" smtClean="0">
                <a:latin typeface="Times New Roman" panose="02020603050405020304" pitchFamily="18" charset="0"/>
                <a:cs typeface="Times New Roman" panose="02020603050405020304" pitchFamily="18" charset="0"/>
              </a:rPr>
              <a:t>)</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353582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ctrTitle"/>
          </p:nvPr>
        </p:nvSpPr>
        <p:spPr>
          <a:xfrm>
            <a:off x="2384425" y="138113"/>
            <a:ext cx="7772400" cy="533400"/>
          </a:xfrm>
        </p:spPr>
        <p:txBody>
          <a:bodyPr anchor="t">
            <a:normAutofit/>
          </a:bodyPr>
          <a:lstStyle/>
          <a:p>
            <a:pPr eaLnBrk="1" hangingPunct="1"/>
            <a:r>
              <a:rPr lang="en-US" sz="3200" b="1" i="1" u="sng" dirty="0" err="1" smtClean="0">
                <a:solidFill>
                  <a:srgbClr val="CC3300"/>
                </a:solidFill>
                <a:latin typeface="Times New Roman" panose="02020603050405020304" pitchFamily="18" charset="0"/>
                <a:cs typeface="Times New Roman" panose="02020603050405020304" pitchFamily="18" charset="0"/>
              </a:rPr>
              <a:t>Kiểm</a:t>
            </a:r>
            <a:r>
              <a:rPr lang="en-US" sz="3200" b="1" i="1" u="sng" dirty="0" smtClean="0">
                <a:solidFill>
                  <a:srgbClr val="CC3300"/>
                </a:solidFill>
                <a:latin typeface="Times New Roman" panose="02020603050405020304" pitchFamily="18" charset="0"/>
                <a:cs typeface="Times New Roman" panose="02020603050405020304" pitchFamily="18" charset="0"/>
              </a:rPr>
              <a:t> </a:t>
            </a:r>
            <a:r>
              <a:rPr lang="en-US" sz="3200" b="1" i="1" u="sng" dirty="0" err="1" smtClean="0">
                <a:solidFill>
                  <a:srgbClr val="CC3300"/>
                </a:solidFill>
                <a:latin typeface="Times New Roman" panose="02020603050405020304" pitchFamily="18" charset="0"/>
                <a:cs typeface="Times New Roman" panose="02020603050405020304" pitchFamily="18" charset="0"/>
              </a:rPr>
              <a:t>tra</a:t>
            </a:r>
            <a:r>
              <a:rPr lang="en-US" sz="3200" b="1" i="1" u="sng" dirty="0" smtClean="0">
                <a:solidFill>
                  <a:srgbClr val="CC3300"/>
                </a:solidFill>
                <a:latin typeface="Times New Roman" panose="02020603050405020304" pitchFamily="18" charset="0"/>
                <a:cs typeface="Times New Roman" panose="02020603050405020304" pitchFamily="18" charset="0"/>
              </a:rPr>
              <a:t> </a:t>
            </a:r>
            <a:r>
              <a:rPr lang="en-US" sz="3200" b="1" i="1" u="sng" dirty="0" err="1" smtClean="0">
                <a:solidFill>
                  <a:srgbClr val="CC3300"/>
                </a:solidFill>
                <a:latin typeface="Times New Roman" panose="02020603050405020304" pitchFamily="18" charset="0"/>
                <a:cs typeface="Times New Roman" panose="02020603050405020304" pitchFamily="18" charset="0"/>
              </a:rPr>
              <a:t>bài</a:t>
            </a:r>
            <a:r>
              <a:rPr lang="en-US" sz="3200" b="1" i="1" u="sng" dirty="0" smtClean="0">
                <a:solidFill>
                  <a:srgbClr val="CC3300"/>
                </a:solidFill>
                <a:latin typeface="Times New Roman" panose="02020603050405020304" pitchFamily="18" charset="0"/>
                <a:cs typeface="Times New Roman" panose="02020603050405020304" pitchFamily="18" charset="0"/>
              </a:rPr>
              <a:t> </a:t>
            </a:r>
            <a:r>
              <a:rPr lang="en-US" sz="3200" b="1" i="1" u="sng" dirty="0" err="1" smtClean="0">
                <a:solidFill>
                  <a:srgbClr val="CC3300"/>
                </a:solidFill>
                <a:latin typeface="Times New Roman" panose="02020603050405020304" pitchFamily="18" charset="0"/>
                <a:cs typeface="Times New Roman" panose="02020603050405020304" pitchFamily="18" charset="0"/>
              </a:rPr>
              <a:t>cũ</a:t>
            </a:r>
            <a:endParaRPr lang="en-US" sz="3200" b="1" i="1" u="sng" dirty="0">
              <a:solidFill>
                <a:srgbClr val="CC3300"/>
              </a:solidFill>
              <a:latin typeface="Times New Roman" panose="02020603050405020304" pitchFamily="18" charset="0"/>
              <a:cs typeface="Times New Roman" panose="02020603050405020304" pitchFamily="18" charset="0"/>
            </a:endParaRPr>
          </a:p>
        </p:txBody>
      </p:sp>
      <p:sp>
        <p:nvSpPr>
          <p:cNvPr id="2053" name="Rectangle 6"/>
          <p:cNvSpPr>
            <a:spLocks noChangeArrowheads="1"/>
          </p:cNvSpPr>
          <p:nvPr/>
        </p:nvSpPr>
        <p:spPr bwMode="auto">
          <a:xfrm>
            <a:off x="2895600" y="5334000"/>
            <a:ext cx="7010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609600" indent="-609600">
              <a:spcBef>
                <a:spcPct val="20000"/>
              </a:spcBef>
              <a:buChar char="•"/>
              <a:defRPr sz="3200">
                <a:solidFill>
                  <a:schemeClr val="tx1"/>
                </a:solidFill>
                <a:latin typeface="Arial" panose="020B0604020202020204" pitchFamily="34" charset="0"/>
              </a:defRPr>
            </a:lvl1pPr>
            <a:lvl2pPr marL="990600" indent="-533400">
              <a:spcBef>
                <a:spcPct val="20000"/>
              </a:spcBef>
              <a:buChar char="–"/>
              <a:defRPr sz="2800">
                <a:solidFill>
                  <a:schemeClr val="tx1"/>
                </a:solidFill>
                <a:latin typeface="Arial" panose="020B0604020202020204" pitchFamily="34" charset="0"/>
              </a:defRPr>
            </a:lvl2pPr>
            <a:lvl3pPr marL="1371600" indent="-457200">
              <a:spcBef>
                <a:spcPct val="20000"/>
              </a:spcBef>
              <a:buChar char="•"/>
              <a:defRPr sz="2400">
                <a:solidFill>
                  <a:schemeClr val="tx1"/>
                </a:solidFill>
                <a:latin typeface="Arial" panose="020B0604020202020204" pitchFamily="34" charset="0"/>
              </a:defRPr>
            </a:lvl3pPr>
            <a:lvl4pPr marL="1752600" indent="-381000">
              <a:spcBef>
                <a:spcPct val="20000"/>
              </a:spcBef>
              <a:buChar char="–"/>
              <a:defRPr sz="2000">
                <a:solidFill>
                  <a:schemeClr val="tx1"/>
                </a:solidFill>
                <a:latin typeface="Arial" panose="020B0604020202020204" pitchFamily="34" charset="0"/>
              </a:defRPr>
            </a:lvl4pPr>
            <a:lvl5pPr marL="2209800" indent="-381000">
              <a:spcBef>
                <a:spcPct val="20000"/>
              </a:spcBef>
              <a:buChar char="»"/>
              <a:defRPr sz="2000">
                <a:solidFill>
                  <a:schemeClr val="tx1"/>
                </a:solidFill>
                <a:latin typeface="Arial" panose="020B0604020202020204" pitchFamily="34" charset="0"/>
              </a:defRPr>
            </a:lvl5pPr>
            <a:lvl6pPr marL="2667000" indent="-381000" eaLnBrk="0" fontAlgn="base" hangingPunct="0">
              <a:spcBef>
                <a:spcPct val="20000"/>
              </a:spcBef>
              <a:spcAft>
                <a:spcPct val="0"/>
              </a:spcAft>
              <a:buChar char="»"/>
              <a:defRPr sz="2000">
                <a:solidFill>
                  <a:schemeClr val="tx1"/>
                </a:solidFill>
                <a:latin typeface="Arial" panose="020B0604020202020204" pitchFamily="34" charset="0"/>
              </a:defRPr>
            </a:lvl6pPr>
            <a:lvl7pPr marL="3124200" indent="-381000" eaLnBrk="0" fontAlgn="base" hangingPunct="0">
              <a:spcBef>
                <a:spcPct val="20000"/>
              </a:spcBef>
              <a:spcAft>
                <a:spcPct val="0"/>
              </a:spcAft>
              <a:buChar char="»"/>
              <a:defRPr sz="2000">
                <a:solidFill>
                  <a:schemeClr val="tx1"/>
                </a:solidFill>
                <a:latin typeface="Arial" panose="020B0604020202020204" pitchFamily="34" charset="0"/>
              </a:defRPr>
            </a:lvl7pPr>
            <a:lvl8pPr marL="3581400" indent="-381000" eaLnBrk="0" fontAlgn="base" hangingPunct="0">
              <a:spcBef>
                <a:spcPct val="20000"/>
              </a:spcBef>
              <a:spcAft>
                <a:spcPct val="0"/>
              </a:spcAft>
              <a:buChar char="»"/>
              <a:defRPr sz="2000">
                <a:solidFill>
                  <a:schemeClr val="tx1"/>
                </a:solidFill>
                <a:latin typeface="Arial" panose="020B0604020202020204" pitchFamily="34" charset="0"/>
              </a:defRPr>
            </a:lvl8pPr>
            <a:lvl9pPr marL="4038600" indent="-3810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Tx/>
              <a:buNone/>
            </a:pPr>
            <a:endParaRPr lang="en-US" sz="1500" b="1" i="1">
              <a:latin typeface=".VnAvant" panose="020B7200000000000000" pitchFamily="34" charset="0"/>
            </a:endParaRPr>
          </a:p>
        </p:txBody>
      </p:sp>
      <p:sp>
        <p:nvSpPr>
          <p:cNvPr id="6" name="Rectangle 2"/>
          <p:cNvSpPr txBox="1">
            <a:spLocks noChangeArrowheads="1"/>
          </p:cNvSpPr>
          <p:nvPr/>
        </p:nvSpPr>
        <p:spPr>
          <a:xfrm>
            <a:off x="206063" y="815975"/>
            <a:ext cx="11985938" cy="1206007"/>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Thế</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nào</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là</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câu</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ghép</a:t>
            </a:r>
            <a:r>
              <a:rPr lang="en-US" sz="3200" b="1" i="1" dirty="0" smtClean="0">
                <a:latin typeface="Times New Roman" panose="02020603050405020304" pitchFamily="18" charset="0"/>
                <a:cs typeface="Times New Roman" panose="02020603050405020304" pitchFamily="18" charset="0"/>
              </a:rPr>
              <a:t>?</a:t>
            </a:r>
          </a:p>
          <a:p>
            <a:pPr algn="l"/>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Người</a:t>
            </a:r>
            <a:r>
              <a:rPr lang="en-US" sz="3200" b="1" i="1" dirty="0" smtClean="0">
                <a:latin typeface="Times New Roman" panose="02020603050405020304" pitchFamily="18" charset="0"/>
                <a:cs typeface="Times New Roman" panose="02020603050405020304" pitchFamily="18" charset="0"/>
              </a:rPr>
              <a:t> ta </a:t>
            </a:r>
            <a:r>
              <a:rPr lang="en-US" sz="3200" b="1" i="1" dirty="0" err="1" smtClean="0">
                <a:latin typeface="Times New Roman" panose="02020603050405020304" pitchFamily="18" charset="0"/>
                <a:cs typeface="Times New Roman" panose="02020603050405020304" pitchFamily="18" charset="0"/>
              </a:rPr>
              <a:t>thường</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nối</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các</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vế</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của</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câu</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ghép</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bằng</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những</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cách</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nào</a:t>
            </a:r>
            <a:r>
              <a:rPr lang="en-US" sz="3200" b="1" i="1" dirty="0" smtClean="0">
                <a:latin typeface="Times New Roman" panose="02020603050405020304" pitchFamily="18" charset="0"/>
                <a:cs typeface="Times New Roman" panose="02020603050405020304" pitchFamily="18" charset="0"/>
              </a:rPr>
              <a:t>?</a:t>
            </a:r>
            <a:endParaRPr lang="en-US" sz="3200" b="1" i="1" dirty="0">
              <a:latin typeface="Times New Roman" panose="02020603050405020304" pitchFamily="18" charset="0"/>
              <a:cs typeface="Times New Roman" panose="02020603050405020304" pitchFamily="18" charset="0"/>
            </a:endParaRPr>
          </a:p>
        </p:txBody>
      </p:sp>
      <p:sp>
        <p:nvSpPr>
          <p:cNvPr id="2" name="Subtitle 1"/>
          <p:cNvSpPr>
            <a:spLocks noGrp="1"/>
          </p:cNvSpPr>
          <p:nvPr>
            <p:ph type="subTitle" idx="1"/>
          </p:nvPr>
        </p:nvSpPr>
        <p:spPr>
          <a:xfrm>
            <a:off x="103032" y="2442940"/>
            <a:ext cx="11912958" cy="2193454"/>
          </a:xfrm>
        </p:spPr>
        <p:txBody>
          <a:bodyPr>
            <a:normAutofit/>
          </a:bodyPr>
          <a:lstStyle/>
          <a:p>
            <a:pPr algn="l"/>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Chỉ</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ra</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cách</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nối</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các</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vế</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của</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câu</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ghép</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sau</a:t>
            </a:r>
            <a:endParaRPr lang="en-US" sz="3200" dirty="0" smtClean="0">
              <a:solidFill>
                <a:srgbClr val="FF0000"/>
              </a:solidFill>
              <a:latin typeface="Times New Roman" panose="02020603050405020304" pitchFamily="18" charset="0"/>
              <a:cs typeface="Times New Roman" panose="02020603050405020304" pitchFamily="18" charset="0"/>
            </a:endParaRPr>
          </a:p>
          <a:p>
            <a:endParaRPr lang="en-US" sz="3200" dirty="0" smtClean="0">
              <a:solidFill>
                <a:srgbClr val="FF0000"/>
              </a:solidFill>
              <a:latin typeface="Times New Roman" panose="02020603050405020304" pitchFamily="18" charset="0"/>
              <a:cs typeface="Times New Roman" panose="02020603050405020304" pitchFamily="18" charset="0"/>
            </a:endParaRPr>
          </a:p>
          <a:p>
            <a:pPr algn="l"/>
            <a:r>
              <a:rPr lang="en-US" sz="3000" dirty="0" err="1" smtClean="0">
                <a:latin typeface="Times New Roman" panose="02020603050405020304" pitchFamily="18" charset="0"/>
                <a:cs typeface="Times New Roman" panose="02020603050405020304" pitchFamily="18" charset="0"/>
              </a:rPr>
              <a:t>Nếu</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lớp</a:t>
            </a:r>
            <a:r>
              <a:rPr lang="en-US" sz="3000" dirty="0" smtClean="0">
                <a:latin typeface="Times New Roman" panose="02020603050405020304" pitchFamily="18" charset="0"/>
                <a:cs typeface="Times New Roman" panose="02020603050405020304" pitchFamily="18" charset="0"/>
              </a:rPr>
              <a:t> 8A1 </a:t>
            </a:r>
            <a:r>
              <a:rPr lang="en-US" sz="3000" dirty="0" err="1" smtClean="0">
                <a:latin typeface="Times New Roman" panose="02020603050405020304" pitchFamily="18" charset="0"/>
                <a:cs typeface="Times New Roman" panose="02020603050405020304" pitchFamily="18" charset="0"/>
              </a:rPr>
              <a:t>học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tập</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tiến</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bộ</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hơn</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nữa</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thì</a:t>
            </a:r>
            <a:r>
              <a:rPr lang="en-US" sz="3000" dirty="0" smtClean="0">
                <a:latin typeface="Times New Roman" panose="02020603050405020304" pitchFamily="18" charset="0"/>
                <a:cs typeface="Times New Roman" panose="02020603050405020304" pitchFamily="18" charset="0"/>
              </a:rPr>
              <a:t> cha </a:t>
            </a:r>
            <a:r>
              <a:rPr lang="en-US" sz="3000" dirty="0" err="1" smtClean="0">
                <a:latin typeface="Times New Roman" panose="02020603050405020304" pitchFamily="18" charset="0"/>
                <a:cs typeface="Times New Roman" panose="02020603050405020304" pitchFamily="18" charset="0"/>
              </a:rPr>
              <a:t>mẹ</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và</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thầy</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cô</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rất</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vui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lòng</a:t>
            </a:r>
            <a:r>
              <a:rPr lang="en-US" sz="3000" dirty="0" smtClean="0">
                <a:latin typeface="Times New Roman" panose="02020603050405020304" pitchFamily="18" charset="0"/>
                <a:cs typeface="Times New Roman" panose="02020603050405020304" pitchFamily="18" charset="0"/>
              </a:rPr>
              <a:t>.</a:t>
            </a:r>
            <a:endParaRPr lang="en-US" sz="3000" dirty="0">
              <a:latin typeface="Times New Roman" panose="02020603050405020304" pitchFamily="18" charset="0"/>
              <a:cs typeface="Times New Roman" panose="02020603050405020304" pitchFamily="18" charset="0"/>
            </a:endParaRPr>
          </a:p>
        </p:txBody>
      </p:sp>
      <p:sp>
        <p:nvSpPr>
          <p:cNvPr id="8" name="Rectangle 2"/>
          <p:cNvSpPr txBox="1">
            <a:spLocks noChangeArrowheads="1"/>
          </p:cNvSpPr>
          <p:nvPr/>
        </p:nvSpPr>
        <p:spPr>
          <a:xfrm>
            <a:off x="103032" y="3578304"/>
            <a:ext cx="953037"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000" b="1" dirty="0" err="1">
                <a:solidFill>
                  <a:srgbClr val="FF0000"/>
                </a:solidFill>
                <a:latin typeface="Times New Roman" panose="02020603050405020304" pitchFamily="18" charset="0"/>
                <a:cs typeface="Times New Roman" panose="02020603050405020304" pitchFamily="18" charset="0"/>
              </a:rPr>
              <a:t>Nếu</a:t>
            </a:r>
            <a:endParaRPr lang="en-US" sz="3000" b="1" dirty="0">
              <a:solidFill>
                <a:srgbClr val="FF0000"/>
              </a:solidFill>
              <a:latin typeface="Times New Roman" panose="02020603050405020304" pitchFamily="18" charset="0"/>
              <a:cs typeface="Times New Roman" panose="02020603050405020304" pitchFamily="18" charset="0"/>
            </a:endParaRPr>
          </a:p>
        </p:txBody>
      </p:sp>
      <p:sp>
        <p:nvSpPr>
          <p:cNvPr id="9" name="Rectangle 2"/>
          <p:cNvSpPr txBox="1">
            <a:spLocks noChangeArrowheads="1"/>
          </p:cNvSpPr>
          <p:nvPr/>
        </p:nvSpPr>
        <p:spPr>
          <a:xfrm>
            <a:off x="5819864" y="3568768"/>
            <a:ext cx="953037"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000" b="1" dirty="0" err="1">
                <a:solidFill>
                  <a:srgbClr val="FF0000"/>
                </a:solidFill>
                <a:latin typeface="Times New Roman" panose="02020603050405020304" pitchFamily="18" charset="0"/>
                <a:cs typeface="Times New Roman" panose="02020603050405020304" pitchFamily="18" charset="0"/>
              </a:rPr>
              <a:t>thì</a:t>
            </a:r>
            <a:endParaRPr lang="en-US" sz="3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396133"/>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blinds(horizontal)">
                                      <p:cBhvr>
                                        <p:cTn id="7" dur="500"/>
                                        <p:tgtEl>
                                          <p:spTgt spid="757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arn(inVertical)">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
                                            <p:txEl>
                                              <p:pRg st="2" end="2"/>
                                            </p:txEl>
                                          </p:spTgt>
                                        </p:tgtEl>
                                        <p:attrNameLst>
                                          <p:attrName>style.visibility</p:attrName>
                                        </p:attrNameLst>
                                      </p:cBhvr>
                                      <p:to>
                                        <p:strVal val="visible"/>
                                      </p:to>
                                    </p:set>
                                    <p:animEffect transition="in" filter="barn(inVertical)">
                                      <p:cBhvr>
                                        <p:cTn id="22" dur="500"/>
                                        <p:tgtEl>
                                          <p:spTgt spid="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P spid="6" grpId="0"/>
      <p:bldP spid="2" grpId="0" build="p"/>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7424" y="175170"/>
            <a:ext cx="11165983" cy="7478970"/>
          </a:xfrm>
          <a:prstGeom prst="rect">
            <a:avLst/>
          </a:prstGeom>
        </p:spPr>
        <p:txBody>
          <a:bodyPr wrap="square">
            <a:spAutoFit/>
          </a:bodyPr>
          <a:lstStyle/>
          <a:p>
            <a:pPr algn="just"/>
            <a:r>
              <a:rPr lang="vi-VN" sz="3200" dirty="0" smtClean="0">
                <a:solidFill>
                  <a:srgbClr val="26282A"/>
                </a:solidFill>
                <a:latin typeface="+mj-lt"/>
              </a:rPr>
              <a:t>      Thói </a:t>
            </a:r>
            <a:r>
              <a:rPr lang="vi-VN" sz="3200" dirty="0">
                <a:solidFill>
                  <a:srgbClr val="26282A"/>
                </a:solidFill>
                <a:latin typeface="+mj-lt"/>
              </a:rPr>
              <a:t>quen sử dụng bao bì ni lông của mỗi con người là một việc làm gây </a:t>
            </a:r>
            <a:r>
              <a:rPr lang="vi-VN" sz="3200" dirty="0" smtClean="0">
                <a:solidFill>
                  <a:srgbClr val="26282A"/>
                </a:solidFill>
                <a:latin typeface="+mj-lt"/>
              </a:rPr>
              <a:t>ô nhiễm </a:t>
            </a:r>
            <a:r>
              <a:rPr lang="vi-VN" sz="3200" dirty="0">
                <a:solidFill>
                  <a:srgbClr val="26282A"/>
                </a:solidFill>
                <a:latin typeface="+mj-lt"/>
              </a:rPr>
              <a:t>cho Trái Đất. Như ta đã biết, bao bì </a:t>
            </a:r>
            <a:r>
              <a:rPr lang="vi-VN" sz="3200" dirty="0" smtClean="0">
                <a:solidFill>
                  <a:srgbClr val="26282A"/>
                </a:solidFill>
                <a:latin typeface="+mj-lt"/>
              </a:rPr>
              <a:t>ni-lông </a:t>
            </a:r>
            <a:r>
              <a:rPr lang="vi-VN" sz="3200" dirty="0">
                <a:solidFill>
                  <a:srgbClr val="26282A"/>
                </a:solidFill>
                <a:latin typeface="+mj-lt"/>
              </a:rPr>
              <a:t>có đặc tính không phân hủy </a:t>
            </a:r>
            <a:r>
              <a:rPr lang="vi-VN" sz="3200" dirty="0" smtClean="0">
                <a:solidFill>
                  <a:srgbClr val="26282A"/>
                </a:solidFill>
                <a:latin typeface="+mj-lt"/>
              </a:rPr>
              <a:t>pla-xtic</a:t>
            </a:r>
            <a:r>
              <a:rPr lang="vi-VN" sz="3200" dirty="0">
                <a:solidFill>
                  <a:srgbClr val="26282A"/>
                </a:solidFill>
                <a:latin typeface="+mj-lt"/>
              </a:rPr>
              <a:t>. Cứ mỗi năm là hàng ngàn hàng triệu bao bì được sử dụng, thải rác bừa bãi. Không có người quét dọn bao bì ni lông lẫn vào đất làm cản trở quá trình sinh trưởng của thực vật. </a:t>
            </a:r>
            <a:r>
              <a:rPr lang="vi-VN" sz="3200" u="sng" dirty="0" smtClean="0">
                <a:solidFill>
                  <a:srgbClr val="26282A"/>
                </a:solidFill>
                <a:latin typeface="+mj-lt"/>
              </a:rPr>
              <a:t>Không </a:t>
            </a:r>
            <a:r>
              <a:rPr lang="vi-VN" sz="3200" u="sng" dirty="0">
                <a:solidFill>
                  <a:srgbClr val="26282A"/>
                </a:solidFill>
                <a:latin typeface="+mj-lt"/>
              </a:rPr>
              <a:t>những bao bì ni lông dẫn đến sói mòn đất tắc nghẽn cống rãnh kênh mương gây lũ </a:t>
            </a:r>
            <a:r>
              <a:rPr lang="vi-VN" sz="3200" u="sng" dirty="0" smtClean="0">
                <a:solidFill>
                  <a:srgbClr val="26282A"/>
                </a:solidFill>
                <a:latin typeface="+mj-lt"/>
              </a:rPr>
              <a:t>lụt mà </a:t>
            </a:r>
            <a:r>
              <a:rPr lang="vi-VN" sz="3200" u="sng" dirty="0">
                <a:solidFill>
                  <a:srgbClr val="26282A"/>
                </a:solidFill>
                <a:latin typeface="+mj-lt"/>
              </a:rPr>
              <a:t>nó còn kèm theo là lây truyền dịch bệnh nguy hiểm cho con người: ung thư phổi, hen </a:t>
            </a:r>
            <a:r>
              <a:rPr lang="en-US" sz="3200" u="sng" dirty="0" smtClean="0">
                <a:solidFill>
                  <a:srgbClr val="26282A"/>
                </a:solidFill>
                <a:latin typeface="+mj-lt"/>
              </a:rPr>
              <a:t>s</a:t>
            </a:r>
            <a:r>
              <a:rPr lang="vi-VN" sz="3200" u="sng" dirty="0" smtClean="0">
                <a:solidFill>
                  <a:srgbClr val="26282A"/>
                </a:solidFill>
                <a:latin typeface="+mj-lt"/>
              </a:rPr>
              <a:t>uyễn,</a:t>
            </a:r>
            <a:r>
              <a:rPr lang="vi-VN" sz="3200" dirty="0" smtClean="0">
                <a:solidFill>
                  <a:srgbClr val="26282A"/>
                </a:solidFill>
                <a:latin typeface="+mj-lt"/>
              </a:rPr>
              <a:t>... </a:t>
            </a:r>
            <a:r>
              <a:rPr lang="vi-VN" sz="3200" u="sng" dirty="0">
                <a:solidFill>
                  <a:srgbClr val="26282A"/>
                </a:solidFill>
                <a:latin typeface="+mj-lt"/>
              </a:rPr>
              <a:t>Tuy nó rất tiện </a:t>
            </a:r>
            <a:r>
              <a:rPr lang="vi-VN" sz="3200" u="sng" dirty="0" smtClean="0">
                <a:solidFill>
                  <a:srgbClr val="26282A"/>
                </a:solidFill>
                <a:latin typeface="+mj-lt"/>
              </a:rPr>
              <a:t>lợi </a:t>
            </a:r>
            <a:r>
              <a:rPr lang="vi-VN" sz="3200" u="sng" dirty="0">
                <a:solidFill>
                  <a:srgbClr val="26282A"/>
                </a:solidFill>
                <a:latin typeface="+mj-lt"/>
              </a:rPr>
              <a:t>lại rẻ tiền thích hợp điều kiện sống </a:t>
            </a:r>
            <a:r>
              <a:rPr lang="vi-VN" sz="3200" u="sng" dirty="0" smtClean="0">
                <a:solidFill>
                  <a:srgbClr val="26282A"/>
                </a:solidFill>
                <a:latin typeface="+mj-lt"/>
              </a:rPr>
              <a:t>nhưng nó lại ảnh hưởng không nhỏ đến môi trường</a:t>
            </a:r>
            <a:r>
              <a:rPr lang="vi-VN" sz="3200" dirty="0" smtClean="0">
                <a:solidFill>
                  <a:srgbClr val="26282A"/>
                </a:solidFill>
                <a:latin typeface="+mj-lt"/>
              </a:rPr>
              <a:t>. </a:t>
            </a:r>
            <a:r>
              <a:rPr lang="vi-VN" sz="3200" dirty="0">
                <a:solidFill>
                  <a:srgbClr val="26282A"/>
                </a:solidFill>
                <a:latin typeface="+mj-lt"/>
              </a:rPr>
              <a:t>Đừng đế thói quen xấu làm hại đến tương lai, lối sống của mình. Mỗi con người hãy chung tay góp phần xây dựng một môi trường sống xanh sạch đẹp, không có bao bì </a:t>
            </a:r>
            <a:r>
              <a:rPr lang="vi-VN" sz="3200" dirty="0" smtClean="0">
                <a:solidFill>
                  <a:srgbClr val="26282A"/>
                </a:solidFill>
                <a:latin typeface="+mj-lt"/>
              </a:rPr>
              <a:t>ni </a:t>
            </a:r>
            <a:r>
              <a:rPr lang="vi-VN" sz="3200" dirty="0">
                <a:solidFill>
                  <a:srgbClr val="26282A"/>
                </a:solidFill>
                <a:latin typeface="+mj-lt"/>
              </a:rPr>
              <a:t>lông</a:t>
            </a:r>
            <a:r>
              <a:rPr lang="vi-VN" sz="3200" dirty="0" smtClean="0">
                <a:solidFill>
                  <a:srgbClr val="26282A"/>
                </a:solidFill>
                <a:latin typeface="+mj-lt"/>
              </a:rPr>
              <a:t>.</a:t>
            </a:r>
          </a:p>
          <a:p>
            <a:pPr algn="just"/>
            <a:r>
              <a:rPr lang="vi-VN" sz="3200" dirty="0">
                <a:solidFill>
                  <a:srgbClr val="26282A"/>
                </a:solidFill>
                <a:latin typeface="+mj-lt"/>
              </a:rPr>
              <a:t> </a:t>
            </a:r>
            <a:r>
              <a:rPr lang="vi-VN" sz="3200" dirty="0">
                <a:latin typeface="+mj-lt"/>
              </a:rPr>
              <a:t/>
            </a:r>
            <a:br>
              <a:rPr lang="vi-VN" sz="3200" dirty="0">
                <a:latin typeface="+mj-lt"/>
              </a:rPr>
            </a:br>
            <a:endParaRPr lang="en-US" sz="3200" dirty="0">
              <a:latin typeface="+mj-lt"/>
            </a:endParaRPr>
          </a:p>
        </p:txBody>
      </p:sp>
    </p:spTree>
    <p:extLst>
      <p:ext uri="{BB962C8B-B14F-4D97-AF65-F5344CB8AC3E}">
        <p14:creationId xmlns:p14="http://schemas.microsoft.com/office/powerpoint/2010/main" val="14244601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838200"/>
          </a:xfrm>
        </p:spPr>
        <p:txBody>
          <a:bodyPr/>
          <a:lstStyle/>
          <a:p>
            <a:r>
              <a:rPr lang="nl-NL" sz="4000" b="1" dirty="0">
                <a:solidFill>
                  <a:srgbClr val="FF0000"/>
                </a:solidFill>
                <a:effectLst/>
              </a:rPr>
              <a:t>II/ LUYỆN </a:t>
            </a:r>
            <a:r>
              <a:rPr lang="nl-NL" sz="4000" b="1" dirty="0" smtClean="0">
                <a:solidFill>
                  <a:srgbClr val="FF0000"/>
                </a:solidFill>
                <a:effectLst/>
              </a:rPr>
              <a:t>TẬP</a:t>
            </a:r>
            <a:endParaRPr lang="en-US" sz="4000" dirty="0">
              <a:solidFill>
                <a:srgbClr val="FF0000"/>
              </a:solidFill>
            </a:endParaRPr>
          </a:p>
        </p:txBody>
      </p:sp>
      <p:sp>
        <p:nvSpPr>
          <p:cNvPr id="3" name="Content Placeholder 2"/>
          <p:cNvSpPr>
            <a:spLocks noGrp="1"/>
          </p:cNvSpPr>
          <p:nvPr>
            <p:ph idx="1"/>
          </p:nvPr>
        </p:nvSpPr>
        <p:spPr>
          <a:xfrm>
            <a:off x="0" y="914400"/>
            <a:ext cx="12192000" cy="5943600"/>
          </a:xfrm>
        </p:spPr>
        <p:txBody>
          <a:bodyPr>
            <a:normAutofit lnSpcReduction="10000"/>
          </a:bodyPr>
          <a:lstStyle/>
          <a:p>
            <a:pPr marL="0" indent="0">
              <a:buNone/>
            </a:pPr>
            <a:r>
              <a:rPr lang="en-US" sz="2600" b="1" dirty="0" err="1" smtClean="0">
                <a:solidFill>
                  <a:schemeClr val="tx1"/>
                </a:solidFill>
                <a:latin typeface="Times New Roman" pitchFamily="18" charset="0"/>
                <a:cs typeface="Times New Roman" pitchFamily="18" charset="0"/>
              </a:rPr>
              <a:t>Câu</a:t>
            </a:r>
            <a:r>
              <a:rPr lang="en-US" sz="2600" b="1" dirty="0" smtClean="0">
                <a:solidFill>
                  <a:schemeClr val="tx1"/>
                </a:solidFill>
                <a:latin typeface="Times New Roman" pitchFamily="18" charset="0"/>
                <a:cs typeface="Times New Roman" pitchFamily="18" charset="0"/>
              </a:rPr>
              <a:t> 1: </a:t>
            </a:r>
            <a:r>
              <a:rPr lang="en-US" sz="2600" b="1" dirty="0" err="1" smtClean="0">
                <a:solidFill>
                  <a:schemeClr val="tx1"/>
                </a:solidFill>
                <a:latin typeface="Times New Roman" pitchFamily="18" charset="0"/>
                <a:cs typeface="Times New Roman" pitchFamily="18" charset="0"/>
              </a:rPr>
              <a:t>xác</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định</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quan</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hệ</a:t>
            </a:r>
            <a:r>
              <a:rPr lang="en-US" sz="2600" b="1" dirty="0" smtClean="0">
                <a:solidFill>
                  <a:schemeClr val="tx1"/>
                </a:solidFill>
                <a:latin typeface="Times New Roman" pitchFamily="18" charset="0"/>
                <a:cs typeface="Times New Roman" pitchFamily="18" charset="0"/>
              </a:rPr>
              <a:t> ý </a:t>
            </a:r>
            <a:r>
              <a:rPr lang="en-US" sz="2600" b="1" dirty="0" err="1" smtClean="0">
                <a:solidFill>
                  <a:schemeClr val="tx1"/>
                </a:solidFill>
                <a:latin typeface="Times New Roman" pitchFamily="18" charset="0"/>
                <a:cs typeface="Times New Roman" pitchFamily="18" charset="0"/>
              </a:rPr>
              <a:t>nghĩa</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giữa</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các</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vế</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câu</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trong</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những</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câu</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ghép</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dưới</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đây</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và</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cho</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biết</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mỗi</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vế</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câu</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biểu</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thị</a:t>
            </a:r>
            <a:r>
              <a:rPr lang="en-US" sz="2600" b="1" dirty="0" smtClean="0">
                <a:solidFill>
                  <a:schemeClr val="tx1"/>
                </a:solidFill>
                <a:latin typeface="Times New Roman" pitchFamily="18" charset="0"/>
                <a:cs typeface="Times New Roman" pitchFamily="18" charset="0"/>
              </a:rPr>
              <a:t> ý </a:t>
            </a:r>
            <a:r>
              <a:rPr lang="en-US" sz="2600" b="1" dirty="0" err="1" smtClean="0">
                <a:solidFill>
                  <a:schemeClr val="tx1"/>
                </a:solidFill>
                <a:latin typeface="Times New Roman" pitchFamily="18" charset="0"/>
                <a:cs typeface="Times New Roman" pitchFamily="18" charset="0"/>
              </a:rPr>
              <a:t>nghĩa</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gì</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trong</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mối</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quan</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hệ</a:t>
            </a:r>
            <a:r>
              <a:rPr lang="en-US" sz="2600" b="1" dirty="0" smtClean="0">
                <a:solidFill>
                  <a:schemeClr val="tx1"/>
                </a:solidFill>
                <a:latin typeface="Times New Roman" pitchFamily="18" charset="0"/>
                <a:cs typeface="Times New Roman" pitchFamily="18" charset="0"/>
              </a:rPr>
              <a:t> </a:t>
            </a:r>
            <a:r>
              <a:rPr lang="en-US" sz="2600" b="1" dirty="0" err="1" smtClean="0">
                <a:solidFill>
                  <a:schemeClr val="tx1"/>
                </a:solidFill>
                <a:latin typeface="Times New Roman" pitchFamily="18" charset="0"/>
                <a:cs typeface="Times New Roman" pitchFamily="18" charset="0"/>
              </a:rPr>
              <a:t>ấy</a:t>
            </a:r>
            <a:r>
              <a:rPr lang="en-US" sz="2600" b="1" dirty="0" smtClean="0">
                <a:solidFill>
                  <a:schemeClr val="tx1"/>
                </a:solidFill>
                <a:latin typeface="Times New Roman" pitchFamily="18" charset="0"/>
                <a:cs typeface="Times New Roman" pitchFamily="18" charset="0"/>
              </a:rPr>
              <a:t>.</a:t>
            </a:r>
          </a:p>
          <a:p>
            <a:pPr marL="0" indent="0">
              <a:buNone/>
            </a:pPr>
            <a:r>
              <a:rPr lang="en-US" b="1" dirty="0" smtClean="0">
                <a:solidFill>
                  <a:schemeClr val="accent5">
                    <a:lumMod val="60000"/>
                    <a:lumOff val="40000"/>
                  </a:schemeClr>
                </a:solidFill>
                <a:latin typeface="Times New Roman" pitchFamily="18" charset="0"/>
                <a:cs typeface="Times New Roman" pitchFamily="18" charset="0"/>
              </a:rPr>
              <a:t>a/ </a:t>
            </a:r>
            <a:r>
              <a:rPr lang="en-US" b="1" i="1" dirty="0" err="1" smtClean="0">
                <a:solidFill>
                  <a:schemeClr val="accent5">
                    <a:lumMod val="60000"/>
                    <a:lumOff val="40000"/>
                  </a:schemeClr>
                </a:solidFill>
                <a:latin typeface="Times New Roman" pitchFamily="18" charset="0"/>
                <a:cs typeface="Times New Roman" pitchFamily="18" charset="0"/>
              </a:rPr>
              <a:t>Cảnh</a:t>
            </a:r>
            <a:r>
              <a:rPr lang="en-US" b="1" i="1" dirty="0" smtClean="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vật</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chung</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quanh</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tôi</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thay</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đổi</a:t>
            </a:r>
            <a:r>
              <a:rPr lang="en-US" b="1" i="1" dirty="0">
                <a:solidFill>
                  <a:schemeClr val="accent5">
                    <a:lumMod val="60000"/>
                    <a:lumOff val="40000"/>
                  </a:schemeClr>
                </a:solidFill>
                <a:latin typeface="Times New Roman" pitchFamily="18" charset="0"/>
                <a:cs typeface="Times New Roman" pitchFamily="18" charset="0"/>
              </a:rPr>
              <a:t> , </a:t>
            </a:r>
            <a:r>
              <a:rPr lang="en-US" b="1" i="1" dirty="0" err="1">
                <a:solidFill>
                  <a:schemeClr val="accent5">
                    <a:lumMod val="60000"/>
                    <a:lumOff val="40000"/>
                  </a:schemeClr>
                </a:solidFill>
                <a:latin typeface="Times New Roman" pitchFamily="18" charset="0"/>
                <a:cs typeface="Times New Roman" pitchFamily="18" charset="0"/>
              </a:rPr>
              <a:t>vì</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chính</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lòng</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tôi</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đang</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có</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sự</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thay</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đổi</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lớn</a:t>
            </a:r>
            <a:r>
              <a:rPr lang="en-US" b="1" i="1" dirty="0">
                <a:solidFill>
                  <a:schemeClr val="accent5">
                    <a:lumMod val="60000"/>
                    <a:lumOff val="40000"/>
                  </a:schemeClr>
                </a:solidFill>
                <a:latin typeface="Times New Roman" pitchFamily="18" charset="0"/>
                <a:cs typeface="Times New Roman" pitchFamily="18" charset="0"/>
              </a:rPr>
              <a:t> : </a:t>
            </a:r>
            <a:r>
              <a:rPr lang="en-US" b="1" i="1" dirty="0" err="1">
                <a:solidFill>
                  <a:schemeClr val="accent5">
                    <a:lumMod val="60000"/>
                    <a:lumOff val="40000"/>
                  </a:schemeClr>
                </a:solidFill>
                <a:latin typeface="Times New Roman" pitchFamily="18" charset="0"/>
                <a:cs typeface="Times New Roman" pitchFamily="18" charset="0"/>
              </a:rPr>
              <a:t>hôm</a:t>
            </a:r>
            <a:r>
              <a:rPr lang="en-US" b="1" i="1" dirty="0">
                <a:solidFill>
                  <a:schemeClr val="accent5">
                    <a:lumMod val="60000"/>
                    <a:lumOff val="40000"/>
                  </a:schemeClr>
                </a:solidFill>
                <a:latin typeface="Times New Roman" pitchFamily="18" charset="0"/>
                <a:cs typeface="Times New Roman" pitchFamily="18" charset="0"/>
              </a:rPr>
              <a:t> nay </a:t>
            </a:r>
            <a:r>
              <a:rPr lang="en-US" b="1" i="1" dirty="0" err="1">
                <a:solidFill>
                  <a:schemeClr val="accent5">
                    <a:lumMod val="60000"/>
                    <a:lumOff val="40000"/>
                  </a:schemeClr>
                </a:solidFill>
                <a:latin typeface="Times New Roman" pitchFamily="18" charset="0"/>
                <a:cs typeface="Times New Roman" pitchFamily="18" charset="0"/>
              </a:rPr>
              <a:t>tôi</a:t>
            </a:r>
            <a:r>
              <a:rPr lang="en-US" b="1" i="1" dirty="0">
                <a:solidFill>
                  <a:schemeClr val="accent5">
                    <a:lumMod val="60000"/>
                    <a:lumOff val="40000"/>
                  </a:schemeClr>
                </a:solidFill>
                <a:latin typeface="Times New Roman" pitchFamily="18" charset="0"/>
                <a:cs typeface="Times New Roman" pitchFamily="18" charset="0"/>
              </a:rPr>
              <a:t> </a:t>
            </a:r>
            <a:r>
              <a:rPr lang="en-US" b="1" i="1" dirty="0" err="1">
                <a:solidFill>
                  <a:schemeClr val="accent5">
                    <a:lumMod val="60000"/>
                    <a:lumOff val="40000"/>
                  </a:schemeClr>
                </a:solidFill>
                <a:latin typeface="Times New Roman" pitchFamily="18" charset="0"/>
                <a:cs typeface="Times New Roman" pitchFamily="18" charset="0"/>
              </a:rPr>
              <a:t>đi</a:t>
            </a:r>
            <a:r>
              <a:rPr lang="en-US" b="1" i="1" dirty="0">
                <a:solidFill>
                  <a:schemeClr val="accent5">
                    <a:lumMod val="60000"/>
                    <a:lumOff val="40000"/>
                  </a:schemeClr>
                </a:solidFill>
                <a:latin typeface="Times New Roman" pitchFamily="18" charset="0"/>
                <a:cs typeface="Times New Roman" pitchFamily="18" charset="0"/>
              </a:rPr>
              <a:t> </a:t>
            </a:r>
            <a:r>
              <a:rPr lang="en-US" b="1" i="1" dirty="0" err="1" smtClean="0">
                <a:solidFill>
                  <a:schemeClr val="accent5">
                    <a:lumMod val="60000"/>
                    <a:lumOff val="40000"/>
                  </a:schemeClr>
                </a:solidFill>
                <a:latin typeface="Times New Roman" pitchFamily="18" charset="0"/>
                <a:cs typeface="Times New Roman" pitchFamily="18" charset="0"/>
              </a:rPr>
              <a:t>học</a:t>
            </a:r>
            <a:r>
              <a:rPr lang="en-US" b="1" i="1" dirty="0" smtClean="0">
                <a:solidFill>
                  <a:schemeClr val="accent5">
                    <a:lumMod val="60000"/>
                    <a:lumOff val="40000"/>
                  </a:schemeClr>
                </a:solidFill>
                <a:latin typeface="Times New Roman" pitchFamily="18" charset="0"/>
                <a:cs typeface="Times New Roman" pitchFamily="18" charset="0"/>
              </a:rPr>
              <a:t>.</a:t>
            </a:r>
            <a:endParaRPr lang="en-US" b="1" i="1" dirty="0">
              <a:solidFill>
                <a:schemeClr val="accent5">
                  <a:lumMod val="60000"/>
                  <a:lumOff val="40000"/>
                </a:schemeClr>
              </a:solidFill>
              <a:latin typeface="Times New Roman" pitchFamily="18" charset="0"/>
              <a:cs typeface="Times New Roman" pitchFamily="18" charset="0"/>
            </a:endParaRPr>
          </a:p>
          <a:p>
            <a:pPr marL="0" indent="0">
              <a:buNone/>
            </a:pPr>
            <a:r>
              <a:rPr lang="en-US" b="1" i="1" dirty="0" smtClean="0">
                <a:solidFill>
                  <a:srgbClr val="7030A0"/>
                </a:solidFill>
                <a:latin typeface="Times New Roman" pitchFamily="18" charset="0"/>
                <a:cs typeface="Times New Roman" pitchFamily="18" charset="0"/>
              </a:rPr>
              <a:t>b/ </a:t>
            </a:r>
            <a:r>
              <a:rPr lang="en-US" b="1" i="1" dirty="0" err="1" smtClean="0">
                <a:solidFill>
                  <a:srgbClr val="7030A0"/>
                </a:solidFill>
                <a:latin typeface="Times New Roman" pitchFamily="18" charset="0"/>
                <a:cs typeface="Times New Roman" pitchFamily="18" charset="0"/>
              </a:rPr>
              <a:t>Nếu</a:t>
            </a:r>
            <a:r>
              <a:rPr lang="en-US" b="1" i="1" dirty="0" smtClean="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trong</a:t>
            </a:r>
            <a:r>
              <a:rPr lang="en-US" b="1" i="1" dirty="0">
                <a:solidFill>
                  <a:srgbClr val="7030A0"/>
                </a:solidFill>
                <a:latin typeface="Times New Roman" pitchFamily="18" charset="0"/>
                <a:cs typeface="Times New Roman" pitchFamily="18" charset="0"/>
              </a:rPr>
              <a:t> pho </a:t>
            </a:r>
            <a:r>
              <a:rPr lang="en-US" b="1" i="1" dirty="0" err="1">
                <a:solidFill>
                  <a:srgbClr val="7030A0"/>
                </a:solidFill>
                <a:latin typeface="Times New Roman" pitchFamily="18" charset="0"/>
                <a:cs typeface="Times New Roman" pitchFamily="18" charset="0"/>
              </a:rPr>
              <a:t>lịch</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sử</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loài</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người</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xoá</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các</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thi</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nhân</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văn</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nhân</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và</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đồng</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thời</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trong</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tâm</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linh</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loài</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người</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xoá</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hết</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những</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dấu</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vết</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họ</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còn</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lưu</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lại</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thì</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cái</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cảnh</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tượng</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nghèo</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nàn</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sẽ</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đến</a:t>
            </a:r>
            <a:r>
              <a:rPr lang="en-US" b="1" i="1" dirty="0">
                <a:solidFill>
                  <a:srgbClr val="7030A0"/>
                </a:solidFill>
                <a:latin typeface="Times New Roman" pitchFamily="18" charset="0"/>
                <a:cs typeface="Times New Roman" pitchFamily="18" charset="0"/>
              </a:rPr>
              <a:t> </a:t>
            </a:r>
            <a:r>
              <a:rPr lang="en-US" b="1" i="1" dirty="0" err="1">
                <a:solidFill>
                  <a:srgbClr val="7030A0"/>
                </a:solidFill>
                <a:latin typeface="Times New Roman" pitchFamily="18" charset="0"/>
                <a:cs typeface="Times New Roman" pitchFamily="18" charset="0"/>
              </a:rPr>
              <a:t>bực</a:t>
            </a:r>
            <a:r>
              <a:rPr lang="en-US" b="1" i="1" dirty="0">
                <a:solidFill>
                  <a:srgbClr val="7030A0"/>
                </a:solidFill>
                <a:latin typeface="Times New Roman" pitchFamily="18" charset="0"/>
                <a:cs typeface="Times New Roman" pitchFamily="18" charset="0"/>
              </a:rPr>
              <a:t> </a:t>
            </a:r>
            <a:r>
              <a:rPr lang="en-US" b="1" i="1" dirty="0" err="1" smtClean="0">
                <a:solidFill>
                  <a:srgbClr val="7030A0"/>
                </a:solidFill>
                <a:latin typeface="Times New Roman" pitchFamily="18" charset="0"/>
                <a:cs typeface="Times New Roman" pitchFamily="18" charset="0"/>
              </a:rPr>
              <a:t>nào</a:t>
            </a:r>
            <a:r>
              <a:rPr lang="en-US" b="1" i="1" dirty="0" smtClean="0">
                <a:solidFill>
                  <a:srgbClr val="7030A0"/>
                </a:solidFill>
                <a:latin typeface="Times New Roman" pitchFamily="18" charset="0"/>
                <a:cs typeface="Times New Roman" pitchFamily="18" charset="0"/>
              </a:rPr>
              <a:t>!</a:t>
            </a:r>
          </a:p>
          <a:p>
            <a:pPr marL="0" indent="0">
              <a:buNone/>
            </a:pPr>
            <a:r>
              <a:rPr lang="en-US" b="1" dirty="0" smtClean="0">
                <a:solidFill>
                  <a:srgbClr val="FF0000"/>
                </a:solidFill>
                <a:latin typeface="Times New Roman" pitchFamily="18" charset="0"/>
                <a:cs typeface="Times New Roman" pitchFamily="18" charset="0"/>
              </a:rPr>
              <a:t>c/ </a:t>
            </a:r>
            <a:r>
              <a:rPr lang="en-US" b="1" i="1" dirty="0" err="1">
                <a:solidFill>
                  <a:srgbClr val="FF0000"/>
                </a:solidFill>
                <a:latin typeface="Times New Roman" pitchFamily="18" charset="0"/>
                <a:cs typeface="Times New Roman" pitchFamily="18" charset="0"/>
              </a:rPr>
              <a:t>Như</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vậy</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chẳng</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những</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thái</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ấp</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của</a:t>
            </a:r>
            <a:r>
              <a:rPr lang="en-US" b="1" i="1" dirty="0">
                <a:solidFill>
                  <a:srgbClr val="FF0000"/>
                </a:solidFill>
                <a:latin typeface="Times New Roman" pitchFamily="18" charset="0"/>
                <a:cs typeface="Times New Roman" pitchFamily="18" charset="0"/>
              </a:rPr>
              <a:t> ta </a:t>
            </a:r>
            <a:r>
              <a:rPr lang="en-US" b="1" i="1" dirty="0" err="1">
                <a:solidFill>
                  <a:srgbClr val="FF0000"/>
                </a:solidFill>
                <a:latin typeface="Times New Roman" pitchFamily="18" charset="0"/>
                <a:cs typeface="Times New Roman" pitchFamily="18" charset="0"/>
              </a:rPr>
              <a:t>mãi</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mãi</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vững</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bền</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mà</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bổng</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lộc</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các</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ngươi</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cũng</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đời</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đời</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hưởng</a:t>
            </a:r>
            <a:r>
              <a:rPr lang="en-US" b="1" i="1" dirty="0">
                <a:solidFill>
                  <a:srgbClr val="FF0000"/>
                </a:solidFill>
                <a:latin typeface="Times New Roman" pitchFamily="18" charset="0"/>
                <a:cs typeface="Times New Roman" pitchFamily="18" charset="0"/>
              </a:rPr>
              <a:t> </a:t>
            </a:r>
            <a:r>
              <a:rPr lang="en-US" b="1" i="1" dirty="0" err="1">
                <a:solidFill>
                  <a:srgbClr val="FF0000"/>
                </a:solidFill>
                <a:latin typeface="Times New Roman" pitchFamily="18" charset="0"/>
                <a:cs typeface="Times New Roman" pitchFamily="18" charset="0"/>
              </a:rPr>
              <a:t>thụ</a:t>
            </a:r>
            <a:r>
              <a:rPr lang="en-US" b="1" i="1" dirty="0">
                <a:solidFill>
                  <a:srgbClr val="FF0000"/>
                </a:solidFill>
                <a:latin typeface="Times New Roman" pitchFamily="18" charset="0"/>
                <a:cs typeface="Times New Roman" pitchFamily="18" charset="0"/>
              </a:rPr>
              <a:t>; </a:t>
            </a:r>
            <a:r>
              <a:rPr lang="en-US" b="1" i="1" dirty="0" smtClean="0">
                <a:solidFill>
                  <a:srgbClr val="FF0000"/>
                </a:solidFill>
                <a:latin typeface="Times New Roman" pitchFamily="18" charset="0"/>
                <a:cs typeface="Times New Roman" pitchFamily="18" charset="0"/>
              </a:rPr>
              <a:t>… </a:t>
            </a:r>
            <a:endParaRPr lang="en-US" b="1" dirty="0">
              <a:solidFill>
                <a:srgbClr val="FF0000"/>
              </a:solidFill>
              <a:latin typeface="Times New Roman" pitchFamily="18" charset="0"/>
              <a:cs typeface="Times New Roman" pitchFamily="18" charset="0"/>
            </a:endParaRPr>
          </a:p>
          <a:p>
            <a:pPr marL="0" indent="0">
              <a:buNone/>
            </a:pPr>
            <a:r>
              <a:rPr lang="en-US" b="1" dirty="0" smtClean="0">
                <a:solidFill>
                  <a:srgbClr val="0070C0"/>
                </a:solidFill>
                <a:latin typeface="Times New Roman" pitchFamily="18" charset="0"/>
                <a:cs typeface="Times New Roman" pitchFamily="18" charset="0"/>
              </a:rPr>
              <a:t>d/ </a:t>
            </a:r>
            <a:r>
              <a:rPr lang="en-US" b="1" i="1" dirty="0" err="1" smtClean="0">
                <a:solidFill>
                  <a:srgbClr val="0070C0"/>
                </a:solidFill>
                <a:latin typeface="Times New Roman" pitchFamily="18" charset="0"/>
                <a:cs typeface="Times New Roman" pitchFamily="18" charset="0"/>
              </a:rPr>
              <a:t>Tuy</a:t>
            </a:r>
            <a:r>
              <a:rPr lang="en-US" b="1" i="1" dirty="0" smtClean="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rét</a:t>
            </a:r>
            <a:r>
              <a:rPr lang="en-US" b="1" i="1" dirty="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vẫn</a:t>
            </a:r>
            <a:r>
              <a:rPr lang="en-US" b="1" i="1" dirty="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kéo</a:t>
            </a:r>
            <a:r>
              <a:rPr lang="en-US" b="1" i="1" dirty="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dài</a:t>
            </a:r>
            <a:r>
              <a:rPr lang="en-US" b="1" i="1" dirty="0">
                <a:solidFill>
                  <a:srgbClr val="0070C0"/>
                </a:solidFill>
                <a:latin typeface="Times New Roman" pitchFamily="18" charset="0"/>
                <a:cs typeface="Times New Roman" pitchFamily="18" charset="0"/>
              </a:rPr>
              <a:t> , </a:t>
            </a:r>
            <a:r>
              <a:rPr lang="en-US" b="1" i="1" dirty="0" err="1">
                <a:solidFill>
                  <a:srgbClr val="0070C0"/>
                </a:solidFill>
                <a:latin typeface="Times New Roman" pitchFamily="18" charset="0"/>
                <a:cs typeface="Times New Roman" pitchFamily="18" charset="0"/>
              </a:rPr>
              <a:t>nhưng</a:t>
            </a:r>
            <a:r>
              <a:rPr lang="en-US" b="1" i="1" dirty="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mùa</a:t>
            </a:r>
            <a:r>
              <a:rPr lang="en-US" b="1" i="1" dirty="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xuân</a:t>
            </a:r>
            <a:r>
              <a:rPr lang="en-US" b="1" i="1" dirty="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đã</a:t>
            </a:r>
            <a:r>
              <a:rPr lang="en-US" b="1" i="1" dirty="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đến</a:t>
            </a:r>
            <a:r>
              <a:rPr lang="en-US" b="1" i="1" dirty="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bên</a:t>
            </a:r>
            <a:r>
              <a:rPr lang="en-US" b="1" i="1" dirty="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bờ</a:t>
            </a:r>
            <a:r>
              <a:rPr lang="en-US" b="1" i="1" dirty="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sông</a:t>
            </a:r>
            <a:r>
              <a:rPr lang="en-US" b="1" i="1" dirty="0">
                <a:solidFill>
                  <a:srgbClr val="0070C0"/>
                </a:solidFill>
                <a:latin typeface="Times New Roman" pitchFamily="18" charset="0"/>
                <a:cs typeface="Times New Roman" pitchFamily="18" charset="0"/>
              </a:rPr>
              <a:t> </a:t>
            </a:r>
            <a:r>
              <a:rPr lang="en-US" b="1" i="1" dirty="0" err="1">
                <a:solidFill>
                  <a:srgbClr val="0070C0"/>
                </a:solidFill>
                <a:latin typeface="Times New Roman" pitchFamily="18" charset="0"/>
                <a:cs typeface="Times New Roman" pitchFamily="18" charset="0"/>
              </a:rPr>
              <a:t>Lương</a:t>
            </a:r>
            <a:r>
              <a:rPr lang="en-US" b="1" i="1" dirty="0" smtClean="0">
                <a:solidFill>
                  <a:srgbClr val="0070C0"/>
                </a:solidFill>
                <a:latin typeface="Times New Roman" pitchFamily="18" charset="0"/>
                <a:cs typeface="Times New Roman" pitchFamily="18" charset="0"/>
              </a:rPr>
              <a:t>.</a:t>
            </a:r>
          </a:p>
          <a:p>
            <a:pPr marL="0" indent="0">
              <a:buNone/>
            </a:pPr>
            <a:r>
              <a:rPr lang="en-US" b="1" i="1" dirty="0" smtClean="0">
                <a:solidFill>
                  <a:srgbClr val="00B050"/>
                </a:solidFill>
                <a:latin typeface="Times New Roman" pitchFamily="18" charset="0"/>
                <a:cs typeface="Times New Roman" pitchFamily="18" charset="0"/>
              </a:rPr>
              <a:t>e/ </a:t>
            </a:r>
            <a:r>
              <a:rPr lang="en-US" b="1" i="1" dirty="0" err="1" smtClean="0">
                <a:solidFill>
                  <a:srgbClr val="00B050"/>
                </a:solidFill>
                <a:latin typeface="Times New Roman" pitchFamily="18" charset="0"/>
                <a:cs typeface="Times New Roman" pitchFamily="18" charset="0"/>
              </a:rPr>
              <a:t>Hai</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người</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giằng</a:t>
            </a:r>
            <a:r>
              <a:rPr lang="en-US" b="1" i="1" dirty="0" smtClean="0">
                <a:solidFill>
                  <a:srgbClr val="00B050"/>
                </a:solidFill>
                <a:latin typeface="Times New Roman" pitchFamily="18" charset="0"/>
                <a:cs typeface="Times New Roman" pitchFamily="18" charset="0"/>
              </a:rPr>
              <a:t> co </a:t>
            </a:r>
            <a:r>
              <a:rPr lang="en-US" b="1" i="1" dirty="0" err="1" smtClean="0">
                <a:solidFill>
                  <a:srgbClr val="00B050"/>
                </a:solidFill>
                <a:latin typeface="Times New Roman" pitchFamily="18" charset="0"/>
                <a:cs typeface="Times New Roman" pitchFamily="18" charset="0"/>
              </a:rPr>
              <a:t>nhau</a:t>
            </a:r>
            <a:r>
              <a:rPr lang="en-US" b="1" i="1" dirty="0" smtClean="0">
                <a:solidFill>
                  <a:srgbClr val="00B050"/>
                </a:solidFill>
                <a:latin typeface="Times New Roman" pitchFamily="18" charset="0"/>
                <a:cs typeface="Times New Roman" pitchFamily="18" charset="0"/>
              </a:rPr>
              <a:t>, du </a:t>
            </a:r>
            <a:r>
              <a:rPr lang="en-US" b="1" i="1" dirty="0" err="1" smtClean="0">
                <a:solidFill>
                  <a:srgbClr val="00B050"/>
                </a:solidFill>
                <a:latin typeface="Times New Roman" pitchFamily="18" charset="0"/>
                <a:cs typeface="Times New Roman" pitchFamily="18" charset="0"/>
              </a:rPr>
              <a:t>đẩy</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nhau</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rồi</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ai</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nấy</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đều</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buông</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gậy</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ra</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áp</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vào</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vật</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nhau</a:t>
            </a:r>
            <a:r>
              <a:rPr lang="en-US" b="1" i="1" dirty="0" smtClean="0">
                <a:solidFill>
                  <a:srgbClr val="00B050"/>
                </a:solidFill>
                <a:latin typeface="Times New Roman" pitchFamily="18" charset="0"/>
                <a:cs typeface="Times New Roman" pitchFamily="18" charset="0"/>
              </a:rPr>
              <a:t> (…). </a:t>
            </a:r>
            <a:r>
              <a:rPr lang="en-US" b="1" i="1" dirty="0" err="1" smtClean="0">
                <a:solidFill>
                  <a:srgbClr val="00B050"/>
                </a:solidFill>
                <a:latin typeface="Times New Roman" pitchFamily="18" charset="0"/>
                <a:cs typeface="Times New Roman" pitchFamily="18" charset="0"/>
              </a:rPr>
              <a:t>Kết</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cục</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anh</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chàng</a:t>
            </a:r>
            <a:r>
              <a:rPr lang="en-US" b="1" i="1" dirty="0" smtClean="0">
                <a:solidFill>
                  <a:srgbClr val="00B050"/>
                </a:solidFill>
                <a:latin typeface="Times New Roman" pitchFamily="18" charset="0"/>
                <a:cs typeface="Times New Roman" pitchFamily="18" charset="0"/>
              </a:rPr>
              <a:t> “ </a:t>
            </a:r>
            <a:r>
              <a:rPr lang="en-US" b="1" i="1" dirty="0" err="1" smtClean="0">
                <a:solidFill>
                  <a:srgbClr val="00B050"/>
                </a:solidFill>
                <a:latin typeface="Times New Roman" pitchFamily="18" charset="0"/>
                <a:cs typeface="Times New Roman" pitchFamily="18" charset="0"/>
              </a:rPr>
              <a:t>hầu</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cận</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ông</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lí</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yếu</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hơn</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chị</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chàng</a:t>
            </a:r>
            <a:r>
              <a:rPr lang="en-US" b="1" i="1" dirty="0" smtClean="0">
                <a:solidFill>
                  <a:srgbClr val="00B050"/>
                </a:solidFill>
                <a:latin typeface="Times New Roman" pitchFamily="18" charset="0"/>
                <a:cs typeface="Times New Roman" pitchFamily="18" charset="0"/>
              </a:rPr>
              <a:t> con </a:t>
            </a:r>
            <a:r>
              <a:rPr lang="en-US" b="1" i="1" dirty="0" err="1" smtClean="0">
                <a:solidFill>
                  <a:srgbClr val="00B050"/>
                </a:solidFill>
                <a:latin typeface="Times New Roman" pitchFamily="18" charset="0"/>
                <a:cs typeface="Times New Roman" pitchFamily="18" charset="0"/>
              </a:rPr>
              <a:t>mọn</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hắn</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bị</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chị</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này</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túm</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tóc</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lẳng</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cho</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một</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cái</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ngã</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nhào</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ra</a:t>
            </a:r>
            <a:r>
              <a:rPr lang="en-US" b="1" i="1" dirty="0" smtClean="0">
                <a:solidFill>
                  <a:srgbClr val="00B050"/>
                </a:solidFill>
                <a:latin typeface="Times New Roman" pitchFamily="18" charset="0"/>
                <a:cs typeface="Times New Roman" pitchFamily="18" charset="0"/>
              </a:rPr>
              <a:t> </a:t>
            </a:r>
            <a:r>
              <a:rPr lang="en-US" b="1" i="1" dirty="0" err="1" smtClean="0">
                <a:solidFill>
                  <a:srgbClr val="00B050"/>
                </a:solidFill>
                <a:latin typeface="Times New Roman" pitchFamily="18" charset="0"/>
                <a:cs typeface="Times New Roman" pitchFamily="18" charset="0"/>
              </a:rPr>
              <a:t>thềm</a:t>
            </a:r>
            <a:r>
              <a:rPr lang="en-US" b="1" i="1" dirty="0" smtClean="0">
                <a:solidFill>
                  <a:srgbClr val="00B050"/>
                </a:solidFill>
                <a:latin typeface="Times New Roman" pitchFamily="18" charset="0"/>
                <a:cs typeface="Times New Roman" pitchFamily="18" charset="0"/>
              </a:rPr>
              <a:t>.</a:t>
            </a:r>
            <a:endParaRPr lang="en-US" b="1" i="1" dirty="0">
              <a:solidFill>
                <a:srgbClr val="00B050"/>
              </a:solidFill>
              <a:latin typeface="Times New Roman" pitchFamily="18" charset="0"/>
              <a:cs typeface="Times New Roman" pitchFamily="18" charset="0"/>
            </a:endParaRPr>
          </a:p>
          <a:p>
            <a:pPr marL="0" indent="0">
              <a:buNone/>
            </a:pPr>
            <a:endParaRPr lang="en-US" dirty="0">
              <a:solidFill>
                <a:schemeClr val="tx1"/>
              </a:solidFill>
              <a:latin typeface="Times New Roman" pitchFamily="18" charset="0"/>
              <a:cs typeface="Times New Roman" pitchFamily="18" charset="0"/>
            </a:endParaRPr>
          </a:p>
          <a:p>
            <a:pPr marL="0" indent="0">
              <a:buNone/>
            </a:pPr>
            <a:endParaRPr lang="en-US"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14625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Vertical)">
                                      <p:cBhvr>
                                        <p:cTn id="21" dur="500"/>
                                        <p:tgtEl>
                                          <p:spTgt spid="3">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arn(inVertical)">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2192000" cy="6126163"/>
          </a:xfrm>
        </p:spPr>
        <p:txBody>
          <a:bodyPr>
            <a:normAutofit/>
          </a:bodyPr>
          <a:lstStyle/>
          <a:p>
            <a:pPr marL="0" indent="0">
              <a:buNone/>
            </a:pPr>
            <a:r>
              <a:rPr lang="en-US" sz="3000" dirty="0">
                <a:solidFill>
                  <a:srgbClr val="00B050"/>
                </a:solidFill>
                <a:latin typeface="Times New Roman" pitchFamily="18" charset="0"/>
                <a:cs typeface="Times New Roman" pitchFamily="18" charset="0"/>
              </a:rPr>
              <a:t>a/ </a:t>
            </a:r>
            <a:r>
              <a:rPr lang="en-US" sz="3000" i="1" dirty="0" err="1">
                <a:solidFill>
                  <a:srgbClr val="00B050"/>
                </a:solidFill>
                <a:latin typeface="Times New Roman" pitchFamily="18" charset="0"/>
                <a:cs typeface="Times New Roman" pitchFamily="18" charset="0"/>
              </a:rPr>
              <a:t>Cảnh</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vật</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chung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quanh</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tôi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thay</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đổi</a:t>
            </a:r>
            <a:r>
              <a:rPr lang="en-US" sz="3000" i="1" dirty="0">
                <a:solidFill>
                  <a:srgbClr val="00B050"/>
                </a:solidFill>
                <a:latin typeface="Times New Roman" pitchFamily="18" charset="0"/>
                <a:cs typeface="Times New Roman" pitchFamily="18" charset="0"/>
              </a:rPr>
              <a:t> , </a:t>
            </a:r>
            <a:r>
              <a:rPr lang="en-US" sz="3200" b="1" i="1" dirty="0" err="1">
                <a:solidFill>
                  <a:srgbClr val="FF0000"/>
                </a:solidFill>
                <a:latin typeface="Times New Roman" pitchFamily="18" charset="0"/>
                <a:cs typeface="Times New Roman" pitchFamily="18" charset="0"/>
              </a:rPr>
              <a:t>vì</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chính</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lòng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tôi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đang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có</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sự</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thay</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đổi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lớn</a:t>
            </a:r>
            <a:r>
              <a:rPr lang="en-US" sz="3000" i="1" dirty="0">
                <a:solidFill>
                  <a:srgbClr val="00B050"/>
                </a:solidFill>
                <a:latin typeface="Times New Roman" pitchFamily="18" charset="0"/>
                <a:cs typeface="Times New Roman" pitchFamily="18" charset="0"/>
              </a:rPr>
              <a:t> : </a:t>
            </a:r>
            <a:r>
              <a:rPr lang="en-US" sz="3000" i="1" dirty="0" err="1">
                <a:solidFill>
                  <a:srgbClr val="00B050"/>
                </a:solidFill>
                <a:latin typeface="Times New Roman" pitchFamily="18" charset="0"/>
                <a:cs typeface="Times New Roman" pitchFamily="18" charset="0"/>
              </a:rPr>
              <a:t>hôm</a:t>
            </a:r>
            <a:r>
              <a:rPr lang="en-US" sz="3000" i="1" dirty="0">
                <a:solidFill>
                  <a:srgbClr val="00B050"/>
                </a:solidFill>
                <a:latin typeface="Times New Roman" pitchFamily="18" charset="0"/>
                <a:cs typeface="Times New Roman" pitchFamily="18" charset="0"/>
              </a:rPr>
              <a:t> nay </a:t>
            </a:r>
            <a:r>
              <a:rPr lang="en-US" sz="3000" i="1" dirty="0" err="1">
                <a:solidFill>
                  <a:srgbClr val="00B050"/>
                </a:solidFill>
                <a:latin typeface="Times New Roman" pitchFamily="18" charset="0"/>
                <a:cs typeface="Times New Roman" pitchFamily="18" charset="0"/>
              </a:rPr>
              <a:t>tôi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đi</a:t>
            </a:r>
            <a:r>
              <a:rPr lang="en-US" sz="3000" i="1" dirty="0">
                <a:solidFill>
                  <a:srgbClr val="00B050"/>
                </a:solidFill>
                <a:latin typeface="Times New Roman" pitchFamily="18" charset="0"/>
                <a:cs typeface="Times New Roman" pitchFamily="18" charset="0"/>
              </a:rPr>
              <a:t> </a:t>
            </a:r>
            <a:r>
              <a:rPr lang="en-US" sz="3000" i="1" dirty="0" err="1" smtClean="0">
                <a:solidFill>
                  <a:srgbClr val="00B050"/>
                </a:solidFill>
                <a:latin typeface="Times New Roman" pitchFamily="18" charset="0"/>
                <a:cs typeface="Times New Roman" pitchFamily="18" charset="0"/>
              </a:rPr>
              <a:t>học</a:t>
            </a:r>
            <a:endParaRPr lang="en-US" sz="3000" i="1" dirty="0" smtClean="0">
              <a:solidFill>
                <a:srgbClr val="00B050"/>
              </a:solidFill>
              <a:latin typeface="Times New Roman" pitchFamily="18" charset="0"/>
              <a:cs typeface="Times New Roman" pitchFamily="18" charset="0"/>
            </a:endParaRPr>
          </a:p>
          <a:p>
            <a:pPr marL="0" indent="0">
              <a:buNone/>
            </a:pPr>
            <a:r>
              <a:rPr lang="nl-NL" sz="3000" b="1" dirty="0" smtClean="0">
                <a:solidFill>
                  <a:schemeClr val="tx1"/>
                </a:solidFill>
              </a:rPr>
              <a:t>→Qhệ </a:t>
            </a:r>
            <a:r>
              <a:rPr lang="nl-NL" sz="3000" b="1" dirty="0">
                <a:solidFill>
                  <a:schemeClr val="tx1"/>
                </a:solidFill>
              </a:rPr>
              <a:t>ng.nhân-kết quả.</a:t>
            </a:r>
            <a:endParaRPr lang="en-US" sz="3000" b="1" dirty="0">
              <a:solidFill>
                <a:schemeClr val="tx1"/>
              </a:solidFill>
            </a:endParaRPr>
          </a:p>
          <a:p>
            <a:pPr marL="0" indent="0">
              <a:buNone/>
            </a:pPr>
            <a:r>
              <a:rPr lang="en-US" sz="3000" i="1" dirty="0">
                <a:solidFill>
                  <a:schemeClr val="accent3">
                    <a:lumMod val="75000"/>
                  </a:schemeClr>
                </a:solidFill>
                <a:latin typeface="Times New Roman" pitchFamily="18" charset="0"/>
                <a:cs typeface="Times New Roman" pitchFamily="18" charset="0"/>
              </a:rPr>
              <a:t>b/ </a:t>
            </a:r>
            <a:r>
              <a:rPr lang="en-US" sz="3000" b="1" i="1" dirty="0" err="1">
                <a:solidFill>
                  <a:srgbClr val="FF0000"/>
                </a:solidFill>
                <a:latin typeface="Times New Roman" pitchFamily="18" charset="0"/>
                <a:cs typeface="Times New Roman" pitchFamily="18" charset="0"/>
              </a:rPr>
              <a:t>Nếu</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trong</a:t>
            </a:r>
            <a:r>
              <a:rPr lang="en-US" sz="3000" i="1" dirty="0">
                <a:solidFill>
                  <a:schemeClr val="accent3">
                    <a:lumMod val="75000"/>
                  </a:schemeClr>
                </a:solidFill>
                <a:latin typeface="Times New Roman" pitchFamily="18" charset="0"/>
                <a:cs typeface="Times New Roman" pitchFamily="18" charset="0"/>
              </a:rPr>
              <a:t> pho </a:t>
            </a:r>
            <a:r>
              <a:rPr lang="en-US" sz="3000" i="1" dirty="0" err="1">
                <a:solidFill>
                  <a:schemeClr val="accent3">
                    <a:lumMod val="75000"/>
                  </a:schemeClr>
                </a:solidFill>
                <a:latin typeface="Times New Roman" pitchFamily="18" charset="0"/>
                <a:cs typeface="Times New Roman" pitchFamily="18" charset="0"/>
              </a:rPr>
              <a:t>lịch</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sử</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loài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người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xoá</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các</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thi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nhân</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văn</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nhân</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và</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đồng</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thời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trong</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tâm</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linh</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loài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người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xoá</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hết</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những</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dấu</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vết</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họ</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còn</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lưu</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lại</a:t>
            </a:r>
            <a:r>
              <a:rPr lang="en-US" sz="3000" i="1" dirty="0">
                <a:solidFill>
                  <a:schemeClr val="accent3">
                    <a:lumMod val="75000"/>
                  </a:schemeClr>
                </a:solidFill>
                <a:latin typeface="Times New Roman" pitchFamily="18" charset="0"/>
                <a:cs typeface="Times New Roman" pitchFamily="18" charset="0"/>
              </a:rPr>
              <a:t> </a:t>
            </a:r>
            <a:r>
              <a:rPr lang="en-US" sz="3000" b="1" i="1" dirty="0" err="1">
                <a:solidFill>
                  <a:srgbClr val="FF0000"/>
                </a:solidFill>
                <a:latin typeface="Times New Roman" pitchFamily="18" charset="0"/>
                <a:cs typeface="Times New Roman" pitchFamily="18" charset="0"/>
              </a:rPr>
              <a:t>thì</a:t>
            </a:r>
            <a:r>
              <a:rPr lang="en-US" sz="3000" b="1"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cái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cảnh</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tượng</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nghèo</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nàn</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sẽ</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đến</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bực</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nào</a:t>
            </a:r>
            <a:r>
              <a:rPr lang="en-US" sz="3000" i="1" dirty="0">
                <a:solidFill>
                  <a:schemeClr val="accent3">
                    <a:lumMod val="75000"/>
                  </a:schemeClr>
                </a:solidFill>
                <a:latin typeface="Times New Roman" pitchFamily="18" charset="0"/>
                <a:cs typeface="Times New Roman" pitchFamily="18" charset="0"/>
              </a:rPr>
              <a:t>!</a:t>
            </a:r>
          </a:p>
          <a:p>
            <a:pPr marL="0" indent="0">
              <a:buNone/>
            </a:pPr>
            <a:r>
              <a:rPr lang="nl-NL" sz="3000" dirty="0" smtClean="0">
                <a:solidFill>
                  <a:schemeClr val="tx1"/>
                </a:solidFill>
              </a:rPr>
              <a:t> </a:t>
            </a:r>
            <a:r>
              <a:rPr lang="nl-NL" sz="3000" b="1" dirty="0">
                <a:solidFill>
                  <a:schemeClr val="tx1"/>
                </a:solidFill>
              </a:rPr>
              <a:t>→ </a:t>
            </a:r>
            <a:r>
              <a:rPr lang="nl-NL" sz="3000" b="1" dirty="0" smtClean="0">
                <a:solidFill>
                  <a:schemeClr val="tx1"/>
                </a:solidFill>
              </a:rPr>
              <a:t>Qh đ</a:t>
            </a:r>
            <a:r>
              <a:rPr lang="en-US" sz="3000" b="1" dirty="0" err="1" smtClean="0">
                <a:solidFill>
                  <a:schemeClr val="tx1"/>
                </a:solidFill>
              </a:rPr>
              <a:t>iều</a:t>
            </a:r>
            <a:r>
              <a:rPr lang="en-US" sz="3000" b="1" dirty="0" smtClean="0">
                <a:solidFill>
                  <a:schemeClr val="tx1"/>
                </a:solidFill>
              </a:rPr>
              <a:t> </a:t>
            </a:r>
            <a:r>
              <a:rPr lang="en-US" sz="3000" b="1" dirty="0" err="1">
                <a:solidFill>
                  <a:schemeClr val="tx1"/>
                </a:solidFill>
              </a:rPr>
              <a:t>kiện</a:t>
            </a:r>
            <a:r>
              <a:rPr lang="en-US" sz="3000" b="1" dirty="0">
                <a:solidFill>
                  <a:schemeClr val="tx1"/>
                </a:solidFill>
              </a:rPr>
              <a:t>/ </a:t>
            </a:r>
            <a:r>
              <a:rPr lang="en-US" sz="3000" b="1" dirty="0" err="1">
                <a:solidFill>
                  <a:schemeClr val="tx1"/>
                </a:solidFill>
              </a:rPr>
              <a:t>giả</a:t>
            </a:r>
            <a:r>
              <a:rPr lang="en-US" sz="3000" b="1" dirty="0">
                <a:solidFill>
                  <a:schemeClr val="tx1"/>
                </a:solidFill>
              </a:rPr>
              <a:t> </a:t>
            </a:r>
            <a:r>
              <a:rPr lang="en-US" sz="3000" b="1" dirty="0" err="1">
                <a:solidFill>
                  <a:schemeClr val="tx1"/>
                </a:solidFill>
              </a:rPr>
              <a:t>thiết-kết</a:t>
            </a:r>
            <a:r>
              <a:rPr lang="en-US" sz="3000" b="1" dirty="0">
                <a:solidFill>
                  <a:schemeClr val="tx1"/>
                </a:solidFill>
              </a:rPr>
              <a:t> </a:t>
            </a:r>
            <a:r>
              <a:rPr lang="en-US" sz="3000" b="1" dirty="0" err="1">
                <a:solidFill>
                  <a:schemeClr val="tx1"/>
                </a:solidFill>
              </a:rPr>
              <a:t>quả</a:t>
            </a:r>
            <a:r>
              <a:rPr lang="en-US" sz="3000" b="1" dirty="0" smtClean="0">
                <a:solidFill>
                  <a:schemeClr val="tx1"/>
                </a:solidFill>
              </a:rPr>
              <a:t>.</a:t>
            </a:r>
          </a:p>
          <a:p>
            <a:pPr marL="0" indent="0">
              <a:buNone/>
            </a:pPr>
            <a:r>
              <a:rPr lang="en-US" sz="3000" dirty="0">
                <a:solidFill>
                  <a:schemeClr val="tx1"/>
                </a:solidFill>
                <a:latin typeface="Times New Roman" pitchFamily="18" charset="0"/>
                <a:cs typeface="Times New Roman" pitchFamily="18" charset="0"/>
              </a:rPr>
              <a:t>c/ </a:t>
            </a:r>
            <a:r>
              <a:rPr lang="en-US" sz="3000" i="1" dirty="0" err="1">
                <a:solidFill>
                  <a:srgbClr val="00B050"/>
                </a:solidFill>
                <a:latin typeface="Times New Roman" pitchFamily="18" charset="0"/>
                <a:cs typeface="Times New Roman" pitchFamily="18" charset="0"/>
              </a:rPr>
              <a:t>Như</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vậy</a:t>
            </a:r>
            <a:r>
              <a:rPr lang="en-US" sz="3000" i="1" dirty="0">
                <a:solidFill>
                  <a:srgbClr val="00B050"/>
                </a:solidFill>
                <a:latin typeface="Times New Roman" pitchFamily="18" charset="0"/>
                <a:cs typeface="Times New Roman" pitchFamily="18" charset="0"/>
              </a:rPr>
              <a:t>, </a:t>
            </a:r>
            <a:r>
              <a:rPr lang="en-US" sz="3000" b="1" i="1" dirty="0" err="1">
                <a:solidFill>
                  <a:srgbClr val="FF0000"/>
                </a:solidFill>
                <a:latin typeface="Times New Roman" pitchFamily="18" charset="0"/>
                <a:cs typeface="Times New Roman" pitchFamily="18" charset="0"/>
              </a:rPr>
              <a:t>chẳng</a:t>
            </a:r>
            <a:r>
              <a:rPr lang="en-US" sz="3000" b="1" i="1" dirty="0">
                <a:solidFill>
                  <a:srgbClr val="FF0000"/>
                </a:solidFill>
                <a:latin typeface="Times New Roman" pitchFamily="18" charset="0"/>
                <a:cs typeface="Times New Roman" pitchFamily="18" charset="0"/>
              </a:rPr>
              <a:t> </a:t>
            </a:r>
            <a:r>
              <a:rPr lang="en-US" sz="3000" b="1" i="1" dirty="0" err="1">
                <a:solidFill>
                  <a:srgbClr val="FF0000"/>
                </a:solidFill>
                <a:latin typeface="Times New Roman" pitchFamily="18" charset="0"/>
                <a:cs typeface="Times New Roman" pitchFamily="18" charset="0"/>
              </a:rPr>
              <a:t>những</a:t>
            </a:r>
            <a:r>
              <a:rPr lang="en-US" sz="3000" b="1" i="1" dirty="0">
                <a:solidFill>
                  <a:srgbClr val="FF000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thái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ấp</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của</a:t>
            </a:r>
            <a:r>
              <a:rPr lang="en-US" sz="3000" i="1" dirty="0">
                <a:solidFill>
                  <a:srgbClr val="00B050"/>
                </a:solidFill>
                <a:latin typeface="Times New Roman" pitchFamily="18" charset="0"/>
                <a:cs typeface="Times New Roman" pitchFamily="18" charset="0"/>
              </a:rPr>
              <a:t> ta </a:t>
            </a:r>
            <a:r>
              <a:rPr lang="en-US" sz="3000" i="1" dirty="0" err="1">
                <a:solidFill>
                  <a:srgbClr val="00B050"/>
                </a:solidFill>
                <a:latin typeface="Times New Roman" pitchFamily="18" charset="0"/>
                <a:cs typeface="Times New Roman" pitchFamily="18" charset="0"/>
              </a:rPr>
              <a:t>mãi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mãi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vững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bền</a:t>
            </a:r>
            <a:r>
              <a:rPr lang="en-US" sz="3000" i="1" dirty="0">
                <a:solidFill>
                  <a:srgbClr val="00B050"/>
                </a:solidFill>
                <a:latin typeface="Times New Roman" pitchFamily="18" charset="0"/>
                <a:cs typeface="Times New Roman" pitchFamily="18" charset="0"/>
              </a:rPr>
              <a:t>, </a:t>
            </a:r>
            <a:r>
              <a:rPr lang="en-US" sz="3000" b="1" i="1" dirty="0" err="1">
                <a:solidFill>
                  <a:srgbClr val="FF0000"/>
                </a:solidFill>
                <a:latin typeface="Times New Roman" pitchFamily="18" charset="0"/>
                <a:cs typeface="Times New Roman" pitchFamily="18" charset="0"/>
              </a:rPr>
              <a:t>mà</a:t>
            </a:r>
            <a:r>
              <a:rPr lang="en-US" sz="3000" i="1" dirty="0">
                <a:solidFill>
                  <a:srgbClr val="FF000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bổng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lộc</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các</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ngươi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cũng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đời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đời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hưởng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thụ</a:t>
            </a:r>
            <a:r>
              <a:rPr lang="en-US" sz="3000" i="1" dirty="0">
                <a:solidFill>
                  <a:srgbClr val="00B050"/>
                </a:solidFill>
                <a:latin typeface="Times New Roman" pitchFamily="18" charset="0"/>
                <a:cs typeface="Times New Roman" pitchFamily="18" charset="0"/>
              </a:rPr>
              <a:t>; … </a:t>
            </a:r>
            <a:endParaRPr lang="en-US" sz="3000" dirty="0">
              <a:solidFill>
                <a:srgbClr val="00B050"/>
              </a:solidFill>
              <a:latin typeface="Times New Roman" pitchFamily="18" charset="0"/>
              <a:cs typeface="Times New Roman" pitchFamily="18" charset="0"/>
            </a:endParaRPr>
          </a:p>
          <a:p>
            <a:pPr marL="0" indent="0">
              <a:buNone/>
            </a:pPr>
            <a:r>
              <a:rPr lang="nl-NL" sz="3000" b="1" dirty="0">
                <a:solidFill>
                  <a:schemeClr val="tx1"/>
                </a:solidFill>
              </a:rPr>
              <a:t>→ Qh </a:t>
            </a:r>
            <a:r>
              <a:rPr lang="nl-NL" sz="3000" b="1" dirty="0" smtClean="0">
                <a:solidFill>
                  <a:schemeClr val="tx1"/>
                </a:solidFill>
              </a:rPr>
              <a:t>t</a:t>
            </a:r>
            <a:r>
              <a:rPr lang="en-US" sz="3000" b="1" dirty="0" err="1" smtClean="0">
                <a:solidFill>
                  <a:schemeClr val="tx1"/>
                </a:solidFill>
              </a:rPr>
              <a:t>ăng</a:t>
            </a:r>
            <a:r>
              <a:rPr lang="en-US" sz="3000" b="1" dirty="0" smtClean="0">
                <a:solidFill>
                  <a:schemeClr val="tx1"/>
                </a:solidFill>
              </a:rPr>
              <a:t> </a:t>
            </a:r>
            <a:r>
              <a:rPr lang="en-US" sz="3000" b="1" dirty="0" err="1">
                <a:solidFill>
                  <a:schemeClr val="tx1"/>
                </a:solidFill>
              </a:rPr>
              <a:t>tiến</a:t>
            </a:r>
            <a:r>
              <a:rPr lang="en-US" sz="3000" b="1" dirty="0">
                <a:solidFill>
                  <a:schemeClr val="tx1"/>
                </a:solidFill>
              </a:rPr>
              <a:t>.</a:t>
            </a:r>
          </a:p>
          <a:p>
            <a:pPr marL="0" indent="0">
              <a:buNone/>
            </a:pPr>
            <a:endParaRPr lang="en-US" sz="3000" dirty="0">
              <a:solidFill>
                <a:schemeClr val="tx1"/>
              </a:solidFill>
            </a:endParaRPr>
          </a:p>
        </p:txBody>
      </p:sp>
    </p:spTree>
    <p:extLst>
      <p:ext uri="{BB962C8B-B14F-4D97-AF65-F5344CB8AC3E}">
        <p14:creationId xmlns:p14="http://schemas.microsoft.com/office/powerpoint/2010/main" val="286565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arn(inVertical)">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0" dur="5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p:cTn id="3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2192000" cy="6126163"/>
          </a:xfrm>
        </p:spPr>
        <p:txBody>
          <a:bodyPr>
            <a:normAutofit/>
          </a:bodyPr>
          <a:lstStyle/>
          <a:p>
            <a:pPr marL="0" indent="0">
              <a:buNone/>
            </a:pPr>
            <a:r>
              <a:rPr lang="en-US" sz="3000" dirty="0">
                <a:solidFill>
                  <a:srgbClr val="00B050"/>
                </a:solidFill>
                <a:latin typeface="Times New Roman" pitchFamily="18" charset="0"/>
                <a:cs typeface="Times New Roman" pitchFamily="18" charset="0"/>
              </a:rPr>
              <a:t>d/ </a:t>
            </a:r>
            <a:r>
              <a:rPr lang="en-US" sz="3000" i="1" dirty="0" err="1">
                <a:solidFill>
                  <a:srgbClr val="FF0000"/>
                </a:solidFill>
                <a:latin typeface="Times New Roman" pitchFamily="18" charset="0"/>
                <a:cs typeface="Times New Roman" pitchFamily="18" charset="0"/>
              </a:rPr>
              <a:t>Tuy</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rét</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vẫn</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kéo</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dài</a:t>
            </a:r>
            <a:r>
              <a:rPr lang="en-US" sz="3000" i="1" dirty="0">
                <a:solidFill>
                  <a:srgbClr val="00B050"/>
                </a:solidFill>
                <a:latin typeface="Times New Roman" pitchFamily="18" charset="0"/>
                <a:cs typeface="Times New Roman" pitchFamily="18" charset="0"/>
              </a:rPr>
              <a:t> , </a:t>
            </a:r>
            <a:r>
              <a:rPr lang="en-US" sz="3000" i="1" dirty="0" err="1">
                <a:solidFill>
                  <a:srgbClr val="FF0000"/>
                </a:solidFill>
                <a:latin typeface="Times New Roman" pitchFamily="18" charset="0"/>
                <a:cs typeface="Times New Roman" pitchFamily="18" charset="0"/>
              </a:rPr>
              <a:t>nhưng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mùa</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xuân</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đã</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đến</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bên</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bờ</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sông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Lương</a:t>
            </a:r>
            <a:r>
              <a:rPr lang="en-US" sz="3000" i="1" dirty="0" smtClean="0">
                <a:solidFill>
                  <a:srgbClr val="00B050"/>
                </a:solidFill>
                <a:latin typeface="Times New Roman" pitchFamily="18" charset="0"/>
                <a:cs typeface="Times New Roman" pitchFamily="18" charset="0"/>
              </a:rPr>
              <a:t>.</a:t>
            </a:r>
          </a:p>
          <a:p>
            <a:pPr marL="0" indent="0">
              <a:buNone/>
            </a:pPr>
            <a:r>
              <a:rPr lang="nl-NL" sz="3000" b="1" dirty="0" smtClean="0">
                <a:solidFill>
                  <a:schemeClr val="tx1"/>
                </a:solidFill>
                <a:latin typeface="Times New Roman" pitchFamily="18" charset="0"/>
                <a:cs typeface="Times New Roman" pitchFamily="18" charset="0"/>
              </a:rPr>
              <a:t>→Qhệ t</a:t>
            </a:r>
            <a:r>
              <a:rPr lang="en-US" sz="3000" b="1" dirty="0" err="1" smtClean="0">
                <a:solidFill>
                  <a:schemeClr val="tx1"/>
                </a:solidFill>
                <a:latin typeface="Times New Roman" pitchFamily="18" charset="0"/>
                <a:cs typeface="Times New Roman" pitchFamily="18" charset="0"/>
              </a:rPr>
              <a:t>ương</a:t>
            </a:r>
            <a:r>
              <a:rPr lang="en-US" sz="3000" b="1" dirty="0" smtClean="0">
                <a:solidFill>
                  <a:schemeClr val="tx1"/>
                </a:solidFill>
                <a:latin typeface="Times New Roman" pitchFamily="18" charset="0"/>
                <a:cs typeface="Times New Roman" pitchFamily="18" charset="0"/>
              </a:rPr>
              <a:t> </a:t>
            </a:r>
            <a:r>
              <a:rPr lang="en-US" sz="3000" b="1" dirty="0" err="1">
                <a:solidFill>
                  <a:schemeClr val="tx1"/>
                </a:solidFill>
                <a:latin typeface="Times New Roman" pitchFamily="18" charset="0"/>
                <a:cs typeface="Times New Roman" pitchFamily="18" charset="0"/>
              </a:rPr>
              <a:t>phản</a:t>
            </a:r>
            <a:r>
              <a:rPr lang="en-US" sz="3000" b="1" dirty="0">
                <a:solidFill>
                  <a:schemeClr val="tx1"/>
                </a:solidFill>
                <a:latin typeface="Times New Roman" pitchFamily="18" charset="0"/>
                <a:cs typeface="Times New Roman" pitchFamily="18" charset="0"/>
              </a:rPr>
              <a:t>.</a:t>
            </a:r>
          </a:p>
          <a:p>
            <a:pPr marL="0" indent="0">
              <a:buNone/>
            </a:pPr>
            <a:r>
              <a:rPr lang="en-US" sz="3000" i="1" dirty="0" smtClean="0">
                <a:solidFill>
                  <a:schemeClr val="accent3">
                    <a:lumMod val="75000"/>
                  </a:schemeClr>
                </a:solidFill>
                <a:latin typeface="Times New Roman" pitchFamily="18" charset="0"/>
                <a:cs typeface="Times New Roman" pitchFamily="18" charset="0"/>
              </a:rPr>
              <a:t>e</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Hai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người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giằng</a:t>
            </a:r>
            <a:r>
              <a:rPr lang="en-US" sz="3000" i="1" dirty="0">
                <a:solidFill>
                  <a:schemeClr val="accent3">
                    <a:lumMod val="75000"/>
                  </a:schemeClr>
                </a:solidFill>
                <a:latin typeface="Times New Roman" pitchFamily="18" charset="0"/>
                <a:cs typeface="Times New Roman" pitchFamily="18" charset="0"/>
              </a:rPr>
              <a:t> co </a:t>
            </a:r>
            <a:r>
              <a:rPr lang="en-US" sz="3000" i="1" dirty="0" err="1">
                <a:solidFill>
                  <a:schemeClr val="accent3">
                    <a:lumMod val="75000"/>
                  </a:schemeClr>
                </a:solidFill>
                <a:latin typeface="Times New Roman" pitchFamily="18" charset="0"/>
                <a:cs typeface="Times New Roman" pitchFamily="18" charset="0"/>
              </a:rPr>
              <a:t>nhau</a:t>
            </a:r>
            <a:r>
              <a:rPr lang="en-US" sz="3000" i="1" dirty="0">
                <a:solidFill>
                  <a:schemeClr val="accent3">
                    <a:lumMod val="75000"/>
                  </a:schemeClr>
                </a:solidFill>
                <a:latin typeface="Times New Roman" pitchFamily="18" charset="0"/>
                <a:cs typeface="Times New Roman" pitchFamily="18" charset="0"/>
              </a:rPr>
              <a:t>, du </a:t>
            </a:r>
            <a:r>
              <a:rPr lang="en-US" sz="3000" i="1" dirty="0" err="1">
                <a:solidFill>
                  <a:schemeClr val="accent3">
                    <a:lumMod val="75000"/>
                  </a:schemeClr>
                </a:solidFill>
                <a:latin typeface="Times New Roman" pitchFamily="18" charset="0"/>
                <a:cs typeface="Times New Roman" pitchFamily="18" charset="0"/>
              </a:rPr>
              <a:t>đẩy</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nhau</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rồi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ai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nấy</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đều</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buông</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gậy</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ra</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áp</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vào</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vật</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nhau</a:t>
            </a:r>
            <a:r>
              <a:rPr lang="en-US" sz="3000" i="1" dirty="0">
                <a:solidFill>
                  <a:schemeClr val="accent3">
                    <a:lumMod val="75000"/>
                  </a:schemeClr>
                </a:solidFill>
                <a:latin typeface="Times New Roman" pitchFamily="18" charset="0"/>
                <a:cs typeface="Times New Roman" pitchFamily="18" charset="0"/>
              </a:rPr>
              <a:t> (…). </a:t>
            </a:r>
            <a:r>
              <a:rPr lang="en-US" sz="3000" i="1" dirty="0" err="1">
                <a:solidFill>
                  <a:schemeClr val="accent3">
                    <a:lumMod val="75000"/>
                  </a:schemeClr>
                </a:solidFill>
                <a:latin typeface="Times New Roman" pitchFamily="18" charset="0"/>
                <a:cs typeface="Times New Roman" pitchFamily="18" charset="0"/>
              </a:rPr>
              <a:t>Kết</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cục</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anh</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chàng</a:t>
            </a:r>
            <a:r>
              <a:rPr lang="en-US" sz="3000" i="1" dirty="0">
                <a:solidFill>
                  <a:schemeClr val="accent3">
                    <a:lumMod val="75000"/>
                  </a:schemeClr>
                </a:solidFill>
                <a:latin typeface="Times New Roman" pitchFamily="18" charset="0"/>
                <a:cs typeface="Times New Roman" pitchFamily="18" charset="0"/>
              </a:rPr>
              <a:t> “ </a:t>
            </a:r>
            <a:r>
              <a:rPr lang="en-US" sz="3000" i="1" dirty="0" err="1">
                <a:solidFill>
                  <a:schemeClr val="accent3">
                    <a:lumMod val="75000"/>
                  </a:schemeClr>
                </a:solidFill>
                <a:latin typeface="Times New Roman" pitchFamily="18" charset="0"/>
                <a:cs typeface="Times New Roman" pitchFamily="18" charset="0"/>
              </a:rPr>
              <a:t>hầu</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cận</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ông</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lí</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yếu</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hơn</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chị</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chàng</a:t>
            </a:r>
            <a:r>
              <a:rPr lang="en-US" sz="3000" i="1" dirty="0">
                <a:solidFill>
                  <a:schemeClr val="accent3">
                    <a:lumMod val="75000"/>
                  </a:schemeClr>
                </a:solidFill>
                <a:latin typeface="Times New Roman" pitchFamily="18" charset="0"/>
                <a:cs typeface="Times New Roman" pitchFamily="18" charset="0"/>
              </a:rPr>
              <a:t> con </a:t>
            </a:r>
            <a:r>
              <a:rPr lang="en-US" sz="3000" i="1" dirty="0" err="1">
                <a:solidFill>
                  <a:schemeClr val="accent3">
                    <a:lumMod val="75000"/>
                  </a:schemeClr>
                </a:solidFill>
                <a:latin typeface="Times New Roman" pitchFamily="18" charset="0"/>
                <a:cs typeface="Times New Roman" pitchFamily="18" charset="0"/>
              </a:rPr>
              <a:t>mọn</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hắn</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bị</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chị</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này</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túm</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tóc</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lẳng</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cho</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một</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cái</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ngã</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nhào</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ra</a:t>
            </a:r>
            <a:r>
              <a:rPr lang="en-US" sz="3000" i="1" dirty="0">
                <a:solidFill>
                  <a:schemeClr val="accent3">
                    <a:lumMod val="75000"/>
                  </a:schemeClr>
                </a:solidFill>
                <a:latin typeface="Times New Roman" pitchFamily="18" charset="0"/>
                <a:cs typeface="Times New Roman" pitchFamily="18" charset="0"/>
              </a:rPr>
              <a:t> </a:t>
            </a:r>
            <a:r>
              <a:rPr lang="en-US" sz="3000" i="1" dirty="0" err="1">
                <a:solidFill>
                  <a:schemeClr val="accent3">
                    <a:lumMod val="75000"/>
                  </a:schemeClr>
                </a:solidFill>
                <a:latin typeface="Times New Roman" pitchFamily="18" charset="0"/>
                <a:cs typeface="Times New Roman" pitchFamily="18" charset="0"/>
              </a:rPr>
              <a:t>thềm</a:t>
            </a:r>
            <a:r>
              <a:rPr lang="en-US" sz="3000" i="1" dirty="0">
                <a:solidFill>
                  <a:schemeClr val="accent3">
                    <a:lumMod val="75000"/>
                  </a:schemeClr>
                </a:solidFill>
                <a:latin typeface="Times New Roman" pitchFamily="18" charset="0"/>
                <a:cs typeface="Times New Roman" pitchFamily="18" charset="0"/>
              </a:rPr>
              <a:t>.</a:t>
            </a:r>
          </a:p>
          <a:p>
            <a:pPr marL="0" indent="0">
              <a:buNone/>
            </a:pPr>
            <a:r>
              <a:rPr lang="nl-NL" sz="3000" dirty="0" smtClean="0">
                <a:latin typeface="Times New Roman" pitchFamily="18" charset="0"/>
                <a:cs typeface="Times New Roman" pitchFamily="18" charset="0"/>
              </a:rPr>
              <a:t>- </a:t>
            </a:r>
            <a:r>
              <a:rPr lang="nl-NL" sz="3000" b="1" dirty="0" smtClean="0">
                <a:solidFill>
                  <a:schemeClr val="tx1"/>
                </a:solidFill>
                <a:latin typeface="Times New Roman" pitchFamily="18" charset="0"/>
                <a:cs typeface="Times New Roman" pitchFamily="18" charset="0"/>
              </a:rPr>
              <a:t>Câu1</a:t>
            </a:r>
            <a:r>
              <a:rPr lang="nl-NL" sz="3000" b="1" dirty="0">
                <a:solidFill>
                  <a:schemeClr val="tx1"/>
                </a:solidFill>
                <a:latin typeface="Times New Roman" pitchFamily="18" charset="0"/>
                <a:cs typeface="Times New Roman" pitchFamily="18" charset="0"/>
              </a:rPr>
              <a:t>: Qhệ </a:t>
            </a:r>
            <a:r>
              <a:rPr lang="nl-NL" sz="3000" b="1" dirty="0" smtClean="0">
                <a:solidFill>
                  <a:schemeClr val="tx1"/>
                </a:solidFill>
                <a:latin typeface="Times New Roman" pitchFamily="18" charset="0"/>
                <a:cs typeface="Times New Roman" pitchFamily="18" charset="0"/>
              </a:rPr>
              <a:t>nối </a:t>
            </a:r>
            <a:r>
              <a:rPr lang="nl-NL" sz="3000" b="1" dirty="0">
                <a:solidFill>
                  <a:schemeClr val="tx1"/>
                </a:solidFill>
                <a:latin typeface="Times New Roman" pitchFamily="18" charset="0"/>
                <a:cs typeface="Times New Roman" pitchFamily="18" charset="0"/>
              </a:rPr>
              <a:t>tiếp.</a:t>
            </a:r>
            <a:endParaRPr lang="en-US" sz="3000" b="1" dirty="0">
              <a:solidFill>
                <a:schemeClr val="tx1"/>
              </a:solidFill>
              <a:latin typeface="Times New Roman" pitchFamily="18" charset="0"/>
              <a:cs typeface="Times New Roman" pitchFamily="18" charset="0"/>
            </a:endParaRPr>
          </a:p>
          <a:p>
            <a:pPr marL="0" indent="0">
              <a:buNone/>
            </a:pPr>
            <a:r>
              <a:rPr lang="nl-NL" sz="3000" b="1" dirty="0" smtClean="0">
                <a:solidFill>
                  <a:schemeClr val="tx1"/>
                </a:solidFill>
                <a:latin typeface="Times New Roman" pitchFamily="18" charset="0"/>
                <a:cs typeface="Times New Roman" pitchFamily="18" charset="0"/>
              </a:rPr>
              <a:t>- </a:t>
            </a:r>
            <a:r>
              <a:rPr lang="nl-NL" sz="3000" b="1" dirty="0">
                <a:solidFill>
                  <a:schemeClr val="tx1"/>
                </a:solidFill>
                <a:latin typeface="Times New Roman" pitchFamily="18" charset="0"/>
                <a:cs typeface="Times New Roman" pitchFamily="18" charset="0"/>
              </a:rPr>
              <a:t>Câu2: Qhệ ng.nhân-kết quả.</a:t>
            </a:r>
            <a:endParaRPr lang="en-US" sz="3000" b="1" dirty="0">
              <a:solidFill>
                <a:schemeClr val="tx1"/>
              </a:solidFill>
              <a:latin typeface="Times New Roman" pitchFamily="18" charset="0"/>
              <a:cs typeface="Times New Roman" pitchFamily="18" charset="0"/>
            </a:endParaRPr>
          </a:p>
          <a:p>
            <a:endParaRPr lang="en-US" sz="3000" dirty="0"/>
          </a:p>
        </p:txBody>
      </p:sp>
    </p:spTree>
    <p:extLst>
      <p:ext uri="{BB962C8B-B14F-4D97-AF65-F5344CB8AC3E}">
        <p14:creationId xmlns:p14="http://schemas.microsoft.com/office/powerpoint/2010/main" val="379290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wipe(down)">
                                      <p:cBhvr>
                                        <p:cTn id="24" dur="580">
                                          <p:stCondLst>
                                            <p:cond delay="0"/>
                                          </p:stCondLst>
                                        </p:cTn>
                                        <p:tgtEl>
                                          <p:spTgt spid="3">
                                            <p:txEl>
                                              <p:pRg st="3" end="3"/>
                                            </p:txEl>
                                          </p:spTgt>
                                        </p:tgtEl>
                                      </p:cBhvr>
                                    </p:animEffect>
                                    <p:anim calcmode="lin" valueType="num">
                                      <p:cBhvr>
                                        <p:cTn id="25"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30" dur="26">
                                          <p:stCondLst>
                                            <p:cond delay="650"/>
                                          </p:stCondLst>
                                        </p:cTn>
                                        <p:tgtEl>
                                          <p:spTgt spid="3">
                                            <p:txEl>
                                              <p:pRg st="3" end="3"/>
                                            </p:txEl>
                                          </p:spTgt>
                                        </p:tgtEl>
                                      </p:cBhvr>
                                      <p:to x="100000" y="60000"/>
                                    </p:animScale>
                                    <p:animScale>
                                      <p:cBhvr>
                                        <p:cTn id="31" dur="166" decel="50000">
                                          <p:stCondLst>
                                            <p:cond delay="676"/>
                                          </p:stCondLst>
                                        </p:cTn>
                                        <p:tgtEl>
                                          <p:spTgt spid="3">
                                            <p:txEl>
                                              <p:pRg st="3" end="3"/>
                                            </p:txEl>
                                          </p:spTgt>
                                        </p:tgtEl>
                                      </p:cBhvr>
                                      <p:to x="100000" y="100000"/>
                                    </p:animScale>
                                    <p:animScale>
                                      <p:cBhvr>
                                        <p:cTn id="32" dur="26">
                                          <p:stCondLst>
                                            <p:cond delay="1312"/>
                                          </p:stCondLst>
                                        </p:cTn>
                                        <p:tgtEl>
                                          <p:spTgt spid="3">
                                            <p:txEl>
                                              <p:pRg st="3" end="3"/>
                                            </p:txEl>
                                          </p:spTgt>
                                        </p:tgtEl>
                                      </p:cBhvr>
                                      <p:to x="100000" y="80000"/>
                                    </p:animScale>
                                    <p:animScale>
                                      <p:cBhvr>
                                        <p:cTn id="33" dur="166" decel="50000">
                                          <p:stCondLst>
                                            <p:cond delay="1338"/>
                                          </p:stCondLst>
                                        </p:cTn>
                                        <p:tgtEl>
                                          <p:spTgt spid="3">
                                            <p:txEl>
                                              <p:pRg st="3" end="3"/>
                                            </p:txEl>
                                          </p:spTgt>
                                        </p:tgtEl>
                                      </p:cBhvr>
                                      <p:to x="100000" y="100000"/>
                                    </p:animScale>
                                    <p:animScale>
                                      <p:cBhvr>
                                        <p:cTn id="34" dur="26">
                                          <p:stCondLst>
                                            <p:cond delay="1642"/>
                                          </p:stCondLst>
                                        </p:cTn>
                                        <p:tgtEl>
                                          <p:spTgt spid="3">
                                            <p:txEl>
                                              <p:pRg st="3" end="3"/>
                                            </p:txEl>
                                          </p:spTgt>
                                        </p:tgtEl>
                                      </p:cBhvr>
                                      <p:to x="100000" y="90000"/>
                                    </p:animScale>
                                    <p:animScale>
                                      <p:cBhvr>
                                        <p:cTn id="35" dur="166" decel="50000">
                                          <p:stCondLst>
                                            <p:cond delay="1668"/>
                                          </p:stCondLst>
                                        </p:cTn>
                                        <p:tgtEl>
                                          <p:spTgt spid="3">
                                            <p:txEl>
                                              <p:pRg st="3" end="3"/>
                                            </p:txEl>
                                          </p:spTgt>
                                        </p:tgtEl>
                                      </p:cBhvr>
                                      <p:to x="100000" y="100000"/>
                                    </p:animScale>
                                    <p:animScale>
                                      <p:cBhvr>
                                        <p:cTn id="36" dur="26">
                                          <p:stCondLst>
                                            <p:cond delay="1808"/>
                                          </p:stCondLst>
                                        </p:cTn>
                                        <p:tgtEl>
                                          <p:spTgt spid="3">
                                            <p:txEl>
                                              <p:pRg st="3" end="3"/>
                                            </p:txEl>
                                          </p:spTgt>
                                        </p:tgtEl>
                                      </p:cBhvr>
                                      <p:to x="100000" y="95000"/>
                                    </p:animScale>
                                    <p:animScale>
                                      <p:cBhvr>
                                        <p:cTn id="37" dur="166" decel="50000">
                                          <p:stCondLst>
                                            <p:cond delay="1834"/>
                                          </p:stCondLst>
                                        </p:cTn>
                                        <p:tgtEl>
                                          <p:spTgt spid="3">
                                            <p:txEl>
                                              <p:pRg st="3" end="3"/>
                                            </p:txEl>
                                          </p:spTgt>
                                        </p:tgtEl>
                                      </p:cBhvr>
                                      <p:to x="100000" y="100000"/>
                                    </p:animScale>
                                  </p:childTnLst>
                                </p:cTn>
                              </p:par>
                              <p:par>
                                <p:cTn id="38" presetID="26" presetClass="entr" presetSubtype="0" fill="hold" nodeType="with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Effect transition="in" filter="wipe(down)">
                                      <p:cBhvr>
                                        <p:cTn id="40" dur="580">
                                          <p:stCondLst>
                                            <p:cond delay="0"/>
                                          </p:stCondLst>
                                        </p:cTn>
                                        <p:tgtEl>
                                          <p:spTgt spid="3">
                                            <p:txEl>
                                              <p:pRg st="4" end="4"/>
                                            </p:txEl>
                                          </p:spTgt>
                                        </p:tgtEl>
                                      </p:cBhvr>
                                    </p:animEffect>
                                    <p:anim calcmode="lin" valueType="num">
                                      <p:cBhvr>
                                        <p:cTn id="41"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46" dur="26">
                                          <p:stCondLst>
                                            <p:cond delay="650"/>
                                          </p:stCondLst>
                                        </p:cTn>
                                        <p:tgtEl>
                                          <p:spTgt spid="3">
                                            <p:txEl>
                                              <p:pRg st="4" end="4"/>
                                            </p:txEl>
                                          </p:spTgt>
                                        </p:tgtEl>
                                      </p:cBhvr>
                                      <p:to x="100000" y="60000"/>
                                    </p:animScale>
                                    <p:animScale>
                                      <p:cBhvr>
                                        <p:cTn id="47" dur="166" decel="50000">
                                          <p:stCondLst>
                                            <p:cond delay="676"/>
                                          </p:stCondLst>
                                        </p:cTn>
                                        <p:tgtEl>
                                          <p:spTgt spid="3">
                                            <p:txEl>
                                              <p:pRg st="4" end="4"/>
                                            </p:txEl>
                                          </p:spTgt>
                                        </p:tgtEl>
                                      </p:cBhvr>
                                      <p:to x="100000" y="100000"/>
                                    </p:animScale>
                                    <p:animScale>
                                      <p:cBhvr>
                                        <p:cTn id="48" dur="26">
                                          <p:stCondLst>
                                            <p:cond delay="1312"/>
                                          </p:stCondLst>
                                        </p:cTn>
                                        <p:tgtEl>
                                          <p:spTgt spid="3">
                                            <p:txEl>
                                              <p:pRg st="4" end="4"/>
                                            </p:txEl>
                                          </p:spTgt>
                                        </p:tgtEl>
                                      </p:cBhvr>
                                      <p:to x="100000" y="80000"/>
                                    </p:animScale>
                                    <p:animScale>
                                      <p:cBhvr>
                                        <p:cTn id="49" dur="166" decel="50000">
                                          <p:stCondLst>
                                            <p:cond delay="1338"/>
                                          </p:stCondLst>
                                        </p:cTn>
                                        <p:tgtEl>
                                          <p:spTgt spid="3">
                                            <p:txEl>
                                              <p:pRg st="4" end="4"/>
                                            </p:txEl>
                                          </p:spTgt>
                                        </p:tgtEl>
                                      </p:cBhvr>
                                      <p:to x="100000" y="100000"/>
                                    </p:animScale>
                                    <p:animScale>
                                      <p:cBhvr>
                                        <p:cTn id="50" dur="26">
                                          <p:stCondLst>
                                            <p:cond delay="1642"/>
                                          </p:stCondLst>
                                        </p:cTn>
                                        <p:tgtEl>
                                          <p:spTgt spid="3">
                                            <p:txEl>
                                              <p:pRg st="4" end="4"/>
                                            </p:txEl>
                                          </p:spTgt>
                                        </p:tgtEl>
                                      </p:cBhvr>
                                      <p:to x="100000" y="90000"/>
                                    </p:animScale>
                                    <p:animScale>
                                      <p:cBhvr>
                                        <p:cTn id="51" dur="166" decel="50000">
                                          <p:stCondLst>
                                            <p:cond delay="1668"/>
                                          </p:stCondLst>
                                        </p:cTn>
                                        <p:tgtEl>
                                          <p:spTgt spid="3">
                                            <p:txEl>
                                              <p:pRg st="4" end="4"/>
                                            </p:txEl>
                                          </p:spTgt>
                                        </p:tgtEl>
                                      </p:cBhvr>
                                      <p:to x="100000" y="100000"/>
                                    </p:animScale>
                                    <p:animScale>
                                      <p:cBhvr>
                                        <p:cTn id="52" dur="26">
                                          <p:stCondLst>
                                            <p:cond delay="1808"/>
                                          </p:stCondLst>
                                        </p:cTn>
                                        <p:tgtEl>
                                          <p:spTgt spid="3">
                                            <p:txEl>
                                              <p:pRg st="4" end="4"/>
                                            </p:txEl>
                                          </p:spTgt>
                                        </p:tgtEl>
                                      </p:cBhvr>
                                      <p:to x="100000" y="95000"/>
                                    </p:animScale>
                                    <p:animScale>
                                      <p:cBhvr>
                                        <p:cTn id="53" dur="166" decel="50000">
                                          <p:stCondLst>
                                            <p:cond delay="1834"/>
                                          </p:stCondLst>
                                        </p:cTn>
                                        <p:tgtEl>
                                          <p:spTgt spid="3">
                                            <p:txEl>
                                              <p:pRg st="4" end="4"/>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8" y="0"/>
            <a:ext cx="12154053" cy="609600"/>
          </a:xfrm>
        </p:spPr>
        <p:txBody>
          <a:bodyPr/>
          <a:lstStyle/>
          <a:p>
            <a:pPr algn="l"/>
            <a:r>
              <a:rPr lang="en-US" sz="3200" b="1" u="sng" dirty="0" err="1">
                <a:effectLst/>
                <a:latin typeface="Times New Roman" pitchFamily="18" charset="0"/>
                <a:cs typeface="Times New Roman" pitchFamily="18" charset="0"/>
              </a:rPr>
              <a:t>Bài</a:t>
            </a:r>
            <a:r>
              <a:rPr lang="en-US" sz="3200" b="1" u="sng" dirty="0">
                <a:effectLst/>
                <a:latin typeface="Times New Roman" pitchFamily="18" charset="0"/>
                <a:cs typeface="Times New Roman" pitchFamily="18" charset="0"/>
              </a:rPr>
              <a:t> </a:t>
            </a:r>
            <a:r>
              <a:rPr lang="en-US" sz="3200" b="1" u="sng" dirty="0" smtClean="0">
                <a:effectLst/>
                <a:latin typeface="Times New Roman" pitchFamily="18" charset="0"/>
                <a:cs typeface="Times New Roman" pitchFamily="18" charset="0"/>
              </a:rPr>
              <a:t>2/ </a:t>
            </a:r>
            <a:r>
              <a:rPr lang="en-US" sz="3200" b="1" u="sng" dirty="0" err="1" smtClean="0">
                <a:effectLst/>
                <a:latin typeface="Times New Roman" pitchFamily="18" charset="0"/>
                <a:cs typeface="Times New Roman" pitchFamily="18" charset="0"/>
              </a:rPr>
              <a:t>sgk</a:t>
            </a:r>
            <a:r>
              <a:rPr lang="en-US" sz="3200" b="1" u="sng" dirty="0" smtClean="0">
                <a:effectLst/>
                <a:latin typeface="Times New Roman" pitchFamily="18" charset="0"/>
                <a:cs typeface="Times New Roman" pitchFamily="18" charset="0"/>
              </a:rPr>
              <a:t> </a:t>
            </a:r>
            <a:r>
              <a:rPr lang="en-US" sz="3200" b="1" u="sng" dirty="0" err="1" smtClean="0">
                <a:effectLst/>
                <a:latin typeface="Times New Roman" pitchFamily="18" charset="0"/>
                <a:cs typeface="Times New Roman" pitchFamily="18" charset="0"/>
              </a:rPr>
              <a:t>trang</a:t>
            </a:r>
            <a:r>
              <a:rPr lang="en-US" sz="3200" b="1" u="sng" dirty="0" smtClean="0">
                <a:effectLst/>
                <a:latin typeface="Times New Roman" pitchFamily="18" charset="0"/>
                <a:cs typeface="Times New Roman" pitchFamily="18" charset="0"/>
              </a:rPr>
              <a:t> 124</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0" y="685801"/>
            <a:ext cx="12192000" cy="4525963"/>
          </a:xfrm>
        </p:spPr>
        <p:txBody>
          <a:bodyPr>
            <a:noAutofit/>
          </a:bodyPr>
          <a:lstStyle/>
          <a:p>
            <a:pPr marL="0" indent="0">
              <a:buNone/>
            </a:pPr>
            <a:r>
              <a:rPr lang="en-US" sz="3000" b="1" dirty="0" err="1" smtClean="0">
                <a:solidFill>
                  <a:srgbClr val="FF0000"/>
                </a:solidFill>
                <a:latin typeface="Times New Roman" pitchFamily="18" charset="0"/>
                <a:cs typeface="Times New Roman" pitchFamily="18" charset="0"/>
              </a:rPr>
              <a:t>Đoạn</a:t>
            </a:r>
            <a:r>
              <a:rPr lang="en-US" sz="3000" b="1" dirty="0" smtClean="0">
                <a:solidFill>
                  <a:srgbClr val="FF0000"/>
                </a:solidFill>
                <a:latin typeface="Times New Roman" pitchFamily="18" charset="0"/>
                <a:cs typeface="Times New Roman" pitchFamily="18" charset="0"/>
              </a:rPr>
              <a:t> </a:t>
            </a:r>
            <a:r>
              <a:rPr lang="en-US" sz="3000" b="1" dirty="0" err="1" smtClean="0">
                <a:solidFill>
                  <a:srgbClr val="FF0000"/>
                </a:solidFill>
                <a:latin typeface="Times New Roman" pitchFamily="18" charset="0"/>
                <a:cs typeface="Times New Roman" pitchFamily="18" charset="0"/>
              </a:rPr>
              <a:t>văn</a:t>
            </a:r>
            <a:r>
              <a:rPr lang="en-US" sz="3000" b="1" dirty="0" smtClean="0">
                <a:solidFill>
                  <a:srgbClr val="FF0000"/>
                </a:solidFill>
                <a:latin typeface="Times New Roman" pitchFamily="18" charset="0"/>
                <a:cs typeface="Times New Roman" pitchFamily="18" charset="0"/>
              </a:rPr>
              <a:t> 1:  </a:t>
            </a:r>
          </a:p>
          <a:p>
            <a:pPr marL="0" indent="0">
              <a:buNone/>
            </a:pPr>
            <a:r>
              <a:rPr lang="en-US" sz="3000"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Biển</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luôn</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thay</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đổi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màu</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tùy</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theo</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sắc</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mây</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trời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Trời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xanh</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thăm</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thẳm</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biển</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cũng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xanh</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thăm</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thẳm</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như</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dâng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cao</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lên</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chắc</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nịch</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Trời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rải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mây</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trắng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nhạt</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biển</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mơ</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màng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dịu</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hơi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sương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Trời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âm</a:t>
            </a:r>
            <a:r>
              <a:rPr lang="en-US" sz="3000" i="1" dirty="0" smtClean="0">
                <a:solidFill>
                  <a:schemeClr val="tx1"/>
                </a:solidFill>
                <a:latin typeface="Times New Roman" pitchFamily="18" charset="0"/>
                <a:cs typeface="Times New Roman" pitchFamily="18" charset="0"/>
              </a:rPr>
              <a:t> u </a:t>
            </a:r>
            <a:r>
              <a:rPr lang="en-US" sz="3000" i="1" dirty="0" err="1" smtClean="0">
                <a:solidFill>
                  <a:schemeClr val="tx1"/>
                </a:solidFill>
                <a:latin typeface="Times New Roman" pitchFamily="18" charset="0"/>
                <a:cs typeface="Times New Roman" pitchFamily="18" charset="0"/>
              </a:rPr>
              <a:t>mây</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mưa</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biển</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xám</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xịt</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nặng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nề</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Trời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ầm</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ầm</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giông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gió</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biển</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đục</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ngầu</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giận</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dữ</a:t>
            </a:r>
            <a:r>
              <a:rPr lang="en-US" sz="3000" i="1" dirty="0" smtClean="0">
                <a:solidFill>
                  <a:schemeClr val="tx1"/>
                </a:solidFill>
                <a:latin typeface="Times New Roman" pitchFamily="18" charset="0"/>
                <a:cs typeface="Times New Roman" pitchFamily="18" charset="0"/>
              </a:rPr>
              <a:t>…</a:t>
            </a:r>
          </a:p>
          <a:p>
            <a:pPr marL="0" indent="0">
              <a:buNone/>
            </a:pPr>
            <a:r>
              <a:rPr lang="en-US" sz="3000" b="1" dirty="0" err="1" smtClean="0">
                <a:solidFill>
                  <a:srgbClr val="FF0000"/>
                </a:solidFill>
                <a:latin typeface="Times New Roman" pitchFamily="18" charset="0"/>
                <a:cs typeface="Times New Roman" pitchFamily="18" charset="0"/>
              </a:rPr>
              <a:t>Đoạn</a:t>
            </a:r>
            <a:r>
              <a:rPr lang="en-US" sz="3000" b="1" dirty="0" smtClean="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văn</a:t>
            </a:r>
            <a:r>
              <a:rPr lang="en-US" sz="3000" b="1" dirty="0">
                <a:solidFill>
                  <a:srgbClr val="FF0000"/>
                </a:solidFill>
                <a:latin typeface="Times New Roman" pitchFamily="18" charset="0"/>
                <a:cs typeface="Times New Roman" pitchFamily="18" charset="0"/>
              </a:rPr>
              <a:t> </a:t>
            </a:r>
            <a:r>
              <a:rPr lang="en-US" sz="3000" b="1" dirty="0" smtClean="0">
                <a:solidFill>
                  <a:srgbClr val="FF0000"/>
                </a:solidFill>
                <a:latin typeface="Times New Roman" pitchFamily="18" charset="0"/>
                <a:cs typeface="Times New Roman" pitchFamily="18" charset="0"/>
              </a:rPr>
              <a:t>2</a:t>
            </a:r>
            <a:r>
              <a:rPr lang="en-US" sz="3000" dirty="0" smtClean="0">
                <a:solidFill>
                  <a:schemeClr val="tx1"/>
                </a:solidFill>
                <a:latin typeface="Times New Roman" pitchFamily="18" charset="0"/>
                <a:cs typeface="Times New Roman" pitchFamily="18" charset="0"/>
              </a:rPr>
              <a:t>:</a:t>
            </a:r>
          </a:p>
          <a:p>
            <a:pPr marL="0" indent="0">
              <a:buNone/>
            </a:pPr>
            <a:r>
              <a:rPr lang="en-US" sz="3000"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Vào</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mùa</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sương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ngày</a:t>
            </a:r>
            <a:r>
              <a:rPr lang="en-US" sz="3000" i="1" dirty="0" smtClean="0">
                <a:solidFill>
                  <a:schemeClr val="tx1"/>
                </a:solidFill>
                <a:latin typeface="Times New Roman" pitchFamily="18" charset="0"/>
                <a:cs typeface="Times New Roman" pitchFamily="18" charset="0"/>
              </a:rPr>
              <a:t> ở </a:t>
            </a:r>
            <a:r>
              <a:rPr lang="en-US" sz="3000" i="1" dirty="0" err="1" smtClean="0">
                <a:solidFill>
                  <a:schemeClr val="tx1"/>
                </a:solidFill>
                <a:latin typeface="Times New Roman" pitchFamily="18" charset="0"/>
                <a:cs typeface="Times New Roman" pitchFamily="18" charset="0"/>
              </a:rPr>
              <a:t>Hạ</a:t>
            </a:r>
            <a:r>
              <a:rPr lang="en-US" sz="3000" i="1" dirty="0" smtClean="0">
                <a:solidFill>
                  <a:schemeClr val="tx1"/>
                </a:solidFill>
                <a:latin typeface="Times New Roman" pitchFamily="18" charset="0"/>
                <a:cs typeface="Times New Roman" pitchFamily="18" charset="0"/>
              </a:rPr>
              <a:t> Long </a:t>
            </a:r>
            <a:r>
              <a:rPr lang="en-US" sz="3000" i="1" dirty="0" err="1" smtClean="0">
                <a:solidFill>
                  <a:schemeClr val="tx1"/>
                </a:solidFill>
                <a:latin typeface="Times New Roman" pitchFamily="18" charset="0"/>
                <a:cs typeface="Times New Roman" pitchFamily="18" charset="0"/>
              </a:rPr>
              <a:t>như</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ngắn</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lại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Buổi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sớm</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mặt</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trời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lên</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ngang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cột</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buồm</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sương</a:t>
            </a:r>
            <a:r>
              <a:rPr lang="en-US" sz="3000" i="1" dirty="0" smtClean="0">
                <a:solidFill>
                  <a:schemeClr val="tx1"/>
                </a:solidFill>
                <a:latin typeface="Times New Roman" pitchFamily="18" charset="0"/>
                <a:cs typeface="Times New Roman" pitchFamily="18" charset="0"/>
              </a:rPr>
              <a:t> tan, </a:t>
            </a:r>
            <a:r>
              <a:rPr lang="en-US" sz="3000" i="1" dirty="0" err="1" smtClean="0">
                <a:solidFill>
                  <a:schemeClr val="tx1"/>
                </a:solidFill>
                <a:latin typeface="Times New Roman" pitchFamily="18" charset="0"/>
                <a:cs typeface="Times New Roman" pitchFamily="18" charset="0"/>
              </a:rPr>
              <a:t>trời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mới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quang.buổi</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chiều</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nắng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vừa</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nhạt</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sương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đã</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buông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nhanh</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xuống</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mặt</a:t>
            </a:r>
            <a:r>
              <a:rPr lang="en-US" sz="3000" i="1"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biển</a:t>
            </a:r>
            <a:r>
              <a:rPr lang="en-US" sz="3000" i="1" dirty="0" smtClean="0">
                <a:solidFill>
                  <a:schemeClr val="tx1"/>
                </a:solidFill>
                <a:latin typeface="Times New Roman" pitchFamily="18" charset="0"/>
                <a:cs typeface="Times New Roman" pitchFamily="18" charset="0"/>
              </a:rPr>
              <a:t>.</a:t>
            </a:r>
            <a:endParaRPr lang="en-US" sz="3000" i="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49081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6200"/>
            <a:ext cx="12192000" cy="6781800"/>
          </a:xfrm>
        </p:spPr>
        <p:txBody>
          <a:bodyPr>
            <a:normAutofit lnSpcReduction="10000"/>
          </a:bodyPr>
          <a:lstStyle/>
          <a:p>
            <a:pPr marL="0" indent="0">
              <a:buNone/>
            </a:pPr>
            <a:r>
              <a:rPr lang="en-US" sz="3000" b="1" dirty="0" err="1" smtClean="0">
                <a:solidFill>
                  <a:srgbClr val="FF0000"/>
                </a:solidFill>
                <a:latin typeface="Times New Roman" pitchFamily="18" charset="0"/>
                <a:cs typeface="Times New Roman" pitchFamily="18" charset="0"/>
              </a:rPr>
              <a:t>Các</a:t>
            </a:r>
            <a:r>
              <a:rPr lang="en-US" sz="3000" b="1" dirty="0" smtClean="0">
                <a:solidFill>
                  <a:srgbClr val="FF0000"/>
                </a:solidFill>
                <a:latin typeface="Times New Roman" pitchFamily="18" charset="0"/>
                <a:cs typeface="Times New Roman" pitchFamily="18" charset="0"/>
              </a:rPr>
              <a:t> </a:t>
            </a:r>
            <a:r>
              <a:rPr lang="en-US" sz="3000" b="1" dirty="0" err="1" smtClean="0">
                <a:solidFill>
                  <a:srgbClr val="FF0000"/>
                </a:solidFill>
                <a:latin typeface="Times New Roman" pitchFamily="18" charset="0"/>
                <a:cs typeface="Times New Roman" pitchFamily="18" charset="0"/>
              </a:rPr>
              <a:t>câu</a:t>
            </a:r>
            <a:r>
              <a:rPr lang="en-US" sz="3000" b="1" dirty="0" smtClean="0">
                <a:solidFill>
                  <a:srgbClr val="FF0000"/>
                </a:solidFill>
                <a:latin typeface="Times New Roman" pitchFamily="18" charset="0"/>
                <a:cs typeface="Times New Roman" pitchFamily="18" charset="0"/>
              </a:rPr>
              <a:t> </a:t>
            </a:r>
            <a:r>
              <a:rPr lang="en-US" sz="3000" b="1" dirty="0" err="1" smtClean="0">
                <a:solidFill>
                  <a:srgbClr val="FF0000"/>
                </a:solidFill>
                <a:latin typeface="Times New Roman" pitchFamily="18" charset="0"/>
                <a:cs typeface="Times New Roman" pitchFamily="18" charset="0"/>
              </a:rPr>
              <a:t>ghép</a:t>
            </a:r>
            <a:r>
              <a:rPr lang="en-US" sz="3000" b="1" dirty="0" smtClean="0">
                <a:solidFill>
                  <a:srgbClr val="FF0000"/>
                </a:solidFill>
                <a:latin typeface="Times New Roman" pitchFamily="18" charset="0"/>
                <a:cs typeface="Times New Roman" pitchFamily="18" charset="0"/>
              </a:rPr>
              <a:t> </a:t>
            </a:r>
            <a:r>
              <a:rPr lang="en-US" sz="3000" b="1" dirty="0" err="1" smtClean="0">
                <a:solidFill>
                  <a:srgbClr val="FF0000"/>
                </a:solidFill>
                <a:latin typeface="Times New Roman" pitchFamily="18" charset="0"/>
                <a:cs typeface="Times New Roman" pitchFamily="18" charset="0"/>
              </a:rPr>
              <a:t>trong</a:t>
            </a:r>
            <a:r>
              <a:rPr lang="en-US" sz="3000" b="1" dirty="0" smtClean="0">
                <a:solidFill>
                  <a:srgbClr val="FF0000"/>
                </a:solidFill>
                <a:latin typeface="Times New Roman" pitchFamily="18" charset="0"/>
                <a:cs typeface="Times New Roman" pitchFamily="18" charset="0"/>
              </a:rPr>
              <a:t> </a:t>
            </a:r>
            <a:r>
              <a:rPr lang="en-US" sz="3000" b="1" dirty="0" err="1" smtClean="0">
                <a:solidFill>
                  <a:srgbClr val="FF0000"/>
                </a:solidFill>
                <a:latin typeface="Times New Roman" pitchFamily="18" charset="0"/>
                <a:cs typeface="Times New Roman" pitchFamily="18" charset="0"/>
              </a:rPr>
              <a:t>đoạn</a:t>
            </a:r>
            <a:r>
              <a:rPr lang="en-US" sz="3000" b="1" dirty="0" smtClean="0">
                <a:solidFill>
                  <a:srgbClr val="FF0000"/>
                </a:solidFill>
                <a:latin typeface="Times New Roman" pitchFamily="18" charset="0"/>
                <a:cs typeface="Times New Roman" pitchFamily="18" charset="0"/>
              </a:rPr>
              <a:t> </a:t>
            </a:r>
            <a:r>
              <a:rPr lang="en-US" sz="3000" b="1" dirty="0" err="1" smtClean="0">
                <a:solidFill>
                  <a:srgbClr val="FF0000"/>
                </a:solidFill>
                <a:latin typeface="Times New Roman" pitchFamily="18" charset="0"/>
                <a:cs typeface="Times New Roman" pitchFamily="18" charset="0"/>
              </a:rPr>
              <a:t>trích</a:t>
            </a:r>
            <a:r>
              <a:rPr lang="en-US" sz="3000" b="1" dirty="0" smtClean="0">
                <a:solidFill>
                  <a:srgbClr val="FF0000"/>
                </a:solidFill>
                <a:latin typeface="Times New Roman" pitchFamily="18" charset="0"/>
                <a:cs typeface="Times New Roman" pitchFamily="18" charset="0"/>
              </a:rPr>
              <a:t> </a:t>
            </a:r>
            <a:r>
              <a:rPr lang="en-US" sz="3000" b="1" dirty="0" err="1" smtClean="0">
                <a:solidFill>
                  <a:srgbClr val="FF0000"/>
                </a:solidFill>
                <a:latin typeface="Times New Roman" pitchFamily="18" charset="0"/>
                <a:cs typeface="Times New Roman" pitchFamily="18" charset="0"/>
              </a:rPr>
              <a:t>trên</a:t>
            </a:r>
            <a:r>
              <a:rPr lang="en-US" sz="3000" b="1" dirty="0" smtClean="0">
                <a:solidFill>
                  <a:srgbClr val="FF0000"/>
                </a:solidFill>
                <a:latin typeface="Times New Roman" pitchFamily="18" charset="0"/>
                <a:cs typeface="Times New Roman" pitchFamily="18" charset="0"/>
              </a:rPr>
              <a:t> </a:t>
            </a:r>
            <a:r>
              <a:rPr lang="en-US" sz="3000" b="1" dirty="0" err="1" smtClean="0">
                <a:solidFill>
                  <a:srgbClr val="FF0000"/>
                </a:solidFill>
                <a:latin typeface="Times New Roman" pitchFamily="18" charset="0"/>
                <a:cs typeface="Times New Roman" pitchFamily="18" charset="0"/>
              </a:rPr>
              <a:t>là</a:t>
            </a:r>
            <a:r>
              <a:rPr lang="en-US" sz="3000" b="1" dirty="0" smtClean="0">
                <a:solidFill>
                  <a:srgbClr val="FF0000"/>
                </a:solidFill>
                <a:latin typeface="Times New Roman" pitchFamily="18" charset="0"/>
                <a:cs typeface="Times New Roman" pitchFamily="18" charset="0"/>
              </a:rPr>
              <a:t>:</a:t>
            </a:r>
          </a:p>
          <a:p>
            <a:pPr marL="0" indent="0">
              <a:buNone/>
            </a:pPr>
            <a:r>
              <a:rPr lang="en-US" sz="3000" b="1" dirty="0" err="1">
                <a:solidFill>
                  <a:srgbClr val="FF0000"/>
                </a:solidFill>
                <a:latin typeface="Times New Roman" pitchFamily="18" charset="0"/>
                <a:cs typeface="Times New Roman" pitchFamily="18" charset="0"/>
              </a:rPr>
              <a:t>Đoạn</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văn</a:t>
            </a:r>
            <a:r>
              <a:rPr lang="en-US" sz="3000" b="1" dirty="0">
                <a:solidFill>
                  <a:srgbClr val="FF0000"/>
                </a:solidFill>
                <a:latin typeface="Times New Roman" pitchFamily="18" charset="0"/>
                <a:cs typeface="Times New Roman" pitchFamily="18" charset="0"/>
              </a:rPr>
              <a:t> 1:  </a:t>
            </a:r>
          </a:p>
          <a:p>
            <a:pPr marL="0" indent="0">
              <a:buNone/>
            </a:pPr>
            <a:r>
              <a:rPr lang="en-US" sz="3000" dirty="0" smtClean="0">
                <a:solidFill>
                  <a:schemeClr val="tx1"/>
                </a:solidFill>
                <a:latin typeface="Times New Roman" pitchFamily="18" charset="0"/>
                <a:cs typeface="Times New Roman" pitchFamily="18" charset="0"/>
              </a:rPr>
              <a:t>   </a:t>
            </a:r>
            <a:r>
              <a:rPr lang="en-US" sz="3000" i="1" dirty="0" err="1" smtClean="0">
                <a:solidFill>
                  <a:schemeClr val="tx1"/>
                </a:solidFill>
                <a:latin typeface="Times New Roman" pitchFamily="18" charset="0"/>
                <a:cs typeface="Times New Roman" pitchFamily="18" charset="0"/>
              </a:rPr>
              <a:t>Biển</a:t>
            </a:r>
            <a:r>
              <a:rPr lang="en-US" sz="3000" i="1" dirty="0" smtClean="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luôn</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thay</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đổi</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màu</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tùy</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theo</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sắc</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mây</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trời</a:t>
            </a:r>
            <a:r>
              <a:rPr lang="en-US" sz="3000" i="1" dirty="0">
                <a:solidFill>
                  <a:schemeClr val="tx1"/>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Trời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xanh</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thăm</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thẳm</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biển</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cũng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xanh</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thăm</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thẳm</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như</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dâng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cao</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lên</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chắc</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nịch</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Trời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rải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mây</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trắng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nhạt</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biển</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mơ</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màng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dịu</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hơi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sương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Trời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âm</a:t>
            </a:r>
            <a:r>
              <a:rPr lang="en-US" sz="3000" i="1" dirty="0">
                <a:solidFill>
                  <a:srgbClr val="00B050"/>
                </a:solidFill>
                <a:latin typeface="Times New Roman" pitchFamily="18" charset="0"/>
                <a:cs typeface="Times New Roman" pitchFamily="18" charset="0"/>
              </a:rPr>
              <a:t> u </a:t>
            </a:r>
            <a:r>
              <a:rPr lang="en-US" sz="3000" i="1" dirty="0" err="1">
                <a:solidFill>
                  <a:srgbClr val="00B050"/>
                </a:solidFill>
                <a:latin typeface="Times New Roman" pitchFamily="18" charset="0"/>
                <a:cs typeface="Times New Roman" pitchFamily="18" charset="0"/>
              </a:rPr>
              <a:t>mây</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mưa</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biển</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xám</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xịt</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nặng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nề</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Trời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ầm</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ầm</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giông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gió</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biển</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đục</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ngầu</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giận</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dữ</a:t>
            </a:r>
            <a:r>
              <a:rPr lang="en-US" sz="3000" i="1" dirty="0">
                <a:solidFill>
                  <a:srgbClr val="00B050"/>
                </a:solidFill>
                <a:latin typeface="Times New Roman" pitchFamily="18" charset="0"/>
                <a:cs typeface="Times New Roman" pitchFamily="18" charset="0"/>
              </a:rPr>
              <a:t>…</a:t>
            </a:r>
          </a:p>
          <a:p>
            <a:pPr marL="0" indent="0">
              <a:buNone/>
            </a:pPr>
            <a:r>
              <a:rPr lang="en-US" sz="3000" b="1" dirty="0" err="1">
                <a:solidFill>
                  <a:srgbClr val="FF0000"/>
                </a:solidFill>
                <a:latin typeface="Times New Roman" pitchFamily="18" charset="0"/>
                <a:cs typeface="Times New Roman" pitchFamily="18" charset="0"/>
              </a:rPr>
              <a:t>Đoạn</a:t>
            </a:r>
            <a:r>
              <a:rPr lang="en-US" sz="3000" b="1" dirty="0">
                <a:solidFill>
                  <a:srgbClr val="FF0000"/>
                </a:solidFill>
                <a:latin typeface="Times New Roman" pitchFamily="18" charset="0"/>
                <a:cs typeface="Times New Roman" pitchFamily="18" charset="0"/>
              </a:rPr>
              <a:t> </a:t>
            </a:r>
            <a:r>
              <a:rPr lang="en-US" sz="3000" b="1" dirty="0" err="1">
                <a:solidFill>
                  <a:srgbClr val="FF0000"/>
                </a:solidFill>
                <a:latin typeface="Times New Roman" pitchFamily="18" charset="0"/>
                <a:cs typeface="Times New Roman" pitchFamily="18" charset="0"/>
              </a:rPr>
              <a:t>văn</a:t>
            </a:r>
            <a:r>
              <a:rPr lang="en-US" sz="3000" b="1" dirty="0">
                <a:solidFill>
                  <a:srgbClr val="FF0000"/>
                </a:solidFill>
                <a:latin typeface="Times New Roman" pitchFamily="18" charset="0"/>
                <a:cs typeface="Times New Roman" pitchFamily="18" charset="0"/>
              </a:rPr>
              <a:t> 2</a:t>
            </a:r>
            <a:r>
              <a:rPr lang="en-US" sz="3000" dirty="0">
                <a:solidFill>
                  <a:schemeClr val="tx1"/>
                </a:solidFill>
                <a:latin typeface="Times New Roman" pitchFamily="18" charset="0"/>
                <a:cs typeface="Times New Roman" pitchFamily="18" charset="0"/>
              </a:rPr>
              <a:t>:</a:t>
            </a:r>
          </a:p>
          <a:p>
            <a:pPr marL="0" indent="0">
              <a:buNone/>
            </a:pPr>
            <a:r>
              <a:rPr lang="en-US" sz="3000"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Vào</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mùa</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sương</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ngày</a:t>
            </a:r>
            <a:r>
              <a:rPr lang="en-US" sz="3000" i="1" dirty="0">
                <a:solidFill>
                  <a:schemeClr val="tx1"/>
                </a:solidFill>
                <a:latin typeface="Times New Roman" pitchFamily="18" charset="0"/>
                <a:cs typeface="Times New Roman" pitchFamily="18" charset="0"/>
              </a:rPr>
              <a:t> ở </a:t>
            </a:r>
            <a:r>
              <a:rPr lang="en-US" sz="3000" i="1" dirty="0" err="1">
                <a:solidFill>
                  <a:schemeClr val="tx1"/>
                </a:solidFill>
                <a:latin typeface="Times New Roman" pitchFamily="18" charset="0"/>
                <a:cs typeface="Times New Roman" pitchFamily="18" charset="0"/>
              </a:rPr>
              <a:t>Hạ</a:t>
            </a:r>
            <a:r>
              <a:rPr lang="en-US" sz="3000" i="1" dirty="0">
                <a:solidFill>
                  <a:schemeClr val="tx1"/>
                </a:solidFill>
                <a:latin typeface="Times New Roman" pitchFamily="18" charset="0"/>
                <a:cs typeface="Times New Roman" pitchFamily="18" charset="0"/>
              </a:rPr>
              <a:t> Long </a:t>
            </a:r>
            <a:r>
              <a:rPr lang="en-US" sz="3000" i="1" dirty="0" err="1">
                <a:solidFill>
                  <a:schemeClr val="tx1"/>
                </a:solidFill>
                <a:latin typeface="Times New Roman" pitchFamily="18" charset="0"/>
                <a:cs typeface="Times New Roman" pitchFamily="18" charset="0"/>
              </a:rPr>
              <a:t>như</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ngắn</a:t>
            </a:r>
            <a:r>
              <a:rPr lang="en-US" sz="3000" i="1" dirty="0">
                <a:solidFill>
                  <a:schemeClr val="tx1"/>
                </a:solidFill>
                <a:latin typeface="Times New Roman" pitchFamily="18" charset="0"/>
                <a:cs typeface="Times New Roman" pitchFamily="18" charset="0"/>
              </a:rPr>
              <a:t> </a:t>
            </a:r>
            <a:r>
              <a:rPr lang="en-US" sz="3000" i="1" dirty="0" err="1">
                <a:solidFill>
                  <a:schemeClr val="tx1"/>
                </a:solidFill>
                <a:latin typeface="Times New Roman" pitchFamily="18" charset="0"/>
                <a:cs typeface="Times New Roman" pitchFamily="18" charset="0"/>
              </a:rPr>
              <a:t>lại</a:t>
            </a:r>
            <a:r>
              <a:rPr lang="en-US" sz="3000" i="1" dirty="0">
                <a:solidFill>
                  <a:schemeClr val="tx1"/>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Buổi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sớm</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mặt</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trời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lên</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ngang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cột</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buồm</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sương</a:t>
            </a:r>
            <a:r>
              <a:rPr lang="en-US" sz="3000" i="1" dirty="0">
                <a:solidFill>
                  <a:srgbClr val="00B050"/>
                </a:solidFill>
                <a:latin typeface="Times New Roman" pitchFamily="18" charset="0"/>
                <a:cs typeface="Times New Roman" pitchFamily="18" charset="0"/>
              </a:rPr>
              <a:t> tan, </a:t>
            </a:r>
            <a:r>
              <a:rPr lang="en-US" sz="3000" i="1" dirty="0" err="1">
                <a:solidFill>
                  <a:srgbClr val="00B050"/>
                </a:solidFill>
                <a:latin typeface="Times New Roman" pitchFamily="18" charset="0"/>
                <a:cs typeface="Times New Roman" pitchFamily="18" charset="0"/>
              </a:rPr>
              <a:t>trời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mới</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quang</a:t>
            </a:r>
            <a:r>
              <a:rPr lang="en-US" sz="3000" i="1" dirty="0" smtClean="0">
                <a:solidFill>
                  <a:srgbClr val="00B050"/>
                </a:solidFill>
                <a:latin typeface="Times New Roman" pitchFamily="18" charset="0"/>
                <a:cs typeface="Times New Roman" pitchFamily="18" charset="0"/>
              </a:rPr>
              <a:t>. </a:t>
            </a:r>
            <a:r>
              <a:rPr lang="en-US" sz="3000" i="1" dirty="0" err="1" smtClean="0">
                <a:solidFill>
                  <a:srgbClr val="00B050"/>
                </a:solidFill>
                <a:latin typeface="Times New Roman" pitchFamily="18" charset="0"/>
                <a:cs typeface="Times New Roman" pitchFamily="18" charset="0"/>
              </a:rPr>
              <a:t>Buổi</a:t>
            </a:r>
            <a:r>
              <a:rPr lang="en-US" sz="3000" i="1" dirty="0" smtClean="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chiều</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nắng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vừa</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nhạt</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sương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đã</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buông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nhanh</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xuống</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mặt</a:t>
            </a:r>
            <a:r>
              <a:rPr lang="en-US" sz="3000" i="1" dirty="0">
                <a:solidFill>
                  <a:srgbClr val="00B050"/>
                </a:solidFill>
                <a:latin typeface="Times New Roman" pitchFamily="18" charset="0"/>
                <a:cs typeface="Times New Roman" pitchFamily="18" charset="0"/>
              </a:rPr>
              <a:t> </a:t>
            </a:r>
            <a:r>
              <a:rPr lang="en-US" sz="3000" i="1" dirty="0" err="1">
                <a:solidFill>
                  <a:srgbClr val="00B050"/>
                </a:solidFill>
                <a:latin typeface="Times New Roman" pitchFamily="18" charset="0"/>
                <a:cs typeface="Times New Roman" pitchFamily="18" charset="0"/>
              </a:rPr>
              <a:t>biển</a:t>
            </a:r>
            <a:r>
              <a:rPr lang="en-US" sz="3000" i="1" dirty="0" smtClean="0">
                <a:solidFill>
                  <a:srgbClr val="00B050"/>
                </a:solidFill>
                <a:latin typeface="Times New Roman" pitchFamily="18" charset="0"/>
                <a:cs typeface="Times New Roman" pitchFamily="18" charset="0"/>
              </a:rPr>
              <a:t>.</a:t>
            </a:r>
          </a:p>
          <a:p>
            <a:pPr marL="0" indent="0">
              <a:buNone/>
            </a:pP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không</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tách</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thành</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câu</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đơn</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được</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vì</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quan</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hệ</a:t>
            </a:r>
            <a:r>
              <a:rPr lang="en-US" sz="3000" b="1" dirty="0" smtClean="0">
                <a:solidFill>
                  <a:schemeClr val="tx1"/>
                </a:solidFill>
                <a:latin typeface="Times New Roman" pitchFamily="18" charset="0"/>
                <a:cs typeface="Times New Roman" pitchFamily="18" charset="0"/>
              </a:rPr>
              <a:t> ý </a:t>
            </a:r>
            <a:r>
              <a:rPr lang="en-US" sz="3000" b="1" dirty="0" err="1" smtClean="0">
                <a:solidFill>
                  <a:schemeClr val="tx1"/>
                </a:solidFill>
                <a:latin typeface="Times New Roman" pitchFamily="18" charset="0"/>
                <a:cs typeface="Times New Roman" pitchFamily="18" charset="0"/>
              </a:rPr>
              <a:t>nghĩa</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của</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từng</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vế</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khá</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chặt</a:t>
            </a:r>
            <a:r>
              <a:rPr lang="en-US" sz="3000" b="1" dirty="0" smtClean="0">
                <a:solidFill>
                  <a:schemeClr val="tx1"/>
                </a:solidFill>
                <a:latin typeface="Times New Roman" pitchFamily="18" charset="0"/>
                <a:cs typeface="Times New Roman" pitchFamily="18" charset="0"/>
              </a:rPr>
              <a:t> </a:t>
            </a:r>
            <a:r>
              <a:rPr lang="en-US" sz="3000" b="1" dirty="0" err="1" smtClean="0">
                <a:solidFill>
                  <a:schemeClr val="tx1"/>
                </a:solidFill>
                <a:latin typeface="Times New Roman" pitchFamily="18" charset="0"/>
                <a:cs typeface="Times New Roman" pitchFamily="18" charset="0"/>
              </a:rPr>
              <a:t>chẽ</a:t>
            </a:r>
            <a:r>
              <a:rPr lang="en-US" sz="3000" b="1" dirty="0" smtClean="0">
                <a:solidFill>
                  <a:schemeClr val="tx1"/>
                </a:solidFill>
                <a:latin typeface="Times New Roman" pitchFamily="18" charset="0"/>
                <a:cs typeface="Times New Roman" pitchFamily="18" charset="0"/>
              </a:rPr>
              <a:t>.</a:t>
            </a:r>
            <a:endParaRPr lang="en-US" sz="3000" b="1" dirty="0">
              <a:solidFill>
                <a:schemeClr val="tx1"/>
              </a:solidFill>
              <a:latin typeface="Times New Roman" pitchFamily="18" charset="0"/>
              <a:cs typeface="Times New Roman" pitchFamily="18" charset="0"/>
            </a:endParaRPr>
          </a:p>
          <a:p>
            <a:pPr marL="0" indent="0">
              <a:buNone/>
            </a:pPr>
            <a:endParaRPr lang="en-US" sz="3000" dirty="0"/>
          </a:p>
        </p:txBody>
      </p:sp>
    </p:spTree>
    <p:extLst>
      <p:ext uri="{BB962C8B-B14F-4D97-AF65-F5344CB8AC3E}">
        <p14:creationId xmlns:p14="http://schemas.microsoft.com/office/powerpoint/2010/main" val="3613357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heel(1)">
                                      <p:cBhvr>
                                        <p:cTn id="18" dur="2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ipe(down)">
                                      <p:cBhvr>
                                        <p:cTn id="23" dur="580">
                                          <p:stCondLst>
                                            <p:cond delay="0"/>
                                          </p:stCondLst>
                                        </p:cTn>
                                        <p:tgtEl>
                                          <p:spTgt spid="3">
                                            <p:txEl>
                                              <p:pRg st="3" end="3"/>
                                            </p:txEl>
                                          </p:spTgt>
                                        </p:tgtEl>
                                      </p:cBhvr>
                                    </p:animEffect>
                                    <p:anim calcmode="lin" valueType="num">
                                      <p:cBhvr>
                                        <p:cTn id="24"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xEl>
                                              <p:pRg st="3" end="3"/>
                                            </p:txEl>
                                          </p:spTgt>
                                        </p:tgtEl>
                                      </p:cBhvr>
                                      <p:to x="100000" y="60000"/>
                                    </p:animScale>
                                    <p:animScale>
                                      <p:cBhvr>
                                        <p:cTn id="30" dur="166" decel="50000">
                                          <p:stCondLst>
                                            <p:cond delay="676"/>
                                          </p:stCondLst>
                                        </p:cTn>
                                        <p:tgtEl>
                                          <p:spTgt spid="3">
                                            <p:txEl>
                                              <p:pRg st="3" end="3"/>
                                            </p:txEl>
                                          </p:spTgt>
                                        </p:tgtEl>
                                      </p:cBhvr>
                                      <p:to x="100000" y="100000"/>
                                    </p:animScale>
                                    <p:animScale>
                                      <p:cBhvr>
                                        <p:cTn id="31" dur="26">
                                          <p:stCondLst>
                                            <p:cond delay="1312"/>
                                          </p:stCondLst>
                                        </p:cTn>
                                        <p:tgtEl>
                                          <p:spTgt spid="3">
                                            <p:txEl>
                                              <p:pRg st="3" end="3"/>
                                            </p:txEl>
                                          </p:spTgt>
                                        </p:tgtEl>
                                      </p:cBhvr>
                                      <p:to x="100000" y="80000"/>
                                    </p:animScale>
                                    <p:animScale>
                                      <p:cBhvr>
                                        <p:cTn id="32" dur="166" decel="50000">
                                          <p:stCondLst>
                                            <p:cond delay="1338"/>
                                          </p:stCondLst>
                                        </p:cTn>
                                        <p:tgtEl>
                                          <p:spTgt spid="3">
                                            <p:txEl>
                                              <p:pRg st="3" end="3"/>
                                            </p:txEl>
                                          </p:spTgt>
                                        </p:tgtEl>
                                      </p:cBhvr>
                                      <p:to x="100000" y="100000"/>
                                    </p:animScale>
                                    <p:animScale>
                                      <p:cBhvr>
                                        <p:cTn id="33" dur="26">
                                          <p:stCondLst>
                                            <p:cond delay="1642"/>
                                          </p:stCondLst>
                                        </p:cTn>
                                        <p:tgtEl>
                                          <p:spTgt spid="3">
                                            <p:txEl>
                                              <p:pRg st="3" end="3"/>
                                            </p:txEl>
                                          </p:spTgt>
                                        </p:tgtEl>
                                      </p:cBhvr>
                                      <p:to x="100000" y="90000"/>
                                    </p:animScale>
                                    <p:animScale>
                                      <p:cBhvr>
                                        <p:cTn id="34" dur="166" decel="50000">
                                          <p:stCondLst>
                                            <p:cond delay="1668"/>
                                          </p:stCondLst>
                                        </p:cTn>
                                        <p:tgtEl>
                                          <p:spTgt spid="3">
                                            <p:txEl>
                                              <p:pRg st="3" end="3"/>
                                            </p:txEl>
                                          </p:spTgt>
                                        </p:tgtEl>
                                      </p:cBhvr>
                                      <p:to x="100000" y="100000"/>
                                    </p:animScale>
                                    <p:animScale>
                                      <p:cBhvr>
                                        <p:cTn id="35" dur="26">
                                          <p:stCondLst>
                                            <p:cond delay="1808"/>
                                          </p:stCondLst>
                                        </p:cTn>
                                        <p:tgtEl>
                                          <p:spTgt spid="3">
                                            <p:txEl>
                                              <p:pRg st="3" end="3"/>
                                            </p:txEl>
                                          </p:spTgt>
                                        </p:tgtEl>
                                      </p:cBhvr>
                                      <p:to x="100000" y="95000"/>
                                    </p:animScale>
                                    <p:animScale>
                                      <p:cBhvr>
                                        <p:cTn id="36" dur="166" decel="50000">
                                          <p:stCondLst>
                                            <p:cond delay="1834"/>
                                          </p:stCondLst>
                                        </p:cTn>
                                        <p:tgtEl>
                                          <p:spTgt spid="3">
                                            <p:txEl>
                                              <p:pRg st="3" end="3"/>
                                            </p:txEl>
                                          </p:spTgt>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Effect transition="in" filter="barn(inVertical)">
                                      <p:cBhvr>
                                        <p:cTn id="41" dur="500"/>
                                        <p:tgtEl>
                                          <p:spTgt spid="3">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 calcmode="lin" valueType="num">
                                      <p:cBhvr>
                                        <p:cTn id="46"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7"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8"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49"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838200"/>
          </a:xfrm>
        </p:spPr>
        <p:txBody>
          <a:bodyPr/>
          <a:lstStyle/>
          <a:p>
            <a:pPr algn="l"/>
            <a:r>
              <a:rPr lang="en-US" sz="3600" b="1" i="1" u="sng" dirty="0" err="1">
                <a:solidFill>
                  <a:srgbClr val="FF0000"/>
                </a:solidFill>
                <a:latin typeface="Times New Roman" pitchFamily="18" charset="0"/>
                <a:cs typeface="Times New Roman" pitchFamily="18" charset="0"/>
              </a:rPr>
              <a:t>Bài</a:t>
            </a:r>
            <a:r>
              <a:rPr lang="en-US" sz="3600" b="1" i="1" u="sng" dirty="0">
                <a:solidFill>
                  <a:srgbClr val="FF0000"/>
                </a:solidFill>
                <a:latin typeface="Times New Roman" pitchFamily="18" charset="0"/>
                <a:cs typeface="Times New Roman" pitchFamily="18" charset="0"/>
              </a:rPr>
              <a:t> </a:t>
            </a:r>
            <a:r>
              <a:rPr lang="en-US" sz="3600" b="1" i="1" u="sng" dirty="0" err="1">
                <a:solidFill>
                  <a:srgbClr val="FF0000"/>
                </a:solidFill>
                <a:latin typeface="Times New Roman" pitchFamily="18" charset="0"/>
                <a:cs typeface="Times New Roman" pitchFamily="18" charset="0"/>
              </a:rPr>
              <a:t>tập</a:t>
            </a:r>
            <a:r>
              <a:rPr lang="en-US" sz="3600" b="1" i="1" u="sng" dirty="0">
                <a:solidFill>
                  <a:srgbClr val="FF0000"/>
                </a:solidFill>
                <a:latin typeface="Times New Roman" pitchFamily="18" charset="0"/>
                <a:cs typeface="Times New Roman" pitchFamily="18" charset="0"/>
              </a:rPr>
              <a:t> 3</a:t>
            </a:r>
            <a:r>
              <a:rPr lang="en-US" sz="3600" dirty="0">
                <a:solidFill>
                  <a:srgbClr val="FF0000"/>
                </a:solidFill>
                <a:latin typeface="Times New Roman" pitchFamily="18" charset="0"/>
                <a:cs typeface="Times New Roman" pitchFamily="18" charset="0"/>
              </a:rPr>
              <a:t>: </a:t>
            </a:r>
          </a:p>
        </p:txBody>
      </p:sp>
      <p:sp>
        <p:nvSpPr>
          <p:cNvPr id="3" name="Content Placeholder 2"/>
          <p:cNvSpPr>
            <a:spLocks noGrp="1"/>
          </p:cNvSpPr>
          <p:nvPr>
            <p:ph idx="1"/>
          </p:nvPr>
        </p:nvSpPr>
        <p:spPr>
          <a:xfrm>
            <a:off x="0" y="914400"/>
            <a:ext cx="12192000" cy="6019800"/>
          </a:xfrm>
        </p:spPr>
        <p:txBody>
          <a:bodyPr>
            <a:noAutofit/>
          </a:bodyPr>
          <a:lstStyle/>
          <a:p>
            <a:pPr marL="0" indent="0">
              <a:buNone/>
            </a:pPr>
            <a:r>
              <a:rPr lang="en-US" sz="3200" dirty="0" smtClean="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Gồm</a:t>
            </a:r>
            <a:r>
              <a:rPr lang="en-US" sz="3200" dirty="0" smtClean="0">
                <a:solidFill>
                  <a:schemeClr val="tx1"/>
                </a:solidFill>
                <a:latin typeface="Times New Roman" pitchFamily="18" charset="0"/>
                <a:cs typeface="Times New Roman" pitchFamily="18" charset="0"/>
              </a:rPr>
              <a:t> </a:t>
            </a:r>
            <a:r>
              <a:rPr lang="en-US" sz="3200" dirty="0">
                <a:solidFill>
                  <a:schemeClr val="tx1"/>
                </a:solidFill>
                <a:latin typeface="Times New Roman" pitchFamily="18" charset="0"/>
                <a:cs typeface="Times New Roman" pitchFamily="18" charset="0"/>
              </a:rPr>
              <a:t>2 </a:t>
            </a:r>
            <a:r>
              <a:rPr lang="en-US" sz="3200" dirty="0" err="1">
                <a:solidFill>
                  <a:schemeClr val="tx1"/>
                </a:solidFill>
                <a:latin typeface="Times New Roman" pitchFamily="18" charset="0"/>
                <a:cs typeface="Times New Roman" pitchFamily="18" charset="0"/>
              </a:rPr>
              <a:t>câu</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ghép</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mỗi</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câu</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gồm</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nhiều</a:t>
            </a:r>
            <a:r>
              <a:rPr lang="en-US" sz="3200" dirty="0">
                <a:solidFill>
                  <a:schemeClr val="tx1"/>
                </a:solidFill>
                <a:latin typeface="Times New Roman" pitchFamily="18" charset="0"/>
                <a:cs typeface="Times New Roman" pitchFamily="18" charset="0"/>
              </a:rPr>
              <a:t> </a:t>
            </a:r>
            <a:r>
              <a:rPr lang="en-US" sz="3200" dirty="0" err="1" smtClean="0">
                <a:solidFill>
                  <a:schemeClr val="tx1"/>
                </a:solidFill>
                <a:latin typeface="Times New Roman" pitchFamily="18" charset="0"/>
                <a:cs typeface="Times New Roman" pitchFamily="18" charset="0"/>
              </a:rPr>
              <a:t>vế</a:t>
            </a:r>
            <a:r>
              <a:rPr lang="en-US" sz="3200" dirty="0" smtClean="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tập</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trung</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vào</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sự</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việc</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chú</a:t>
            </a:r>
            <a:r>
              <a:rPr lang="en-US" sz="3200" dirty="0">
                <a:solidFill>
                  <a:schemeClr val="tx1"/>
                </a:solidFill>
                <a:latin typeface="Times New Roman" pitchFamily="18" charset="0"/>
                <a:cs typeface="Times New Roman" pitchFamily="18" charset="0"/>
              </a:rPr>
              <a:t> ý:</a:t>
            </a:r>
          </a:p>
          <a:p>
            <a:pPr marL="0" indent="0">
              <a:buNone/>
            </a:pPr>
            <a:r>
              <a:rPr lang="en-US" sz="3200" dirty="0">
                <a:solidFill>
                  <a:schemeClr val="tx1"/>
                </a:solidFill>
                <a:latin typeface="Times New Roman" pitchFamily="18" charset="0"/>
                <a:cs typeface="Times New Roman" pitchFamily="18" charset="0"/>
              </a:rPr>
              <a:t> - </a:t>
            </a:r>
            <a:r>
              <a:rPr lang="en-US" sz="3200" b="1" dirty="0" err="1">
                <a:solidFill>
                  <a:schemeClr val="tx1"/>
                </a:solidFill>
                <a:latin typeface="Times New Roman" pitchFamily="18" charset="0"/>
                <a:cs typeface="Times New Roman" pitchFamily="18" charset="0"/>
              </a:rPr>
              <a:t>Sự</a:t>
            </a:r>
            <a:r>
              <a:rPr lang="en-US" sz="3200" b="1" dirty="0">
                <a:solidFill>
                  <a:schemeClr val="tx1"/>
                </a:solidFill>
                <a:latin typeface="Times New Roman" pitchFamily="18" charset="0"/>
                <a:cs typeface="Times New Roman" pitchFamily="18" charset="0"/>
              </a:rPr>
              <a:t> </a:t>
            </a:r>
            <a:r>
              <a:rPr lang="en-US" sz="3200" b="1" dirty="0" err="1">
                <a:solidFill>
                  <a:schemeClr val="tx1"/>
                </a:solidFill>
                <a:latin typeface="Times New Roman" pitchFamily="18" charset="0"/>
                <a:cs typeface="Times New Roman" pitchFamily="18" charset="0"/>
              </a:rPr>
              <a:t>việc</a:t>
            </a:r>
            <a:r>
              <a:rPr lang="en-US" sz="3200" b="1" dirty="0">
                <a:solidFill>
                  <a:schemeClr val="tx1"/>
                </a:solidFill>
                <a:latin typeface="Times New Roman" pitchFamily="18" charset="0"/>
                <a:cs typeface="Times New Roman" pitchFamily="18" charset="0"/>
              </a:rPr>
              <a:t> 1</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lão</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Hạc</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nhờ</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ông</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giáo</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giữ</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hộ</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mảnh</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vườn</a:t>
            </a:r>
            <a:r>
              <a:rPr lang="en-US" sz="3200" dirty="0">
                <a:solidFill>
                  <a:schemeClr val="tx1"/>
                </a:solidFill>
                <a:latin typeface="Times New Roman" pitchFamily="18" charset="0"/>
                <a:cs typeface="Times New Roman" pitchFamily="18" charset="0"/>
              </a:rPr>
              <a:t>.</a:t>
            </a:r>
          </a:p>
          <a:p>
            <a:pPr marL="0" indent="0">
              <a:buNone/>
            </a:pPr>
            <a:r>
              <a:rPr lang="en-US" sz="3200" dirty="0">
                <a:solidFill>
                  <a:schemeClr val="tx1"/>
                </a:solidFill>
                <a:latin typeface="Times New Roman" pitchFamily="18" charset="0"/>
                <a:cs typeface="Times New Roman" pitchFamily="18" charset="0"/>
              </a:rPr>
              <a:t>- </a:t>
            </a:r>
            <a:r>
              <a:rPr lang="en-US" sz="3200" b="1" dirty="0" err="1">
                <a:solidFill>
                  <a:schemeClr val="tx1"/>
                </a:solidFill>
                <a:latin typeface="Times New Roman" pitchFamily="18" charset="0"/>
                <a:cs typeface="Times New Roman" pitchFamily="18" charset="0"/>
              </a:rPr>
              <a:t>Sự</a:t>
            </a:r>
            <a:r>
              <a:rPr lang="en-US" sz="3200" b="1" dirty="0">
                <a:solidFill>
                  <a:schemeClr val="tx1"/>
                </a:solidFill>
                <a:latin typeface="Times New Roman" pitchFamily="18" charset="0"/>
                <a:cs typeface="Times New Roman" pitchFamily="18" charset="0"/>
              </a:rPr>
              <a:t> </a:t>
            </a:r>
            <a:r>
              <a:rPr lang="en-US" sz="3200" b="1" dirty="0" err="1">
                <a:solidFill>
                  <a:schemeClr val="tx1"/>
                </a:solidFill>
                <a:latin typeface="Times New Roman" pitchFamily="18" charset="0"/>
                <a:cs typeface="Times New Roman" pitchFamily="18" charset="0"/>
              </a:rPr>
              <a:t>việc</a:t>
            </a:r>
            <a:r>
              <a:rPr lang="en-US" sz="3200" b="1" dirty="0">
                <a:solidFill>
                  <a:schemeClr val="tx1"/>
                </a:solidFill>
                <a:latin typeface="Times New Roman" pitchFamily="18" charset="0"/>
                <a:cs typeface="Times New Roman" pitchFamily="18" charset="0"/>
              </a:rPr>
              <a:t> 2: </a:t>
            </a:r>
            <a:r>
              <a:rPr lang="en-US" sz="3200" dirty="0" err="1">
                <a:solidFill>
                  <a:schemeClr val="tx1"/>
                </a:solidFill>
                <a:latin typeface="Times New Roman" pitchFamily="18" charset="0"/>
                <a:cs typeface="Times New Roman" pitchFamily="18" charset="0"/>
              </a:rPr>
              <a:t>lão</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Hạc</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nhờ</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ông</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giáo</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giữ</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hộ</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tiền</a:t>
            </a:r>
            <a:r>
              <a:rPr lang="en-US" sz="3200" dirty="0">
                <a:solidFill>
                  <a:schemeClr val="tx1"/>
                </a:solidFill>
                <a:latin typeface="Times New Roman" pitchFamily="18" charset="0"/>
                <a:cs typeface="Times New Roman" pitchFamily="18" charset="0"/>
              </a:rPr>
              <a:t> lo </a:t>
            </a:r>
            <a:r>
              <a:rPr lang="en-US" sz="3200" dirty="0" err="1">
                <a:solidFill>
                  <a:schemeClr val="tx1"/>
                </a:solidFill>
                <a:latin typeface="Times New Roman" pitchFamily="18" charset="0"/>
                <a:cs typeface="Times New Roman" pitchFamily="18" charset="0"/>
              </a:rPr>
              <a:t>hậu</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sự</a:t>
            </a:r>
            <a:r>
              <a:rPr lang="en-US" sz="3200" dirty="0">
                <a:solidFill>
                  <a:schemeClr val="tx1"/>
                </a:solidFill>
                <a:latin typeface="Times New Roman" pitchFamily="18" charset="0"/>
                <a:cs typeface="Times New Roman" pitchFamily="18" charset="0"/>
              </a:rPr>
              <a:t>.</a:t>
            </a:r>
          </a:p>
          <a:p>
            <a:pPr marL="0" indent="0">
              <a:buNone/>
            </a:pPr>
            <a:r>
              <a:rPr lang="en-US" sz="3200" dirty="0">
                <a:solidFill>
                  <a:schemeClr val="tx1"/>
                </a:solidFill>
                <a:latin typeface="Times New Roman" pitchFamily="18" charset="0"/>
                <a:cs typeface="Times New Roman" pitchFamily="18" charset="0"/>
              </a:rPr>
              <a:t>-&gt; </a:t>
            </a:r>
            <a:r>
              <a:rPr lang="en-US" sz="3200" dirty="0" err="1">
                <a:solidFill>
                  <a:schemeClr val="tx1"/>
                </a:solidFill>
                <a:latin typeface="Times New Roman" pitchFamily="18" charset="0"/>
                <a:cs typeface="Times New Roman" pitchFamily="18" charset="0"/>
              </a:rPr>
              <a:t>Với</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lập</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luận</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trên</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nên</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không</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thể</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tách</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các</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vế</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thành</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câu</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đơn</a:t>
            </a:r>
            <a:r>
              <a:rPr lang="en-US" sz="3200" dirty="0">
                <a:solidFill>
                  <a:schemeClr val="tx1"/>
                </a:solidFill>
                <a:latin typeface="Times New Roman" pitchFamily="18" charset="0"/>
                <a:cs typeface="Times New Roman" pitchFamily="18" charset="0"/>
              </a:rPr>
              <a:t>.</a:t>
            </a:r>
          </a:p>
          <a:p>
            <a:pPr marL="0" indent="0">
              <a:buNone/>
            </a:pPr>
            <a:r>
              <a:rPr lang="en-US" sz="3200" dirty="0">
                <a:solidFill>
                  <a:schemeClr val="tx1"/>
                </a:solidFill>
                <a:latin typeface="Times New Roman" pitchFamily="18" charset="0"/>
                <a:cs typeface="Times New Roman" pitchFamily="18" charset="0"/>
              </a:rPr>
              <a:t>-&gt; </a:t>
            </a:r>
            <a:r>
              <a:rPr lang="en-US" sz="3200" dirty="0" err="1">
                <a:solidFill>
                  <a:schemeClr val="tx1"/>
                </a:solidFill>
                <a:latin typeface="Times New Roman" pitchFamily="18" charset="0"/>
                <a:cs typeface="Times New Roman" pitchFamily="18" charset="0"/>
              </a:rPr>
              <a:t>Cách</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viết</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câu</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dài</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trên</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có</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dụng</a:t>
            </a:r>
            <a:r>
              <a:rPr lang="en-US" sz="3200" dirty="0">
                <a:solidFill>
                  <a:schemeClr val="tx1"/>
                </a:solidFill>
                <a:latin typeface="Times New Roman" pitchFamily="18" charset="0"/>
                <a:cs typeface="Times New Roman" pitchFamily="18" charset="0"/>
              </a:rPr>
              <a:t> ý </a:t>
            </a:r>
            <a:r>
              <a:rPr lang="en-US" sz="3200" dirty="0" err="1">
                <a:solidFill>
                  <a:schemeClr val="tx1"/>
                </a:solidFill>
                <a:latin typeface="Times New Roman" pitchFamily="18" charset="0"/>
                <a:cs typeface="Times New Roman" pitchFamily="18" charset="0"/>
              </a:rPr>
              <a:t>của</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tác</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giả</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lời</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kể</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chậm</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rãi</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dài</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dòng</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của</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một</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người</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già</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yếu</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lại</a:t>
            </a:r>
            <a:r>
              <a:rPr lang="en-US" sz="3200" dirty="0">
                <a:solidFill>
                  <a:schemeClr val="tx1"/>
                </a:solidFill>
                <a:latin typeface="Times New Roman" pitchFamily="18" charset="0"/>
                <a:cs typeface="Times New Roman" pitchFamily="18" charset="0"/>
              </a:rPr>
              <a:t> hay </a:t>
            </a:r>
            <a:r>
              <a:rPr lang="en-US" sz="3200" dirty="0" err="1">
                <a:solidFill>
                  <a:schemeClr val="tx1"/>
                </a:solidFill>
                <a:latin typeface="Times New Roman" pitchFamily="18" charset="0"/>
                <a:cs typeface="Times New Roman" pitchFamily="18" charset="0"/>
              </a:rPr>
              <a:t>tự</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dằn</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dặt</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về</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trách</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nhiệm</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của</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một</a:t>
            </a:r>
            <a:r>
              <a:rPr lang="en-US" sz="3200" dirty="0">
                <a:solidFill>
                  <a:schemeClr val="tx1"/>
                </a:solidFill>
                <a:latin typeface="Times New Roman" pitchFamily="18" charset="0"/>
                <a:cs typeface="Times New Roman" pitchFamily="18" charset="0"/>
              </a:rPr>
              <a:t> </a:t>
            </a:r>
            <a:r>
              <a:rPr lang="en-US" sz="3200" dirty="0" err="1">
                <a:solidFill>
                  <a:schemeClr val="tx1"/>
                </a:solidFill>
                <a:latin typeface="Times New Roman" pitchFamily="18" charset="0"/>
                <a:cs typeface="Times New Roman" pitchFamily="18" charset="0"/>
              </a:rPr>
              <a:t>người</a:t>
            </a:r>
            <a:r>
              <a:rPr lang="en-US" sz="3200" dirty="0">
                <a:solidFill>
                  <a:schemeClr val="tx1"/>
                </a:solidFill>
                <a:latin typeface="Times New Roman" pitchFamily="18" charset="0"/>
                <a:cs typeface="Times New Roman" pitchFamily="18" charset="0"/>
              </a:rPr>
              <a:t> cha.</a:t>
            </a:r>
          </a:p>
        </p:txBody>
      </p:sp>
    </p:spTree>
    <p:extLst>
      <p:ext uri="{BB962C8B-B14F-4D97-AF65-F5344CB8AC3E}">
        <p14:creationId xmlns:p14="http://schemas.microsoft.com/office/powerpoint/2010/main" val="266956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barn(inVertical)">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p:cTn id="2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6" dur="5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33" dur="500"/>
                                        <p:tgtEl>
                                          <p:spTgt spid="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barn(inVertical)">
                                      <p:cBhvr>
                                        <p:cTn id="38" dur="500"/>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barn(inVertical)">
                                      <p:cBhvr>
                                        <p:cTn id="4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685800"/>
          </a:xfrm>
        </p:spPr>
        <p:txBody>
          <a:bodyPr/>
          <a:lstStyle/>
          <a:p>
            <a:pPr algn="l"/>
            <a:r>
              <a:rPr lang="en-US" sz="3500" b="1" i="1" u="sng" dirty="0" err="1">
                <a:solidFill>
                  <a:srgbClr val="FF0000"/>
                </a:solidFill>
                <a:latin typeface="Times New Roman" pitchFamily="18" charset="0"/>
              </a:rPr>
              <a:t>Bài</a:t>
            </a:r>
            <a:r>
              <a:rPr lang="en-US" sz="3500" b="1" i="1" u="sng" dirty="0">
                <a:solidFill>
                  <a:srgbClr val="FF0000"/>
                </a:solidFill>
                <a:latin typeface="Times New Roman" pitchFamily="18" charset="0"/>
              </a:rPr>
              <a:t> </a:t>
            </a:r>
            <a:r>
              <a:rPr lang="en-US" sz="3500" b="1" i="1" u="sng" dirty="0" err="1">
                <a:solidFill>
                  <a:srgbClr val="FF0000"/>
                </a:solidFill>
                <a:latin typeface="Times New Roman" pitchFamily="18" charset="0"/>
              </a:rPr>
              <a:t>tập</a:t>
            </a:r>
            <a:r>
              <a:rPr lang="en-US" sz="3500" b="1" i="1" u="sng" dirty="0">
                <a:solidFill>
                  <a:srgbClr val="FF0000"/>
                </a:solidFill>
                <a:latin typeface="Times New Roman" pitchFamily="18" charset="0"/>
              </a:rPr>
              <a:t> 4</a:t>
            </a:r>
            <a:r>
              <a:rPr lang="en-US" sz="3500" dirty="0">
                <a:solidFill>
                  <a:srgbClr val="FF0000"/>
                </a:solidFill>
                <a:latin typeface="Times New Roman" pitchFamily="18" charset="0"/>
              </a:rPr>
              <a:t>: </a:t>
            </a:r>
            <a:endParaRPr lang="en-US" sz="3500" dirty="0">
              <a:solidFill>
                <a:srgbClr val="FF0000"/>
              </a:solidFill>
            </a:endParaRPr>
          </a:p>
        </p:txBody>
      </p:sp>
      <p:sp>
        <p:nvSpPr>
          <p:cNvPr id="3" name="Content Placeholder 2"/>
          <p:cNvSpPr>
            <a:spLocks noGrp="1"/>
          </p:cNvSpPr>
          <p:nvPr>
            <p:ph idx="1"/>
          </p:nvPr>
        </p:nvSpPr>
        <p:spPr>
          <a:xfrm>
            <a:off x="0" y="914400"/>
            <a:ext cx="12192000" cy="5943600"/>
          </a:xfrm>
        </p:spPr>
        <p:txBody>
          <a:bodyPr>
            <a:noAutofit/>
          </a:bodyPr>
          <a:lstStyle/>
          <a:p>
            <a:pPr marL="0" indent="0">
              <a:buNone/>
            </a:pPr>
            <a:r>
              <a:rPr lang="en-US" sz="2800" b="1" dirty="0" smtClean="0">
                <a:solidFill>
                  <a:schemeClr val="tx1"/>
                </a:solidFill>
                <a:latin typeface="Times New Roman" pitchFamily="18" charset="0"/>
              </a:rPr>
              <a:t>a</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Câu</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ghép</a:t>
            </a:r>
            <a:r>
              <a:rPr lang="en-US" sz="2800" b="1" dirty="0">
                <a:solidFill>
                  <a:schemeClr val="tx1"/>
                </a:solidFill>
                <a:latin typeface="Times New Roman" pitchFamily="18" charset="0"/>
              </a:rPr>
              <a:t> 2</a:t>
            </a:r>
            <a:r>
              <a:rPr lang="en-US" sz="2800" dirty="0">
                <a:solidFill>
                  <a:schemeClr val="tx1"/>
                </a:solidFill>
                <a:latin typeface="Times New Roman" pitchFamily="18" charset="0"/>
              </a:rPr>
              <a:t>: </a:t>
            </a:r>
            <a:r>
              <a:rPr lang="en-US" sz="2800" dirty="0" smtClean="0">
                <a:solidFill>
                  <a:schemeClr val="tx1"/>
                </a:solidFill>
                <a:latin typeface="Times New Roman" pitchFamily="18" charset="0"/>
              </a:rPr>
              <a:t>“</a:t>
            </a:r>
            <a:r>
              <a:rPr lang="en-US" sz="2800" i="1" u="sng" dirty="0" err="1" smtClean="0">
                <a:solidFill>
                  <a:schemeClr val="tx1"/>
                </a:solidFill>
                <a:latin typeface="Times New Roman" pitchFamily="18" charset="0"/>
              </a:rPr>
              <a:t>Nếu</a:t>
            </a:r>
            <a:r>
              <a:rPr lang="en-US" sz="2800" i="1" u="sng" dirty="0" smtClean="0">
                <a:solidFill>
                  <a:schemeClr val="tx1"/>
                </a:solidFill>
                <a:latin typeface="Times New Roman" pitchFamily="18" charset="0"/>
              </a:rPr>
              <a:t> </a:t>
            </a:r>
            <a:r>
              <a:rPr lang="en-US" sz="2800" i="1" u="sng" dirty="0">
                <a:solidFill>
                  <a:schemeClr val="tx1"/>
                </a:solidFill>
                <a:latin typeface="Times New Roman" pitchFamily="18" charset="0"/>
              </a:rPr>
              <a:t>u </a:t>
            </a:r>
            <a:r>
              <a:rPr lang="en-US" sz="2800" i="1" u="sng" dirty="0" err="1">
                <a:solidFill>
                  <a:schemeClr val="tx1"/>
                </a:solidFill>
                <a:latin typeface="Times New Roman" pitchFamily="18" charset="0"/>
              </a:rPr>
              <a:t>chưa</a:t>
            </a:r>
            <a:r>
              <a:rPr lang="en-US" sz="2800" i="1" u="sng" dirty="0">
                <a:solidFill>
                  <a:schemeClr val="tx1"/>
                </a:solidFill>
                <a:latin typeface="Times New Roman" pitchFamily="18" charset="0"/>
              </a:rPr>
              <a:t> </a:t>
            </a:r>
            <a:r>
              <a:rPr lang="en-US" sz="2800" i="1" u="sng" dirty="0" err="1">
                <a:solidFill>
                  <a:schemeClr val="tx1"/>
                </a:solidFill>
                <a:latin typeface="Times New Roman" pitchFamily="18" charset="0"/>
              </a:rPr>
              <a:t>đi</a:t>
            </a:r>
            <a:r>
              <a:rPr lang="en-US" sz="2800" i="1" dirty="0">
                <a:solidFill>
                  <a:schemeClr val="tx1"/>
                </a:solidFill>
                <a:latin typeface="Times New Roman" pitchFamily="18" charset="0"/>
              </a:rPr>
              <a:t>, </a:t>
            </a:r>
            <a:r>
              <a:rPr lang="en-US" sz="2800" i="1" u="sng" dirty="0" err="1">
                <a:solidFill>
                  <a:schemeClr val="tx1"/>
                </a:solidFill>
                <a:latin typeface="Times New Roman" pitchFamily="18" charset="0"/>
              </a:rPr>
              <a:t>cụ</a:t>
            </a:r>
            <a:r>
              <a:rPr lang="en-US" sz="2800" i="1" u="sng" dirty="0">
                <a:solidFill>
                  <a:schemeClr val="tx1"/>
                </a:solidFill>
                <a:latin typeface="Times New Roman" pitchFamily="18" charset="0"/>
              </a:rPr>
              <a:t> </a:t>
            </a:r>
            <a:r>
              <a:rPr lang="en-US" sz="2800" i="1" u="sng" dirty="0" err="1">
                <a:solidFill>
                  <a:schemeClr val="tx1"/>
                </a:solidFill>
                <a:latin typeface="Times New Roman" pitchFamily="18" charset="0"/>
              </a:rPr>
              <a:t>Nghị</a:t>
            </a:r>
            <a:r>
              <a:rPr lang="en-US" sz="2800" i="1" u="sng" dirty="0">
                <a:solidFill>
                  <a:schemeClr val="tx1"/>
                </a:solidFill>
                <a:latin typeface="Times New Roman" pitchFamily="18" charset="0"/>
              </a:rPr>
              <a:t> </a:t>
            </a:r>
            <a:r>
              <a:rPr lang="en-US" sz="2800" i="1" u="sng" dirty="0" err="1">
                <a:solidFill>
                  <a:schemeClr val="tx1"/>
                </a:solidFill>
                <a:latin typeface="Times New Roman" pitchFamily="18" charset="0"/>
              </a:rPr>
              <a:t>chưa</a:t>
            </a:r>
            <a:r>
              <a:rPr lang="en-US" sz="2800" i="1" u="sng" dirty="0">
                <a:solidFill>
                  <a:schemeClr val="tx1"/>
                </a:solidFill>
                <a:latin typeface="Times New Roman" pitchFamily="18" charset="0"/>
              </a:rPr>
              <a:t> </a:t>
            </a:r>
            <a:r>
              <a:rPr lang="en-US" sz="2800" i="1" u="sng" dirty="0" err="1">
                <a:solidFill>
                  <a:schemeClr val="tx1"/>
                </a:solidFill>
                <a:latin typeface="Times New Roman" pitchFamily="18" charset="0"/>
              </a:rPr>
              <a:t>giao</a:t>
            </a:r>
            <a:r>
              <a:rPr lang="en-US" sz="2800" i="1" u="sng" dirty="0">
                <a:solidFill>
                  <a:schemeClr val="tx1"/>
                </a:solidFill>
                <a:latin typeface="Times New Roman" pitchFamily="18" charset="0"/>
              </a:rPr>
              <a:t> </a:t>
            </a:r>
            <a:r>
              <a:rPr lang="en-US" sz="2800" i="1" u="sng" dirty="0" err="1">
                <a:solidFill>
                  <a:schemeClr val="tx1"/>
                </a:solidFill>
                <a:latin typeface="Times New Roman" pitchFamily="18" charset="0"/>
              </a:rPr>
              <a:t>tiền</a:t>
            </a:r>
            <a:r>
              <a:rPr lang="en-US" sz="2800" i="1" u="sng" dirty="0">
                <a:solidFill>
                  <a:schemeClr val="tx1"/>
                </a:solidFill>
                <a:latin typeface="Times New Roman" pitchFamily="18" charset="0"/>
              </a:rPr>
              <a:t> </a:t>
            </a:r>
            <a:r>
              <a:rPr lang="en-US" sz="2800" i="1" u="sng" dirty="0" err="1">
                <a:solidFill>
                  <a:schemeClr val="tx1"/>
                </a:solidFill>
                <a:latin typeface="Times New Roman" pitchFamily="18" charset="0"/>
              </a:rPr>
              <a:t>cho</a:t>
            </a:r>
            <a:r>
              <a:rPr lang="en-US" sz="2800" i="1" dirty="0">
                <a:solidFill>
                  <a:schemeClr val="tx1"/>
                </a:solidFill>
                <a:latin typeface="Times New Roman" pitchFamily="18" charset="0"/>
              </a:rPr>
              <a:t>, </a:t>
            </a:r>
            <a:r>
              <a:rPr lang="en-US" sz="2800" i="1" u="sng" dirty="0">
                <a:solidFill>
                  <a:schemeClr val="tx1"/>
                </a:solidFill>
                <a:latin typeface="Times New Roman" pitchFamily="18" charset="0"/>
              </a:rPr>
              <a:t>u </a:t>
            </a:r>
            <a:r>
              <a:rPr lang="en-US" sz="2800" i="1" u="sng" dirty="0" err="1">
                <a:solidFill>
                  <a:schemeClr val="tx1"/>
                </a:solidFill>
                <a:latin typeface="Times New Roman" pitchFamily="18" charset="0"/>
              </a:rPr>
              <a:t>chưa</a:t>
            </a:r>
            <a:r>
              <a:rPr lang="en-US" sz="2800" i="1" u="sng" dirty="0">
                <a:solidFill>
                  <a:schemeClr val="tx1"/>
                </a:solidFill>
                <a:latin typeface="Times New Roman" pitchFamily="18" charset="0"/>
              </a:rPr>
              <a:t> </a:t>
            </a:r>
            <a:r>
              <a:rPr lang="en-US" sz="2800" i="1" u="sng" dirty="0" err="1">
                <a:solidFill>
                  <a:schemeClr val="tx1"/>
                </a:solidFill>
                <a:latin typeface="Times New Roman" pitchFamily="18" charset="0"/>
              </a:rPr>
              <a:t>có</a:t>
            </a:r>
            <a:r>
              <a:rPr lang="en-US" sz="2800" i="1" u="sng" dirty="0">
                <a:solidFill>
                  <a:schemeClr val="tx1"/>
                </a:solidFill>
                <a:latin typeface="Times New Roman" pitchFamily="18" charset="0"/>
              </a:rPr>
              <a:t> </a:t>
            </a:r>
            <a:r>
              <a:rPr lang="en-US" sz="2800" i="1" u="sng" dirty="0" err="1">
                <a:solidFill>
                  <a:schemeClr val="tx1"/>
                </a:solidFill>
                <a:latin typeface="Times New Roman" pitchFamily="18" charset="0"/>
              </a:rPr>
              <a:t>tiền</a:t>
            </a:r>
            <a:r>
              <a:rPr lang="en-US" sz="2800" i="1" u="sng" dirty="0">
                <a:solidFill>
                  <a:schemeClr val="tx1"/>
                </a:solidFill>
                <a:latin typeface="Times New Roman" pitchFamily="18" charset="0"/>
              </a:rPr>
              <a:t> </a:t>
            </a:r>
            <a:r>
              <a:rPr lang="en-US" sz="2800" i="1" u="sng" dirty="0" err="1">
                <a:solidFill>
                  <a:schemeClr val="tx1"/>
                </a:solidFill>
                <a:latin typeface="Times New Roman" pitchFamily="18" charset="0"/>
              </a:rPr>
              <a:t>nộp</a:t>
            </a:r>
            <a:r>
              <a:rPr lang="en-US" sz="2800" i="1" u="sng" dirty="0">
                <a:solidFill>
                  <a:schemeClr val="tx1"/>
                </a:solidFill>
                <a:latin typeface="Times New Roman" pitchFamily="18" charset="0"/>
              </a:rPr>
              <a:t> </a:t>
            </a:r>
            <a:r>
              <a:rPr lang="en-US" sz="2800" i="1" u="sng" dirty="0" err="1">
                <a:solidFill>
                  <a:schemeClr val="tx1"/>
                </a:solidFill>
                <a:latin typeface="Times New Roman" pitchFamily="18" charset="0"/>
              </a:rPr>
              <a:t>sưu</a:t>
            </a:r>
            <a:r>
              <a:rPr lang="en-US" sz="2800" i="1" dirty="0">
                <a:solidFill>
                  <a:schemeClr val="tx1"/>
                </a:solidFill>
                <a:latin typeface="Times New Roman" pitchFamily="18" charset="0"/>
              </a:rPr>
              <a:t> </a:t>
            </a:r>
            <a:r>
              <a:rPr lang="en-US" sz="2800" i="1" dirty="0" err="1">
                <a:solidFill>
                  <a:schemeClr val="tx1"/>
                </a:solidFill>
                <a:latin typeface="Times New Roman" pitchFamily="18" charset="0"/>
              </a:rPr>
              <a:t>thì</a:t>
            </a:r>
            <a:r>
              <a:rPr lang="en-US" sz="2800" i="1" dirty="0">
                <a:solidFill>
                  <a:schemeClr val="tx1"/>
                </a:solidFill>
                <a:latin typeface="Times New Roman" pitchFamily="18" charset="0"/>
              </a:rPr>
              <a:t> </a:t>
            </a:r>
            <a:r>
              <a:rPr lang="en-US" sz="2800" b="1" i="1" dirty="0" err="1">
                <a:solidFill>
                  <a:schemeClr val="tx1"/>
                </a:solidFill>
                <a:latin typeface="Times New Roman" pitchFamily="18" charset="0"/>
              </a:rPr>
              <a:t>không</a:t>
            </a:r>
            <a:r>
              <a:rPr lang="en-US" sz="2800" b="1" i="1" dirty="0">
                <a:solidFill>
                  <a:schemeClr val="tx1"/>
                </a:solidFill>
                <a:latin typeface="Times New Roman" pitchFamily="18" charset="0"/>
              </a:rPr>
              <a:t> </a:t>
            </a:r>
            <a:r>
              <a:rPr lang="en-US" sz="2800" b="1" i="1" dirty="0" err="1">
                <a:solidFill>
                  <a:schemeClr val="tx1"/>
                </a:solidFill>
                <a:latin typeface="Times New Roman" pitchFamily="18" charset="0"/>
              </a:rPr>
              <a:t>khéo</a:t>
            </a:r>
            <a:r>
              <a:rPr lang="en-US" sz="2800" b="1" i="1" dirty="0">
                <a:solidFill>
                  <a:schemeClr val="tx1"/>
                </a:solidFill>
                <a:latin typeface="Times New Roman" pitchFamily="18" charset="0"/>
              </a:rPr>
              <a:t> </a:t>
            </a:r>
            <a:r>
              <a:rPr lang="en-US" sz="2800" b="1" i="1" dirty="0" err="1">
                <a:solidFill>
                  <a:schemeClr val="tx1"/>
                </a:solidFill>
                <a:latin typeface="Times New Roman" pitchFamily="18" charset="0"/>
              </a:rPr>
              <a:t>thầy</a:t>
            </a:r>
            <a:r>
              <a:rPr lang="en-US" sz="2800" b="1" i="1" dirty="0">
                <a:solidFill>
                  <a:schemeClr val="tx1"/>
                </a:solidFill>
                <a:latin typeface="Times New Roman" pitchFamily="18" charset="0"/>
              </a:rPr>
              <a:t> con </a:t>
            </a:r>
            <a:r>
              <a:rPr lang="en-US" sz="2800" b="1" i="1" dirty="0" err="1">
                <a:solidFill>
                  <a:schemeClr val="tx1"/>
                </a:solidFill>
                <a:latin typeface="Times New Roman" pitchFamily="18" charset="0"/>
              </a:rPr>
              <a:t>sẽ</a:t>
            </a:r>
            <a:r>
              <a:rPr lang="en-US" sz="2800" b="1" i="1" dirty="0">
                <a:solidFill>
                  <a:schemeClr val="tx1"/>
                </a:solidFill>
                <a:latin typeface="Times New Roman" pitchFamily="18" charset="0"/>
              </a:rPr>
              <a:t> </a:t>
            </a:r>
            <a:r>
              <a:rPr lang="en-US" sz="2800" b="1" i="1" dirty="0" err="1">
                <a:solidFill>
                  <a:schemeClr val="tx1"/>
                </a:solidFill>
                <a:latin typeface="Times New Roman" pitchFamily="18" charset="0"/>
              </a:rPr>
              <a:t>chết</a:t>
            </a:r>
            <a:r>
              <a:rPr lang="en-US" sz="2800" b="1" i="1" dirty="0">
                <a:solidFill>
                  <a:schemeClr val="tx1"/>
                </a:solidFill>
                <a:latin typeface="Times New Roman" pitchFamily="18" charset="0"/>
              </a:rPr>
              <a:t> ở </a:t>
            </a:r>
            <a:r>
              <a:rPr lang="en-US" sz="2800" b="1" i="1" dirty="0" err="1">
                <a:solidFill>
                  <a:schemeClr val="tx1"/>
                </a:solidFill>
                <a:latin typeface="Times New Roman" pitchFamily="18" charset="0"/>
              </a:rPr>
              <a:t>đình</a:t>
            </a:r>
            <a:r>
              <a:rPr lang="en-US" sz="2800" b="1" i="1" dirty="0">
                <a:solidFill>
                  <a:schemeClr val="tx1"/>
                </a:solidFill>
                <a:latin typeface="Times New Roman" pitchFamily="18" charset="0"/>
              </a:rPr>
              <a:t>, </a:t>
            </a:r>
            <a:r>
              <a:rPr lang="en-US" sz="2800" b="1" i="1" dirty="0" err="1">
                <a:solidFill>
                  <a:schemeClr val="tx1"/>
                </a:solidFill>
                <a:latin typeface="Times New Roman" pitchFamily="18" charset="0"/>
              </a:rPr>
              <a:t>chứ</a:t>
            </a:r>
            <a:r>
              <a:rPr lang="en-US" sz="2800" b="1" i="1" dirty="0">
                <a:solidFill>
                  <a:schemeClr val="tx1"/>
                </a:solidFill>
                <a:latin typeface="Times New Roman" pitchFamily="18" charset="0"/>
              </a:rPr>
              <a:t> </a:t>
            </a:r>
            <a:r>
              <a:rPr lang="en-US" sz="2800" b="1" i="1" dirty="0" err="1">
                <a:solidFill>
                  <a:schemeClr val="tx1"/>
                </a:solidFill>
                <a:latin typeface="Times New Roman" pitchFamily="18" charset="0"/>
              </a:rPr>
              <a:t>không</a:t>
            </a:r>
            <a:r>
              <a:rPr lang="en-US" sz="2800" b="1" i="1" dirty="0">
                <a:solidFill>
                  <a:schemeClr val="tx1"/>
                </a:solidFill>
                <a:latin typeface="Times New Roman" pitchFamily="18" charset="0"/>
              </a:rPr>
              <a:t> </a:t>
            </a:r>
            <a:r>
              <a:rPr lang="en-US" sz="2800" b="1" i="1" dirty="0" err="1">
                <a:solidFill>
                  <a:schemeClr val="tx1"/>
                </a:solidFill>
                <a:latin typeface="Times New Roman" pitchFamily="18" charset="0"/>
              </a:rPr>
              <a:t>sống</a:t>
            </a:r>
            <a:r>
              <a:rPr lang="en-US" sz="2800" b="1" i="1" dirty="0">
                <a:solidFill>
                  <a:schemeClr val="tx1"/>
                </a:solidFill>
                <a:latin typeface="Times New Roman" pitchFamily="18" charset="0"/>
              </a:rPr>
              <a:t> </a:t>
            </a:r>
            <a:r>
              <a:rPr lang="en-US" sz="2800" b="1" i="1" dirty="0" err="1" smtClean="0">
                <a:solidFill>
                  <a:schemeClr val="tx1"/>
                </a:solidFill>
                <a:latin typeface="Times New Roman" pitchFamily="18" charset="0"/>
              </a:rPr>
              <a:t>được</a:t>
            </a:r>
            <a:r>
              <a:rPr lang="en-US" sz="2800" b="1" dirty="0" smtClean="0">
                <a:solidFill>
                  <a:schemeClr val="tx1"/>
                </a:solidFill>
                <a:latin typeface="Times New Roman" pitchFamily="18" charset="0"/>
              </a:rPr>
              <a:t>”.</a:t>
            </a:r>
            <a:endParaRPr lang="en-US" sz="2800" b="1" dirty="0">
              <a:solidFill>
                <a:schemeClr val="tx1"/>
              </a:solidFill>
              <a:latin typeface="Times New Roman" pitchFamily="18" charset="0"/>
            </a:endParaRPr>
          </a:p>
          <a:p>
            <a:pPr marL="0" indent="0">
              <a:buNone/>
            </a:pPr>
            <a:r>
              <a:rPr lang="en-US" sz="2800" dirty="0">
                <a:solidFill>
                  <a:schemeClr val="tx1"/>
                </a:solidFill>
                <a:latin typeface="Times New Roman" pitchFamily="18" charset="0"/>
              </a:rPr>
              <a:t> V1-V2-V3: </a:t>
            </a:r>
            <a:r>
              <a:rPr lang="en-US" sz="2800" b="1" dirty="0" err="1">
                <a:solidFill>
                  <a:schemeClr val="tx1"/>
                </a:solidFill>
                <a:latin typeface="Times New Roman" pitchFamily="18" charset="0"/>
              </a:rPr>
              <a:t>quan</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hệ</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đồng</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thời</a:t>
            </a:r>
            <a:r>
              <a:rPr lang="en-US" sz="2800" dirty="0">
                <a:solidFill>
                  <a:schemeClr val="tx1"/>
                </a:solidFill>
                <a:latin typeface="Times New Roman" pitchFamily="18" charset="0"/>
              </a:rPr>
              <a:t>.</a:t>
            </a:r>
          </a:p>
          <a:p>
            <a:pPr marL="0" indent="0">
              <a:buNone/>
            </a:pPr>
            <a:r>
              <a:rPr lang="en-US" sz="2800" dirty="0">
                <a:solidFill>
                  <a:schemeClr val="tx1"/>
                </a:solidFill>
                <a:latin typeface="Times New Roman" pitchFamily="18" charset="0"/>
              </a:rPr>
              <a:t> V1-V2-V3 -&gt;V4: </a:t>
            </a:r>
            <a:r>
              <a:rPr lang="en-US" sz="2800" b="1" dirty="0" err="1">
                <a:solidFill>
                  <a:schemeClr val="tx1"/>
                </a:solidFill>
                <a:latin typeface="Times New Roman" pitchFamily="18" charset="0"/>
              </a:rPr>
              <a:t>quan</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hệ</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điều</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kiện</a:t>
            </a:r>
            <a:r>
              <a:rPr lang="en-US" sz="2800" b="1" dirty="0">
                <a:solidFill>
                  <a:schemeClr val="tx1"/>
                </a:solidFill>
                <a:latin typeface="Times New Roman" pitchFamily="18" charset="0"/>
              </a:rPr>
              <a:t> - </a:t>
            </a:r>
            <a:r>
              <a:rPr lang="en-US" sz="2800" b="1" dirty="0" err="1">
                <a:solidFill>
                  <a:schemeClr val="tx1"/>
                </a:solidFill>
                <a:latin typeface="Times New Roman" pitchFamily="18" charset="0"/>
              </a:rPr>
              <a:t>kết</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quả</a:t>
            </a:r>
            <a:r>
              <a:rPr lang="en-US" sz="2800" b="1" dirty="0">
                <a:solidFill>
                  <a:schemeClr val="tx1"/>
                </a:solidFill>
                <a:latin typeface="Times New Roman" pitchFamily="18" charset="0"/>
              </a:rPr>
              <a:t>.</a:t>
            </a:r>
          </a:p>
          <a:p>
            <a:pPr marL="0" indent="0">
              <a:buNone/>
            </a:pPr>
            <a:r>
              <a:rPr lang="en-US" sz="2800" dirty="0">
                <a:solidFill>
                  <a:schemeClr val="tx1"/>
                </a:solidFill>
                <a:latin typeface="Times New Roman" pitchFamily="18" charset="0"/>
              </a:rPr>
              <a:t> </a:t>
            </a:r>
            <a:r>
              <a:rPr lang="en-US" sz="2800" b="1" dirty="0">
                <a:solidFill>
                  <a:schemeClr val="tx1"/>
                </a:solidFill>
                <a:latin typeface="Times New Roman" pitchFamily="18" charset="0"/>
              </a:rPr>
              <a:t>b. </a:t>
            </a:r>
            <a:r>
              <a:rPr lang="en-US" sz="2800" b="1" dirty="0" err="1">
                <a:solidFill>
                  <a:schemeClr val="tx1"/>
                </a:solidFill>
                <a:latin typeface="Times New Roman" pitchFamily="18" charset="0"/>
              </a:rPr>
              <a:t>Tách</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vế</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trong</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câu</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ghép</a:t>
            </a:r>
            <a:r>
              <a:rPr lang="en-US" sz="2800" b="1" dirty="0">
                <a:solidFill>
                  <a:schemeClr val="tx1"/>
                </a:solidFill>
                <a:latin typeface="Times New Roman" pitchFamily="18" charset="0"/>
              </a:rPr>
              <a:t> 1,3 </a:t>
            </a:r>
            <a:r>
              <a:rPr lang="en-US" sz="2800" b="1" dirty="0" err="1">
                <a:solidFill>
                  <a:schemeClr val="tx1"/>
                </a:solidFill>
                <a:latin typeface="Times New Roman" pitchFamily="18" charset="0"/>
              </a:rPr>
              <a:t>thành</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câu</a:t>
            </a:r>
            <a:r>
              <a:rPr lang="en-US" sz="2800" b="1" dirty="0">
                <a:solidFill>
                  <a:schemeClr val="tx1"/>
                </a:solidFill>
                <a:latin typeface="Times New Roman" pitchFamily="18" charset="0"/>
              </a:rPr>
              <a:t> </a:t>
            </a:r>
            <a:r>
              <a:rPr lang="en-US" sz="2800" b="1" dirty="0" err="1">
                <a:solidFill>
                  <a:schemeClr val="tx1"/>
                </a:solidFill>
                <a:latin typeface="Times New Roman" pitchFamily="18" charset="0"/>
              </a:rPr>
              <a:t>đơn</a:t>
            </a:r>
            <a:r>
              <a:rPr lang="en-US" sz="2800" dirty="0">
                <a:solidFill>
                  <a:schemeClr val="tx1"/>
                </a:solidFill>
                <a:latin typeface="Times New Roman" pitchFamily="18" charset="0"/>
              </a:rPr>
              <a:t>: </a:t>
            </a:r>
            <a:r>
              <a:rPr lang="en-US" sz="2800" dirty="0" smtClean="0">
                <a:solidFill>
                  <a:schemeClr val="tx1"/>
                </a:solidFill>
                <a:latin typeface="Times New Roman" pitchFamily="18" charset="0"/>
              </a:rPr>
              <a:t>“</a:t>
            </a:r>
            <a:r>
              <a:rPr lang="en-US" sz="2800" i="1" dirty="0" err="1" smtClean="0">
                <a:solidFill>
                  <a:schemeClr val="tx1"/>
                </a:solidFill>
                <a:latin typeface="Times New Roman" pitchFamily="18" charset="0"/>
              </a:rPr>
              <a:t>Thôi</a:t>
            </a:r>
            <a:r>
              <a:rPr lang="en-US" sz="2800" i="1" dirty="0">
                <a:solidFill>
                  <a:schemeClr val="tx1"/>
                </a:solidFill>
                <a:latin typeface="Times New Roman" pitchFamily="18" charset="0"/>
              </a:rPr>
              <a:t>, u van con. U </a:t>
            </a:r>
            <a:r>
              <a:rPr lang="en-US" sz="2800" i="1" dirty="0" err="1">
                <a:solidFill>
                  <a:schemeClr val="tx1"/>
                </a:solidFill>
                <a:latin typeface="Times New Roman" pitchFamily="18" charset="0"/>
              </a:rPr>
              <a:t>lạy</a:t>
            </a:r>
            <a:r>
              <a:rPr lang="en-US" sz="2800" i="1" dirty="0">
                <a:solidFill>
                  <a:schemeClr val="tx1"/>
                </a:solidFill>
                <a:latin typeface="Times New Roman" pitchFamily="18" charset="0"/>
              </a:rPr>
              <a:t> con. Con </a:t>
            </a:r>
            <a:r>
              <a:rPr lang="en-US" sz="2800" i="1" dirty="0" err="1">
                <a:solidFill>
                  <a:schemeClr val="tx1"/>
                </a:solidFill>
                <a:latin typeface="Times New Roman" pitchFamily="18" charset="0"/>
              </a:rPr>
              <a:t>có</a:t>
            </a:r>
            <a:r>
              <a:rPr lang="en-US" sz="2800" i="1" dirty="0">
                <a:solidFill>
                  <a:schemeClr val="tx1"/>
                </a:solidFill>
                <a:latin typeface="Times New Roman" pitchFamily="18" charset="0"/>
              </a:rPr>
              <a:t> </a:t>
            </a:r>
            <a:r>
              <a:rPr lang="en-US" sz="2800" i="1" dirty="0" err="1">
                <a:solidFill>
                  <a:schemeClr val="tx1"/>
                </a:solidFill>
                <a:latin typeface="Times New Roman" pitchFamily="18" charset="0"/>
              </a:rPr>
              <a:t>thương</a:t>
            </a:r>
            <a:r>
              <a:rPr lang="en-US" sz="2800" i="1" dirty="0">
                <a:solidFill>
                  <a:schemeClr val="tx1"/>
                </a:solidFill>
                <a:latin typeface="Times New Roman" pitchFamily="18" charset="0"/>
              </a:rPr>
              <a:t> </a:t>
            </a:r>
            <a:r>
              <a:rPr lang="en-US" sz="2800" i="1" dirty="0" err="1">
                <a:solidFill>
                  <a:schemeClr val="tx1"/>
                </a:solidFill>
                <a:latin typeface="Times New Roman" pitchFamily="18" charset="0"/>
              </a:rPr>
              <a:t>thầy</a:t>
            </a:r>
            <a:r>
              <a:rPr lang="en-US" sz="2800" i="1" dirty="0">
                <a:solidFill>
                  <a:schemeClr val="tx1"/>
                </a:solidFill>
                <a:latin typeface="Times New Roman" pitchFamily="18" charset="0"/>
              </a:rPr>
              <a:t> </a:t>
            </a:r>
            <a:r>
              <a:rPr lang="en-US" sz="2800" i="1" dirty="0" err="1">
                <a:solidFill>
                  <a:schemeClr val="tx1"/>
                </a:solidFill>
                <a:latin typeface="Times New Roman" pitchFamily="18" charset="0"/>
              </a:rPr>
              <a:t>thương</a:t>
            </a:r>
            <a:r>
              <a:rPr lang="en-US" sz="2800" i="1" dirty="0">
                <a:solidFill>
                  <a:schemeClr val="tx1"/>
                </a:solidFill>
                <a:latin typeface="Times New Roman" pitchFamily="18" charset="0"/>
              </a:rPr>
              <a:t> u. Con </a:t>
            </a:r>
            <a:r>
              <a:rPr lang="en-US" sz="2800" i="1" dirty="0" err="1">
                <a:solidFill>
                  <a:schemeClr val="tx1"/>
                </a:solidFill>
                <a:latin typeface="Times New Roman" pitchFamily="18" charset="0"/>
              </a:rPr>
              <a:t>đi</a:t>
            </a:r>
            <a:r>
              <a:rPr lang="en-US" sz="2800" i="1" dirty="0">
                <a:solidFill>
                  <a:schemeClr val="tx1"/>
                </a:solidFill>
                <a:latin typeface="Times New Roman" pitchFamily="18" charset="0"/>
              </a:rPr>
              <a:t> </a:t>
            </a:r>
            <a:r>
              <a:rPr lang="en-US" sz="2800" i="1" dirty="0" err="1">
                <a:solidFill>
                  <a:schemeClr val="tx1"/>
                </a:solidFill>
                <a:latin typeface="Times New Roman" pitchFamily="18" charset="0"/>
              </a:rPr>
              <a:t>ngay</a:t>
            </a:r>
            <a:r>
              <a:rPr lang="en-US" sz="2800" i="1" dirty="0">
                <a:solidFill>
                  <a:schemeClr val="tx1"/>
                </a:solidFill>
                <a:latin typeface="Times New Roman" pitchFamily="18" charset="0"/>
              </a:rPr>
              <a:t> </a:t>
            </a:r>
            <a:r>
              <a:rPr lang="en-US" sz="2800" i="1" dirty="0" err="1">
                <a:solidFill>
                  <a:schemeClr val="tx1"/>
                </a:solidFill>
                <a:latin typeface="Times New Roman" pitchFamily="18" charset="0"/>
              </a:rPr>
              <a:t>bây</a:t>
            </a:r>
            <a:r>
              <a:rPr lang="en-US" sz="2800" i="1" dirty="0">
                <a:solidFill>
                  <a:schemeClr val="tx1"/>
                </a:solidFill>
                <a:latin typeface="Times New Roman" pitchFamily="18" charset="0"/>
              </a:rPr>
              <a:t> </a:t>
            </a:r>
            <a:r>
              <a:rPr lang="en-US" sz="2800" i="1" dirty="0" err="1">
                <a:solidFill>
                  <a:schemeClr val="tx1"/>
                </a:solidFill>
                <a:latin typeface="Times New Roman" pitchFamily="18" charset="0"/>
              </a:rPr>
              <a:t>giờ</a:t>
            </a:r>
            <a:r>
              <a:rPr lang="en-US" sz="2800" i="1" dirty="0">
                <a:solidFill>
                  <a:schemeClr val="tx1"/>
                </a:solidFill>
                <a:latin typeface="Times New Roman" pitchFamily="18" charset="0"/>
              </a:rPr>
              <a:t> </a:t>
            </a:r>
            <a:r>
              <a:rPr lang="en-US" sz="2800" i="1" dirty="0" err="1">
                <a:solidFill>
                  <a:schemeClr val="tx1"/>
                </a:solidFill>
                <a:latin typeface="Times New Roman" pitchFamily="18" charset="0"/>
              </a:rPr>
              <a:t>cho</a:t>
            </a:r>
            <a:r>
              <a:rPr lang="en-US" sz="2800" i="1" dirty="0">
                <a:solidFill>
                  <a:schemeClr val="tx1"/>
                </a:solidFill>
                <a:latin typeface="Times New Roman" pitchFamily="18" charset="0"/>
              </a:rPr>
              <a:t> </a:t>
            </a:r>
            <a:r>
              <a:rPr lang="en-US" sz="2800" i="1" dirty="0" smtClean="0">
                <a:solidFill>
                  <a:schemeClr val="tx1"/>
                </a:solidFill>
                <a:latin typeface="Times New Roman" pitchFamily="18" charset="0"/>
              </a:rPr>
              <a:t>u”.</a:t>
            </a:r>
            <a:endParaRPr lang="en-US" sz="2800" i="1" dirty="0">
              <a:solidFill>
                <a:schemeClr val="tx1"/>
              </a:solidFill>
              <a:latin typeface="Times New Roman" pitchFamily="18" charset="0"/>
            </a:endParaRPr>
          </a:p>
          <a:p>
            <a:pPr marL="0" indent="0">
              <a:buNone/>
            </a:pPr>
            <a:r>
              <a:rPr lang="en-US" sz="2800" dirty="0">
                <a:solidFill>
                  <a:schemeClr val="tx1"/>
                </a:solidFill>
                <a:latin typeface="Times New Roman" pitchFamily="18" charset="0"/>
              </a:rPr>
              <a:t> </a:t>
            </a:r>
            <a:r>
              <a:rPr lang="en-US" sz="2800" b="1" i="1" dirty="0" err="1">
                <a:solidFill>
                  <a:schemeClr val="tx1"/>
                </a:solidFill>
                <a:latin typeface="Times New Roman" pitchFamily="18" charset="0"/>
              </a:rPr>
              <a:t>Cách</a:t>
            </a:r>
            <a:r>
              <a:rPr lang="en-US" sz="2800" b="1" i="1" dirty="0">
                <a:solidFill>
                  <a:schemeClr val="tx1"/>
                </a:solidFill>
                <a:latin typeface="Times New Roman" pitchFamily="18" charset="0"/>
              </a:rPr>
              <a:t> </a:t>
            </a:r>
            <a:r>
              <a:rPr lang="en-US" sz="2800" b="1" i="1" dirty="0" err="1">
                <a:solidFill>
                  <a:schemeClr val="tx1"/>
                </a:solidFill>
                <a:latin typeface="Times New Roman" pitchFamily="18" charset="0"/>
              </a:rPr>
              <a:t>nói</a:t>
            </a:r>
            <a:r>
              <a:rPr lang="en-US" sz="2800" b="1" i="1" dirty="0">
                <a:solidFill>
                  <a:schemeClr val="tx1"/>
                </a:solidFill>
                <a:latin typeface="Times New Roman" pitchFamily="18" charset="0"/>
              </a:rPr>
              <a:t> 1</a:t>
            </a:r>
            <a:r>
              <a:rPr lang="en-US" sz="2800" dirty="0">
                <a:solidFill>
                  <a:schemeClr val="tx1"/>
                </a:solidFill>
                <a:latin typeface="Times New Roman" pitchFamily="18" charset="0"/>
              </a:rPr>
              <a:t>: </a:t>
            </a:r>
            <a:r>
              <a:rPr lang="en-US" sz="2800" dirty="0" err="1">
                <a:solidFill>
                  <a:schemeClr val="tx1"/>
                </a:solidFill>
                <a:latin typeface="Times New Roman" pitchFamily="18" charset="0"/>
              </a:rPr>
              <a:t>câu</a:t>
            </a:r>
            <a:r>
              <a:rPr lang="en-US" sz="2800" dirty="0">
                <a:solidFill>
                  <a:schemeClr val="tx1"/>
                </a:solidFill>
                <a:latin typeface="Times New Roman" pitchFamily="18" charset="0"/>
              </a:rPr>
              <a:t> </a:t>
            </a:r>
            <a:r>
              <a:rPr lang="en-US" sz="2800" dirty="0" err="1">
                <a:solidFill>
                  <a:schemeClr val="tx1"/>
                </a:solidFill>
                <a:latin typeface="Times New Roman" pitchFamily="18" charset="0"/>
              </a:rPr>
              <a:t>ghép</a:t>
            </a:r>
            <a:r>
              <a:rPr lang="en-US" sz="2800" dirty="0">
                <a:solidFill>
                  <a:schemeClr val="tx1"/>
                </a:solidFill>
                <a:latin typeface="Times New Roman" pitchFamily="18" charset="0"/>
              </a:rPr>
              <a:t> -&gt; </a:t>
            </a:r>
            <a:r>
              <a:rPr lang="en-US" sz="2800" dirty="0" err="1">
                <a:solidFill>
                  <a:schemeClr val="tx1"/>
                </a:solidFill>
                <a:latin typeface="Times New Roman" pitchFamily="18" charset="0"/>
              </a:rPr>
              <a:t>giọng</a:t>
            </a:r>
            <a:r>
              <a:rPr lang="en-US" sz="2800" dirty="0">
                <a:solidFill>
                  <a:schemeClr val="tx1"/>
                </a:solidFill>
                <a:latin typeface="Times New Roman" pitchFamily="18" charset="0"/>
              </a:rPr>
              <a:t> </a:t>
            </a:r>
            <a:r>
              <a:rPr lang="en-US" sz="2800" dirty="0" err="1">
                <a:solidFill>
                  <a:schemeClr val="tx1"/>
                </a:solidFill>
                <a:latin typeface="Times New Roman" pitchFamily="18" charset="0"/>
              </a:rPr>
              <a:t>năn</a:t>
            </a:r>
            <a:r>
              <a:rPr lang="en-US" sz="2800" dirty="0">
                <a:solidFill>
                  <a:schemeClr val="tx1"/>
                </a:solidFill>
                <a:latin typeface="Times New Roman" pitchFamily="18" charset="0"/>
              </a:rPr>
              <a:t> </a:t>
            </a:r>
            <a:r>
              <a:rPr lang="en-US" sz="2800" dirty="0" err="1">
                <a:solidFill>
                  <a:schemeClr val="tx1"/>
                </a:solidFill>
                <a:latin typeface="Times New Roman" pitchFamily="18" charset="0"/>
              </a:rPr>
              <a:t>nỉ</a:t>
            </a:r>
            <a:r>
              <a:rPr lang="en-US" sz="2800" dirty="0">
                <a:solidFill>
                  <a:schemeClr val="tx1"/>
                </a:solidFill>
                <a:latin typeface="Times New Roman" pitchFamily="18" charset="0"/>
              </a:rPr>
              <a:t>, </a:t>
            </a:r>
            <a:r>
              <a:rPr lang="en-US" sz="2800" dirty="0" err="1" smtClean="0">
                <a:solidFill>
                  <a:schemeClr val="tx1"/>
                </a:solidFill>
                <a:latin typeface="Times New Roman" pitchFamily="18" charset="0"/>
              </a:rPr>
              <a:t>tha</a:t>
            </a:r>
            <a:r>
              <a:rPr lang="en-US" sz="2800" dirty="0" smtClean="0">
                <a:solidFill>
                  <a:schemeClr val="tx1"/>
                </a:solidFill>
                <a:latin typeface="Times New Roman" pitchFamily="18" charset="0"/>
              </a:rPr>
              <a:t> </a:t>
            </a:r>
            <a:r>
              <a:rPr lang="en-US" sz="2800" dirty="0" err="1">
                <a:solidFill>
                  <a:schemeClr val="tx1"/>
                </a:solidFill>
                <a:latin typeface="Times New Roman" pitchFamily="18" charset="0"/>
              </a:rPr>
              <a:t>thiết,đau</a:t>
            </a:r>
            <a:r>
              <a:rPr lang="en-US" sz="2800" dirty="0">
                <a:solidFill>
                  <a:schemeClr val="tx1"/>
                </a:solidFill>
                <a:latin typeface="Times New Roman" pitchFamily="18" charset="0"/>
              </a:rPr>
              <a:t> </a:t>
            </a:r>
            <a:r>
              <a:rPr lang="en-US" sz="2800" dirty="0" err="1">
                <a:solidFill>
                  <a:schemeClr val="tx1"/>
                </a:solidFill>
                <a:latin typeface="Times New Roman" pitchFamily="18" charset="0"/>
              </a:rPr>
              <a:t>đớn</a:t>
            </a:r>
            <a:r>
              <a:rPr lang="en-US" sz="2800" dirty="0">
                <a:solidFill>
                  <a:schemeClr val="tx1"/>
                </a:solidFill>
                <a:latin typeface="Times New Roman" pitchFamily="18" charset="0"/>
              </a:rPr>
              <a:t>.</a:t>
            </a:r>
          </a:p>
          <a:p>
            <a:pPr marL="0" indent="0">
              <a:buNone/>
            </a:pPr>
            <a:r>
              <a:rPr lang="en-US" sz="2800" dirty="0">
                <a:solidFill>
                  <a:schemeClr val="tx1"/>
                </a:solidFill>
                <a:latin typeface="Times New Roman" pitchFamily="18" charset="0"/>
              </a:rPr>
              <a:t> </a:t>
            </a:r>
            <a:r>
              <a:rPr lang="en-US" sz="2800" b="1" i="1" dirty="0" err="1">
                <a:solidFill>
                  <a:schemeClr val="tx1"/>
                </a:solidFill>
                <a:latin typeface="Times New Roman" pitchFamily="18" charset="0"/>
              </a:rPr>
              <a:t>Cách</a:t>
            </a:r>
            <a:r>
              <a:rPr lang="en-US" sz="2800" b="1" i="1" dirty="0">
                <a:solidFill>
                  <a:schemeClr val="tx1"/>
                </a:solidFill>
                <a:latin typeface="Times New Roman" pitchFamily="18" charset="0"/>
              </a:rPr>
              <a:t> </a:t>
            </a:r>
            <a:r>
              <a:rPr lang="en-US" sz="2800" b="1" i="1" dirty="0" err="1">
                <a:solidFill>
                  <a:schemeClr val="tx1"/>
                </a:solidFill>
                <a:latin typeface="Times New Roman" pitchFamily="18" charset="0"/>
              </a:rPr>
              <a:t>nói</a:t>
            </a:r>
            <a:r>
              <a:rPr lang="en-US" sz="2800" b="1" i="1" dirty="0">
                <a:solidFill>
                  <a:schemeClr val="tx1"/>
                </a:solidFill>
                <a:latin typeface="Times New Roman" pitchFamily="18" charset="0"/>
              </a:rPr>
              <a:t> 2</a:t>
            </a:r>
            <a:r>
              <a:rPr lang="en-US" sz="2800" b="1" dirty="0">
                <a:solidFill>
                  <a:schemeClr val="tx1"/>
                </a:solidFill>
                <a:latin typeface="Times New Roman" pitchFamily="18" charset="0"/>
              </a:rPr>
              <a:t>: </a:t>
            </a:r>
            <a:r>
              <a:rPr lang="en-US" sz="2800" dirty="0" err="1">
                <a:solidFill>
                  <a:schemeClr val="tx1"/>
                </a:solidFill>
                <a:latin typeface="Times New Roman" pitchFamily="18" charset="0"/>
              </a:rPr>
              <a:t>câu</a:t>
            </a:r>
            <a:r>
              <a:rPr lang="en-US" sz="2800" dirty="0">
                <a:solidFill>
                  <a:schemeClr val="tx1"/>
                </a:solidFill>
                <a:latin typeface="Times New Roman" pitchFamily="18" charset="0"/>
              </a:rPr>
              <a:t> </a:t>
            </a:r>
            <a:r>
              <a:rPr lang="en-US" sz="2800" dirty="0" err="1">
                <a:solidFill>
                  <a:schemeClr val="tx1"/>
                </a:solidFill>
                <a:latin typeface="Times New Roman" pitchFamily="18" charset="0"/>
              </a:rPr>
              <a:t>đơn</a:t>
            </a:r>
            <a:r>
              <a:rPr lang="en-US" sz="2800" dirty="0">
                <a:solidFill>
                  <a:schemeClr val="tx1"/>
                </a:solidFill>
                <a:latin typeface="Times New Roman" pitchFamily="18" charset="0"/>
              </a:rPr>
              <a:t> -&gt; </a:t>
            </a:r>
            <a:r>
              <a:rPr lang="en-US" sz="2800" dirty="0" err="1">
                <a:solidFill>
                  <a:schemeClr val="tx1"/>
                </a:solidFill>
                <a:latin typeface="Times New Roman" pitchFamily="18" charset="0"/>
              </a:rPr>
              <a:t>mất</a:t>
            </a:r>
            <a:r>
              <a:rPr lang="en-US" sz="2800" dirty="0">
                <a:solidFill>
                  <a:schemeClr val="tx1"/>
                </a:solidFill>
                <a:latin typeface="Times New Roman" pitchFamily="18" charset="0"/>
              </a:rPr>
              <a:t> </a:t>
            </a:r>
            <a:r>
              <a:rPr lang="en-US" sz="2800" dirty="0" err="1" smtClean="0">
                <a:solidFill>
                  <a:schemeClr val="tx1"/>
                </a:solidFill>
                <a:latin typeface="Times New Roman" pitchFamily="18" charset="0"/>
              </a:rPr>
              <a:t>đi</a:t>
            </a:r>
            <a:r>
              <a:rPr lang="en-US" sz="2800" dirty="0" smtClean="0">
                <a:solidFill>
                  <a:schemeClr val="tx1"/>
                </a:solidFill>
                <a:latin typeface="Times New Roman" pitchFamily="18" charset="0"/>
              </a:rPr>
              <a:t> </a:t>
            </a:r>
            <a:r>
              <a:rPr lang="en-US" sz="2800" dirty="0" err="1" smtClean="0">
                <a:solidFill>
                  <a:schemeClr val="tx1"/>
                </a:solidFill>
                <a:latin typeface="Times New Roman" pitchFamily="18" charset="0"/>
              </a:rPr>
              <a:t>tình</a:t>
            </a:r>
            <a:r>
              <a:rPr lang="en-US" sz="2800" dirty="0" smtClean="0">
                <a:solidFill>
                  <a:schemeClr val="tx1"/>
                </a:solidFill>
                <a:latin typeface="Times New Roman" pitchFamily="18" charset="0"/>
              </a:rPr>
              <a:t> </a:t>
            </a:r>
            <a:r>
              <a:rPr lang="en-US" sz="2800" dirty="0" err="1">
                <a:solidFill>
                  <a:schemeClr val="tx1"/>
                </a:solidFill>
                <a:latin typeface="Times New Roman" pitchFamily="18" charset="0"/>
              </a:rPr>
              <a:t>cảm</a:t>
            </a:r>
            <a:r>
              <a:rPr lang="en-US" sz="2800" dirty="0">
                <a:solidFill>
                  <a:schemeClr val="tx1"/>
                </a:solidFill>
                <a:latin typeface="Times New Roman" pitchFamily="18" charset="0"/>
              </a:rPr>
              <a:t> </a:t>
            </a:r>
            <a:r>
              <a:rPr lang="en-US" sz="2800" dirty="0" err="1">
                <a:solidFill>
                  <a:schemeClr val="tx1"/>
                </a:solidFill>
                <a:latin typeface="Times New Roman" pitchFamily="18" charset="0"/>
              </a:rPr>
              <a:t>đau</a:t>
            </a:r>
            <a:r>
              <a:rPr lang="en-US" sz="2800" dirty="0">
                <a:solidFill>
                  <a:schemeClr val="tx1"/>
                </a:solidFill>
                <a:latin typeface="Times New Roman" pitchFamily="18" charset="0"/>
              </a:rPr>
              <a:t> </a:t>
            </a:r>
            <a:r>
              <a:rPr lang="en-US" sz="2800" dirty="0" err="1">
                <a:solidFill>
                  <a:schemeClr val="tx1"/>
                </a:solidFill>
                <a:latin typeface="Times New Roman" pitchFamily="18" charset="0"/>
              </a:rPr>
              <a:t>đớn</a:t>
            </a:r>
            <a:r>
              <a:rPr lang="en-US" sz="2800" dirty="0">
                <a:solidFill>
                  <a:schemeClr val="tx1"/>
                </a:solidFill>
                <a:latin typeface="Times New Roman" pitchFamily="18" charset="0"/>
              </a:rPr>
              <a:t>, </a:t>
            </a:r>
            <a:r>
              <a:rPr lang="en-US" sz="2800" dirty="0" err="1">
                <a:solidFill>
                  <a:schemeClr val="tx1"/>
                </a:solidFill>
                <a:latin typeface="Times New Roman" pitchFamily="18" charset="0"/>
              </a:rPr>
              <a:t>giống</a:t>
            </a:r>
            <a:r>
              <a:rPr lang="en-US" sz="2800" dirty="0">
                <a:solidFill>
                  <a:schemeClr val="tx1"/>
                </a:solidFill>
                <a:latin typeface="Times New Roman" pitchFamily="18" charset="0"/>
              </a:rPr>
              <a:t> </a:t>
            </a:r>
            <a:r>
              <a:rPr lang="en-US" sz="2800" dirty="0" err="1" smtClean="0">
                <a:solidFill>
                  <a:schemeClr val="tx1"/>
                </a:solidFill>
                <a:latin typeface="Times New Roman" pitchFamily="18" charset="0"/>
              </a:rPr>
              <a:t>như</a:t>
            </a:r>
            <a:r>
              <a:rPr lang="en-US" sz="2800" dirty="0" smtClean="0">
                <a:solidFill>
                  <a:schemeClr val="tx1"/>
                </a:solidFill>
                <a:latin typeface="Times New Roman" pitchFamily="18" charset="0"/>
              </a:rPr>
              <a:t> </a:t>
            </a:r>
            <a:r>
              <a:rPr lang="en-US" sz="2800" dirty="0" err="1" smtClean="0">
                <a:solidFill>
                  <a:schemeClr val="tx1"/>
                </a:solidFill>
                <a:latin typeface="Times New Roman" pitchFamily="18" charset="0"/>
              </a:rPr>
              <a:t>mệnh</a:t>
            </a:r>
            <a:r>
              <a:rPr lang="en-US" sz="2800" dirty="0" smtClean="0">
                <a:solidFill>
                  <a:schemeClr val="tx1"/>
                </a:solidFill>
                <a:latin typeface="Times New Roman" pitchFamily="18" charset="0"/>
              </a:rPr>
              <a:t> </a:t>
            </a:r>
            <a:r>
              <a:rPr lang="en-US" sz="2800" dirty="0" err="1">
                <a:solidFill>
                  <a:schemeClr val="tx1"/>
                </a:solidFill>
                <a:latin typeface="Times New Roman" pitchFamily="18" charset="0"/>
              </a:rPr>
              <a:t>lệnh</a:t>
            </a:r>
            <a:r>
              <a:rPr lang="en-US" sz="2800" dirty="0">
                <a:solidFill>
                  <a:schemeClr val="tx1"/>
                </a:solidFill>
                <a:latin typeface="Times New Roman" pitchFamily="18" charset="0"/>
              </a:rPr>
              <a:t>. </a:t>
            </a:r>
          </a:p>
          <a:p>
            <a:endParaRPr lang="en-US" sz="2800" dirty="0">
              <a:solidFill>
                <a:schemeClr val="tx1"/>
              </a:solidFill>
            </a:endParaRPr>
          </a:p>
        </p:txBody>
      </p:sp>
    </p:spTree>
    <p:extLst>
      <p:ext uri="{BB962C8B-B14F-4D97-AF65-F5344CB8AC3E}">
        <p14:creationId xmlns:p14="http://schemas.microsoft.com/office/powerpoint/2010/main" val="2663756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p:cTn id="2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8" dur="1000"/>
                                        <p:tgtEl>
                                          <p:spTgt spid="3">
                                            <p:txEl>
                                              <p:pRg st="1" end="1"/>
                                            </p:txEl>
                                          </p:spTgt>
                                        </p:tgtEl>
                                      </p:cBhvr>
                                    </p:animEffect>
                                  </p:childTnLst>
                                </p:cTn>
                              </p:par>
                              <p:par>
                                <p:cTn id="29" presetID="31" presetClass="entr" presetSubtype="0" fill="hold" nodeType="with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barn(inVertical)">
                                      <p:cBhvr>
                                        <p:cTn id="39" dur="500"/>
                                        <p:tgtEl>
                                          <p:spTgt spid="3">
                                            <p:txEl>
                                              <p:pRg st="3" end="3"/>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Effect transition="in" filter="barn(inVertical)">
                                      <p:cBhvr>
                                        <p:cTn id="44" dur="500"/>
                                        <p:tgtEl>
                                          <p:spTgt spid="3">
                                            <p:txEl>
                                              <p:pRg st="4" end="4"/>
                                            </p:txEl>
                                          </p:spTgt>
                                        </p:tgtEl>
                                      </p:cBhvr>
                                    </p:animEffect>
                                  </p:childTnLst>
                                </p:cTn>
                              </p:par>
                              <p:par>
                                <p:cTn id="45" presetID="16" presetClass="entr" presetSubtype="21" fill="hold" nodeType="with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barn(inVertical)">
                                      <p:cBhvr>
                                        <p:cTn id="4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vi-VN" sz="3600" b="1" u="sng" dirty="0" smtClean="0">
                <a:solidFill>
                  <a:srgbClr val="FF0000"/>
                </a:solidFill>
              </a:rPr>
              <a:t>GIAO NHIỆM VỤ VỀ NHÀ</a:t>
            </a:r>
            <a:endParaRPr lang="en-US" sz="3600" b="1" u="sng" dirty="0">
              <a:solidFill>
                <a:srgbClr val="FF0000"/>
              </a:solidFill>
            </a:endParaRPr>
          </a:p>
        </p:txBody>
      </p:sp>
      <p:sp>
        <p:nvSpPr>
          <p:cNvPr id="4" name="Title 1"/>
          <p:cNvSpPr txBox="1">
            <a:spLocks/>
          </p:cNvSpPr>
          <p:nvPr/>
        </p:nvSpPr>
        <p:spPr>
          <a:xfrm>
            <a:off x="609600" y="1289921"/>
            <a:ext cx="10972800" cy="374571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vi-VN" dirty="0" smtClean="0"/>
              <a:t>- </a:t>
            </a:r>
            <a:r>
              <a:rPr lang="vi-VN" sz="3900" dirty="0" smtClean="0"/>
              <a:t>Học bài, làm hoàn thiện các phần bài tập còn lại.</a:t>
            </a:r>
          </a:p>
          <a:p>
            <a:pPr algn="just"/>
            <a:r>
              <a:rPr lang="vi-VN" sz="3900" dirty="0" smtClean="0"/>
              <a:t>- Viết đoạn văn có sử dụng tác hại của thuốc lá đến đời sống con người, trong đó có sử dụng câu ghép.</a:t>
            </a:r>
          </a:p>
          <a:p>
            <a:pPr algn="just"/>
            <a:r>
              <a:rPr lang="vi-VN" sz="3900" dirty="0" smtClean="0"/>
              <a:t>- Chuẩn bị bài: Dấu ngoặc đơn và dấu hai chấm</a:t>
            </a:r>
          </a:p>
          <a:p>
            <a:pPr algn="just"/>
            <a:r>
              <a:rPr lang="vi-VN" sz="3900" dirty="0" smtClean="0"/>
              <a:t>- Sưu tầm những đoạn văn, đoạn thơ có sử dụng dấu ngoặc đơn và dấu hai chấm.</a:t>
            </a:r>
            <a:endParaRPr lang="en-US" sz="3900" dirty="0"/>
          </a:p>
        </p:txBody>
      </p:sp>
    </p:spTree>
    <p:extLst>
      <p:ext uri="{BB962C8B-B14F-4D97-AF65-F5344CB8AC3E}">
        <p14:creationId xmlns:p14="http://schemas.microsoft.com/office/powerpoint/2010/main" val="15979979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6" name="Picture 11" descr="sunflowe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626600" y="6032500"/>
            <a:ext cx="10414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08" name="Picture 13" descr="noel_105"/>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2469933">
            <a:off x="8839200" y="-304800"/>
            <a:ext cx="1600200" cy="170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09" name="Picture 14" descr="noel_105"/>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2469933">
            <a:off x="9067800" y="1447800"/>
            <a:ext cx="1905000" cy="9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0" name="Picture 15" descr="noel_105"/>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2469933">
            <a:off x="2667000" y="0"/>
            <a:ext cx="762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1" name="Picture 16" descr="noel_105"/>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2469933">
            <a:off x="1524000" y="1066800"/>
            <a:ext cx="762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3" name="Picture 18" descr="noel_105"/>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2469933">
            <a:off x="3733800" y="304801"/>
            <a:ext cx="762000"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4" name="Picture 19" descr="sao don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4438650"/>
            <a:ext cx="12573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5" name="Picture 20" descr="sao don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5257800"/>
            <a:ext cx="12573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6" name="Picture 21" descr="sao don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5505450"/>
            <a:ext cx="12573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7" name="Picture 22" descr="sao don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4819650"/>
            <a:ext cx="12573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8" name="Picture 23" descr="sao don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5581650"/>
            <a:ext cx="12573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19" name="Picture 24" descr="sao don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772400" y="4972050"/>
            <a:ext cx="12573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20" name="Picture 25" descr="sao don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4743450"/>
            <a:ext cx="12573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21" name="Picture 26" descr="sao don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772400" y="5810250"/>
            <a:ext cx="12573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22" name="Picture 27" descr="sao dong"/>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4972050"/>
            <a:ext cx="12573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23" name="Picture 28" descr="Butterfly-03-june"/>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9906000" y="4800600"/>
            <a:ext cx="7620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24" name="Picture 29" descr="noel_105"/>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2469933">
            <a:off x="6172200" y="914400"/>
            <a:ext cx="762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53646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1820" y="1069796"/>
            <a:ext cx="11719774" cy="3859518"/>
          </a:xfrm>
          <a:prstGeom prst="rect">
            <a:avLst/>
          </a:prstGeom>
        </p:spPr>
        <p:txBody>
          <a:bodyPr wrap="square">
            <a:spAutoFit/>
          </a:bodyPr>
          <a:lstStyle/>
          <a:p>
            <a:pPr algn="just">
              <a:lnSpc>
                <a:spcPct val="90000"/>
              </a:lnSpc>
              <a:defRPr/>
            </a:pPr>
            <a:r>
              <a:rPr lang="vi-VN" sz="3600" b="1" u="sng" dirty="0"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Ví dụ: (sgk/123)</a:t>
            </a:r>
          </a:p>
          <a:p>
            <a:pPr algn="just">
              <a:lnSpc>
                <a:spcPct val="90000"/>
              </a:lnSpc>
              <a:defRPr/>
            </a:pPr>
            <a:endParaRPr lang="vi-VN" sz="3600" b="1" u="sng" dirty="0"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a:lnSpc>
                <a:spcPct val="90000"/>
              </a:lnSpc>
              <a:defRPr/>
            </a:pPr>
            <a:r>
              <a:rPr lang="vi-VN" sz="36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Có</a:t>
            </a:r>
            <a:r>
              <a:rPr lang="en-US" sz="36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lẽ</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tiếng</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Việt</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của</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chúng</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ta </a:t>
            </a:r>
            <a:r>
              <a:rPr lang="en-US" sz="3600"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đẹp</a:t>
            </a:r>
            <a:r>
              <a:rPr lang="en-US" sz="36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bởi</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vì</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tâm</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hồn</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của</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người</a:t>
            </a:r>
            <a:r>
              <a:rPr lang="vi-VN" sz="36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Việt</a:t>
            </a:r>
            <a:r>
              <a:rPr lang="en-US" sz="36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Nam </a:t>
            </a:r>
            <a:r>
              <a:rPr lang="en-US" sz="36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ta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rất</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đẹp</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bởi</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vì</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đời</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sống</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cuộc</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đấu</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tranh</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của</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nhân</a:t>
            </a:r>
            <a:r>
              <a:rPr lang="vi-VN" sz="36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dân</a:t>
            </a:r>
            <a:r>
              <a:rPr lang="en-US" sz="36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ta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từ</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trước</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tới</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nay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là</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cao</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quý</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là</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vĩ</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đại</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nghĩa</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là</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rất</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6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đẹp</a:t>
            </a:r>
            <a:r>
              <a:rPr lang="en-US" sz="36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a:p>
            <a:pPr algn="just">
              <a:lnSpc>
                <a:spcPct val="90000"/>
              </a:lnSpc>
              <a:defRPr/>
            </a:pPr>
            <a:r>
              <a:rPr lang="vi-VN"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vi-VN" sz="2800" i="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br>
              <a:rPr lang="en-US" sz="2800" i="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br>
            <a:r>
              <a:rPr lang="en-US" sz="2800" i="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Phạm</a:t>
            </a:r>
            <a:r>
              <a:rPr lang="en-US" sz="2800" i="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Văn</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Đồng</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Giữ</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gìn</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sự</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trong</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sáng</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của</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tiếng</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Việt</a:t>
            </a:r>
            <a:r>
              <a:rPr lang="en-US" sz="2800" i="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a:t>
            </a:r>
            <a:endPar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076289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4546" y="142517"/>
            <a:ext cx="12037453" cy="4247317"/>
          </a:xfrm>
          <a:prstGeom prst="rect">
            <a:avLst/>
          </a:prstGeom>
        </p:spPr>
        <p:txBody>
          <a:bodyPr wrap="square">
            <a:spAutoFit/>
          </a:bodyPr>
          <a:lstStyle/>
          <a:p>
            <a:pPr algn="just">
              <a:lnSpc>
                <a:spcPct val="90000"/>
              </a:lnSpc>
              <a:defRPr/>
            </a:pPr>
            <a:r>
              <a:rPr lang="vi-VN" sz="3600" b="1" u="sng" dirty="0"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Ví dụ: (sgk/123)</a:t>
            </a:r>
          </a:p>
          <a:p>
            <a:pPr algn="just">
              <a:lnSpc>
                <a:spcPct val="90000"/>
              </a:lnSpc>
              <a:defRPr/>
            </a:pPr>
            <a:endParaRPr lang="vi-VN" sz="3600" b="1" u="sng" dirty="0"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a:lnSpc>
                <a:spcPct val="90000"/>
              </a:lnSpc>
              <a:defRPr/>
            </a:pPr>
            <a:r>
              <a:rPr lang="vi-VN" sz="36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Có</a:t>
            </a:r>
            <a:r>
              <a:rPr lang="en-US" sz="33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lẽ</a:t>
            </a:r>
            <a:r>
              <a:rPr lang="en-US" sz="33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tiếng</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Việt</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của</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chúng</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ta</a:t>
            </a:r>
            <a:r>
              <a:rPr lang="en-US" sz="33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đẹp</a:t>
            </a:r>
            <a:r>
              <a:rPr lang="en-US" sz="33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bởi</a:t>
            </a:r>
            <a:r>
              <a:rPr lang="en-US" sz="33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vì</a:t>
            </a:r>
            <a:r>
              <a:rPr lang="en-US" sz="33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tâm</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hồn</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của</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người</a:t>
            </a:r>
            <a:r>
              <a:rPr lang="vi-VN"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Việt</a:t>
            </a:r>
            <a:endPar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a:lnSpc>
                <a:spcPct val="90000"/>
              </a:lnSpc>
              <a:defRPr/>
            </a:pPr>
            <a:r>
              <a:rPr lang="en-US" sz="33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b="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C1                          V1                            C1</a:t>
            </a:r>
            <a:endParaRPr lang="en-US" sz="2800" b="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a:lnSpc>
                <a:spcPct val="90000"/>
              </a:lnSpc>
              <a:defRPr/>
            </a:pP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Nam ta</a:t>
            </a:r>
            <a:r>
              <a:rPr lang="en-US" sz="33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rất</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đẹp</a:t>
            </a:r>
            <a:r>
              <a:rPr lang="en-US" sz="33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bởi</a:t>
            </a:r>
            <a:r>
              <a:rPr lang="en-US" sz="33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vì</a:t>
            </a:r>
            <a:r>
              <a:rPr lang="en-US" sz="3300"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đời</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sống</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cuộc</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đấu</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tranh</a:t>
            </a:r>
            <a:r>
              <a:rPr lang="en-US" sz="3300" u="sng"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của</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nhân</a:t>
            </a:r>
            <a:r>
              <a:rPr lang="vi-VN"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dân</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ta</a:t>
            </a:r>
            <a:r>
              <a:rPr lang="en-US" sz="33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từ</a:t>
            </a:r>
            <a:endPar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a:p>
            <a:pPr algn="just">
              <a:lnSpc>
                <a:spcPct val="90000"/>
              </a:lnSpc>
              <a:defRPr/>
            </a:pPr>
            <a:r>
              <a:rPr lang="en-US" sz="2800" b="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V2                                      C3</a:t>
            </a:r>
          </a:p>
          <a:p>
            <a:pPr algn="just">
              <a:lnSpc>
                <a:spcPct val="90000"/>
              </a:lnSpc>
              <a:defRPr/>
            </a:pP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trước</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tới</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nay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là</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cao</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quý</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là</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vĩ</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đại</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nghĩa</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là</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rất</a:t>
            </a:r>
            <a:r>
              <a:rPr lang="en-US" sz="3300" u="sng"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u="sng"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đẹp</a:t>
            </a:r>
            <a:r>
              <a:rPr lang="en-US" sz="3300"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a:t>
            </a:r>
          </a:p>
          <a:p>
            <a:pPr algn="just">
              <a:lnSpc>
                <a:spcPct val="90000"/>
              </a:lnSpc>
              <a:defRPr/>
            </a:pPr>
            <a:r>
              <a:rPr lang="en-US" sz="2800" b="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V3</a:t>
            </a:r>
          </a:p>
          <a:p>
            <a:pPr algn="just">
              <a:lnSpc>
                <a:spcPct val="90000"/>
              </a:lnSpc>
              <a:defRPr/>
            </a:pPr>
            <a:r>
              <a:rPr lang="vi-VN" sz="2800" i="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Phạm</a:t>
            </a:r>
            <a:r>
              <a:rPr lang="en-US" sz="2800" i="1" dirty="0"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Văn</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Đồng</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Giữ</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gìn</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sự</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trong</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sáng</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của</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a:effectLst>
                  <a:outerShdw blurRad="38100" dist="38100" dir="2700000" algn="tl">
                    <a:srgbClr val="C0C0C0"/>
                  </a:outerShdw>
                </a:effectLst>
                <a:latin typeface="Times New Roman" panose="02020603050405020304" pitchFamily="18" charset="0"/>
                <a:cs typeface="Times New Roman" panose="02020603050405020304" pitchFamily="18" charset="0"/>
              </a:rPr>
              <a:t>tiếng</a:t>
            </a:r>
            <a:r>
              <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2800" i="1" dirty="0" err="1" smtClean="0">
                <a:effectLst>
                  <a:outerShdw blurRad="38100" dist="38100" dir="2700000" algn="tl">
                    <a:srgbClr val="C0C0C0"/>
                  </a:outerShdw>
                </a:effectLst>
                <a:latin typeface="Times New Roman" panose="02020603050405020304" pitchFamily="18" charset="0"/>
                <a:cs typeface="Times New Roman" panose="02020603050405020304" pitchFamily="18" charset="0"/>
              </a:rPr>
              <a:t>Việt</a:t>
            </a:r>
            <a:endParaRPr lang="en-US" sz="2800" i="1" dirty="0">
              <a:effectLst>
                <a:outerShdw blurRad="38100" dist="38100" dir="2700000" algn="tl">
                  <a:srgbClr val="C0C0C0"/>
                </a:outerShdw>
              </a:effectLst>
              <a:latin typeface="Times New Roman" panose="02020603050405020304" pitchFamily="18" charset="0"/>
              <a:cs typeface="Times New Roman" panose="02020603050405020304" pitchFamily="18" charset="0"/>
            </a:endParaRPr>
          </a:p>
        </p:txBody>
      </p:sp>
      <p:sp>
        <p:nvSpPr>
          <p:cNvPr id="3" name="Rectangle 2"/>
          <p:cNvSpPr txBox="1">
            <a:spLocks noChangeArrowheads="1"/>
          </p:cNvSpPr>
          <p:nvPr/>
        </p:nvSpPr>
        <p:spPr>
          <a:xfrm>
            <a:off x="2859110" y="2084477"/>
            <a:ext cx="1506828"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300" b="1" dirty="0" err="1">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bởi</a:t>
            </a:r>
            <a:r>
              <a:rPr lang="en-US" sz="33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b="1" dirty="0" err="1">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vì</a:t>
            </a:r>
            <a:endParaRPr lang="en-US" sz="3300" b="1" i="1" u="sng" dirty="0">
              <a:solidFill>
                <a:srgbClr val="FF0000"/>
              </a:solidFill>
              <a:latin typeface=".VnTime" panose="020B7200000000000000" pitchFamily="34" charset="0"/>
            </a:endParaRPr>
          </a:p>
        </p:txBody>
      </p:sp>
      <p:sp>
        <p:nvSpPr>
          <p:cNvPr id="4" name="Rectangle 2"/>
          <p:cNvSpPr txBox="1">
            <a:spLocks noChangeArrowheads="1"/>
          </p:cNvSpPr>
          <p:nvPr/>
        </p:nvSpPr>
        <p:spPr>
          <a:xfrm>
            <a:off x="6424411" y="1167930"/>
            <a:ext cx="1506828"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300" b="1" dirty="0" err="1">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bởi</a:t>
            </a:r>
            <a:r>
              <a:rPr lang="en-US" sz="3300" b="1" dirty="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b="1" dirty="0" err="1">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vì</a:t>
            </a:r>
            <a:endParaRPr lang="en-US" sz="3300" b="1" i="1" u="sng" dirty="0">
              <a:solidFill>
                <a:srgbClr val="FF0000"/>
              </a:solidFill>
              <a:latin typeface=".VnTime" panose="020B7200000000000000" pitchFamily="34" charset="0"/>
            </a:endParaRPr>
          </a:p>
        </p:txBody>
      </p:sp>
      <p:sp>
        <p:nvSpPr>
          <p:cNvPr id="5" name="Rectangle 2"/>
          <p:cNvSpPr txBox="1">
            <a:spLocks noChangeArrowheads="1"/>
          </p:cNvSpPr>
          <p:nvPr/>
        </p:nvSpPr>
        <p:spPr>
          <a:xfrm>
            <a:off x="334850" y="4742412"/>
            <a:ext cx="8487177"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300" i="1" dirty="0"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=&gt; </a:t>
            </a:r>
            <a:r>
              <a:rPr lang="en-US" sz="3300" i="1" dirty="0" err="1"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Quan</a:t>
            </a:r>
            <a:r>
              <a:rPr lang="en-US" sz="3300" i="1" dirty="0"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i="1" dirty="0" err="1"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hệ</a:t>
            </a:r>
            <a:r>
              <a:rPr lang="en-US" sz="3300" i="1" dirty="0"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i="1" dirty="0" err="1"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nguyên</a:t>
            </a:r>
            <a:r>
              <a:rPr lang="en-US" sz="3300" i="1" dirty="0"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i="1" dirty="0" err="1"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nhân</a:t>
            </a:r>
            <a:r>
              <a:rPr lang="en-US" sz="3300" i="1" dirty="0"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 </a:t>
            </a:r>
            <a:r>
              <a:rPr lang="en-US" sz="3300" i="1" dirty="0" err="1"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kết</a:t>
            </a:r>
            <a:r>
              <a:rPr lang="en-US" sz="3300" i="1" dirty="0"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a:t>
            </a:r>
            <a:r>
              <a:rPr lang="en-US" sz="3300" i="1" dirty="0" err="1" smtClean="0">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quả</a:t>
            </a:r>
            <a:endParaRPr lang="en-US" sz="3300" i="1" u="sng" dirty="0">
              <a:solidFill>
                <a:srgbClr val="FF0000"/>
              </a:solidFill>
              <a:latin typeface=".VnTime" panose="020B7200000000000000" pitchFamily="34" charset="0"/>
            </a:endParaRPr>
          </a:p>
        </p:txBody>
      </p:sp>
    </p:spTree>
    <p:extLst>
      <p:ext uri="{BB962C8B-B14F-4D97-AF65-F5344CB8AC3E}">
        <p14:creationId xmlns:p14="http://schemas.microsoft.com/office/powerpoint/2010/main" val="1293805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9535" y="1221726"/>
            <a:ext cx="10515600" cy="544088"/>
          </a:xfrm>
        </p:spPr>
        <p:txBody>
          <a:bodyPr>
            <a:normAutofit/>
          </a:bodyPr>
          <a:lstStyle/>
          <a:p>
            <a:pPr marL="514350" indent="-514350">
              <a:buAutoNum type="arabicPeriod"/>
            </a:pPr>
            <a:r>
              <a:rPr lang="en-US" sz="3200" dirty="0" err="1" smtClean="0">
                <a:latin typeface="Times New Roman" panose="02020603050405020304" pitchFamily="18" charset="0"/>
                <a:cs typeface="Times New Roman" panose="02020603050405020304" pitchFamily="18" charset="0"/>
              </a:rPr>
              <a:t>Tuy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rét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vẫn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kéo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dài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mùa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xuân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đến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bờ</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Lương</a:t>
            </a:r>
            <a:r>
              <a:rPr lang="en-US" sz="3200" dirty="0" smtClean="0">
                <a:latin typeface="Times New Roman" panose="02020603050405020304" pitchFamily="18" charset="0"/>
                <a:cs typeface="Times New Roman" panose="02020603050405020304" pitchFamily="18" charset="0"/>
              </a:rPr>
              <a:t>.</a:t>
            </a:r>
          </a:p>
          <a:p>
            <a:pPr marL="0" indent="0">
              <a:buNone/>
            </a:pPr>
            <a:endParaRPr lang="en-US" dirty="0"/>
          </a:p>
          <a:p>
            <a:pPr marL="0" indent="0">
              <a:buNone/>
            </a:pPr>
            <a:endParaRPr lang="en-US" dirty="0"/>
          </a:p>
        </p:txBody>
      </p:sp>
      <p:sp>
        <p:nvSpPr>
          <p:cNvPr id="4" name="Title 1"/>
          <p:cNvSpPr txBox="1">
            <a:spLocks/>
          </p:cNvSpPr>
          <p:nvPr/>
        </p:nvSpPr>
        <p:spPr>
          <a:xfrm>
            <a:off x="90152" y="87889"/>
            <a:ext cx="12192000" cy="9747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Chỉ</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ra</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u="sng" dirty="0" err="1" smtClean="0">
                <a:solidFill>
                  <a:srgbClr val="FF0000"/>
                </a:solidFill>
                <a:latin typeface="Times New Roman" panose="02020603050405020304" pitchFamily="18" charset="0"/>
                <a:cs typeface="Times New Roman" panose="02020603050405020304" pitchFamily="18" charset="0"/>
              </a:rPr>
              <a:t>mối</a:t>
            </a:r>
            <a:r>
              <a:rPr lang="en-US" sz="3600" u="sng" dirty="0" smtClean="0">
                <a:solidFill>
                  <a:srgbClr val="FF0000"/>
                </a:solidFill>
                <a:latin typeface="Times New Roman" panose="02020603050405020304" pitchFamily="18" charset="0"/>
                <a:cs typeface="Times New Roman" panose="02020603050405020304" pitchFamily="18" charset="0"/>
              </a:rPr>
              <a:t> </a:t>
            </a:r>
            <a:r>
              <a:rPr lang="en-US" sz="3600" u="sng" dirty="0" err="1" smtClean="0">
                <a:solidFill>
                  <a:srgbClr val="FF0000"/>
                </a:solidFill>
                <a:latin typeface="Times New Roman" panose="02020603050405020304" pitchFamily="18" charset="0"/>
                <a:cs typeface="Times New Roman" panose="02020603050405020304" pitchFamily="18" charset="0"/>
              </a:rPr>
              <a:t>quan</a:t>
            </a:r>
            <a:r>
              <a:rPr lang="en-US" sz="3600" u="sng" dirty="0" smtClean="0">
                <a:solidFill>
                  <a:srgbClr val="FF0000"/>
                </a:solidFill>
                <a:latin typeface="Times New Roman" panose="02020603050405020304" pitchFamily="18" charset="0"/>
                <a:cs typeface="Times New Roman" panose="02020603050405020304" pitchFamily="18" charset="0"/>
              </a:rPr>
              <a:t> </a:t>
            </a:r>
            <a:r>
              <a:rPr lang="en-US" sz="3600" u="sng" dirty="0" err="1" smtClean="0">
                <a:solidFill>
                  <a:srgbClr val="FF0000"/>
                </a:solidFill>
                <a:latin typeface="Times New Roman" panose="02020603050405020304" pitchFamily="18" charset="0"/>
                <a:cs typeface="Times New Roman" panose="02020603050405020304" pitchFamily="18" charset="0"/>
              </a:rPr>
              <a:t>hệ</a:t>
            </a:r>
            <a:r>
              <a:rPr lang="en-US" sz="3600" u="sng"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giữa</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các</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vế</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của</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câu</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ghép</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và</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u="sng" dirty="0" err="1" smtClean="0">
                <a:solidFill>
                  <a:srgbClr val="FF0000"/>
                </a:solidFill>
                <a:latin typeface="Times New Roman" panose="02020603050405020304" pitchFamily="18" charset="0"/>
                <a:cs typeface="Times New Roman" panose="02020603050405020304" pitchFamily="18" charset="0"/>
              </a:rPr>
              <a:t>dấu</a:t>
            </a:r>
            <a:r>
              <a:rPr lang="en-US" sz="3600" u="sng" dirty="0" smtClean="0">
                <a:solidFill>
                  <a:srgbClr val="FF0000"/>
                </a:solidFill>
                <a:latin typeface="Times New Roman" panose="02020603050405020304" pitchFamily="18" charset="0"/>
                <a:cs typeface="Times New Roman" panose="02020603050405020304" pitchFamily="18" charset="0"/>
              </a:rPr>
              <a:t> </a:t>
            </a:r>
            <a:r>
              <a:rPr lang="en-US" sz="3600" u="sng" dirty="0" err="1" smtClean="0">
                <a:solidFill>
                  <a:srgbClr val="FF0000"/>
                </a:solidFill>
                <a:latin typeface="Times New Roman" panose="02020603050405020304" pitchFamily="18" charset="0"/>
                <a:cs typeface="Times New Roman" panose="02020603050405020304" pitchFamily="18" charset="0"/>
              </a:rPr>
              <a:t>hiệu</a:t>
            </a:r>
            <a:r>
              <a:rPr lang="en-US" sz="3600" u="sng" dirty="0" smtClean="0">
                <a:solidFill>
                  <a:srgbClr val="FF0000"/>
                </a:solidFill>
                <a:latin typeface="Times New Roman" panose="02020603050405020304" pitchFamily="18" charset="0"/>
                <a:cs typeface="Times New Roman" panose="02020603050405020304" pitchFamily="18" charset="0"/>
              </a:rPr>
              <a:t> </a:t>
            </a:r>
            <a:r>
              <a:rPr lang="en-US" sz="3600" u="sng" dirty="0" err="1" smtClean="0">
                <a:solidFill>
                  <a:srgbClr val="FF0000"/>
                </a:solidFill>
                <a:latin typeface="Times New Roman" panose="02020603050405020304" pitchFamily="18" charset="0"/>
                <a:cs typeface="Times New Roman" panose="02020603050405020304" pitchFamily="18" charset="0"/>
              </a:rPr>
              <a:t>hình</a:t>
            </a:r>
            <a:r>
              <a:rPr lang="en-US" sz="3600" u="sng" dirty="0" smtClean="0">
                <a:solidFill>
                  <a:srgbClr val="FF0000"/>
                </a:solidFill>
                <a:latin typeface="Times New Roman" panose="02020603050405020304" pitchFamily="18" charset="0"/>
                <a:cs typeface="Times New Roman" panose="02020603050405020304" pitchFamily="18" charset="0"/>
              </a:rPr>
              <a:t> </a:t>
            </a:r>
            <a:r>
              <a:rPr lang="en-US" sz="3600" u="sng" dirty="0" err="1" smtClean="0">
                <a:solidFill>
                  <a:srgbClr val="FF0000"/>
                </a:solidFill>
                <a:latin typeface="Times New Roman" panose="02020603050405020304" pitchFamily="18" charset="0"/>
                <a:cs typeface="Times New Roman" panose="02020603050405020304" pitchFamily="18" charset="0"/>
              </a:rPr>
              <a:t>thức</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để</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nhận</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biết</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mối</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quan</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hệ</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ấy</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trong</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các</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câu</a:t>
            </a:r>
            <a:r>
              <a:rPr lang="en-US" sz="3600" dirty="0" smtClean="0">
                <a:solidFill>
                  <a:srgbClr val="FF0000"/>
                </a:solidFill>
                <a:latin typeface="Times New Roman" panose="02020603050405020304" pitchFamily="18" charset="0"/>
                <a:cs typeface="Times New Roman" panose="02020603050405020304" pitchFamily="18" charset="0"/>
              </a:rPr>
              <a:t> </a:t>
            </a:r>
            <a:r>
              <a:rPr lang="en-US" sz="3600" dirty="0" err="1" smtClean="0">
                <a:solidFill>
                  <a:srgbClr val="FF0000"/>
                </a:solidFill>
                <a:latin typeface="Times New Roman" panose="02020603050405020304" pitchFamily="18" charset="0"/>
                <a:cs typeface="Times New Roman" panose="02020603050405020304" pitchFamily="18" charset="0"/>
              </a:rPr>
              <a:t>sau</a:t>
            </a:r>
            <a:r>
              <a:rPr lang="en-US" sz="3600" dirty="0" smtClean="0">
                <a:solidFill>
                  <a:srgbClr val="FF0000"/>
                </a:solidFill>
                <a:latin typeface="Times New Roman" panose="02020603050405020304" pitchFamily="18" charset="0"/>
                <a:cs typeface="Times New Roman" panose="02020603050405020304" pitchFamily="18" charset="0"/>
              </a:rPr>
              <a:t>:</a:t>
            </a:r>
            <a:endParaRPr lang="en-US" sz="3600" dirty="0">
              <a:solidFill>
                <a:srgbClr val="FF0000"/>
              </a:solidFill>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359535" y="1864448"/>
            <a:ext cx="11424633" cy="11175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smtClean="0">
                <a:latin typeface="Times New Roman" panose="02020603050405020304" pitchFamily="18" charset="0"/>
                <a:cs typeface="Times New Roman" panose="02020603050405020304" pitchFamily="18" charset="0"/>
              </a:rPr>
              <a:t>2. </a:t>
            </a:r>
            <a:r>
              <a:rPr lang="en-US" sz="3200" dirty="0" err="1" smtClean="0">
                <a:latin typeface="Times New Roman" panose="02020603050405020304" pitchFamily="18" charset="0"/>
                <a:cs typeface="Times New Roman" panose="02020603050405020304" pitchFamily="18" charset="0"/>
              </a:rPr>
              <a:t>Hai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người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giằng</a:t>
            </a:r>
            <a:r>
              <a:rPr lang="en-US" sz="3200" dirty="0" smtClean="0">
                <a:latin typeface="Times New Roman" panose="02020603050405020304" pitchFamily="18" charset="0"/>
                <a:cs typeface="Times New Roman" panose="02020603050405020304" pitchFamily="18" charset="0"/>
              </a:rPr>
              <a:t> co </a:t>
            </a:r>
            <a:r>
              <a:rPr lang="en-US" sz="3200" dirty="0" err="1" smtClean="0">
                <a:latin typeface="Times New Roman" panose="02020603050405020304" pitchFamily="18" charset="0"/>
                <a:cs typeface="Times New Roman" panose="02020603050405020304" pitchFamily="18" charset="0"/>
              </a:rPr>
              <a:t>nhau</a:t>
            </a:r>
            <a:r>
              <a:rPr lang="en-US" sz="3200" dirty="0" smtClean="0">
                <a:latin typeface="Times New Roman" panose="02020603050405020304" pitchFamily="18" charset="0"/>
                <a:cs typeface="Times New Roman" panose="02020603050405020304" pitchFamily="18" charset="0"/>
              </a:rPr>
              <a:t>, du </a:t>
            </a:r>
            <a:r>
              <a:rPr lang="en-US" sz="3200" dirty="0" err="1" smtClean="0">
                <a:latin typeface="Times New Roman" panose="02020603050405020304" pitchFamily="18" charset="0"/>
                <a:cs typeface="Times New Roman" panose="02020603050405020304" pitchFamily="18" charset="0"/>
              </a:rPr>
              <a:t>đẩy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nhau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rồi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ai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nấy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đều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buông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gậy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ra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áp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vật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nhau</a:t>
            </a:r>
            <a:endParaRPr lang="en-US" sz="3200" dirty="0" smtClean="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US" sz="3200" dirty="0">
              <a:latin typeface="Times New Roman" panose="02020603050405020304" pitchFamily="18" charset="0"/>
              <a:cs typeface="Times New Roman" panose="02020603050405020304" pitchFamily="18" charset="0"/>
            </a:endParaRPr>
          </a:p>
        </p:txBody>
      </p:sp>
      <p:sp>
        <p:nvSpPr>
          <p:cNvPr id="8" name="Content Placeholder 2"/>
          <p:cNvSpPr txBox="1">
            <a:spLocks/>
          </p:cNvSpPr>
          <p:nvPr/>
        </p:nvSpPr>
        <p:spPr>
          <a:xfrm>
            <a:off x="359535" y="3048020"/>
            <a:ext cx="10876209" cy="772867"/>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800" dirty="0" smtClean="0">
                <a:latin typeface="Times New Roman" panose="02020603050405020304" pitchFamily="18" charset="0"/>
                <a:cs typeface="Times New Roman" panose="02020603050405020304" pitchFamily="18" charset="0"/>
              </a:rPr>
              <a:t>3. </a:t>
            </a:r>
            <a:r>
              <a:rPr lang="en-US" sz="12800" dirty="0" err="1" smtClean="0">
                <a:latin typeface="Times New Roman" panose="02020603050405020304" pitchFamily="18" charset="0"/>
                <a:cs typeface="Times New Roman" panose="02020603050405020304" pitchFamily="18" charset="0"/>
              </a:rPr>
              <a:t>Cảnh</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vật</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chung</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quanh</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tôi</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đều</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thay</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đổi</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vì</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chính</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lòng</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tôi</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đang</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có</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sự</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thay</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đổi</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lớn</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Hôm</a:t>
            </a:r>
            <a:r>
              <a:rPr lang="en-US" sz="12800" dirty="0" smtClean="0">
                <a:latin typeface="Times New Roman" panose="02020603050405020304" pitchFamily="18" charset="0"/>
                <a:cs typeface="Times New Roman" panose="02020603050405020304" pitchFamily="18" charset="0"/>
              </a:rPr>
              <a:t> nay </a:t>
            </a:r>
            <a:r>
              <a:rPr lang="en-US" sz="12800" dirty="0" err="1" smtClean="0">
                <a:latin typeface="Times New Roman" panose="02020603050405020304" pitchFamily="18" charset="0"/>
                <a:cs typeface="Times New Roman" panose="02020603050405020304" pitchFamily="18" charset="0"/>
              </a:rPr>
              <a:t>tôi</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đi</a:t>
            </a:r>
            <a:r>
              <a:rPr lang="en-US" sz="12800" dirty="0" smtClean="0">
                <a:latin typeface="Times New Roman" panose="02020603050405020304" pitchFamily="18" charset="0"/>
                <a:cs typeface="Times New Roman" panose="02020603050405020304" pitchFamily="18" charset="0"/>
              </a:rPr>
              <a:t> </a:t>
            </a:r>
            <a:r>
              <a:rPr lang="en-US" sz="12800" dirty="0" err="1" smtClean="0">
                <a:latin typeface="Times New Roman" panose="02020603050405020304" pitchFamily="18" charset="0"/>
                <a:cs typeface="Times New Roman" panose="02020603050405020304" pitchFamily="18" charset="0"/>
              </a:rPr>
              <a:t>học</a:t>
            </a:r>
            <a:endParaRPr lang="en-US" sz="12800" dirty="0" smtClean="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US" dirty="0"/>
          </a:p>
        </p:txBody>
      </p:sp>
      <p:sp>
        <p:nvSpPr>
          <p:cNvPr id="9" name="Content Placeholder 2"/>
          <p:cNvSpPr txBox="1">
            <a:spLocks/>
          </p:cNvSpPr>
          <p:nvPr/>
        </p:nvSpPr>
        <p:spPr>
          <a:xfrm>
            <a:off x="359535" y="4018155"/>
            <a:ext cx="10515600" cy="544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smtClean="0">
                <a:latin typeface="Times New Roman" panose="02020603050405020304" pitchFamily="18" charset="0"/>
                <a:cs typeface="Times New Roman" panose="02020603050405020304" pitchFamily="18" charset="0"/>
              </a:rPr>
              <a:t>4. </a:t>
            </a:r>
            <a:r>
              <a:rPr lang="en-US" sz="3200" dirty="0" err="1" smtClean="0">
                <a:latin typeface="Times New Roman" panose="02020603050405020304" pitchFamily="18" charset="0"/>
                <a:cs typeface="Times New Roman" panose="02020603050405020304" pitchFamily="18" charset="0"/>
              </a:rPr>
              <a:t>Nó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chẳng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những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học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giỏi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còn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hát</a:t>
            </a:r>
            <a:r>
              <a:rPr lang="en-US" sz="3200" dirty="0" smtClean="0">
                <a:latin typeface="Times New Roman" panose="02020603050405020304" pitchFamily="18" charset="0"/>
                <a:cs typeface="Times New Roman" panose="02020603050405020304" pitchFamily="18" charset="0"/>
              </a:rPr>
              <a:t> hay</a:t>
            </a:r>
          </a:p>
          <a:p>
            <a:pPr marL="0" indent="0">
              <a:buFont typeface="Arial" panose="020B0604020202020204" pitchFamily="34" charset="0"/>
              <a:buNone/>
            </a:pPr>
            <a:endParaRPr lang="en-US" dirty="0"/>
          </a:p>
        </p:txBody>
      </p:sp>
      <p:sp>
        <p:nvSpPr>
          <p:cNvPr id="10" name="Content Placeholder 2"/>
          <p:cNvSpPr txBox="1">
            <a:spLocks/>
          </p:cNvSpPr>
          <p:nvPr/>
        </p:nvSpPr>
        <p:spPr>
          <a:xfrm>
            <a:off x="359535" y="4635814"/>
            <a:ext cx="10515600" cy="544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smtClean="0">
                <a:latin typeface="Times New Roman" panose="02020603050405020304" pitchFamily="18" charset="0"/>
                <a:cs typeface="Times New Roman" panose="02020603050405020304" pitchFamily="18" charset="0"/>
              </a:rPr>
              <a:t>5. </a:t>
            </a:r>
            <a:r>
              <a:rPr lang="en-US" sz="3200" dirty="0" err="1" smtClean="0">
                <a:latin typeface="Times New Roman" panose="02020603050405020304" pitchFamily="18" charset="0"/>
                <a:cs typeface="Times New Roman" panose="02020603050405020304" pitchFamily="18" charset="0"/>
              </a:rPr>
              <a:t>Anh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đi</a:t>
            </a:r>
            <a:r>
              <a:rPr lang="en-US" sz="3200" dirty="0" smtClean="0">
                <a:latin typeface="Times New Roman" panose="02020603050405020304" pitchFamily="18" charset="0"/>
                <a:cs typeface="Times New Roman" panose="02020603050405020304" pitchFamily="18" charset="0"/>
              </a:rPr>
              <a:t> hay </a:t>
            </a:r>
            <a:r>
              <a:rPr lang="en-US" sz="3200" dirty="0" err="1" smtClean="0">
                <a:latin typeface="Times New Roman" panose="02020603050405020304" pitchFamily="18" charset="0"/>
                <a:cs typeface="Times New Roman" panose="02020603050405020304" pitchFamily="18" charset="0"/>
              </a:rPr>
              <a:t>tôi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đi</a:t>
            </a:r>
            <a:r>
              <a:rPr lang="en-US" sz="3200" dirty="0" smtClean="0">
                <a:latin typeface="Times New Roman" panose="02020603050405020304" pitchFamily="18" charset="0"/>
                <a:cs typeface="Times New Roman" panose="02020603050405020304" pitchFamily="18" charset="0"/>
              </a:rPr>
              <a:t>.</a:t>
            </a:r>
          </a:p>
          <a:p>
            <a:pPr marL="0" indent="0">
              <a:buFont typeface="Arial" panose="020B0604020202020204" pitchFamily="34" charset="0"/>
              <a:buNone/>
            </a:pPr>
            <a:endParaRPr lang="en-US" dirty="0"/>
          </a:p>
        </p:txBody>
      </p:sp>
      <p:sp>
        <p:nvSpPr>
          <p:cNvPr id="11" name="Content Placeholder 2"/>
          <p:cNvSpPr txBox="1">
            <a:spLocks/>
          </p:cNvSpPr>
          <p:nvPr/>
        </p:nvSpPr>
        <p:spPr>
          <a:xfrm>
            <a:off x="359535" y="5334033"/>
            <a:ext cx="10515600" cy="544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smtClean="0">
                <a:latin typeface="Times New Roman" panose="02020603050405020304" pitchFamily="18" charset="0"/>
                <a:cs typeface="Times New Roman" panose="02020603050405020304" pitchFamily="18" charset="0"/>
              </a:rPr>
              <a:t>6. </a:t>
            </a:r>
            <a:r>
              <a:rPr lang="en-US" sz="3200" dirty="0" err="1" smtClean="0">
                <a:latin typeface="Times New Roman" panose="02020603050405020304" pitchFamily="18" charset="0"/>
                <a:cs typeface="Times New Roman" panose="02020603050405020304" pitchFamily="18" charset="0"/>
              </a:rPr>
              <a:t>Nó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vừa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học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bài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vừa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nghe</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nhạc</a:t>
            </a:r>
            <a:r>
              <a:rPr lang="en-US" sz="3200" dirty="0" smtClean="0">
                <a:latin typeface="Times New Roman" panose="02020603050405020304" pitchFamily="18" charset="0"/>
                <a:cs typeface="Times New Roman" panose="02020603050405020304" pitchFamily="18" charset="0"/>
              </a:rPr>
              <a:t>.</a:t>
            </a:r>
          </a:p>
          <a:p>
            <a:pPr marL="0" indent="0">
              <a:buFont typeface="Arial" panose="020B0604020202020204" pitchFamily="34" charset="0"/>
              <a:buNone/>
            </a:pPr>
            <a:endParaRPr lang="en-US" dirty="0"/>
          </a:p>
        </p:txBody>
      </p:sp>
      <p:sp>
        <p:nvSpPr>
          <p:cNvPr id="12" name="Content Placeholder 2"/>
          <p:cNvSpPr txBox="1">
            <a:spLocks/>
          </p:cNvSpPr>
          <p:nvPr/>
        </p:nvSpPr>
        <p:spPr>
          <a:xfrm>
            <a:off x="359535" y="6037191"/>
            <a:ext cx="10515600" cy="544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200" dirty="0" smtClean="0">
                <a:latin typeface="Times New Roman" panose="02020603050405020304" pitchFamily="18" charset="0"/>
                <a:cs typeface="Times New Roman" panose="02020603050405020304" pitchFamily="18" charset="0"/>
              </a:rPr>
              <a:t>7. </a:t>
            </a:r>
            <a:r>
              <a:rPr lang="en-US" sz="3200" dirty="0" err="1" smtClean="0">
                <a:latin typeface="Times New Roman" panose="02020603050405020304" pitchFamily="18" charset="0"/>
                <a:cs typeface="Times New Roman" panose="02020603050405020304" pitchFamily="18" charset="0"/>
              </a:rPr>
              <a:t>Mưa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càng</a:t>
            </a:r>
            <a:r>
              <a:rPr lang="en-US" sz="3200" dirty="0" smtClean="0">
                <a:latin typeface="Times New Roman" panose="02020603050405020304" pitchFamily="18" charset="0"/>
                <a:cs typeface="Times New Roman" panose="02020603050405020304" pitchFamily="18" charset="0"/>
              </a:rPr>
              <a:t> to, </a:t>
            </a:r>
            <a:r>
              <a:rPr lang="en-US" sz="3200" dirty="0" err="1" smtClean="0">
                <a:latin typeface="Times New Roman" panose="02020603050405020304" pitchFamily="18" charset="0"/>
                <a:cs typeface="Times New Roman" panose="02020603050405020304" pitchFamily="18" charset="0"/>
              </a:rPr>
              <a:t>nước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càng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lớn</a:t>
            </a:r>
            <a:endParaRPr lang="en-US" sz="3200" dirty="0" smtClean="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US" sz="3200" dirty="0"/>
          </a:p>
        </p:txBody>
      </p:sp>
    </p:spTree>
    <p:extLst>
      <p:ext uri="{BB962C8B-B14F-4D97-AF65-F5344CB8AC3E}">
        <p14:creationId xmlns:p14="http://schemas.microsoft.com/office/powerpoint/2010/main" val="25723387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8241" name="Group 49"/>
          <p:cNvGraphicFramePr>
            <a:graphicFrameLocks noGrp="1"/>
          </p:cNvGraphicFramePr>
          <p:nvPr>
            <p:ph idx="1"/>
            <p:extLst>
              <p:ext uri="{D42A27DB-BD31-4B8C-83A1-F6EECF244321}">
                <p14:modId xmlns:p14="http://schemas.microsoft.com/office/powerpoint/2010/main" val="2720405083"/>
              </p:ext>
            </p:extLst>
          </p:nvPr>
        </p:nvGraphicFramePr>
        <p:xfrm>
          <a:off x="90151" y="-115910"/>
          <a:ext cx="11990231" cy="6877318"/>
        </p:xfrm>
        <a:graphic>
          <a:graphicData uri="http://schemas.openxmlformats.org/drawingml/2006/table">
            <a:tbl>
              <a:tblPr/>
              <a:tblGrid>
                <a:gridCol w="7938095"/>
                <a:gridCol w="4052136"/>
              </a:tblGrid>
              <a:tr h="113183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Câu</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ghép</a:t>
                      </a:r>
                      <a:endPar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Quan</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hệ</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ý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nghĩa</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giữa</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các</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vế</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câu</a:t>
                      </a:r>
                      <a:endPar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971914">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000099"/>
                        </a:solidFill>
                        <a:effectLst/>
                        <a:latin typeface=".VnTime" panose="020B7200000000000000" pitchFamily="34" charset="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000099"/>
                        </a:solidFill>
                        <a:effectLst/>
                        <a:latin typeface=".VnTime" panose="020B7200000000000000" pitchFamily="34" charset="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043404">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2400" b="1" i="0" u="none" strike="noStrike" cap="none" normalizeH="0" baseline="0" dirty="0" smtClean="0">
                          <a:ln>
                            <a:noFill/>
                          </a:ln>
                          <a:solidFill>
                            <a:srgbClr val="000099"/>
                          </a:solidFill>
                          <a:effectLst/>
                          <a:latin typeface=".VnTime" panose="020B7200000000000000" pitchFamily="34" charset="0"/>
                        </a:rPr>
                        <a:t> </a:t>
                      </a: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000099"/>
                        </a:solidFill>
                        <a:effectLst/>
                        <a:latin typeface=".VnTime" panose="020B7200000000000000" pitchFamily="34" charset="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079905">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000099"/>
                        </a:solidFill>
                        <a:effectLst/>
                        <a:latin typeface=".VnTime" panose="020B7200000000000000" pitchFamily="34" charset="0"/>
                      </a:endParaRP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000099"/>
                        </a:solidFill>
                        <a:effectLst/>
                        <a:latin typeface=".VnTime" panose="020B7200000000000000" pitchFamily="34" charset="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87222">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rgbClr val="000099"/>
                          </a:solidFill>
                          <a:effectLst/>
                          <a:latin typeface=".VnTime" panose="020B7200000000000000" pitchFamily="34" charset="0"/>
                        </a:rPr>
                        <a:t> </a:t>
                      </a: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000099"/>
                        </a:solidFill>
                        <a:effectLst/>
                        <a:latin typeface=".VnTime" panose="020B7200000000000000" pitchFamily="34" charset="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87222">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rgbClr val="000099"/>
                          </a:solidFill>
                          <a:effectLst/>
                          <a:latin typeface=".VnTime" panose="020B7200000000000000" pitchFamily="34" charset="0"/>
                        </a:rPr>
                        <a:t> </a:t>
                      </a: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000099"/>
                        </a:solidFill>
                        <a:effectLst/>
                        <a:latin typeface=".VnTime" panose="020B7200000000000000" pitchFamily="34" charset="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697232">
                <a:tc>
                  <a:txBody>
                    <a:bodyPr/>
                    <a:lstStyle/>
                    <a:p>
                      <a:endParaRPr lang="en-US" dirty="0"/>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000099"/>
                        </a:solidFill>
                        <a:effectLst/>
                        <a:latin typeface=".VnTime" panose="020B7200000000000000" pitchFamily="34" charset="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78589">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rgbClr val="000099"/>
                          </a:solidFill>
                          <a:effectLst/>
                          <a:latin typeface=".VnTime" panose="020B7200000000000000" pitchFamily="34" charset="0"/>
                        </a:rPr>
                        <a:t> </a:t>
                      </a:r>
                    </a:p>
                  </a:txBody>
                  <a:tcPr marT="45715" marB="4571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dirty="0" smtClean="0">
                        <a:ln>
                          <a:noFill/>
                        </a:ln>
                        <a:solidFill>
                          <a:srgbClr val="000099"/>
                        </a:solidFill>
                        <a:effectLst/>
                        <a:latin typeface=".VnTime" panose="020B7200000000000000" pitchFamily="34" charset="0"/>
                      </a:endParaRPr>
                    </a:p>
                  </a:txBody>
                  <a:tcPr marT="45715" marB="4571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Content Placeholder 2"/>
          <p:cNvSpPr txBox="1">
            <a:spLocks/>
          </p:cNvSpPr>
          <p:nvPr/>
        </p:nvSpPr>
        <p:spPr>
          <a:xfrm>
            <a:off x="0" y="1153577"/>
            <a:ext cx="7959144" cy="104393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3000" dirty="0" smtClean="0">
                <a:latin typeface="Times New Roman" panose="02020603050405020304" pitchFamily="18" charset="0"/>
                <a:cs typeface="Times New Roman" panose="02020603050405020304" pitchFamily="18" charset="0"/>
              </a:rPr>
              <a:t>1. </a:t>
            </a:r>
            <a:r>
              <a:rPr lang="en-US" sz="3000" dirty="0" err="1" smtClean="0">
                <a:latin typeface="Times New Roman" panose="02020603050405020304" pitchFamily="18" charset="0"/>
                <a:cs typeface="Times New Roman" panose="02020603050405020304" pitchFamily="18" charset="0"/>
              </a:rPr>
              <a:t>Tuy</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rét</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vẫn</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kéo</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dài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mùa</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xuân</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đã</a:t>
            </a:r>
            <a:r>
              <a:rPr lang="en-US" sz="3000" dirty="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đến</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bên</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bờ</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sông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Lương</a:t>
            </a:r>
            <a:r>
              <a:rPr lang="en-US" sz="3000" dirty="0" smtClean="0">
                <a:latin typeface="Times New Roman" panose="02020603050405020304" pitchFamily="18" charset="0"/>
                <a:cs typeface="Times New Roman" panose="02020603050405020304" pitchFamily="18" charset="0"/>
              </a:rPr>
              <a:t>.</a:t>
            </a:r>
            <a:endParaRPr lang="en-US" sz="3000" dirty="0" smtClean="0"/>
          </a:p>
          <a:p>
            <a:pPr marL="0" indent="0">
              <a:buFont typeface="Arial" panose="020B0604020202020204" pitchFamily="34" charset="0"/>
              <a:buNone/>
            </a:pPr>
            <a:endParaRPr lang="en-US" dirty="0"/>
          </a:p>
        </p:txBody>
      </p:sp>
      <p:sp>
        <p:nvSpPr>
          <p:cNvPr id="6" name="Content Placeholder 2"/>
          <p:cNvSpPr txBox="1">
            <a:spLocks/>
          </p:cNvSpPr>
          <p:nvPr/>
        </p:nvSpPr>
        <p:spPr>
          <a:xfrm>
            <a:off x="0" y="2076670"/>
            <a:ext cx="7959144" cy="9689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3000" dirty="0" smtClean="0">
                <a:latin typeface="Times New Roman" panose="02020603050405020304" pitchFamily="18" charset="0"/>
                <a:cs typeface="Times New Roman" panose="02020603050405020304" pitchFamily="18" charset="0"/>
              </a:rPr>
              <a:t>2. </a:t>
            </a:r>
            <a:r>
              <a:rPr lang="en-US" sz="3000" dirty="0" err="1" smtClean="0">
                <a:latin typeface="Times New Roman" panose="02020603050405020304" pitchFamily="18" charset="0"/>
                <a:cs typeface="Times New Roman" panose="02020603050405020304" pitchFamily="18" charset="0"/>
              </a:rPr>
              <a:t>Hai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người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giằng</a:t>
            </a:r>
            <a:r>
              <a:rPr lang="en-US" sz="3000" dirty="0" smtClean="0">
                <a:latin typeface="Times New Roman" panose="02020603050405020304" pitchFamily="18" charset="0"/>
                <a:cs typeface="Times New Roman" panose="02020603050405020304" pitchFamily="18" charset="0"/>
              </a:rPr>
              <a:t> co </a:t>
            </a:r>
            <a:r>
              <a:rPr lang="en-US" sz="3000" dirty="0" err="1" smtClean="0">
                <a:latin typeface="Times New Roman" panose="02020603050405020304" pitchFamily="18" charset="0"/>
                <a:cs typeface="Times New Roman" panose="02020603050405020304" pitchFamily="18" charset="0"/>
              </a:rPr>
              <a:t>nhau</a:t>
            </a:r>
            <a:r>
              <a:rPr lang="en-US" sz="3000" dirty="0" smtClean="0">
                <a:latin typeface="Times New Roman" panose="02020603050405020304" pitchFamily="18" charset="0"/>
                <a:cs typeface="Times New Roman" panose="02020603050405020304" pitchFamily="18" charset="0"/>
              </a:rPr>
              <a:t>, du </a:t>
            </a:r>
            <a:r>
              <a:rPr lang="en-US" sz="3000" dirty="0" err="1" smtClean="0">
                <a:latin typeface="Times New Roman" panose="02020603050405020304" pitchFamily="18" charset="0"/>
                <a:cs typeface="Times New Roman" panose="02020603050405020304" pitchFamily="18" charset="0"/>
              </a:rPr>
              <a:t>đẩy</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nhau</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rồi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ai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nấy</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đều</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buông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gậy</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ra</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áp</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vào</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vật</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nhau</a:t>
            </a:r>
            <a:endParaRPr lang="en-US" sz="3000" dirty="0" smtClean="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US" sz="3200" dirty="0">
              <a:latin typeface="Times New Roman" panose="02020603050405020304" pitchFamily="18" charset="0"/>
              <a:cs typeface="Times New Roman" panose="02020603050405020304" pitchFamily="18" charset="0"/>
            </a:endParaRPr>
          </a:p>
        </p:txBody>
      </p:sp>
      <p:sp>
        <p:nvSpPr>
          <p:cNvPr id="7" name="Content Placeholder 2"/>
          <p:cNvSpPr txBox="1">
            <a:spLocks/>
          </p:cNvSpPr>
          <p:nvPr/>
        </p:nvSpPr>
        <p:spPr>
          <a:xfrm>
            <a:off x="0" y="3172047"/>
            <a:ext cx="7959144" cy="8910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900" dirty="0" smtClean="0">
                <a:latin typeface="Times New Roman" panose="02020603050405020304" pitchFamily="18" charset="0"/>
                <a:cs typeface="Times New Roman" panose="02020603050405020304" pitchFamily="18" charset="0"/>
              </a:rPr>
              <a:t>3. </a:t>
            </a:r>
            <a:r>
              <a:rPr lang="en-US" sz="2900" dirty="0" err="1" smtClean="0">
                <a:latin typeface="Times New Roman" panose="02020603050405020304" pitchFamily="18" charset="0"/>
                <a:cs typeface="Times New Roman" panose="02020603050405020304" pitchFamily="18" charset="0"/>
              </a:rPr>
              <a:t>Cảnh</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vật</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chung</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quanh</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tôi</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đều</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thay</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đổi</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vì</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chính</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lòng</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tôi</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đang</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có</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sự</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thay</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đổi</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lớn</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Hôm</a:t>
            </a:r>
            <a:r>
              <a:rPr lang="en-US" sz="2900" dirty="0" smtClean="0">
                <a:latin typeface="Times New Roman" panose="02020603050405020304" pitchFamily="18" charset="0"/>
                <a:cs typeface="Times New Roman" panose="02020603050405020304" pitchFamily="18" charset="0"/>
              </a:rPr>
              <a:t> nay </a:t>
            </a:r>
            <a:r>
              <a:rPr lang="en-US" sz="2900" dirty="0" err="1" smtClean="0">
                <a:latin typeface="Times New Roman" panose="02020603050405020304" pitchFamily="18" charset="0"/>
                <a:cs typeface="Times New Roman" panose="02020603050405020304" pitchFamily="18" charset="0"/>
              </a:rPr>
              <a:t>tôi</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đi</a:t>
            </a:r>
            <a:r>
              <a:rPr lang="en-US" sz="2900" dirty="0" smtClean="0">
                <a:latin typeface="Times New Roman" panose="02020603050405020304" pitchFamily="18" charset="0"/>
                <a:cs typeface="Times New Roman" panose="02020603050405020304" pitchFamily="18" charset="0"/>
              </a:rPr>
              <a:t> </a:t>
            </a:r>
            <a:r>
              <a:rPr lang="en-US" sz="2900" dirty="0" err="1" smtClean="0">
                <a:latin typeface="Times New Roman" panose="02020603050405020304" pitchFamily="18" charset="0"/>
                <a:cs typeface="Times New Roman" panose="02020603050405020304" pitchFamily="18" charset="0"/>
              </a:rPr>
              <a:t>học</a:t>
            </a:r>
            <a:endParaRPr lang="en-US" sz="2900" dirty="0" smtClean="0">
              <a:latin typeface="Times New Roman" panose="02020603050405020304" pitchFamily="18" charset="0"/>
              <a:cs typeface="Times New Roman" panose="02020603050405020304" pitchFamily="18" charset="0"/>
            </a:endParaRPr>
          </a:p>
          <a:p>
            <a:pPr marL="0" indent="0" algn="just">
              <a:buFont typeface="Arial" panose="020B0604020202020204" pitchFamily="34" charset="0"/>
              <a:buNone/>
            </a:pPr>
            <a:endParaRPr lang="en-US" sz="2900" dirty="0"/>
          </a:p>
        </p:txBody>
      </p:sp>
      <p:sp>
        <p:nvSpPr>
          <p:cNvPr id="8" name="Content Placeholder 2"/>
          <p:cNvSpPr txBox="1">
            <a:spLocks/>
          </p:cNvSpPr>
          <p:nvPr/>
        </p:nvSpPr>
        <p:spPr>
          <a:xfrm>
            <a:off x="0" y="4236532"/>
            <a:ext cx="7959144" cy="544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000" dirty="0" smtClean="0">
                <a:latin typeface="Times New Roman" panose="02020603050405020304" pitchFamily="18" charset="0"/>
                <a:cs typeface="Times New Roman" panose="02020603050405020304" pitchFamily="18" charset="0"/>
              </a:rPr>
              <a:t>4. </a:t>
            </a:r>
            <a:r>
              <a:rPr lang="en-US" sz="3000" dirty="0" err="1" smtClean="0">
                <a:latin typeface="Times New Roman" panose="02020603050405020304" pitchFamily="18" charset="0"/>
                <a:cs typeface="Times New Roman" panose="02020603050405020304" pitchFamily="18" charset="0"/>
              </a:rPr>
              <a:t>Nó</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chẳng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những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học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giỏi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mà</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nó</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còn</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hát</a:t>
            </a:r>
            <a:r>
              <a:rPr lang="en-US" sz="3000" dirty="0" smtClean="0">
                <a:latin typeface="Times New Roman" panose="02020603050405020304" pitchFamily="18" charset="0"/>
                <a:cs typeface="Times New Roman" panose="02020603050405020304" pitchFamily="18" charset="0"/>
              </a:rPr>
              <a:t> hay</a:t>
            </a:r>
          </a:p>
          <a:p>
            <a:pPr marL="0" indent="0">
              <a:buFont typeface="Arial" panose="020B0604020202020204" pitchFamily="34" charset="0"/>
              <a:buNone/>
            </a:pPr>
            <a:endParaRPr lang="en-US" dirty="0"/>
          </a:p>
        </p:txBody>
      </p:sp>
      <p:sp>
        <p:nvSpPr>
          <p:cNvPr id="9" name="Content Placeholder 2"/>
          <p:cNvSpPr txBox="1">
            <a:spLocks/>
          </p:cNvSpPr>
          <p:nvPr/>
        </p:nvSpPr>
        <p:spPr>
          <a:xfrm>
            <a:off x="0" y="4882064"/>
            <a:ext cx="7959144" cy="544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000" dirty="0" smtClean="0">
                <a:latin typeface="Times New Roman" panose="02020603050405020304" pitchFamily="18" charset="0"/>
                <a:cs typeface="Times New Roman" panose="02020603050405020304" pitchFamily="18" charset="0"/>
              </a:rPr>
              <a:t>5. </a:t>
            </a:r>
            <a:r>
              <a:rPr lang="en-US" sz="3000" dirty="0" err="1" smtClean="0">
                <a:latin typeface="Times New Roman" panose="02020603050405020304" pitchFamily="18" charset="0"/>
                <a:cs typeface="Times New Roman" panose="02020603050405020304" pitchFamily="18" charset="0"/>
              </a:rPr>
              <a:t>Anh</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đi</a:t>
            </a:r>
            <a:r>
              <a:rPr lang="en-US" sz="3000" dirty="0" smtClean="0">
                <a:latin typeface="Times New Roman" panose="02020603050405020304" pitchFamily="18" charset="0"/>
                <a:cs typeface="Times New Roman" panose="02020603050405020304" pitchFamily="18" charset="0"/>
              </a:rPr>
              <a:t> hay </a:t>
            </a:r>
            <a:r>
              <a:rPr lang="en-US" sz="3000" dirty="0" err="1" smtClean="0">
                <a:latin typeface="Times New Roman" panose="02020603050405020304" pitchFamily="18" charset="0"/>
                <a:cs typeface="Times New Roman" panose="02020603050405020304" pitchFamily="18" charset="0"/>
              </a:rPr>
              <a:t>tôi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đi</a:t>
            </a:r>
            <a:r>
              <a:rPr lang="en-US" sz="3000" dirty="0" smtClean="0">
                <a:latin typeface="Times New Roman" panose="02020603050405020304" pitchFamily="18" charset="0"/>
                <a:cs typeface="Times New Roman" panose="02020603050405020304" pitchFamily="18" charset="0"/>
              </a:rPr>
              <a:t>.</a:t>
            </a:r>
          </a:p>
          <a:p>
            <a:pPr marL="0" indent="0">
              <a:buFont typeface="Arial" panose="020B0604020202020204" pitchFamily="34" charset="0"/>
              <a:buNone/>
            </a:pPr>
            <a:endParaRPr lang="en-US" dirty="0"/>
          </a:p>
        </p:txBody>
      </p:sp>
      <p:sp>
        <p:nvSpPr>
          <p:cNvPr id="10" name="Content Placeholder 2"/>
          <p:cNvSpPr txBox="1">
            <a:spLocks/>
          </p:cNvSpPr>
          <p:nvPr/>
        </p:nvSpPr>
        <p:spPr>
          <a:xfrm>
            <a:off x="0" y="5527595"/>
            <a:ext cx="10515600" cy="5440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000" dirty="0" smtClean="0">
                <a:latin typeface="Times New Roman" panose="02020603050405020304" pitchFamily="18" charset="0"/>
                <a:cs typeface="Times New Roman" panose="02020603050405020304" pitchFamily="18" charset="0"/>
              </a:rPr>
              <a:t>6. </a:t>
            </a:r>
            <a:r>
              <a:rPr lang="en-US" sz="3000" dirty="0" err="1" smtClean="0">
                <a:latin typeface="Times New Roman" panose="02020603050405020304" pitchFamily="18" charset="0"/>
                <a:cs typeface="Times New Roman" panose="02020603050405020304" pitchFamily="18" charset="0"/>
              </a:rPr>
              <a:t>Nó</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vừa</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học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bài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nó</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vừa</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nghe</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nhạc</a:t>
            </a:r>
            <a:r>
              <a:rPr lang="en-US" sz="3000" dirty="0" smtClean="0">
                <a:latin typeface="Times New Roman" panose="02020603050405020304" pitchFamily="18" charset="0"/>
                <a:cs typeface="Times New Roman" panose="02020603050405020304" pitchFamily="18" charset="0"/>
              </a:rPr>
              <a:t>.</a:t>
            </a:r>
          </a:p>
          <a:p>
            <a:pPr marL="0" indent="0">
              <a:buFont typeface="Arial" panose="020B0604020202020204" pitchFamily="34" charset="0"/>
              <a:buNone/>
            </a:pPr>
            <a:endParaRPr lang="en-US" dirty="0"/>
          </a:p>
        </p:txBody>
      </p:sp>
      <p:sp>
        <p:nvSpPr>
          <p:cNvPr id="11" name="Content Placeholder 2"/>
          <p:cNvSpPr txBox="1">
            <a:spLocks/>
          </p:cNvSpPr>
          <p:nvPr/>
        </p:nvSpPr>
        <p:spPr>
          <a:xfrm>
            <a:off x="0" y="6274570"/>
            <a:ext cx="10515600" cy="160668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3000" dirty="0" smtClean="0">
                <a:latin typeface="Times New Roman" panose="02020603050405020304" pitchFamily="18" charset="0"/>
                <a:cs typeface="Times New Roman" panose="02020603050405020304" pitchFamily="18" charset="0"/>
              </a:rPr>
              <a:t>7. </a:t>
            </a:r>
            <a:r>
              <a:rPr lang="en-US" sz="3000" dirty="0" err="1" smtClean="0">
                <a:latin typeface="Times New Roman" panose="02020603050405020304" pitchFamily="18" charset="0"/>
                <a:cs typeface="Times New Roman" panose="02020603050405020304" pitchFamily="18" charset="0"/>
              </a:rPr>
              <a:t>Mưa</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càng</a:t>
            </a:r>
            <a:r>
              <a:rPr lang="en-US" sz="3000" dirty="0" smtClean="0">
                <a:latin typeface="Times New Roman" panose="02020603050405020304" pitchFamily="18" charset="0"/>
                <a:cs typeface="Times New Roman" panose="02020603050405020304" pitchFamily="18" charset="0"/>
              </a:rPr>
              <a:t> to, </a:t>
            </a:r>
            <a:r>
              <a:rPr lang="en-US" sz="3000" dirty="0" err="1" smtClean="0">
                <a:latin typeface="Times New Roman" panose="02020603050405020304" pitchFamily="18" charset="0"/>
                <a:cs typeface="Times New Roman" panose="02020603050405020304" pitchFamily="18" charset="0"/>
              </a:rPr>
              <a:t>nước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càng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lớn</a:t>
            </a:r>
            <a:endParaRPr lang="en-US" sz="3000" dirty="0" smtClean="0">
              <a:latin typeface="Times New Roman" panose="02020603050405020304" pitchFamily="18" charset="0"/>
              <a:cs typeface="Times New Roman" panose="02020603050405020304" pitchFamily="18" charset="0"/>
            </a:endParaRPr>
          </a:p>
          <a:p>
            <a:pPr marL="0" indent="0">
              <a:buFont typeface="Arial" panose="020B0604020202020204" pitchFamily="34" charset="0"/>
              <a:buNone/>
            </a:pPr>
            <a:endParaRPr lang="en-US" sz="3200" dirty="0"/>
          </a:p>
        </p:txBody>
      </p:sp>
      <p:sp>
        <p:nvSpPr>
          <p:cNvPr id="12" name="Rectangle 2"/>
          <p:cNvSpPr txBox="1">
            <a:spLocks noChangeArrowheads="1"/>
          </p:cNvSpPr>
          <p:nvPr/>
        </p:nvSpPr>
        <p:spPr>
          <a:xfrm>
            <a:off x="8126570" y="1331687"/>
            <a:ext cx="3910884"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000" i="1" dirty="0" err="1" smtClean="0">
                <a:solidFill>
                  <a:srgbClr val="FF0000"/>
                </a:solidFill>
                <a:latin typeface="Times New Roman" panose="02020603050405020304" pitchFamily="18" charset="0"/>
                <a:cs typeface="Times New Roman" panose="02020603050405020304" pitchFamily="18" charset="0"/>
              </a:rPr>
              <a:t>Quan</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hệ</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tương</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phản</a:t>
            </a:r>
            <a:endParaRPr lang="en-US" sz="3000" i="1" u="sng" dirty="0">
              <a:solidFill>
                <a:srgbClr val="FF0000"/>
              </a:solidFill>
              <a:latin typeface=".VnTime" panose="020B7200000000000000" pitchFamily="34" charset="0"/>
            </a:endParaRPr>
          </a:p>
        </p:txBody>
      </p:sp>
      <p:sp>
        <p:nvSpPr>
          <p:cNvPr id="13" name="Rectangle 2"/>
          <p:cNvSpPr txBox="1">
            <a:spLocks noChangeArrowheads="1"/>
          </p:cNvSpPr>
          <p:nvPr/>
        </p:nvSpPr>
        <p:spPr>
          <a:xfrm>
            <a:off x="373488" y="1142144"/>
            <a:ext cx="875763"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000" b="1" dirty="0" err="1">
                <a:solidFill>
                  <a:srgbClr val="FF0000"/>
                </a:solidFill>
                <a:latin typeface="Times New Roman" panose="02020603050405020304" pitchFamily="18" charset="0"/>
                <a:cs typeface="Times New Roman" panose="02020603050405020304" pitchFamily="18" charset="0"/>
              </a:rPr>
              <a:t>Tuy</a:t>
            </a:r>
            <a:endParaRPr lang="en-US" sz="3000" b="1" i="1" u="sng" dirty="0">
              <a:solidFill>
                <a:srgbClr val="FF0000"/>
              </a:solidFill>
              <a:latin typeface=".VnTime" panose="020B7200000000000000" pitchFamily="34" charset="0"/>
            </a:endParaRPr>
          </a:p>
        </p:txBody>
      </p:sp>
      <p:sp>
        <p:nvSpPr>
          <p:cNvPr id="14" name="Rectangle 2"/>
          <p:cNvSpPr txBox="1">
            <a:spLocks noChangeArrowheads="1"/>
          </p:cNvSpPr>
          <p:nvPr/>
        </p:nvSpPr>
        <p:spPr>
          <a:xfrm>
            <a:off x="8281114" y="2250710"/>
            <a:ext cx="3588913"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000" i="1" dirty="0" err="1" smtClean="0">
                <a:solidFill>
                  <a:srgbClr val="FF0000"/>
                </a:solidFill>
                <a:latin typeface="Times New Roman" panose="02020603050405020304" pitchFamily="18" charset="0"/>
                <a:cs typeface="Times New Roman" panose="02020603050405020304" pitchFamily="18" charset="0"/>
              </a:rPr>
              <a:t>Quan</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hệ</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tiếp</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nối</a:t>
            </a:r>
            <a:endParaRPr lang="en-US" sz="3000" i="1" u="sng" dirty="0">
              <a:solidFill>
                <a:srgbClr val="FF0000"/>
              </a:solidFill>
              <a:latin typeface=".VnTime" panose="020B7200000000000000" pitchFamily="34" charset="0"/>
            </a:endParaRPr>
          </a:p>
        </p:txBody>
      </p:sp>
      <p:sp>
        <p:nvSpPr>
          <p:cNvPr id="15" name="Rectangle 2"/>
          <p:cNvSpPr txBox="1">
            <a:spLocks noChangeArrowheads="1"/>
          </p:cNvSpPr>
          <p:nvPr/>
        </p:nvSpPr>
        <p:spPr>
          <a:xfrm>
            <a:off x="6787165" y="2083042"/>
            <a:ext cx="850005"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000" b="1" dirty="0" err="1">
                <a:solidFill>
                  <a:srgbClr val="FF0000"/>
                </a:solidFill>
                <a:latin typeface="Times New Roman" panose="02020603050405020304" pitchFamily="18" charset="0"/>
                <a:cs typeface="Times New Roman" panose="02020603050405020304" pitchFamily="18" charset="0"/>
              </a:rPr>
              <a:t>rồi</a:t>
            </a:r>
            <a:endParaRPr lang="en-US" sz="3000" b="1" i="1" u="sng" dirty="0">
              <a:solidFill>
                <a:srgbClr val="FF0000"/>
              </a:solidFill>
              <a:latin typeface=".VnTime" panose="020B7200000000000000" pitchFamily="34" charset="0"/>
            </a:endParaRPr>
          </a:p>
        </p:txBody>
      </p:sp>
      <p:sp>
        <p:nvSpPr>
          <p:cNvPr id="16" name="Rectangle 2"/>
          <p:cNvSpPr txBox="1">
            <a:spLocks noChangeArrowheads="1"/>
          </p:cNvSpPr>
          <p:nvPr/>
        </p:nvSpPr>
        <p:spPr>
          <a:xfrm>
            <a:off x="8075054" y="3155783"/>
            <a:ext cx="4232857" cy="896446"/>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000" i="1" dirty="0" err="1" smtClean="0">
                <a:solidFill>
                  <a:srgbClr val="FF0000"/>
                </a:solidFill>
                <a:latin typeface="Times New Roman" panose="02020603050405020304" pitchFamily="18" charset="0"/>
                <a:cs typeface="Times New Roman" panose="02020603050405020304" pitchFamily="18" charset="0"/>
              </a:rPr>
              <a:t>Quan</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hệ</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nguyên</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nhân</a:t>
            </a:r>
            <a:endParaRPr lang="en-US" sz="3000" i="1" dirty="0" smtClean="0">
              <a:solidFill>
                <a:srgbClr val="FF0000"/>
              </a:solidFill>
              <a:latin typeface="Times New Roman" panose="02020603050405020304" pitchFamily="18" charset="0"/>
              <a:cs typeface="Times New Roman" panose="02020603050405020304" pitchFamily="18" charset="0"/>
            </a:endParaRPr>
          </a:p>
          <a:p>
            <a:pPr algn="l"/>
            <a:r>
              <a:rPr lang="en-US" sz="3000" i="1" dirty="0" err="1" smtClean="0">
                <a:solidFill>
                  <a:srgbClr val="FF0000"/>
                </a:solidFill>
                <a:latin typeface="Times New Roman" panose="02020603050405020304" pitchFamily="18" charset="0"/>
                <a:cs typeface="Times New Roman" panose="02020603050405020304" pitchFamily="18" charset="0"/>
              </a:rPr>
              <a:t>Quan</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hệ</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giải</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thích</a:t>
            </a:r>
            <a:endParaRPr lang="en-US" sz="3000" i="1" dirty="0">
              <a:solidFill>
                <a:srgbClr val="FF0000"/>
              </a:solidFill>
              <a:latin typeface=".VnTime" panose="020B7200000000000000" pitchFamily="34" charset="0"/>
            </a:endParaRPr>
          </a:p>
        </p:txBody>
      </p:sp>
      <p:sp>
        <p:nvSpPr>
          <p:cNvPr id="17" name="Rectangle 2"/>
          <p:cNvSpPr txBox="1">
            <a:spLocks noChangeArrowheads="1"/>
          </p:cNvSpPr>
          <p:nvPr/>
        </p:nvSpPr>
        <p:spPr>
          <a:xfrm>
            <a:off x="6400800" y="3150435"/>
            <a:ext cx="730874"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err="1">
                <a:solidFill>
                  <a:srgbClr val="FF0000"/>
                </a:solidFill>
                <a:latin typeface="Times New Roman" panose="02020603050405020304" pitchFamily="18" charset="0"/>
                <a:cs typeface="Times New Roman" panose="02020603050405020304" pitchFamily="18" charset="0"/>
              </a:rPr>
              <a:t>vì</a:t>
            </a:r>
            <a:endParaRPr lang="en-US" sz="3000" b="1" i="1" u="sng" dirty="0">
              <a:solidFill>
                <a:srgbClr val="FF0000"/>
              </a:solidFill>
              <a:latin typeface=".VnTime" panose="020B7200000000000000" pitchFamily="34" charset="0"/>
            </a:endParaRPr>
          </a:p>
        </p:txBody>
      </p:sp>
      <p:sp>
        <p:nvSpPr>
          <p:cNvPr id="18" name="Rectangle 2"/>
          <p:cNvSpPr txBox="1">
            <a:spLocks noChangeArrowheads="1"/>
          </p:cNvSpPr>
          <p:nvPr/>
        </p:nvSpPr>
        <p:spPr>
          <a:xfrm>
            <a:off x="4452870" y="3551279"/>
            <a:ext cx="740535"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a:solidFill>
                  <a:srgbClr val="FF0000"/>
                </a:solidFill>
                <a:latin typeface="Times New Roman" panose="02020603050405020304" pitchFamily="18" charset="0"/>
                <a:cs typeface="Times New Roman" panose="02020603050405020304" pitchFamily="18" charset="0"/>
              </a:rPr>
              <a:t>:</a:t>
            </a:r>
            <a:endParaRPr lang="en-US" sz="3000" b="1" i="1" u="sng" dirty="0">
              <a:solidFill>
                <a:srgbClr val="FF0000"/>
              </a:solidFill>
              <a:latin typeface=".VnTime" panose="020B7200000000000000" pitchFamily="34" charset="0"/>
            </a:endParaRPr>
          </a:p>
        </p:txBody>
      </p:sp>
      <p:sp>
        <p:nvSpPr>
          <p:cNvPr id="19" name="Rectangle 2"/>
          <p:cNvSpPr txBox="1">
            <a:spLocks noChangeArrowheads="1"/>
          </p:cNvSpPr>
          <p:nvPr/>
        </p:nvSpPr>
        <p:spPr>
          <a:xfrm>
            <a:off x="8075054" y="4204322"/>
            <a:ext cx="3588913"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000" i="1" dirty="0" err="1" smtClean="0">
                <a:solidFill>
                  <a:srgbClr val="FF0000"/>
                </a:solidFill>
                <a:latin typeface="Times New Roman" panose="02020603050405020304" pitchFamily="18" charset="0"/>
                <a:cs typeface="Times New Roman" panose="02020603050405020304" pitchFamily="18" charset="0"/>
              </a:rPr>
              <a:t>Quan</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hệ</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bổ</a:t>
            </a:r>
            <a:r>
              <a:rPr lang="en-US" sz="3000" i="1" dirty="0" smtClean="0">
                <a:solidFill>
                  <a:srgbClr val="FF0000"/>
                </a:solidFill>
                <a:latin typeface="Times New Roman" panose="02020603050405020304" pitchFamily="18" charset="0"/>
                <a:cs typeface="Times New Roman" panose="02020603050405020304" pitchFamily="18" charset="0"/>
              </a:rPr>
              <a:t> sung</a:t>
            </a:r>
            <a:endParaRPr lang="en-US" sz="3000" i="1" u="sng" dirty="0">
              <a:solidFill>
                <a:srgbClr val="FF0000"/>
              </a:solidFill>
              <a:latin typeface=".VnTime" panose="020B7200000000000000" pitchFamily="34" charset="0"/>
            </a:endParaRPr>
          </a:p>
        </p:txBody>
      </p:sp>
      <p:sp>
        <p:nvSpPr>
          <p:cNvPr id="20" name="Rectangle 2"/>
          <p:cNvSpPr txBox="1">
            <a:spLocks noChangeArrowheads="1"/>
          </p:cNvSpPr>
          <p:nvPr/>
        </p:nvSpPr>
        <p:spPr>
          <a:xfrm>
            <a:off x="824248" y="4235848"/>
            <a:ext cx="6452316"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000" b="1" dirty="0" smtClean="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chẳng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những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mà</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còn</a:t>
            </a:r>
            <a:endParaRPr lang="en-US" sz="2900" b="1" i="1" u="sng" dirty="0">
              <a:solidFill>
                <a:srgbClr val="FF0000"/>
              </a:solidFill>
              <a:latin typeface=".VnTime" panose="020B7200000000000000" pitchFamily="34" charset="0"/>
            </a:endParaRPr>
          </a:p>
        </p:txBody>
      </p:sp>
      <p:sp>
        <p:nvSpPr>
          <p:cNvPr id="22" name="Rectangle 2"/>
          <p:cNvSpPr txBox="1">
            <a:spLocks noChangeArrowheads="1"/>
          </p:cNvSpPr>
          <p:nvPr/>
        </p:nvSpPr>
        <p:spPr>
          <a:xfrm>
            <a:off x="8809147" y="5538283"/>
            <a:ext cx="785611"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000" b="1" dirty="0" smtClean="0">
                <a:solidFill>
                  <a:srgbClr val="FF0000"/>
                </a:solidFill>
                <a:latin typeface="Times New Roman" panose="02020603050405020304" pitchFamily="18" charset="0"/>
                <a:cs typeface="Times New Roman" panose="02020603050405020304" pitchFamily="18" charset="0"/>
              </a:rPr>
              <a:t> </a:t>
            </a:r>
            <a:endParaRPr lang="en-US" sz="2900" b="1" i="1" u="sng" dirty="0">
              <a:solidFill>
                <a:srgbClr val="FF0000"/>
              </a:solidFill>
              <a:latin typeface=".VnTime" panose="020B7200000000000000" pitchFamily="34" charset="0"/>
            </a:endParaRPr>
          </a:p>
        </p:txBody>
      </p:sp>
      <p:sp>
        <p:nvSpPr>
          <p:cNvPr id="28" name="Rectangle 2"/>
          <p:cNvSpPr txBox="1">
            <a:spLocks noChangeArrowheads="1"/>
          </p:cNvSpPr>
          <p:nvPr/>
        </p:nvSpPr>
        <p:spPr>
          <a:xfrm>
            <a:off x="8178081" y="4873939"/>
            <a:ext cx="3588913"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000" i="1" dirty="0" err="1" smtClean="0">
                <a:solidFill>
                  <a:srgbClr val="FF0000"/>
                </a:solidFill>
                <a:latin typeface="Times New Roman" panose="02020603050405020304" pitchFamily="18" charset="0"/>
                <a:cs typeface="Times New Roman" panose="02020603050405020304" pitchFamily="18" charset="0"/>
              </a:rPr>
              <a:t>Quan</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hệ</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lựa</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chọn</a:t>
            </a:r>
            <a:endParaRPr lang="en-US" sz="3000" i="1" u="sng" dirty="0">
              <a:solidFill>
                <a:srgbClr val="FF0000"/>
              </a:solidFill>
              <a:latin typeface=".VnTime" panose="020B7200000000000000" pitchFamily="34" charset="0"/>
            </a:endParaRPr>
          </a:p>
        </p:txBody>
      </p:sp>
      <p:sp>
        <p:nvSpPr>
          <p:cNvPr id="29" name="Rectangle 2"/>
          <p:cNvSpPr txBox="1">
            <a:spLocks noChangeArrowheads="1"/>
          </p:cNvSpPr>
          <p:nvPr/>
        </p:nvSpPr>
        <p:spPr>
          <a:xfrm>
            <a:off x="1345843" y="4868901"/>
            <a:ext cx="1032456"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000" b="1" dirty="0">
                <a:solidFill>
                  <a:srgbClr val="FF0000"/>
                </a:solidFill>
                <a:latin typeface="Times New Roman" panose="02020603050405020304" pitchFamily="18" charset="0"/>
                <a:cs typeface="Times New Roman" panose="02020603050405020304" pitchFamily="18" charset="0"/>
              </a:rPr>
              <a:t>hay</a:t>
            </a:r>
            <a:endParaRPr lang="en-US" sz="3000" b="1" i="1" u="sng" dirty="0">
              <a:solidFill>
                <a:srgbClr val="FF0000"/>
              </a:solidFill>
              <a:latin typeface=".VnTime" panose="020B7200000000000000" pitchFamily="34" charset="0"/>
            </a:endParaRPr>
          </a:p>
        </p:txBody>
      </p:sp>
      <p:sp>
        <p:nvSpPr>
          <p:cNvPr id="30" name="Rectangle 2"/>
          <p:cNvSpPr txBox="1">
            <a:spLocks noChangeArrowheads="1"/>
          </p:cNvSpPr>
          <p:nvPr/>
        </p:nvSpPr>
        <p:spPr>
          <a:xfrm>
            <a:off x="8126568" y="5566165"/>
            <a:ext cx="3588913"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000" i="1" dirty="0" err="1" smtClean="0">
                <a:solidFill>
                  <a:srgbClr val="FF0000"/>
                </a:solidFill>
                <a:latin typeface="Times New Roman" panose="02020603050405020304" pitchFamily="18" charset="0"/>
                <a:cs typeface="Times New Roman" panose="02020603050405020304" pitchFamily="18" charset="0"/>
              </a:rPr>
              <a:t>Quan</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hệ</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đồng</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thời</a:t>
            </a:r>
            <a:endParaRPr lang="en-US" sz="3000" i="1" u="sng" dirty="0">
              <a:solidFill>
                <a:srgbClr val="FF0000"/>
              </a:solidFill>
              <a:latin typeface=".VnTime" panose="020B7200000000000000" pitchFamily="34" charset="0"/>
            </a:endParaRPr>
          </a:p>
        </p:txBody>
      </p:sp>
      <p:sp>
        <p:nvSpPr>
          <p:cNvPr id="31" name="Rectangle 2"/>
          <p:cNvSpPr txBox="1">
            <a:spLocks noChangeArrowheads="1"/>
          </p:cNvSpPr>
          <p:nvPr/>
        </p:nvSpPr>
        <p:spPr>
          <a:xfrm>
            <a:off x="940155" y="5541884"/>
            <a:ext cx="3588913"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000" b="1" dirty="0" err="1">
                <a:solidFill>
                  <a:srgbClr val="FF0000"/>
                </a:solidFill>
                <a:latin typeface="Times New Roman" panose="02020603050405020304" pitchFamily="18" charset="0"/>
                <a:cs typeface="Times New Roman" panose="02020603050405020304" pitchFamily="18" charset="0"/>
              </a:rPr>
              <a:t>vừa</a:t>
            </a:r>
            <a:r>
              <a:rPr lang="en-US" sz="3000" b="1" dirty="0">
                <a:solidFill>
                  <a:srgbClr val="FF0000"/>
                </a:solidFill>
                <a:latin typeface="Times New Roman" panose="02020603050405020304" pitchFamily="18" charset="0"/>
                <a:cs typeface="Times New Roman" panose="02020603050405020304" pitchFamily="18" charset="0"/>
              </a:rPr>
              <a:t> </a:t>
            </a:r>
            <a:r>
              <a:rPr lang="en-US" sz="3000" b="1" dirty="0" smtClean="0">
                <a:solidFill>
                  <a:srgbClr val="FF0000"/>
                </a:solidFill>
                <a:latin typeface="Times New Roman" panose="02020603050405020304" pitchFamily="18" charset="0"/>
                <a:cs typeface="Times New Roman" panose="02020603050405020304" pitchFamily="18" charset="0"/>
              </a:rPr>
              <a:t>                 </a:t>
            </a:r>
            <a:r>
              <a:rPr lang="en-US" sz="3000" b="1" dirty="0" err="1" smtClean="0">
                <a:solidFill>
                  <a:srgbClr val="FF0000"/>
                </a:solidFill>
                <a:latin typeface="Times New Roman" panose="02020603050405020304" pitchFamily="18" charset="0"/>
                <a:cs typeface="Times New Roman" panose="02020603050405020304" pitchFamily="18" charset="0"/>
              </a:rPr>
              <a:t>vừa</a:t>
            </a:r>
            <a:endParaRPr lang="en-US" sz="3000" b="1" i="1" u="sng" dirty="0">
              <a:solidFill>
                <a:srgbClr val="FF0000"/>
              </a:solidFill>
              <a:latin typeface=".VnTime" panose="020B7200000000000000" pitchFamily="34" charset="0"/>
            </a:endParaRPr>
          </a:p>
        </p:txBody>
      </p:sp>
      <p:sp>
        <p:nvSpPr>
          <p:cNvPr id="34" name="Rectangle 2"/>
          <p:cNvSpPr txBox="1">
            <a:spLocks noChangeArrowheads="1"/>
          </p:cNvSpPr>
          <p:nvPr/>
        </p:nvSpPr>
        <p:spPr>
          <a:xfrm>
            <a:off x="8126568" y="6240753"/>
            <a:ext cx="3588913"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000" i="1" dirty="0" err="1" smtClean="0">
                <a:solidFill>
                  <a:srgbClr val="FF0000"/>
                </a:solidFill>
                <a:latin typeface="Times New Roman" panose="02020603050405020304" pitchFamily="18" charset="0"/>
                <a:cs typeface="Times New Roman" panose="02020603050405020304" pitchFamily="18" charset="0"/>
              </a:rPr>
              <a:t>Quan</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hệ</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tăng</a:t>
            </a:r>
            <a:r>
              <a:rPr lang="en-US" sz="3000" i="1" dirty="0" smtClean="0">
                <a:solidFill>
                  <a:srgbClr val="FF0000"/>
                </a:solidFill>
                <a:latin typeface="Times New Roman" panose="02020603050405020304" pitchFamily="18" charset="0"/>
                <a:cs typeface="Times New Roman" panose="02020603050405020304" pitchFamily="18" charset="0"/>
              </a:rPr>
              <a:t> </a:t>
            </a:r>
            <a:r>
              <a:rPr lang="en-US" sz="3000" i="1" dirty="0" err="1" smtClean="0">
                <a:solidFill>
                  <a:srgbClr val="FF0000"/>
                </a:solidFill>
                <a:latin typeface="Times New Roman" panose="02020603050405020304" pitchFamily="18" charset="0"/>
                <a:cs typeface="Times New Roman" panose="02020603050405020304" pitchFamily="18" charset="0"/>
              </a:rPr>
              <a:t>tiến</a:t>
            </a:r>
            <a:endParaRPr lang="en-US" sz="3000" i="1" u="sng" dirty="0">
              <a:solidFill>
                <a:srgbClr val="FF0000"/>
              </a:solidFill>
              <a:latin typeface=".VnTime" panose="020B7200000000000000" pitchFamily="34" charset="0"/>
            </a:endParaRPr>
          </a:p>
        </p:txBody>
      </p:sp>
      <p:sp>
        <p:nvSpPr>
          <p:cNvPr id="35" name="Rectangle 2"/>
          <p:cNvSpPr txBox="1">
            <a:spLocks noChangeArrowheads="1"/>
          </p:cNvSpPr>
          <p:nvPr/>
        </p:nvSpPr>
        <p:spPr>
          <a:xfrm>
            <a:off x="1178414" y="6283848"/>
            <a:ext cx="3612524" cy="533400"/>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000" b="1" dirty="0" err="1">
                <a:solidFill>
                  <a:srgbClr val="FF0000"/>
                </a:solidFill>
                <a:latin typeface="Times New Roman" panose="02020603050405020304" pitchFamily="18" charset="0"/>
                <a:cs typeface="Times New Roman" panose="02020603050405020304" pitchFamily="18" charset="0"/>
              </a:rPr>
              <a:t>càng</a:t>
            </a:r>
            <a:r>
              <a:rPr lang="en-US" sz="3000" b="1" dirty="0">
                <a:solidFill>
                  <a:srgbClr val="FF0000"/>
                </a:solidFill>
                <a:latin typeface="Times New Roman" panose="02020603050405020304" pitchFamily="18" charset="0"/>
                <a:cs typeface="Times New Roman" panose="02020603050405020304" pitchFamily="18" charset="0"/>
              </a:rPr>
              <a:t> </a:t>
            </a:r>
            <a:r>
              <a:rPr lang="en-US" sz="3000" b="1" dirty="0" smtClean="0">
                <a:solidFill>
                  <a:srgbClr val="FF0000"/>
                </a:solidFill>
                <a:latin typeface="Times New Roman" panose="02020603050405020304" pitchFamily="18" charset="0"/>
                <a:cs typeface="Times New Roman" panose="02020603050405020304" pitchFamily="18" charset="0"/>
              </a:rPr>
              <a:t>              </a:t>
            </a:r>
            <a:r>
              <a:rPr lang="en-US" sz="3000" b="1" dirty="0" err="1" smtClean="0">
                <a:solidFill>
                  <a:srgbClr val="FF0000"/>
                </a:solidFill>
                <a:latin typeface="Times New Roman" panose="02020603050405020304" pitchFamily="18" charset="0"/>
                <a:cs typeface="Times New Roman" panose="02020603050405020304" pitchFamily="18" charset="0"/>
              </a:rPr>
              <a:t>càng</a:t>
            </a:r>
            <a:endParaRPr lang="en-US" sz="3000" b="1" i="1" u="sng" dirty="0">
              <a:solidFill>
                <a:srgbClr val="FF0000"/>
              </a:solidFill>
              <a:latin typeface=".VnTime" panose="020B7200000000000000" pitchFamily="34" charset="0"/>
            </a:endParaRPr>
          </a:p>
        </p:txBody>
      </p:sp>
    </p:spTree>
    <p:extLst>
      <p:ext uri="{BB962C8B-B14F-4D97-AF65-F5344CB8AC3E}">
        <p14:creationId xmlns:p14="http://schemas.microsoft.com/office/powerpoint/2010/main" val="23444766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8241"/>
                                        </p:tgtEl>
                                        <p:attrNameLst>
                                          <p:attrName>style.visibility</p:attrName>
                                        </p:attrNameLst>
                                      </p:cBhvr>
                                      <p:to>
                                        <p:strVal val="visible"/>
                                      </p:to>
                                    </p:set>
                                    <p:animEffect transition="in" filter="diamond(in)">
                                      <p:cBhvr>
                                        <p:cTn id="7" dur="2000"/>
                                        <p:tgtEl>
                                          <p:spTgt spid="82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blinds(horizontal)">
                                      <p:cBhvr>
                                        <p:cTn id="47" dur="500"/>
                                        <p:tgtEl>
                                          <p:spTgt spid="1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linds(horizontal)">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linds(horizontal)">
                                      <p:cBhvr>
                                        <p:cTn id="57" dur="5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blinds(horizontal)">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blinds(horizontal)">
                                      <p:cBhvr>
                                        <p:cTn id="67" dur="500"/>
                                        <p:tgtEl>
                                          <p:spTgt spid="2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blinds(horizontal)">
                                      <p:cBhvr>
                                        <p:cTn id="72" dur="500"/>
                                        <p:tgtEl>
                                          <p:spTgt spid="3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blinds(horizontal)">
                                      <p:cBhvr>
                                        <p:cTn id="77" dur="500"/>
                                        <p:tgtEl>
                                          <p:spTgt spid="3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blinds(horizontal)">
                                      <p:cBhvr>
                                        <p:cTn id="82" dur="500"/>
                                        <p:tgtEl>
                                          <p:spTgt spid="34"/>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blinds(horizontal)">
                                      <p:cBhvr>
                                        <p:cTn id="8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p:bldP spid="19" grpId="0"/>
      <p:bldP spid="20" grpId="0"/>
      <p:bldP spid="22" grpId="0"/>
      <p:bldP spid="28" grpId="0"/>
      <p:bldP spid="29" grpId="0"/>
      <p:bldP spid="30" grpId="0"/>
      <p:bldP spid="31"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p:bgPr>
        <a:solidFill>
          <a:schemeClr val="bg1"/>
        </a:solidFill>
        <a:effectLst/>
      </p:bgPr>
    </p:bg>
    <p:spTree>
      <p:nvGrpSpPr>
        <p:cNvPr id="1" name=""/>
        <p:cNvGrpSpPr/>
        <p:nvPr/>
      </p:nvGrpSpPr>
      <p:grpSpPr>
        <a:xfrm>
          <a:off x="0" y="0"/>
          <a:ext cx="0" cy="0"/>
          <a:chOff x="0" y="0"/>
          <a:chExt cx="0" cy="0"/>
        </a:xfrm>
      </p:grpSpPr>
      <p:graphicFrame>
        <p:nvGraphicFramePr>
          <p:cNvPr id="8241" name="Group 49"/>
          <p:cNvGraphicFramePr>
            <a:graphicFrameLocks noGrp="1"/>
          </p:cNvGraphicFramePr>
          <p:nvPr>
            <p:ph idx="1"/>
            <p:extLst>
              <p:ext uri="{D42A27DB-BD31-4B8C-83A1-F6EECF244321}">
                <p14:modId xmlns:p14="http://schemas.microsoft.com/office/powerpoint/2010/main" val="2221107102"/>
              </p:ext>
            </p:extLst>
          </p:nvPr>
        </p:nvGraphicFramePr>
        <p:xfrm>
          <a:off x="280958" y="194179"/>
          <a:ext cx="11500834" cy="6525372"/>
        </p:xfrm>
        <a:graphic>
          <a:graphicData uri="http://schemas.openxmlformats.org/drawingml/2006/table">
            <a:tbl>
              <a:tblPr/>
              <a:tblGrid>
                <a:gridCol w="5009882"/>
                <a:gridCol w="6490952"/>
              </a:tblGrid>
              <a:tr h="1003367">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Quan</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hệ</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ý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nghĩa</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giữa</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các</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vế</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câu</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ghép</a:t>
                      </a:r>
                      <a:endPar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Dấu</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hiệu</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hình</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thức</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thường</a:t>
                      </a:r>
                      <a:r>
                        <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 </a:t>
                      </a:r>
                      <a:r>
                        <a:rPr kumimoji="0" lang="en-US" sz="2800" b="1" i="0" u="none" strike="noStrike" cap="none" normalizeH="0" baseline="0" dirty="0" err="1" smtClean="0">
                          <a:ln>
                            <a:noFill/>
                          </a:ln>
                          <a:solidFill>
                            <a:srgbClr val="FF0000"/>
                          </a:solidFill>
                          <a:effectLst/>
                          <a:latin typeface="Times New Roman" panose="02020603050405020304" pitchFamily="18" charset="0"/>
                          <a:cs typeface="Times New Roman" panose="02020603050405020304" pitchFamily="18" charset="0"/>
                        </a:rPr>
                        <a:t>gặp</a:t>
                      </a:r>
                      <a:endParaRPr kumimoji="0" lang="en-US" sz="28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6323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Quan</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hÖ</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nguyªn</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nh©n</a:t>
                      </a:r>
                      <a:endParaRPr kumimoji="0" lang="en-US" sz="2400" b="1" i="0" u="none" strike="noStrike" cap="none" normalizeH="0" baseline="0" dirty="0" smtClean="0">
                        <a:ln>
                          <a:noFill/>
                        </a:ln>
                        <a:solidFill>
                          <a:schemeClr val="tx1"/>
                        </a:solidFill>
                        <a:effectLst/>
                        <a:latin typeface=".VnTime" panose="020B7200000000000000"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VnTime" panose="020B7200000000000000" pitchFamily="34" charset="0"/>
                        </a:rPr>
                        <a:t>V× … </a:t>
                      </a:r>
                      <a:r>
                        <a:rPr kumimoji="0" lang="en-US" sz="2400" b="1" i="0" u="none" strike="noStrike" cap="none" normalizeH="0" baseline="0" dirty="0" err="1" smtClean="0">
                          <a:ln>
                            <a:noFill/>
                          </a:ln>
                          <a:solidFill>
                            <a:schemeClr val="tx1"/>
                          </a:solidFill>
                          <a:effectLst/>
                          <a:latin typeface=".VnTime" panose="020B7200000000000000" pitchFamily="34" charset="0"/>
                        </a:rPr>
                        <a:t>nªn</a:t>
                      </a:r>
                      <a:r>
                        <a:rPr kumimoji="0" lang="en-US" sz="2400" b="1" i="0" u="none" strike="noStrike" cap="none" normalizeH="0" baseline="0" dirty="0" smtClean="0">
                          <a:ln>
                            <a:noFill/>
                          </a:ln>
                          <a:solidFill>
                            <a:schemeClr val="tx1"/>
                          </a:solidFill>
                          <a:effectLst/>
                          <a:latin typeface=".VnTime" panose="020B7200000000000000" pitchFamily="34" charset="0"/>
                        </a:rPr>
                        <a:t> , t¹i … </a:t>
                      </a:r>
                      <a:r>
                        <a:rPr kumimoji="0" lang="en-US" sz="2400" b="1" i="0" u="none" strike="noStrike" cap="none" normalizeH="0" baseline="0" dirty="0" err="1" smtClean="0">
                          <a:ln>
                            <a:noFill/>
                          </a:ln>
                          <a:solidFill>
                            <a:schemeClr val="tx1"/>
                          </a:solidFill>
                          <a:effectLst/>
                          <a:latin typeface=".VnTime" panose="020B7200000000000000" pitchFamily="34" charset="0"/>
                        </a:rPr>
                        <a:t>nªn</a:t>
                      </a:r>
                      <a:r>
                        <a:rPr kumimoji="0" lang="en-US" sz="2400" b="1" i="0" u="none" strike="noStrike" cap="none" normalizeH="0" baseline="0" dirty="0" smtClean="0">
                          <a:ln>
                            <a:noFill/>
                          </a:ln>
                          <a:solidFill>
                            <a:schemeClr val="tx1"/>
                          </a:solidFill>
                          <a:effectLst/>
                          <a:latin typeface=".VnTime" panose="020B7200000000000000" pitchFamily="34" charset="0"/>
                        </a:rPr>
                        <a:t> , </a:t>
                      </a:r>
                      <a:r>
                        <a:rPr kumimoji="0" lang="en-US" sz="2400" b="1" i="0" u="none" strike="noStrike" cap="none" normalizeH="0" baseline="0" dirty="0" err="1" smtClean="0">
                          <a:ln>
                            <a:noFill/>
                          </a:ln>
                          <a:solidFill>
                            <a:schemeClr val="tx1"/>
                          </a:solidFill>
                          <a:effectLst/>
                          <a:latin typeface=".VnTime" panose="020B7200000000000000" pitchFamily="34" charset="0"/>
                        </a:rPr>
                        <a:t>nhê</a:t>
                      </a:r>
                      <a:r>
                        <a:rPr kumimoji="0" lang="en-US" sz="2400" b="1" i="0" u="none" strike="noStrike" cap="none" normalizeH="0" baseline="0" dirty="0" smtClean="0">
                          <a:ln>
                            <a:noFill/>
                          </a:ln>
                          <a:solidFill>
                            <a:schemeClr val="tx1"/>
                          </a:solidFill>
                          <a:effectLst/>
                          <a:latin typeface=".VnTime" panose="020B7200000000000000" pitchFamily="34" charset="0"/>
                        </a:rPr>
                        <a:t>…</a:t>
                      </a:r>
                      <a:r>
                        <a:rPr kumimoji="0" lang="en-US" sz="2400" b="1" i="0" u="none" strike="noStrike" cap="none" normalizeH="0" baseline="0" dirty="0" err="1" smtClean="0">
                          <a:ln>
                            <a:noFill/>
                          </a:ln>
                          <a:solidFill>
                            <a:schemeClr val="tx1"/>
                          </a:solidFill>
                          <a:effectLst/>
                          <a:latin typeface=".VnTime" panose="020B7200000000000000" pitchFamily="34" charset="0"/>
                        </a:rPr>
                        <a:t>nªn</a:t>
                      </a:r>
                      <a:r>
                        <a:rPr kumimoji="0" lang="en-US" sz="2400" b="1" i="0" u="none" strike="noStrike" cap="none" normalizeH="0" baseline="0" dirty="0" smtClean="0">
                          <a:ln>
                            <a:noFill/>
                          </a:ln>
                          <a:solidFill>
                            <a:schemeClr val="tx1"/>
                          </a:solidFill>
                          <a:effectLst/>
                          <a:latin typeface=".VnTime" panose="020B7200000000000000" pitchFamily="34" charset="0"/>
                        </a:rPr>
                        <a: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014206">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Quan</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hÖ</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iÒu</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kiÖn</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gi</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thiÕt</a:t>
                      </a:r>
                      <a:r>
                        <a:rPr kumimoji="0" lang="en-US" sz="2400" b="1" i="0" u="none" strike="noStrike" cap="none" normalizeH="0" baseline="0" dirty="0" smtClean="0">
                          <a:ln>
                            <a:noFill/>
                          </a:ln>
                          <a:solidFill>
                            <a:schemeClr val="tx1"/>
                          </a:solidFill>
                          <a:effectLst/>
                          <a:latin typeface=".VnTime" panose="020B7200000000000000" pitchFamily="34" charset="0"/>
                        </a:rPr>
                        <a:t>) </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VnTime" panose="020B7200000000000000" pitchFamily="34" charset="0"/>
                        </a:rPr>
                        <a:t>NÕu</a:t>
                      </a:r>
                      <a:r>
                        <a:rPr kumimoji="0" lang="en-US" sz="2400" b="1" i="0" u="none" strike="noStrike" cap="none" normalizeH="0" baseline="0" dirty="0" smtClean="0">
                          <a:ln>
                            <a:noFill/>
                          </a:ln>
                          <a:solidFill>
                            <a:schemeClr val="tx1"/>
                          </a:solidFill>
                          <a:effectLst/>
                          <a:latin typeface=".VnTime" panose="020B7200000000000000" pitchFamily="34" charset="0"/>
                        </a:rPr>
                        <a:t> … </a:t>
                      </a:r>
                      <a:r>
                        <a:rPr kumimoji="0" lang="en-US" sz="2400" b="1" i="0" u="none" strike="noStrike" cap="none" normalizeH="0" baseline="0" dirty="0" err="1" smtClean="0">
                          <a:ln>
                            <a:noFill/>
                          </a:ln>
                          <a:solidFill>
                            <a:schemeClr val="tx1"/>
                          </a:solidFill>
                          <a:effectLst/>
                          <a:latin typeface=".VnTime" panose="020B7200000000000000" pitchFamily="34" charset="0"/>
                        </a:rPr>
                        <a:t>th</a:t>
                      </a:r>
                      <a:r>
                        <a:rPr kumimoji="0" lang="en-US" sz="2400" b="1" i="0" u="none" strike="noStrike" cap="none" normalizeH="0" baseline="0" dirty="0" smtClean="0">
                          <a:ln>
                            <a:noFill/>
                          </a:ln>
                          <a:solidFill>
                            <a:schemeClr val="tx1"/>
                          </a:solidFill>
                          <a:effectLst/>
                          <a:latin typeface=".VnTime" panose="020B7200000000000000" pitchFamily="34" charset="0"/>
                        </a:rPr>
                        <a:t>× …,  </a:t>
                      </a:r>
                      <a:r>
                        <a:rPr kumimoji="0" lang="en-US" sz="2400" b="1" i="0" u="none" strike="noStrike" cap="none" normalizeH="0" baseline="0" dirty="0" err="1" smtClean="0">
                          <a:ln>
                            <a:noFill/>
                          </a:ln>
                          <a:solidFill>
                            <a:schemeClr val="tx1"/>
                          </a:solidFill>
                          <a:effectLst/>
                          <a:latin typeface=".VnTime" panose="020B7200000000000000" pitchFamily="34" charset="0"/>
                        </a:rPr>
                        <a:t>gi</a:t>
                      </a:r>
                      <a:r>
                        <a:rPr kumimoji="0" lang="en-US" sz="2400" b="1" i="0" u="none" strike="noStrike" cap="none" normalizeH="0" baseline="0" dirty="0" smtClean="0">
                          <a:ln>
                            <a:noFill/>
                          </a:ln>
                          <a:solidFill>
                            <a:schemeClr val="tx1"/>
                          </a:solidFill>
                          <a:effectLst/>
                          <a:latin typeface=".VnTime" panose="020B7200000000000000" pitchFamily="34" charset="0"/>
                        </a:rPr>
                        <a:t>¸ … </a:t>
                      </a:r>
                      <a:r>
                        <a:rPr kumimoji="0" lang="en-US" sz="2400" b="1" i="0" u="none" strike="noStrike" cap="none" normalizeH="0" baseline="0" dirty="0" err="1" smtClean="0">
                          <a:ln>
                            <a:noFill/>
                          </a:ln>
                          <a:solidFill>
                            <a:schemeClr val="tx1"/>
                          </a:solidFill>
                          <a:effectLst/>
                          <a:latin typeface=".VnTime" panose="020B7200000000000000" pitchFamily="34" charset="0"/>
                        </a:rPr>
                        <a:t>th</a:t>
                      </a:r>
                      <a:r>
                        <a:rPr kumimoji="0" lang="en-US" sz="2400" b="1" i="0" u="none" strike="noStrike" cap="none" normalizeH="0" baseline="0" dirty="0" smtClean="0">
                          <a:ln>
                            <a:noFill/>
                          </a:ln>
                          <a:solidFill>
                            <a:schemeClr val="tx1"/>
                          </a:solidFill>
                          <a:effectLst/>
                          <a:latin typeface=".VnTime" panose="020B7200000000000000" pitchFamily="34" charset="0"/>
                        </a:rPr>
                        <a:t>× .., </a:t>
                      </a:r>
                      <a:r>
                        <a:rPr kumimoji="0" lang="en-US" sz="2400" b="1" i="0" u="none" strike="noStrike" cap="none" normalizeH="0" baseline="0" dirty="0" err="1" smtClean="0">
                          <a:ln>
                            <a:noFill/>
                          </a:ln>
                          <a:solidFill>
                            <a:schemeClr val="tx1"/>
                          </a:solidFill>
                          <a:effectLst/>
                          <a:latin typeface=".VnTime" panose="020B7200000000000000" pitchFamily="34" charset="0"/>
                        </a:rPr>
                        <a:t>hÔ</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th</a:t>
                      </a:r>
                      <a:r>
                        <a:rPr kumimoji="0" lang="en-US" sz="2400" b="1" i="0" u="none" strike="noStrike" cap="none" normalizeH="0" baseline="0" dirty="0" smtClean="0">
                          <a:ln>
                            <a:noFill/>
                          </a:ln>
                          <a:solidFill>
                            <a:schemeClr val="tx1"/>
                          </a:solidFill>
                          <a:effectLst/>
                          <a:latin typeface=".VnTime" panose="020B7200000000000000" pitchFamily="34" charset="0"/>
                        </a:rPr>
                        <a: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65168">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Quan</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hÖ</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t</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ươ</a:t>
                      </a:r>
                      <a:r>
                        <a:rPr kumimoji="0" lang="en-US" sz="2400" b="1" i="0" u="none" strike="noStrike" cap="none" normalizeH="0" baseline="0" dirty="0" err="1" smtClean="0">
                          <a:ln>
                            <a:noFill/>
                          </a:ln>
                          <a:solidFill>
                            <a:schemeClr val="tx1"/>
                          </a:solidFill>
                          <a:effectLst/>
                          <a:latin typeface=".VnTime" panose="020B7200000000000000" pitchFamily="34" charset="0"/>
                        </a:rPr>
                        <a:t>ng</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ph¶n</a:t>
                      </a:r>
                      <a:endParaRPr kumimoji="0" lang="en-US" sz="2400" b="1" i="0" u="none" strike="noStrike" cap="none" normalizeH="0" baseline="0" dirty="0" smtClean="0">
                        <a:ln>
                          <a:noFill/>
                        </a:ln>
                        <a:solidFill>
                          <a:schemeClr val="tx1"/>
                        </a:solidFill>
                        <a:effectLst/>
                        <a:latin typeface=".VnTime" panose="020B7200000000000000"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VnTime" panose="020B7200000000000000" pitchFamily="34" charset="0"/>
                        </a:rPr>
                        <a:t>Tuy</a:t>
                      </a:r>
                      <a:r>
                        <a:rPr kumimoji="0" lang="en-US" sz="2400" b="1" i="0" u="none" strike="noStrike" cap="none" normalizeH="0" baseline="0" dirty="0" smtClean="0">
                          <a:ln>
                            <a:noFill/>
                          </a:ln>
                          <a:solidFill>
                            <a:schemeClr val="tx1"/>
                          </a:solidFill>
                          <a:effectLst/>
                          <a:latin typeface=".VnTime" panose="020B7200000000000000" pitchFamily="34" charset="0"/>
                        </a:rPr>
                        <a:t> … </a:t>
                      </a:r>
                      <a:r>
                        <a:rPr kumimoji="0" lang="en-US" sz="2400" b="1"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nhưng</a:t>
                      </a:r>
                      <a:r>
                        <a:rPr kumimoji="0" lang="en-US" sz="2400" b="1" i="0" u="none" strike="noStrike" cap="none" normalizeH="0" baseline="0" dirty="0" smtClean="0">
                          <a:ln>
                            <a:noFill/>
                          </a:ln>
                          <a:solidFill>
                            <a:schemeClr val="tx1"/>
                          </a:solidFill>
                          <a:effectLst/>
                          <a:latin typeface=".VnTime" panose="020B7200000000000000" pitchFamily="34" charset="0"/>
                        </a:rPr>
                        <a:t> ...,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6323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Quan</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hÖ</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t¨ng</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tiÕn</a:t>
                      </a:r>
                      <a:endParaRPr kumimoji="0" lang="en-US" sz="2400" b="1" i="0" u="none" strike="noStrike" cap="none" normalizeH="0" baseline="0" dirty="0" smtClean="0">
                        <a:ln>
                          <a:noFill/>
                        </a:ln>
                        <a:solidFill>
                          <a:schemeClr val="tx1"/>
                        </a:solidFill>
                        <a:effectLst/>
                        <a:latin typeface=".VnTime" panose="020B7200000000000000"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VnTime" panose="020B7200000000000000" pitchFamily="34" charset="0"/>
                        </a:rPr>
                        <a:t>Cµng</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cµng</a:t>
                      </a:r>
                      <a:r>
                        <a:rPr kumimoji="0" lang="en-US" sz="2400" b="1" i="0" u="none" strike="noStrike" cap="none" normalizeH="0" baseline="0" dirty="0" smtClean="0">
                          <a:ln>
                            <a:noFill/>
                          </a:ln>
                          <a:solidFill>
                            <a:schemeClr val="tx1"/>
                          </a:solidFill>
                          <a:effectLst/>
                          <a:latin typeface=".VnTime" panose="020B7200000000000000" pitchFamily="34" charset="0"/>
                        </a:rPr>
                        <a:t> …,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6323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VnTime" panose="020B7200000000000000" pitchFamily="34" charset="0"/>
                        </a:rPr>
                        <a:t> Quan hÖ lùa chän</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VnTime" panose="020B7200000000000000" pitchFamily="34" charset="0"/>
                        </a:rPr>
                        <a:t>Hay, </a:t>
                      </a:r>
                      <a:r>
                        <a:rPr kumimoji="0" lang="en-US" sz="2400" b="1" i="0" u="none" strike="noStrike" cap="none" normalizeH="0" baseline="0" dirty="0" err="1" smtClean="0">
                          <a:ln>
                            <a:noFill/>
                          </a:ln>
                          <a:solidFill>
                            <a:schemeClr val="tx1"/>
                          </a:solidFill>
                          <a:effectLst/>
                          <a:latin typeface=".VnTime" panose="020B7200000000000000" pitchFamily="34" charset="0"/>
                        </a:rPr>
                        <a:t>hoÆc</a:t>
                      </a:r>
                      <a:r>
                        <a:rPr kumimoji="0" lang="en-US" sz="2400" b="1" i="0" u="none" strike="noStrike" cap="none" normalizeH="0" baseline="0" dirty="0" smtClean="0">
                          <a:ln>
                            <a:noFill/>
                          </a:ln>
                          <a:solidFill>
                            <a:schemeClr val="tx1"/>
                          </a:solidFill>
                          <a:effectLst/>
                          <a:latin typeface=".VnTime" panose="020B7200000000000000" pitchFamily="34" charset="0"/>
                        </a:rPr>
                        <a:t>,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6323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Quan</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hÖ</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bæ</a:t>
                      </a:r>
                      <a:r>
                        <a:rPr kumimoji="0" lang="en-US" sz="2400" b="1" i="0" u="none" strike="noStrike" cap="none" normalizeH="0" baseline="0" dirty="0" smtClean="0">
                          <a:ln>
                            <a:noFill/>
                          </a:ln>
                          <a:solidFill>
                            <a:schemeClr val="tx1"/>
                          </a:solidFill>
                          <a:effectLst/>
                          <a:latin typeface=".VnTime" panose="020B7200000000000000" pitchFamily="34" charset="0"/>
                        </a:rPr>
                        <a:t> sung</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VnTime" panose="020B7200000000000000" pitchFamily="34" charset="0"/>
                        </a:rPr>
                        <a:t>Kh«ng</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nh÷ng</a:t>
                      </a:r>
                      <a:r>
                        <a:rPr kumimoji="0" lang="en-US" sz="2400" b="1" i="0" u="none" strike="noStrike" cap="none" normalizeH="0" baseline="0" dirty="0" smtClean="0">
                          <a:ln>
                            <a:noFill/>
                          </a:ln>
                          <a:solidFill>
                            <a:schemeClr val="tx1"/>
                          </a:solidFill>
                          <a:effectLst/>
                          <a:latin typeface=".VnTime" panose="020B7200000000000000" pitchFamily="34" charset="0"/>
                        </a:rPr>
                        <a:t> … mµ </a:t>
                      </a:r>
                      <a:r>
                        <a:rPr kumimoji="0" lang="en-US" sz="2400" b="1" i="0" u="none" strike="noStrike" cap="none" normalizeH="0" baseline="0" dirty="0" err="1" smtClean="0">
                          <a:ln>
                            <a:noFill/>
                          </a:ln>
                          <a:solidFill>
                            <a:schemeClr val="tx1"/>
                          </a:solidFill>
                          <a:effectLst/>
                          <a:latin typeface=".VnTime" panose="020B7200000000000000" pitchFamily="34" charset="0"/>
                        </a:rPr>
                        <a:t>cßn</a:t>
                      </a:r>
                      <a:r>
                        <a:rPr kumimoji="0" lang="en-US" sz="2400" b="1" i="0" u="none" strike="noStrike" cap="none" normalizeH="0" baseline="0" dirty="0" smtClean="0">
                          <a:ln>
                            <a:noFill/>
                          </a:ln>
                          <a:solidFill>
                            <a:schemeClr val="tx1"/>
                          </a:solidFill>
                          <a:effectLst/>
                          <a:latin typeface=".VnTime" panose="020B7200000000000000" pitchFamily="34" charset="0"/>
                        </a:rPr>
                        <a:t>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6323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VnTime" panose="020B7200000000000000" pitchFamily="34" charset="0"/>
                        </a:rPr>
                        <a:t> Quan hÖ tiÕp nèi</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VnTime" panose="020B7200000000000000" pitchFamily="34" charset="0"/>
                        </a:rPr>
                        <a:t>Råi</a:t>
                      </a:r>
                      <a:r>
                        <a:rPr kumimoji="0" lang="en-US" sz="2400" b="1" i="0" u="none" strike="noStrike" cap="none" normalizeH="0" baseline="0" dirty="0" smtClean="0">
                          <a:ln>
                            <a:noFill/>
                          </a:ln>
                          <a:solidFill>
                            <a:schemeClr val="tx1"/>
                          </a:solidFill>
                          <a:effectLst/>
                          <a:latin typeface=".VnTime" panose="020B7200000000000000" pitchFamily="34" charset="0"/>
                        </a:rPr>
                        <a:t>,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6323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VnTime" panose="020B7200000000000000" pitchFamily="34" charset="0"/>
                        </a:rPr>
                        <a:t> Quan hÖ ®ång thêi</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VnTime" panose="020B7200000000000000" pitchFamily="34" charset="0"/>
                        </a:rPr>
                        <a:t>võa</a:t>
                      </a:r>
                      <a:r>
                        <a:rPr kumimoji="0" lang="en-US" sz="2400" b="1" i="0" u="none" strike="noStrike" cap="none" normalizeH="0" baseline="0" dirty="0" smtClean="0">
                          <a:ln>
                            <a:noFill/>
                          </a:ln>
                          <a:solidFill>
                            <a:schemeClr val="tx1"/>
                          </a:solidFill>
                          <a:effectLst/>
                          <a:latin typeface=".VnTime" panose="020B7200000000000000" pitchFamily="34" charset="0"/>
                        </a:rPr>
                        <a:t> … </a:t>
                      </a:r>
                      <a:r>
                        <a:rPr kumimoji="0" lang="en-US" sz="2400" b="1" i="0" u="none" strike="noStrike" cap="none" normalizeH="0" baseline="0" dirty="0" err="1" smtClean="0">
                          <a:ln>
                            <a:noFill/>
                          </a:ln>
                          <a:solidFill>
                            <a:schemeClr val="tx1"/>
                          </a:solidFill>
                          <a:effectLst/>
                          <a:latin typeface=".VnTime" panose="020B7200000000000000" pitchFamily="34" charset="0"/>
                        </a:rPr>
                        <a:t>võa</a:t>
                      </a:r>
                      <a:r>
                        <a:rPr kumimoji="0" lang="en-US" sz="2400" b="1" i="0" u="none" strike="noStrike" cap="none" normalizeH="0" baseline="0" dirty="0" smtClean="0">
                          <a:ln>
                            <a:noFill/>
                          </a:ln>
                          <a:solidFill>
                            <a:schemeClr val="tx1"/>
                          </a:solidFill>
                          <a:effectLst/>
                          <a:latin typeface=".VnTime" panose="020B7200000000000000" pitchFamily="34" charset="0"/>
                        </a:rPr>
                        <a: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6323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Quan</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hÖ</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gi¶i</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thÝch</a:t>
                      </a:r>
                      <a:endParaRPr kumimoji="0" lang="en-US" sz="2400" b="1" i="0" u="none" strike="noStrike" cap="none" normalizeH="0" baseline="0" dirty="0" smtClean="0">
                        <a:ln>
                          <a:noFill/>
                        </a:ln>
                        <a:solidFill>
                          <a:schemeClr val="tx1"/>
                        </a:solidFill>
                        <a:effectLst/>
                        <a:latin typeface=".VnTime" panose="020B7200000000000000"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err="1" smtClean="0">
                          <a:ln>
                            <a:noFill/>
                          </a:ln>
                          <a:solidFill>
                            <a:schemeClr val="tx1"/>
                          </a:solidFill>
                          <a:effectLst/>
                          <a:latin typeface=".VnTime" panose="020B7200000000000000" pitchFamily="34" charset="0"/>
                        </a:rPr>
                        <a:t>DÊu</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hai</a:t>
                      </a:r>
                      <a:r>
                        <a:rPr kumimoji="0" lang="en-US" sz="2400" b="1" i="0" u="none" strike="noStrike" cap="none" normalizeH="0" baseline="0" dirty="0" smtClean="0">
                          <a:ln>
                            <a:noFill/>
                          </a:ln>
                          <a:solidFill>
                            <a:schemeClr val="tx1"/>
                          </a:solidFill>
                          <a:effectLst/>
                          <a:latin typeface=".VnTime" panose="020B7200000000000000" pitchFamily="34" charset="0"/>
                        </a:rPr>
                        <a:t> </a:t>
                      </a:r>
                      <a:r>
                        <a:rPr kumimoji="0" lang="en-US" sz="2400" b="1" i="0" u="none" strike="noStrike" cap="none" normalizeH="0" baseline="0" dirty="0" err="1" smtClean="0">
                          <a:ln>
                            <a:noFill/>
                          </a:ln>
                          <a:solidFill>
                            <a:schemeClr val="tx1"/>
                          </a:solidFill>
                          <a:effectLst/>
                          <a:latin typeface=".VnTime" panose="020B7200000000000000" pitchFamily="34" charset="0"/>
                        </a:rPr>
                        <a:t>chÊm</a:t>
                      </a:r>
                      <a:r>
                        <a:rPr kumimoji="0" lang="en-US" sz="2400" b="1" i="0" u="none" strike="noStrike" cap="none" normalizeH="0" baseline="0" dirty="0" smtClean="0">
                          <a:ln>
                            <a:noFill/>
                          </a:ln>
                          <a:solidFill>
                            <a:schemeClr val="tx1"/>
                          </a:solidFill>
                          <a:effectLst/>
                          <a:latin typeface=".VnTime" panose="020B7200000000000000" pitchFamily="34" charset="0"/>
                        </a:rPr>
                        <a:t> (:),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9399641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8241"/>
                                        </p:tgtEl>
                                        <p:attrNameLst>
                                          <p:attrName>style.visibility</p:attrName>
                                        </p:attrNameLst>
                                      </p:cBhvr>
                                      <p:to>
                                        <p:strVal val="visible"/>
                                      </p:to>
                                    </p:set>
                                    <p:animEffect transition="in" filter="diamond(in)">
                                      <p:cBhvr>
                                        <p:cTn id="7" dur="2000"/>
                                        <p:tgtEl>
                                          <p:spTgt spid="8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3842" y="184485"/>
            <a:ext cx="10972800" cy="1592799"/>
          </a:xfrm>
        </p:spPr>
        <p:txBody>
          <a:bodyPr>
            <a:normAutofit/>
          </a:bodyPr>
          <a:lstStyle/>
          <a:p>
            <a:pPr algn="ctr"/>
            <a:r>
              <a:rPr lang="vi-VN" sz="4000" dirty="0" smtClean="0"/>
              <a:t>Xác định quan hệ giữa các vế của câu sau:</a:t>
            </a:r>
            <a:r>
              <a:rPr lang="vi-VN" sz="4000" dirty="0"/>
              <a:t/>
            </a:r>
            <a:br>
              <a:rPr lang="vi-VN" sz="4000" dirty="0"/>
            </a:br>
            <a:r>
              <a:rPr lang="vi-VN" sz="4000" dirty="0" smtClean="0">
                <a:solidFill>
                  <a:srgbClr val="FF0000"/>
                </a:solidFill>
              </a:rPr>
              <a:t>Tôi đi chợ, bạn nấu cơm</a:t>
            </a:r>
            <a:endParaRPr lang="en-US" sz="4000" dirty="0">
              <a:solidFill>
                <a:srgbClr val="FF0000"/>
              </a:solidFill>
            </a:endParaRPr>
          </a:p>
        </p:txBody>
      </p:sp>
      <p:sp>
        <p:nvSpPr>
          <p:cNvPr id="5" name="Title 1"/>
          <p:cNvSpPr txBox="1">
            <a:spLocks/>
          </p:cNvSpPr>
          <p:nvPr/>
        </p:nvSpPr>
        <p:spPr>
          <a:xfrm>
            <a:off x="105176" y="1777284"/>
            <a:ext cx="10972800" cy="208423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Quan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hệ</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đồng</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thời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Tôi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chợ</a:t>
            </a:r>
            <a:r>
              <a:rPr lang="en-US" sz="3600" dirty="0">
                <a:latin typeface="Times New Roman" panose="02020603050405020304" pitchFamily="18" charset="0"/>
                <a:cs typeface="Times New Roman" panose="02020603050405020304" pitchFamily="18" charset="0"/>
              </a:rPr>
              <a:t> </a:t>
            </a:r>
            <a:r>
              <a:rPr lang="en-US" sz="3600" dirty="0" smtClean="0">
                <a:latin typeface="Times New Roman" panose="02020603050405020304" pitchFamily="18" charset="0"/>
                <a:cs typeface="Times New Roman" panose="02020603050405020304" pitchFamily="18" charset="0"/>
              </a:rPr>
              <a:t>(</a:t>
            </a:r>
            <a:r>
              <a:rPr lang="en-US" sz="3600" dirty="0" err="1" smtClean="0">
                <a:latin typeface="Times New Roman" panose="02020603050405020304" pitchFamily="18" charset="0"/>
                <a:cs typeface="Times New Roman" panose="02020603050405020304" pitchFamily="18" charset="0"/>
              </a:rPr>
              <a:t>còn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bạn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nấu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cơm</a:t>
            </a:r>
            <a:r>
              <a:rPr lang="en-US" sz="3600" dirty="0" smtClean="0">
                <a:latin typeface="Times New Roman" panose="02020603050405020304" pitchFamily="18" charset="0"/>
                <a:cs typeface="Times New Roman" panose="02020603050405020304" pitchFamily="18" charset="0"/>
              </a:rPr>
              <a:t>.</a:t>
            </a:r>
          </a:p>
          <a:p>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Quan</a:t>
            </a:r>
            <a:r>
              <a:rPr lang="en-US" sz="3600" dirty="0" smtClean="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hệ</a:t>
            </a:r>
            <a:r>
              <a:rPr lang="en-US" sz="3600" dirty="0">
                <a:latin typeface="Times New Roman" panose="02020603050405020304" pitchFamily="18" charset="0"/>
                <a:cs typeface="Times New Roman" panose="02020603050405020304" pitchFamily="18" charset="0"/>
              </a:rPr>
              <a:t> </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nối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tiếp</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Tôi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chợ</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về</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rồi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bạn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nấu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cơm</a:t>
            </a:r>
            <a:r>
              <a:rPr lang="en-US" sz="3600" dirty="0" smtClean="0">
                <a:latin typeface="Times New Roman" panose="02020603050405020304" pitchFamily="18" charset="0"/>
                <a:cs typeface="Times New Roman" panose="02020603050405020304" pitchFamily="18" charset="0"/>
              </a:rPr>
              <a:t>.</a:t>
            </a:r>
          </a:p>
          <a:p>
            <a:r>
              <a:rPr lang="en-US" sz="3600" dirty="0" smtClean="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Quan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hệ</a:t>
            </a:r>
            <a:r>
              <a:rPr lang="en-US" sz="3600" dirty="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điều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kiện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Nếu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tôi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đi</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chợ</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thì</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bạn</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nấu</a:t>
            </a:r>
            <a:r>
              <a:rPr lang="en-US" sz="3600" dirty="0" smtClean="0">
                <a:latin typeface="Times New Roman" panose="02020603050405020304" pitchFamily="18" charset="0"/>
                <a:cs typeface="Times New Roman" panose="02020603050405020304" pitchFamily="18" charset="0"/>
              </a:rPr>
              <a:t> </a:t>
            </a:r>
            <a:r>
              <a:rPr lang="en-US" sz="3600" dirty="0" err="1" smtClean="0">
                <a:latin typeface="Times New Roman" panose="02020603050405020304" pitchFamily="18" charset="0"/>
                <a:cs typeface="Times New Roman" panose="02020603050405020304" pitchFamily="18" charset="0"/>
              </a:rPr>
              <a:t>cơm</a:t>
            </a:r>
            <a:r>
              <a:rPr lang="en-US" sz="36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54054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1190</TotalTime>
  <Words>2815</Words>
  <Application>Microsoft Office PowerPoint</Application>
  <PresentationFormat>Custom</PresentationFormat>
  <Paragraphs>176</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PowerPoint Presentation</vt:lpstr>
      <vt:lpstr>Kiểm tra bài cũ</vt:lpstr>
      <vt:lpstr>PowerPoint Presentation</vt:lpstr>
      <vt:lpstr>PowerPoint Presentation</vt:lpstr>
      <vt:lpstr>PowerPoint Presentation</vt:lpstr>
      <vt:lpstr>PowerPoint Presentation</vt:lpstr>
      <vt:lpstr>PowerPoint Presentation</vt:lpstr>
      <vt:lpstr>PowerPoint Presentation</vt:lpstr>
      <vt:lpstr>Xác định quan hệ giữa các vế của câu sau: Tôi đi chợ, bạn nấu cơm</vt:lpstr>
      <vt:lpstr>GHI NHỚ: sgk/123</vt:lpstr>
      <vt:lpstr>Bài tập 2: (sgk/124) </vt:lpstr>
      <vt:lpstr>a. Các câu ghép:</vt:lpstr>
      <vt:lpstr>Bài tập 2: (sgk/124) </vt:lpstr>
      <vt:lpstr>PowerPoint Presentation</vt:lpstr>
      <vt:lpstr>Bài tập 4: (sgk/125-126) Đọc đoạn trích dưới đây và trả lời câu hỏi: </vt:lpstr>
      <vt:lpstr>Thảo luận nhóm</vt:lpstr>
      <vt:lpstr> a. Quan hệ ý nghĩa giữa các vế của câu ghép thứ 2 là quan hệ gì?  Có nên tách mỗi vế câu thành một câu đơn không? Vì sao? </vt:lpstr>
      <vt:lpstr>b. Thử tách mỗi vế trong câu ghép thứ nhất và thứ ba thành một câu đơn. So sánh cách viết ấy với cách viết trong đoạn trích, qua mỗi cách viết, em hình dung nhân vật nói như thế nào?  - Tách vế trong câu ghép 1,3 thành câu đơn:      Thôi, u van con. U lạy con. Con có thương thầy, thương u. Con đi ngay bây giờ cho u.</vt:lpstr>
      <vt:lpstr>Bài tập bổ sung</vt:lpstr>
      <vt:lpstr>PowerPoint Presentation</vt:lpstr>
      <vt:lpstr>II/ LUYỆN TẬP</vt:lpstr>
      <vt:lpstr>PowerPoint Presentation</vt:lpstr>
      <vt:lpstr>PowerPoint Presentation</vt:lpstr>
      <vt:lpstr>Bài 2/ sgk trang 124</vt:lpstr>
      <vt:lpstr>PowerPoint Presentation</vt:lpstr>
      <vt:lpstr>Bài tập 3: </vt:lpstr>
      <vt:lpstr>Bài tập 4: </vt:lpstr>
      <vt:lpstr>GIAO NHIỆM VỤ VỀ NHÀ</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Tommy_Phan</dc:creator>
  <cp:lastModifiedBy>Administrator</cp:lastModifiedBy>
  <cp:revision>75</cp:revision>
  <dcterms:created xsi:type="dcterms:W3CDTF">2018-11-04T01:54:18Z</dcterms:created>
  <dcterms:modified xsi:type="dcterms:W3CDTF">2020-12-07T01:57:19Z</dcterms:modified>
</cp:coreProperties>
</file>