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862" r:id="rId2"/>
  </p:sldMasterIdLst>
  <p:notesMasterIdLst>
    <p:notesMasterId r:id="rId26"/>
  </p:notesMasterIdLst>
  <p:sldIdLst>
    <p:sldId id="301" r:id="rId3"/>
    <p:sldId id="261" r:id="rId4"/>
    <p:sldId id="299" r:id="rId5"/>
    <p:sldId id="268" r:id="rId6"/>
    <p:sldId id="269" r:id="rId7"/>
    <p:sldId id="270" r:id="rId8"/>
    <p:sldId id="271" r:id="rId9"/>
    <p:sldId id="295" r:id="rId10"/>
    <p:sldId id="272" r:id="rId11"/>
    <p:sldId id="274" r:id="rId12"/>
    <p:sldId id="275" r:id="rId13"/>
    <p:sldId id="276" r:id="rId14"/>
    <p:sldId id="277" r:id="rId15"/>
    <p:sldId id="278" r:id="rId16"/>
    <p:sldId id="279" r:id="rId17"/>
    <p:sldId id="292" r:id="rId18"/>
    <p:sldId id="282" r:id="rId19"/>
    <p:sldId id="284" r:id="rId20"/>
    <p:sldId id="302" r:id="rId21"/>
    <p:sldId id="285" r:id="rId22"/>
    <p:sldId id="297" r:id="rId23"/>
    <p:sldId id="289" r:id="rId24"/>
    <p:sldId id="303" r:id="rId25"/>
  </p:sldIdLst>
  <p:sldSz cx="9144000" cy="6858000" type="screen4x3"/>
  <p:notesSz cx="6858000" cy="9144000"/>
  <p:custDataLst>
    <p:tags r:id="rId27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76288"/>
    <a:srgbClr val="9966FF"/>
    <a:srgbClr val="CC00CC"/>
    <a:srgbClr val="0000CC"/>
    <a:srgbClr val="CCECFF"/>
    <a:srgbClr val="FF0000"/>
    <a:srgbClr val="D627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969" autoAdjust="0"/>
    <p:restoredTop sz="94660"/>
  </p:normalViewPr>
  <p:slideViewPr>
    <p:cSldViewPr>
      <p:cViewPr varScale="1">
        <p:scale>
          <a:sx n="67" d="100"/>
          <a:sy n="67" d="100"/>
        </p:scale>
        <p:origin x="105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ơi giữ chỗ cho Đầu trang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Nơi giữ chỗ cho Ngày tháng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1E4A49E-5775-483A-BC78-7A77262F685E}" type="datetimeFigureOut">
              <a:rPr lang="en-US"/>
              <a:pPr>
                <a:defRPr/>
              </a:pPr>
              <a:t>1/12/2021</a:t>
            </a:fld>
            <a:endParaRPr lang="en-US"/>
          </a:p>
        </p:txBody>
      </p:sp>
      <p:sp>
        <p:nvSpPr>
          <p:cNvPr id="4" name="Nơi giữ chỗ cho Hình ảnh của Bản chiế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ơi giữ chỗ cho Ghi ch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vi-VN" noProof="0" smtClean="0"/>
              <a:t>Bấm &amp; sửa kiểu tiêu đề</a:t>
            </a:r>
          </a:p>
          <a:p>
            <a:pPr lvl="1"/>
            <a:r>
              <a:rPr lang="vi-VN" noProof="0" smtClean="0"/>
              <a:t>Mức hai</a:t>
            </a:r>
          </a:p>
          <a:p>
            <a:pPr lvl="2"/>
            <a:r>
              <a:rPr lang="vi-VN" noProof="0" smtClean="0"/>
              <a:t>Mức ba</a:t>
            </a:r>
          </a:p>
          <a:p>
            <a:pPr lvl="3"/>
            <a:r>
              <a:rPr lang="vi-VN" noProof="0" smtClean="0"/>
              <a:t>Mức bốn</a:t>
            </a:r>
          </a:p>
          <a:p>
            <a:pPr lvl="4"/>
            <a:r>
              <a:rPr lang="vi-VN" noProof="0" smtClean="0"/>
              <a:t>Mức năm</a:t>
            </a:r>
            <a:endParaRPr lang="en-US" noProof="0"/>
          </a:p>
        </p:txBody>
      </p:sp>
      <p:sp>
        <p:nvSpPr>
          <p:cNvPr id="6" name="Nơi giữ chỗ cho Chân trang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Nơi giữ chỗ cho Số hiệu Bản chiế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4C1E245-3E6D-47B0-845D-966298348E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748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 i="1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3200" i="1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3200" i="1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3200" i="1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3200" i="1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fld id="{2C15C13E-534B-4FC0-A79E-4B197EEFBF35}" type="slidenum">
              <a:rPr lang="en-US" altLang="en-US" sz="1200" smtClean="0"/>
              <a:pPr/>
              <a:t>1</a:t>
            </a:fld>
            <a:endParaRPr lang="en-US" altLang="en-US" sz="1200" smtClean="0"/>
          </a:p>
        </p:txBody>
      </p:sp>
    </p:spTree>
    <p:extLst>
      <p:ext uri="{BB962C8B-B14F-4D97-AF65-F5344CB8AC3E}">
        <p14:creationId xmlns:p14="http://schemas.microsoft.com/office/powerpoint/2010/main" val="4991216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Nơi giữ chỗ cho Hình ảnh của Bản chiế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Nơi giữ chỗ cho Ghi chú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8676" name="Nơi giữ chỗ cho Số hiệu Bản chiế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C6434CA-1127-48AF-AC6C-1E042F53874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0284305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C1E245-3E6D-47B0-845D-966298348EEF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4417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latin typeface="Arial" charset="0"/>
            </a:endParaRPr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EF98B8B-7A0A-471B-B7C1-2BED98BEC1DB}" type="slidenum">
              <a:rPr lang="en-US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79661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 i="1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3200" i="1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3200" i="1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3200" i="1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3200" i="1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fld id="{2FC7D05D-F589-4C69-B3BD-6B896F15BED3}" type="slidenum">
              <a:rPr lang="en-US" altLang="en-US" sz="1200" smtClean="0">
                <a:solidFill>
                  <a:prstClr val="black"/>
                </a:solidFill>
                <a:latin typeface="Arial" panose="020B0604020202020204" pitchFamily="34" charset="0"/>
              </a:rPr>
              <a:pPr/>
              <a:t>23</a:t>
            </a:fld>
            <a:endParaRPr lang="en-US" altLang="en-US" sz="12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vi-VN" altLang="en-US" smtClean="0"/>
          </a:p>
        </p:txBody>
      </p:sp>
    </p:spTree>
    <p:extLst>
      <p:ext uri="{BB962C8B-B14F-4D97-AF65-F5344CB8AC3E}">
        <p14:creationId xmlns:p14="http://schemas.microsoft.com/office/powerpoint/2010/main" val="243512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ề bản chiếu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êu đề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17" name="Tiêu đề phụ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vi-VN" smtClean="0"/>
              <a:t>Bấm &amp; sửa kiểu phụ đề</a:t>
            </a:r>
            <a:endParaRPr lang="en-US"/>
          </a:p>
        </p:txBody>
      </p:sp>
      <p:sp>
        <p:nvSpPr>
          <p:cNvPr id="4" name="Nơi giữ chỗ cho Ngày tháng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F8A743-B9DC-443D-8A38-705ED52D77AD}" type="datetimeFigureOut">
              <a:rPr lang="en-US"/>
              <a:pPr>
                <a:defRPr/>
              </a:pPr>
              <a:t>1/12/2021</a:t>
            </a:fld>
            <a:endParaRPr lang="en-US"/>
          </a:p>
        </p:txBody>
      </p:sp>
      <p:sp>
        <p:nvSpPr>
          <p:cNvPr id="5" name="Nơi giữ chỗ cho Chân trang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Nơi giữ chỗ cho Số hiệu Bản chiế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59114E-82FA-4F92-AE01-043E2ABD26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Nơi giữ chỗ cho Văn bản Dọc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4" name="Nơi giữ chỗ cho Ngày tháng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6C91D-A8CF-4F68-A95B-E5426D864080}" type="datetimeFigureOut">
              <a:rPr lang="en-US"/>
              <a:pPr>
                <a:defRPr/>
              </a:pPr>
              <a:t>1/12/2021</a:t>
            </a:fld>
            <a:endParaRPr lang="en-US"/>
          </a:p>
        </p:txBody>
      </p:sp>
      <p:sp>
        <p:nvSpPr>
          <p:cNvPr id="5" name="Nơi giữ chỗ cho Chân trang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Nơi giữ chỗ cho Số hiệu Bản chiếu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F8063-BFB8-4B97-B872-B8D86969D7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Dọc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Nơi giữ chỗ cho Văn bản Dọc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4" name="Nơi giữ chỗ cho Ngày tháng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0D1C0-482B-4173-82BA-10A1D93EA42C}" type="datetimeFigureOut">
              <a:rPr lang="en-US"/>
              <a:pPr>
                <a:defRPr/>
              </a:pPr>
              <a:t>1/12/2021</a:t>
            </a:fld>
            <a:endParaRPr lang="en-US"/>
          </a:p>
        </p:txBody>
      </p:sp>
      <p:sp>
        <p:nvSpPr>
          <p:cNvPr id="5" name="Nơi giữ chỗ cho Chân trang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Nơi giữ chỗ cho Số hiệu Bản chiếu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C4CD7-4FEA-4216-8A83-F2785CF938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BA6C37-E4D3-419D-ACC8-CDBEAC27636E}" type="datetimeFigureOut">
              <a:rPr lang="en-US" smtClean="0"/>
              <a:pPr>
                <a:defRPr/>
              </a:pPr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3C9A7C-9100-4D56-ADB8-428794E2DBF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71143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BA6C37-E4D3-419D-ACC8-CDBEAC27636E}" type="datetimeFigureOut">
              <a:rPr lang="en-US" smtClean="0"/>
              <a:pPr>
                <a:defRPr/>
              </a:pPr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3C9A7C-9100-4D56-ADB8-428794E2DBF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6472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BA6C37-E4D3-419D-ACC8-CDBEAC27636E}" type="datetimeFigureOut">
              <a:rPr lang="en-US" smtClean="0"/>
              <a:pPr>
                <a:defRPr/>
              </a:pPr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3C9A7C-9100-4D56-ADB8-428794E2DBF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23484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5"/>
            <a:ext cx="370332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BA6C37-E4D3-419D-ACC8-CDBEAC27636E}" type="datetimeFigureOut">
              <a:rPr lang="en-US" smtClean="0"/>
              <a:pPr>
                <a:defRPr/>
              </a:pPr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3C9A7C-9100-4D56-ADB8-428794E2DBF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2836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BA6C37-E4D3-419D-ACC8-CDBEAC27636E}" type="datetimeFigureOut">
              <a:rPr lang="en-US" smtClean="0"/>
              <a:pPr>
                <a:defRPr/>
              </a:pPr>
              <a:t>1/12/2021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3C9A7C-9100-4D56-ADB8-428794E2DBF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9124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BA6C37-E4D3-419D-ACC8-CDBEAC27636E}" type="datetimeFigureOut">
              <a:rPr lang="en-US" smtClean="0"/>
              <a:pPr>
                <a:defRPr/>
              </a:pPr>
              <a:t>1/12/2021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3C9A7C-9100-4D56-ADB8-428794E2DBF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389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BA6C37-E4D3-419D-ACC8-CDBEAC27636E}" type="datetimeFigureOut">
              <a:rPr lang="en-US" smtClean="0"/>
              <a:pPr>
                <a:defRPr/>
              </a:pPr>
              <a:t>1/12/2021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3C9A7C-9100-4D56-ADB8-428794E2DBF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1061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450" y="731520"/>
            <a:ext cx="486918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F8BA6C37-E4D3-419D-ACC8-CDBEAC27636E}" type="datetimeFigureOut">
              <a:rPr lang="en-US" smtClean="0"/>
              <a:pPr>
                <a:defRPr/>
              </a:pPr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653C9A7C-9100-4D56-ADB8-428794E2DBF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30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ề và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4" name="Nơi giữ chỗ cho Ngày tháng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D3772-1BFB-415E-BAD8-D6BB1AF3026A}" type="datetimeFigureOut">
              <a:rPr lang="en-US"/>
              <a:pPr>
                <a:defRPr/>
              </a:pPr>
              <a:t>1/12/2021</a:t>
            </a:fld>
            <a:endParaRPr lang="en-US"/>
          </a:p>
        </p:txBody>
      </p:sp>
      <p:sp>
        <p:nvSpPr>
          <p:cNvPr id="5" name="Nơi giữ chỗ cho Chân trang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Nơi giữ chỗ cho Số hiệu Bản chiếu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5D9E8-ACFF-42CE-9E36-F048E1A410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5234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60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BA6C37-E4D3-419D-ACC8-CDBEAC27636E}" type="datetimeFigureOut">
              <a:rPr lang="en-US" smtClean="0"/>
              <a:pPr>
                <a:defRPr/>
              </a:pPr>
              <a:t>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3C9A7C-9100-4D56-ADB8-428794E2DBF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0189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BA6C37-E4D3-419D-ACC8-CDBEAC27636E}" type="datetimeFigureOut">
              <a:rPr lang="en-US" smtClean="0"/>
              <a:pPr>
                <a:defRPr/>
              </a:pPr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3C9A7C-9100-4D56-ADB8-428794E2DBF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1072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2302"/>
            <a:ext cx="1971675" cy="57598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2302"/>
            <a:ext cx="5800725" cy="5759898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BA6C37-E4D3-419D-ACC8-CDBEAC27636E}" type="datetimeFigureOut">
              <a:rPr lang="en-US" smtClean="0"/>
              <a:pPr>
                <a:defRPr/>
              </a:pPr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3C9A7C-9100-4D56-ADB8-428794E2DBF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9383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ầu trang của Phầ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Nơi giữ chỗ cho Văn bản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  <p:sp>
        <p:nvSpPr>
          <p:cNvPr id="4" name="Nơi giữ chỗ cho Ngày tháng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A802A-3D1A-4439-B90E-B84546B76904}" type="datetimeFigureOut">
              <a:rPr lang="en-US"/>
              <a:pPr>
                <a:defRPr/>
              </a:pPr>
              <a:t>1/12/2021</a:t>
            </a:fld>
            <a:endParaRPr lang="en-US"/>
          </a:p>
        </p:txBody>
      </p:sp>
      <p:sp>
        <p:nvSpPr>
          <p:cNvPr id="5" name="Nơi giữ chỗ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Nơi giữ chỗ cho Số hiệu Bản chiế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B77366-2577-4890-A898-DD6641C9E0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4" name="Nơi giữ chỗ cho Nội dung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5" name="Nơi giữ chỗ cho Ngày tháng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3C87E-DACF-427C-BB41-97B3F8A41F46}" type="datetimeFigureOut">
              <a:rPr lang="en-US"/>
              <a:pPr>
                <a:defRPr/>
              </a:pPr>
              <a:t>1/12/2021</a:t>
            </a:fld>
            <a:endParaRPr lang="en-US"/>
          </a:p>
        </p:txBody>
      </p:sp>
      <p:sp>
        <p:nvSpPr>
          <p:cNvPr id="6" name="Nơi giữ chỗ cho Chân trang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Nơi giữ chỗ cho Số hiệu Bản chiếu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B692D-2E7E-4C62-9FD3-75CBE127F1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ép so sá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Nơi giữ chỗ cho Văn bản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  <p:sp>
        <p:nvSpPr>
          <p:cNvPr id="4" name="Nơi giữ chỗ cho Văn bản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  <p:sp>
        <p:nvSpPr>
          <p:cNvPr id="5" name="Nơi giữ chỗ cho Nội dung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6" name="Nơi giữ chỗ cho Nội dung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7" name="Nơi giữ chỗ cho Ngày tháng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FC005-A2A9-4502-BF6D-78F56C081980}" type="datetimeFigureOut">
              <a:rPr lang="en-US"/>
              <a:pPr>
                <a:defRPr/>
              </a:pPr>
              <a:t>1/12/2021</a:t>
            </a:fld>
            <a:endParaRPr lang="en-US"/>
          </a:p>
        </p:txBody>
      </p:sp>
      <p:sp>
        <p:nvSpPr>
          <p:cNvPr id="8" name="Nơi giữ chỗ cho Chân trang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Nơi giữ chỗ cho Số hiệu Bản chiếu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52C99-CBCD-4C59-9E57-ACD1718FA5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ỉ Tiêu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Nơi giữ chỗ cho Ngày tháng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A03B4B-11E9-4EB7-B4A8-923089F92CE8}" type="datetimeFigureOut">
              <a:rPr lang="en-US"/>
              <a:pPr>
                <a:defRPr/>
              </a:pPr>
              <a:t>1/12/2021</a:t>
            </a:fld>
            <a:endParaRPr lang="en-US"/>
          </a:p>
        </p:txBody>
      </p:sp>
      <p:sp>
        <p:nvSpPr>
          <p:cNvPr id="4" name="Nơi giữ chỗ cho Chân trang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Nơi giữ chỗ cho Số hiệu Bản chiếu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1B88D4-FC38-467E-9E5F-60202447D7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ố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ơi giữ chỗ cho Ngày tháng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4509EA-B927-405B-9F13-90413C61D359}" type="datetimeFigureOut">
              <a:rPr lang="en-US"/>
              <a:pPr>
                <a:defRPr/>
              </a:pPr>
              <a:t>1/12/2021</a:t>
            </a:fld>
            <a:endParaRPr lang="en-US"/>
          </a:p>
        </p:txBody>
      </p:sp>
      <p:sp>
        <p:nvSpPr>
          <p:cNvPr id="3" name="Nơi giữ chỗ cho Chân trang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Nơi giữ chỗ cho Số hiệu Bản chiếu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62C458-6467-4E0E-AA12-22918FEA75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ội dung với Phụ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Nơi giữ chỗ cho Văn bản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  <p:sp>
        <p:nvSpPr>
          <p:cNvPr id="4" name="Nơi giữ chỗ cho Nội dung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5" name="Nơi giữ chỗ cho Ngày tháng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FD929-5D01-4039-B9BF-482C73EE4746}" type="datetimeFigureOut">
              <a:rPr lang="en-US"/>
              <a:pPr>
                <a:defRPr/>
              </a:pPr>
              <a:t>1/12/2021</a:t>
            </a:fld>
            <a:endParaRPr lang="en-US"/>
          </a:p>
        </p:txBody>
      </p:sp>
      <p:sp>
        <p:nvSpPr>
          <p:cNvPr id="6" name="Nơi giữ chỗ cho Chân trang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Nơi giữ chỗ cho Số hiệu Bản chiếu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A470D-CB0E-4FB9-9C07-4A9D092FD5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Ảnh với Phụ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ình chữ nhật Cắt và làm Tròn một Góc 13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Tam giác vuông 14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Hình tự do 15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Hình tự do 16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4" name="Nơi giữ chỗ cho Văn bản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  <p:sp>
        <p:nvSpPr>
          <p:cNvPr id="3" name="Nơi giữ chỗ cho Hình ảnh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vi-VN" noProof="0" smtClean="0"/>
              <a:t>Bấm biểu tượng để thêm hình ảnh</a:t>
            </a:r>
            <a:endParaRPr lang="en-US" noProof="0" dirty="0"/>
          </a:p>
        </p:txBody>
      </p:sp>
      <p:sp>
        <p:nvSpPr>
          <p:cNvPr id="9" name="Nơi giữ chỗ cho Ngày tháng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76A7ED-0490-42F7-947A-560925548045}" type="datetimeFigureOut">
              <a:rPr lang="en-US"/>
              <a:pPr>
                <a:defRPr/>
              </a:pPr>
              <a:t>1/12/2021</a:t>
            </a:fld>
            <a:endParaRPr lang="en-US"/>
          </a:p>
        </p:txBody>
      </p:sp>
      <p:sp>
        <p:nvSpPr>
          <p:cNvPr id="10" name="Nơi giữ chỗ cho Chân trang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Nơi giữ chỗ cho Số hiệu Bản chiếu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8F8357-EAFF-43A4-8589-30115AEE4C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Hình tự do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Hình tự do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Nơi giữ chỗ cho Tiêu đề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vi-VN" smtClean="0"/>
              <a:t>Bấm &amp; sửa kiểu tiêu đề</a:t>
            </a:r>
            <a:endParaRPr lang="en-US" smtClean="0"/>
          </a:p>
        </p:txBody>
      </p:sp>
      <p:sp>
        <p:nvSpPr>
          <p:cNvPr id="1029" name="Nơi giữ chỗ cho Văn bản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 smtClean="0"/>
          </a:p>
        </p:txBody>
      </p:sp>
      <p:sp>
        <p:nvSpPr>
          <p:cNvPr id="10" name="Nơi giữ chỗ cho Ngày tháng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8BA6C37-E4D3-419D-ACC8-CDBEAC27636E}" type="datetimeFigureOut">
              <a:rPr lang="en-US"/>
              <a:pPr>
                <a:defRPr/>
              </a:pPr>
              <a:t>1/12/2021</a:t>
            </a:fld>
            <a:endParaRPr lang="en-US"/>
          </a:p>
        </p:txBody>
      </p:sp>
      <p:sp>
        <p:nvSpPr>
          <p:cNvPr id="22" name="Nơi giữ chỗ cho Chân trang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Nơi giữ chỗ cho Số hiệu Bản chiếu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53C9A7C-9100-4D56-ADB8-428794E2DB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033" name="Nhóm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Hình tự do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Hình tự do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7" r:id="rId1"/>
    <p:sldLayoutId id="2147483839" r:id="rId2"/>
    <p:sldLayoutId id="2147483848" r:id="rId3"/>
    <p:sldLayoutId id="2147483840" r:id="rId4"/>
    <p:sldLayoutId id="2147483841" r:id="rId5"/>
    <p:sldLayoutId id="2147483842" r:id="rId6"/>
    <p:sldLayoutId id="2147483843" r:id="rId7"/>
    <p:sldLayoutId id="2147483844" r:id="rId8"/>
    <p:sldLayoutId id="2147483849" r:id="rId9"/>
    <p:sldLayoutId id="2147483845" r:id="rId10"/>
    <p:sldLayoutId id="2147483846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F8BA6C37-E4D3-419D-ACC8-CDBEAC27636E}" type="datetimeFigureOut">
              <a:rPr lang="en-US" smtClean="0"/>
              <a:pPr>
                <a:defRPr/>
              </a:pPr>
              <a:t>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53C9A7C-9100-4D56-ADB8-428794E2DBF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397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4" r:id="rId2"/>
    <p:sldLayoutId id="2147483865" r:id="rId3"/>
    <p:sldLayoutId id="2147483866" r:id="rId4"/>
    <p:sldLayoutId id="2147483867" r:id="rId5"/>
    <p:sldLayoutId id="2147483868" r:id="rId6"/>
    <p:sldLayoutId id="2147483869" r:id="rId7"/>
    <p:sldLayoutId id="2147483870" r:id="rId8"/>
    <p:sldLayoutId id="2147483871" r:id="rId9"/>
    <p:sldLayoutId id="2147483872" r:id="rId10"/>
    <p:sldLayoutId id="2147483873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4a"/><Relationship Id="rId7" Type="http://schemas.openxmlformats.org/officeDocument/2006/relationships/image" Target="../media/image2.png"/><Relationship Id="rId2" Type="http://schemas.microsoft.com/office/2007/relationships/media" Target="../media/media1.m4a"/><Relationship Id="rId1" Type="http://schemas.openxmlformats.org/officeDocument/2006/relationships/tags" Target="../tags/tag2.xml"/><Relationship Id="rId6" Type="http://schemas.openxmlformats.org/officeDocument/2006/relationships/hyperlink" Target="mailto:thcs.ta.nthuy@dongtrieu.edu.vn" TargetMode="Externa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5" Type="http://schemas.openxmlformats.org/officeDocument/2006/relationships/image" Target="../media/image21.png"/><Relationship Id="rId4" Type="http://schemas.openxmlformats.org/officeDocument/2006/relationships/notesSlide" Target="../notesSlides/notesSlide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gif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2863"/>
            <a:ext cx="9144000" cy="1862137"/>
          </a:xfrm>
          <a:solidFill>
            <a:srgbClr val="CC0000"/>
          </a:solidFill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700" b="1" dirty="0">
                <a:solidFill>
                  <a:srgbClr val="FFFF00"/>
                </a:solidFill>
                <a:cs typeface="Times New Roman" panose="02020603050405020304" pitchFamily="18" charset="0"/>
              </a:rPr>
              <a:t>PHÒNG GIÁO DỤC </a:t>
            </a:r>
            <a:r>
              <a:rPr lang="en-US" sz="27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&amp;</a:t>
            </a:r>
            <a:r>
              <a:rPr lang="en-US" sz="2700" b="1" dirty="0">
                <a:solidFill>
                  <a:srgbClr val="FFFF00"/>
                </a:solidFill>
                <a:cs typeface="Times New Roman" panose="02020603050405020304" pitchFamily="18" charset="0"/>
              </a:rPr>
              <a:t> </a:t>
            </a:r>
            <a:r>
              <a:rPr lang="vi-VN" sz="2700" b="1" dirty="0">
                <a:solidFill>
                  <a:srgbClr val="FFFF00"/>
                </a:solidFill>
                <a:cs typeface="Times New Roman" panose="02020603050405020304" pitchFamily="18" charset="0"/>
              </a:rPr>
              <a:t>ĐÀO TẠO</a:t>
            </a:r>
            <a:r>
              <a:rPr lang="en-US" sz="2700" b="1" dirty="0">
                <a:solidFill>
                  <a:srgbClr val="FFFF00"/>
                </a:solidFill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700" b="1" dirty="0">
                <a:solidFill>
                  <a:srgbClr val="FFFF00"/>
                </a:solidFill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vi-VN" sz="2700" b="1" dirty="0">
                <a:solidFill>
                  <a:srgbClr val="FFFF00"/>
                </a:solidFill>
                <a:cs typeface="Times New Roman" panose="02020603050405020304" pitchFamily="18" charset="0"/>
              </a:rPr>
              <a:t> ĐÔNG TRIỀU </a:t>
            </a:r>
            <a:r>
              <a:rPr lang="en-US" sz="2700" b="1" dirty="0">
                <a:solidFill>
                  <a:srgbClr val="FFFF00"/>
                </a:solidFill>
                <a:cs typeface="Times New Roman" panose="02020603050405020304" pitchFamily="18" charset="0"/>
              </a:rPr>
              <a:t/>
            </a:r>
            <a:br>
              <a:rPr lang="en-US" sz="2700" b="1" dirty="0">
                <a:solidFill>
                  <a:srgbClr val="FFFF00"/>
                </a:solidFill>
                <a:cs typeface="Times New Roman" panose="02020603050405020304" pitchFamily="18" charset="0"/>
              </a:rPr>
            </a:br>
            <a:r>
              <a:rPr lang="en-US" sz="27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7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lang="en-US" sz="27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sz="27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7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7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7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27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sz="27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7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7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E-LEARNING </a:t>
            </a:r>
            <a:r>
              <a:rPr lang="vi-VN" sz="2700" b="1" dirty="0">
                <a:solidFill>
                  <a:srgbClr val="FFFF00"/>
                </a:solidFill>
                <a:cs typeface="Times New Roman" panose="02020603050405020304" pitchFamily="18" charset="0"/>
              </a:rPr>
              <a:t> </a:t>
            </a:r>
            <a:r>
              <a:rPr lang="en-US" sz="27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vi-VN" sz="2700" b="1" dirty="0">
                <a:solidFill>
                  <a:srgbClr val="FFFF00"/>
                </a:solidFill>
                <a:cs typeface="Times New Roman" panose="02020603050405020304" pitchFamily="18" charset="0"/>
              </a:rPr>
              <a:t>ăm học 20</a:t>
            </a:r>
            <a:r>
              <a:rPr lang="en-US" sz="27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vi-VN" sz="2700" b="1" dirty="0">
                <a:solidFill>
                  <a:srgbClr val="FFFF00"/>
                </a:solidFill>
                <a:cs typeface="Times New Roman" panose="02020603050405020304" pitchFamily="18" charset="0"/>
              </a:rPr>
              <a:t>-202</a:t>
            </a:r>
            <a:r>
              <a:rPr lang="en-US" sz="27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vi-VN" sz="2700" b="1" dirty="0">
                <a:solidFill>
                  <a:srgbClr val="FFFF00"/>
                </a:solidFill>
                <a:cs typeface="Times New Roman" panose="02020603050405020304" pitchFamily="18" charset="0"/>
              </a:rPr>
              <a:t> </a:t>
            </a:r>
            <a:endParaRPr lang="en-US" sz="27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76401"/>
            <a:ext cx="9144000" cy="5181600"/>
          </a:xfrm>
        </p:spPr>
        <p:txBody>
          <a:bodyPr rtlCol="0">
            <a:normAutofit fontScale="25000" lnSpcReduction="20000"/>
          </a:bodyPr>
          <a:lstStyle/>
          <a:p>
            <a:pPr marL="0" indent="0" algn="ctr" eaLnBrk="1" fontAlgn="auto" hangingPunct="1">
              <a:buFont typeface="Calibri" panose="020F0502020204030204" pitchFamily="34" charset="0"/>
              <a:buNone/>
              <a:defRPr/>
            </a:pPr>
            <a:endParaRPr lang="en-US" b="1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eaLnBrk="1" fontAlgn="auto" hangingPunct="1">
              <a:buFont typeface="Calibri" panose="020F0502020204030204" pitchFamily="34" charset="0"/>
              <a:buNone/>
              <a:defRPr/>
            </a:pPr>
            <a:endParaRPr lang="en-US" sz="2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eaLnBrk="1" fontAlgn="auto" hangingPunct="1">
              <a:buFont typeface="Calibri" panose="020F0502020204030204" pitchFamily="34" charset="0"/>
              <a:buNone/>
              <a:defRPr/>
            </a:pPr>
            <a:r>
              <a:rPr lang="vi-VN" sz="1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giảng: </a:t>
            </a:r>
            <a:r>
              <a:rPr lang="en-US" sz="112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US" sz="1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2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endParaRPr lang="en-US" sz="11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eaLnBrk="1" fontAlgn="auto" hangingPunct="1">
              <a:buFont typeface="Calibri" panose="020F0502020204030204" pitchFamily="34" charset="0"/>
              <a:buNone/>
              <a:defRPr/>
            </a:pPr>
            <a:r>
              <a:rPr lang="vi-VN" sz="1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 </a:t>
            </a:r>
            <a:r>
              <a:rPr lang="en-US" sz="1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12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1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2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1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112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1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</a:t>
            </a:r>
          </a:p>
          <a:p>
            <a:pPr marL="914400" indent="23813">
              <a:buNone/>
            </a:pPr>
            <a:r>
              <a:rPr lang="en-US" sz="9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Hùy</a:t>
            </a:r>
            <a:endParaRPr lang="en-US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23813">
              <a:buNone/>
            </a:pP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en-US" sz="9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Lê</a:t>
            </a:r>
            <a:r>
              <a:rPr lang="en-US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Hương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endParaRPr lang="en-US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23813"/>
            <a:r>
              <a:rPr lang="en-US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E-mail 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thcs.ta.nthuy@dongtrieu.edu.vn</a:t>
            </a:r>
            <a:endParaRPr lang="en-US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23813"/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 0385.993.238</a:t>
            </a:r>
          </a:p>
          <a:p>
            <a:pPr marL="914400" indent="23813"/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THCS 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Tràng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</a:t>
            </a:r>
          </a:p>
          <a:p>
            <a:pPr marL="914400" indent="23813"/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Khu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Thượng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Tràng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 </a:t>
            </a:r>
            <a:r>
              <a:rPr lang="en-US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Triều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Quảng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Ninh</a:t>
            </a:r>
            <a:endParaRPr lang="en-US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eaLnBrk="1" fontAlgn="auto" hangingPunct="1">
              <a:buFont typeface="Calibri" panose="020F0502020204030204" pitchFamily="34" charset="0"/>
              <a:buNone/>
              <a:defRPr/>
            </a:pPr>
            <a:r>
              <a:rPr lang="vi-VN" sz="8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ctr" eaLnBrk="1" fontAlgn="auto" hangingPunct="1">
              <a:buFont typeface="Calibri" panose="020F0502020204030204" pitchFamily="34" charset="0"/>
              <a:buNone/>
              <a:defRPr/>
            </a:pPr>
            <a:r>
              <a:rPr lang="vi-VN" sz="8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ctr" eaLnBrk="1" fontAlgn="auto" hangingPunct="1">
              <a:buFont typeface="Calibri" panose="020F0502020204030204" pitchFamily="34" charset="0"/>
              <a:buNone/>
              <a:defRPr/>
            </a:pPr>
            <a:r>
              <a:rPr lang="vi-VN" sz="8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 </a:t>
            </a:r>
            <a:r>
              <a:rPr lang="en-US" sz="8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vi-VN" sz="8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/20</a:t>
            </a:r>
            <a:r>
              <a:rPr lang="en-US" sz="8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en-US" sz="80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NHAC NEN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81000" y="57150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9109832"/>
      </p:ext>
    </p:extLst>
  </p:cSld>
  <p:clrMapOvr>
    <a:masterClrMapping/>
  </p:clrMapOvr>
  <p:transition spd="slow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990600"/>
            <a:ext cx="3657600" cy="381000"/>
          </a:xfrm>
        </p:spPr>
        <p:txBody>
          <a:bodyPr/>
          <a:lstStyle/>
          <a:p>
            <a:pPr marR="0" eaLnBrk="1" hangingPunct="1">
              <a:lnSpc>
                <a:spcPct val="80000"/>
              </a:lnSpc>
            </a:pPr>
            <a:r>
              <a:rPr lang="en-US" sz="22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Vật phát ra âm gọi là nguồn âm.</a:t>
            </a:r>
          </a:p>
        </p:txBody>
      </p:sp>
      <p:sp>
        <p:nvSpPr>
          <p:cNvPr id="15364" name="Text Box 7"/>
          <p:cNvSpPr txBox="1">
            <a:spLocks noChangeArrowheads="1"/>
          </p:cNvSpPr>
          <p:nvPr/>
        </p:nvSpPr>
        <p:spPr bwMode="auto">
          <a:xfrm>
            <a:off x="0" y="508000"/>
            <a:ext cx="3733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I. Nhận biết nguồn âm</a:t>
            </a:r>
          </a:p>
        </p:txBody>
      </p:sp>
      <p:sp>
        <p:nvSpPr>
          <p:cNvPr id="15365" name="Line 8"/>
          <p:cNvSpPr>
            <a:spLocks noChangeShapeType="1"/>
          </p:cNvSpPr>
          <p:nvPr/>
        </p:nvSpPr>
        <p:spPr bwMode="auto">
          <a:xfrm>
            <a:off x="3886200" y="609600"/>
            <a:ext cx="0" cy="62103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66" name="Text Box 11"/>
          <p:cNvSpPr txBox="1">
            <a:spLocks noChangeArrowheads="1"/>
          </p:cNvSpPr>
          <p:nvPr/>
        </p:nvSpPr>
        <p:spPr bwMode="auto">
          <a:xfrm>
            <a:off x="0" y="1447800"/>
            <a:ext cx="3886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4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II. Các nguồn âm có chung đặc điểm gì?</a:t>
            </a:r>
          </a:p>
        </p:txBody>
      </p:sp>
      <p:sp>
        <p:nvSpPr>
          <p:cNvPr id="15367" name="Text Box 12"/>
          <p:cNvSpPr txBox="1">
            <a:spLocks noChangeArrowheads="1"/>
          </p:cNvSpPr>
          <p:nvPr/>
        </p:nvSpPr>
        <p:spPr bwMode="auto">
          <a:xfrm>
            <a:off x="0" y="2286000"/>
            <a:ext cx="3429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1) Thí nghiệm 1 (hình 10.1):</a:t>
            </a:r>
          </a:p>
        </p:txBody>
      </p:sp>
      <p:pic>
        <p:nvPicPr>
          <p:cNvPr id="15368" name="Picture 13" descr="be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24200"/>
            <a:ext cx="38100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9" name="Text Box 14"/>
          <p:cNvSpPr txBox="1">
            <a:spLocks noChangeArrowheads="1"/>
          </p:cNvSpPr>
          <p:nvPr/>
        </p:nvSpPr>
        <p:spPr bwMode="auto">
          <a:xfrm>
            <a:off x="1231900" y="5257800"/>
            <a:ext cx="1676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080808"/>
                </a:solidFill>
              </a:rPr>
              <a:t>Hình 10.1</a:t>
            </a:r>
          </a:p>
        </p:txBody>
      </p:sp>
      <p:sp>
        <p:nvSpPr>
          <p:cNvPr id="15370" name="Text Box 16"/>
          <p:cNvSpPr txBox="1">
            <a:spLocks noChangeArrowheads="1"/>
          </p:cNvSpPr>
          <p:nvPr/>
        </p:nvSpPr>
        <p:spPr bwMode="auto">
          <a:xfrm>
            <a:off x="3962400" y="762000"/>
            <a:ext cx="49149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smtClean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2800" dirty="0" err="1" smtClean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800" dirty="0" smtClean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cụ</a:t>
            </a:r>
            <a:r>
              <a:rPr lang="en-US" sz="2800" dirty="0" smtClean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TN: 01 </a:t>
            </a:r>
            <a:r>
              <a:rPr lang="en-US" sz="2800" dirty="0" err="1" smtClean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800" dirty="0" smtClean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800" dirty="0" smtClean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su</a:t>
            </a:r>
            <a:endParaRPr lang="en-US" sz="2800" dirty="0">
              <a:solidFill>
                <a:srgbClr val="08080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71" name="Text Box 17"/>
          <p:cNvSpPr txBox="1">
            <a:spLocks noChangeArrowheads="1"/>
          </p:cNvSpPr>
          <p:nvPr/>
        </p:nvSpPr>
        <p:spPr bwMode="auto">
          <a:xfrm>
            <a:off x="4038600" y="1905000"/>
            <a:ext cx="4648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Tiến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800" dirty="0" smtClean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10.1</a:t>
            </a:r>
          </a:p>
        </p:txBody>
      </p:sp>
      <p:sp>
        <p:nvSpPr>
          <p:cNvPr id="17420" name="Rectangle 18"/>
          <p:cNvSpPr>
            <a:spLocks noChangeArrowheads="1"/>
          </p:cNvSpPr>
          <p:nvPr/>
        </p:nvSpPr>
        <p:spPr bwMode="auto">
          <a:xfrm>
            <a:off x="4025900" y="2476500"/>
            <a:ext cx="48133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C3: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sợi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su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lắng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mô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tả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nhìn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7421" name="Text Box 20"/>
          <p:cNvSpPr txBox="1">
            <a:spLocks noChangeArrowheads="1"/>
          </p:cNvSpPr>
          <p:nvPr/>
        </p:nvSpPr>
        <p:spPr bwMode="auto">
          <a:xfrm>
            <a:off x="4038600" y="4191000"/>
            <a:ext cx="46482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su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rung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1841500" y="-76200"/>
            <a:ext cx="50927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10: 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NGUỒN ÂM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0" grpId="0"/>
      <p:bldP spid="174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6200" y="825500"/>
            <a:ext cx="3657600" cy="381000"/>
          </a:xfrm>
        </p:spPr>
        <p:txBody>
          <a:bodyPr/>
          <a:lstStyle/>
          <a:p>
            <a:pPr marR="0" eaLnBrk="1" hangingPunct="1">
              <a:lnSpc>
                <a:spcPct val="80000"/>
              </a:lnSpc>
            </a:pPr>
            <a:r>
              <a:rPr lang="en-US" sz="2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Vật phát ra âm gọi là nguồn âm.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0" y="381000"/>
            <a:ext cx="3733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I. Nhận biết nguồn âm</a:t>
            </a:r>
          </a:p>
        </p:txBody>
      </p:sp>
      <p:sp>
        <p:nvSpPr>
          <p:cNvPr id="16389" name="Line 5"/>
          <p:cNvSpPr>
            <a:spLocks noChangeShapeType="1"/>
          </p:cNvSpPr>
          <p:nvPr/>
        </p:nvSpPr>
        <p:spPr bwMode="auto">
          <a:xfrm>
            <a:off x="4013200" y="609600"/>
            <a:ext cx="0" cy="62103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25400" y="1219200"/>
            <a:ext cx="3886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4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II. Các nguồn âm có chung đặc điểm gì?</a:t>
            </a: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0" y="1995488"/>
            <a:ext cx="3429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u="sng">
                <a:solidFill>
                  <a:srgbClr val="0000CC"/>
                </a:solidFill>
              </a:rPr>
              <a:t>1) Thí nghiệm 1 (hình 10.1):</a:t>
            </a:r>
          </a:p>
        </p:txBody>
      </p:sp>
      <p:sp>
        <p:nvSpPr>
          <p:cNvPr id="16392" name="Rectangle 9"/>
          <p:cNvSpPr>
            <a:spLocks noChangeArrowheads="1"/>
          </p:cNvSpPr>
          <p:nvPr/>
        </p:nvSpPr>
        <p:spPr bwMode="auto">
          <a:xfrm>
            <a:off x="152400" y="2270125"/>
            <a:ext cx="37893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su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rung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6393" name="Text Box 10"/>
          <p:cNvSpPr txBox="1">
            <a:spLocks noChangeArrowheads="1"/>
          </p:cNvSpPr>
          <p:nvPr/>
        </p:nvSpPr>
        <p:spPr bwMode="auto">
          <a:xfrm>
            <a:off x="4762" y="2930399"/>
            <a:ext cx="390683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u="sng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2) Thí nghiệm 2 (Hình bên):</a:t>
            </a:r>
          </a:p>
        </p:txBody>
      </p:sp>
      <p:sp>
        <p:nvSpPr>
          <p:cNvPr id="16394" name="Rectangle 16"/>
          <p:cNvSpPr>
            <a:spLocks noChangeArrowheads="1"/>
          </p:cNvSpPr>
          <p:nvPr/>
        </p:nvSpPr>
        <p:spPr bwMode="auto">
          <a:xfrm>
            <a:off x="4064000" y="1905000"/>
            <a:ext cx="5080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spc="-5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2400" b="1" spc="-5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400" b="1" spc="-5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pc="-5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cụ</a:t>
            </a:r>
            <a:r>
              <a:rPr lang="en-US" sz="2400" b="1" spc="-5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pc="-5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thí</a:t>
            </a:r>
            <a:r>
              <a:rPr lang="en-US" sz="2400" b="1" spc="-5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pc="-5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nghiệm</a:t>
            </a:r>
            <a:r>
              <a:rPr lang="en-US" sz="2400" b="1" spc="-5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spc="-5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sz="2400" b="1" spc="-5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trống</a:t>
            </a:r>
            <a:r>
              <a:rPr lang="en-US" sz="2400" b="1" spc="-5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pc="-5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spc="-5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400" b="1" spc="-5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dùi</a:t>
            </a:r>
            <a:r>
              <a:rPr lang="en-US" sz="2400" b="1" spc="-5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7601" name="Rectangle 17"/>
          <p:cNvSpPr>
            <a:spLocks noChangeArrowheads="1"/>
          </p:cNvSpPr>
          <p:nvPr/>
        </p:nvSpPr>
        <p:spPr bwMode="auto">
          <a:xfrm>
            <a:off x="4114800" y="3054350"/>
            <a:ext cx="37385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* Tiến hành: Như hình bên</a:t>
            </a:r>
          </a:p>
        </p:txBody>
      </p:sp>
      <p:pic>
        <p:nvPicPr>
          <p:cNvPr id="67602" name="Picture 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5600" y="4211638"/>
            <a:ext cx="2286000" cy="2087562"/>
          </a:xfrm>
          <a:prstGeom prst="rect">
            <a:avLst/>
          </a:prstGeom>
          <a:noFill/>
          <a:ln w="9525">
            <a:solidFill>
              <a:srgbClr val="5F5F5F"/>
            </a:solidFill>
            <a:miter lim="800000"/>
            <a:headEnd/>
            <a:tailEnd/>
          </a:ln>
        </p:spPr>
      </p:pic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1676400" y="3516312"/>
            <a:ext cx="1981199" cy="827087"/>
            <a:chOff x="2255" y="1440"/>
            <a:chExt cx="2497" cy="749"/>
          </a:xfrm>
        </p:grpSpPr>
        <p:pic>
          <p:nvPicPr>
            <p:cNvPr id="16398" name="Picture 20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4060393">
              <a:off x="3993" y="1431"/>
              <a:ext cx="749" cy="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399" name="AutoShape 21"/>
            <p:cNvSpPr>
              <a:spLocks noChangeArrowheads="1"/>
            </p:cNvSpPr>
            <p:nvPr/>
          </p:nvSpPr>
          <p:spPr bwMode="auto">
            <a:xfrm rot="-10778327">
              <a:off x="2478" y="1967"/>
              <a:ext cx="1890" cy="122"/>
            </a:xfrm>
            <a:prstGeom prst="roundRect">
              <a:avLst>
                <a:gd name="adj" fmla="val 16667"/>
              </a:avLst>
            </a:prstGeom>
            <a:solidFill>
              <a:schemeClr val="tx2"/>
            </a:solidFill>
            <a:ln w="3175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nstantia" pitchFamily="18" charset="0"/>
              </a:endParaRPr>
            </a:p>
          </p:txBody>
        </p:sp>
        <p:sp>
          <p:nvSpPr>
            <p:cNvPr id="16400" name="Oval 22"/>
            <p:cNvSpPr>
              <a:spLocks noChangeArrowheads="1"/>
            </p:cNvSpPr>
            <p:nvPr/>
          </p:nvSpPr>
          <p:spPr bwMode="auto">
            <a:xfrm rot="-10778327">
              <a:off x="2255" y="1874"/>
              <a:ext cx="300" cy="310"/>
            </a:xfrm>
            <a:prstGeom prst="ellipse">
              <a:avLst/>
            </a:prstGeom>
            <a:solidFill>
              <a:schemeClr val="tx2"/>
            </a:solidFill>
            <a:ln w="12700">
              <a:solidFill>
                <a:srgbClr val="66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nstantia" pitchFamily="18" charset="0"/>
              </a:endParaRPr>
            </a:p>
          </p:txBody>
        </p:sp>
      </p:grp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1841500" y="-76200"/>
            <a:ext cx="50927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10: 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NGUỒN ÂM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7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7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60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6200" y="825500"/>
            <a:ext cx="3657600" cy="381000"/>
          </a:xfrm>
        </p:spPr>
        <p:txBody>
          <a:bodyPr/>
          <a:lstStyle/>
          <a:p>
            <a:pPr marR="0" eaLnBrk="1" hangingPunct="1">
              <a:lnSpc>
                <a:spcPct val="80000"/>
              </a:lnSpc>
            </a:pPr>
            <a:r>
              <a:rPr lang="en-US" sz="22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Vật phát ra âm gọi là nguồn âm.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0" y="381000"/>
            <a:ext cx="3733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I. Nhận biết nguồn âm</a:t>
            </a:r>
          </a:p>
        </p:txBody>
      </p:sp>
      <p:sp>
        <p:nvSpPr>
          <p:cNvPr id="17413" name="Line 5"/>
          <p:cNvSpPr>
            <a:spLocks noChangeShapeType="1"/>
          </p:cNvSpPr>
          <p:nvPr/>
        </p:nvSpPr>
        <p:spPr bwMode="auto">
          <a:xfrm>
            <a:off x="4013200" y="609600"/>
            <a:ext cx="0" cy="62103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25400" y="1130300"/>
            <a:ext cx="3886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4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II. Các nguồn âm có chung đặc điểm gì?</a:t>
            </a: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139700" y="1714500"/>
            <a:ext cx="3429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u="sng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1) Thí nghiệm 1 (hình 10.1):</a:t>
            </a:r>
          </a:p>
        </p:txBody>
      </p:sp>
      <p:sp>
        <p:nvSpPr>
          <p:cNvPr id="17416" name="Rectangle 9"/>
          <p:cNvSpPr>
            <a:spLocks noChangeArrowheads="1"/>
          </p:cNvSpPr>
          <p:nvPr/>
        </p:nvSpPr>
        <p:spPr bwMode="auto">
          <a:xfrm>
            <a:off x="401638" y="2073275"/>
            <a:ext cx="378936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su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rung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7417" name="Text Box 10"/>
          <p:cNvSpPr txBox="1">
            <a:spLocks noChangeArrowheads="1"/>
          </p:cNvSpPr>
          <p:nvPr/>
        </p:nvSpPr>
        <p:spPr bwMode="auto">
          <a:xfrm>
            <a:off x="152400" y="2835275"/>
            <a:ext cx="3429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u="sng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2) Thí nghiệm 2 (Hình bên):</a:t>
            </a:r>
          </a:p>
        </p:txBody>
      </p:sp>
      <p:sp>
        <p:nvSpPr>
          <p:cNvPr id="17418" name="Rectangle 16"/>
          <p:cNvSpPr>
            <a:spLocks noChangeArrowheads="1"/>
          </p:cNvSpPr>
          <p:nvPr/>
        </p:nvSpPr>
        <p:spPr bwMode="auto">
          <a:xfrm>
            <a:off x="4038600" y="914400"/>
            <a:ext cx="4903907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sz="2800" dirty="0" smtClean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800" dirty="0" smtClean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cụ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thí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nghiệm</a:t>
            </a:r>
            <a:r>
              <a:rPr lang="en-US" sz="2800" dirty="0" smtClean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: 1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trống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endParaRPr lang="en-US" sz="2800" dirty="0">
              <a:solidFill>
                <a:srgbClr val="080808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dùi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7419" name="Rectangle 17"/>
          <p:cNvSpPr>
            <a:spLocks noChangeArrowheads="1"/>
          </p:cNvSpPr>
          <p:nvPr/>
        </p:nvSpPr>
        <p:spPr bwMode="auto">
          <a:xfrm>
            <a:off x="4419600" y="1981200"/>
            <a:ext cx="40179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* Tiến hành: Như hình bên</a:t>
            </a:r>
          </a:p>
        </p:txBody>
      </p:sp>
      <p:sp>
        <p:nvSpPr>
          <p:cNvPr id="18444" name="Text Box 18"/>
          <p:cNvSpPr txBox="1">
            <a:spLocks noChangeArrowheads="1"/>
          </p:cNvSpPr>
          <p:nvPr/>
        </p:nvSpPr>
        <p:spPr bwMode="auto">
          <a:xfrm>
            <a:off x="4203700" y="2743200"/>
            <a:ext cx="4940300" cy="45799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C4: -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800" dirty="0" smtClean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?    </a:t>
            </a:r>
            <a:endParaRPr lang="en-US" sz="2800" dirty="0">
              <a:solidFill>
                <a:srgbClr val="080808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 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Mặt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rống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      -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rung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? </a:t>
            </a:r>
          </a:p>
          <a:p>
            <a:pPr>
              <a:spcBef>
                <a:spcPct val="50000"/>
              </a:spcBef>
            </a:pP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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rung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       -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spcBef>
                <a:spcPct val="50000"/>
              </a:spcBef>
            </a:pPr>
            <a:endParaRPr lang="en-US" sz="2800" dirty="0">
              <a:solidFill>
                <a:srgbClr val="08080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45" name="Picture 21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656459">
            <a:off x="847725" y="3940175"/>
            <a:ext cx="2047875" cy="207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22"/>
          <p:cNvGrpSpPr>
            <a:grpSpLocks/>
          </p:cNvGrpSpPr>
          <p:nvPr/>
        </p:nvGrpSpPr>
        <p:grpSpPr bwMode="auto">
          <a:xfrm>
            <a:off x="1447800" y="4419600"/>
            <a:ext cx="990600" cy="838200"/>
            <a:chOff x="1248" y="1968"/>
            <a:chExt cx="864" cy="816"/>
          </a:xfrm>
        </p:grpSpPr>
        <p:sp>
          <p:nvSpPr>
            <p:cNvPr id="17430" name="AutoShape 23"/>
            <p:cNvSpPr>
              <a:spLocks noChangeArrowheads="1"/>
            </p:cNvSpPr>
            <p:nvPr/>
          </p:nvSpPr>
          <p:spPr bwMode="auto">
            <a:xfrm>
              <a:off x="1440" y="2496"/>
              <a:ext cx="288" cy="240"/>
            </a:xfrm>
            <a:prstGeom prst="irregularSeal2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nstantia" pitchFamily="18" charset="0"/>
              </a:endParaRPr>
            </a:p>
          </p:txBody>
        </p:sp>
        <p:sp>
          <p:nvSpPr>
            <p:cNvPr id="17431" name="AutoShape 24"/>
            <p:cNvSpPr>
              <a:spLocks noChangeArrowheads="1"/>
            </p:cNvSpPr>
            <p:nvPr/>
          </p:nvSpPr>
          <p:spPr bwMode="auto">
            <a:xfrm>
              <a:off x="1824" y="2544"/>
              <a:ext cx="288" cy="240"/>
            </a:xfrm>
            <a:prstGeom prst="irregularSeal2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nstantia" pitchFamily="18" charset="0"/>
              </a:endParaRPr>
            </a:p>
          </p:txBody>
        </p:sp>
        <p:sp>
          <p:nvSpPr>
            <p:cNvPr id="17432" name="AutoShape 25"/>
            <p:cNvSpPr>
              <a:spLocks noChangeArrowheads="1"/>
            </p:cNvSpPr>
            <p:nvPr/>
          </p:nvSpPr>
          <p:spPr bwMode="auto">
            <a:xfrm>
              <a:off x="1248" y="2304"/>
              <a:ext cx="288" cy="240"/>
            </a:xfrm>
            <a:prstGeom prst="irregularSeal2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nstantia" pitchFamily="18" charset="0"/>
              </a:endParaRPr>
            </a:p>
          </p:txBody>
        </p:sp>
        <p:sp>
          <p:nvSpPr>
            <p:cNvPr id="17433" name="AutoShape 26"/>
            <p:cNvSpPr>
              <a:spLocks noChangeArrowheads="1"/>
            </p:cNvSpPr>
            <p:nvPr/>
          </p:nvSpPr>
          <p:spPr bwMode="auto">
            <a:xfrm>
              <a:off x="1728" y="2256"/>
              <a:ext cx="288" cy="240"/>
            </a:xfrm>
            <a:prstGeom prst="irregularSeal2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nstantia" pitchFamily="18" charset="0"/>
              </a:endParaRPr>
            </a:p>
          </p:txBody>
        </p:sp>
        <p:sp>
          <p:nvSpPr>
            <p:cNvPr id="17434" name="AutoShape 27"/>
            <p:cNvSpPr>
              <a:spLocks noChangeArrowheads="1"/>
            </p:cNvSpPr>
            <p:nvPr/>
          </p:nvSpPr>
          <p:spPr bwMode="auto">
            <a:xfrm>
              <a:off x="1584" y="1968"/>
              <a:ext cx="288" cy="240"/>
            </a:xfrm>
            <a:prstGeom prst="irregularSeal2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Constantia" pitchFamily="18" charset="0"/>
              </a:endParaRPr>
            </a:p>
          </p:txBody>
        </p:sp>
      </p:grpSp>
      <p:grpSp>
        <p:nvGrpSpPr>
          <p:cNvPr id="3" name="Group 28"/>
          <p:cNvGrpSpPr>
            <a:grpSpLocks/>
          </p:cNvGrpSpPr>
          <p:nvPr/>
        </p:nvGrpSpPr>
        <p:grpSpPr bwMode="auto">
          <a:xfrm>
            <a:off x="0" y="3810000"/>
            <a:ext cx="1905000" cy="990600"/>
            <a:chOff x="0" y="1536"/>
            <a:chExt cx="1392" cy="816"/>
          </a:xfrm>
        </p:grpSpPr>
        <p:sp>
          <p:nvSpPr>
            <p:cNvPr id="17428" name="Text Box 29"/>
            <p:cNvSpPr txBox="1">
              <a:spLocks noChangeArrowheads="1"/>
            </p:cNvSpPr>
            <p:nvPr/>
          </p:nvSpPr>
          <p:spPr bwMode="auto">
            <a:xfrm>
              <a:off x="0" y="1536"/>
              <a:ext cx="1296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b="1" dirty="0" err="1">
                  <a:solidFill>
                    <a:srgbClr val="080808"/>
                  </a:solidFill>
                  <a:latin typeface="Times New Roman" pitchFamily="18" charset="0"/>
                  <a:cs typeface="Times New Roman" pitchFamily="18" charset="0"/>
                </a:rPr>
                <a:t>Giấy</a:t>
              </a:r>
              <a:r>
                <a:rPr lang="en-US" sz="2000" b="1" dirty="0">
                  <a:solidFill>
                    <a:srgbClr val="080808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solidFill>
                    <a:srgbClr val="080808"/>
                  </a:solidFill>
                  <a:latin typeface="Times New Roman" pitchFamily="18" charset="0"/>
                  <a:cs typeface="Times New Roman" pitchFamily="18" charset="0"/>
                </a:rPr>
                <a:t>vụn</a:t>
              </a:r>
              <a:endParaRPr lang="en-US" sz="2000" b="1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429" name="Line 30"/>
            <p:cNvSpPr>
              <a:spLocks noChangeShapeType="1"/>
            </p:cNvSpPr>
            <p:nvPr/>
          </p:nvSpPr>
          <p:spPr bwMode="auto">
            <a:xfrm>
              <a:off x="624" y="1872"/>
              <a:ext cx="768" cy="480"/>
            </a:xfrm>
            <a:prstGeom prst="line">
              <a:avLst/>
            </a:prstGeom>
            <a:noFill/>
            <a:ln w="38100">
              <a:solidFill>
                <a:srgbClr val="E7E2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31"/>
          <p:cNvGrpSpPr>
            <a:grpSpLocks/>
          </p:cNvGrpSpPr>
          <p:nvPr/>
        </p:nvGrpSpPr>
        <p:grpSpPr bwMode="auto">
          <a:xfrm>
            <a:off x="2133600" y="3124200"/>
            <a:ext cx="1752600" cy="990600"/>
            <a:chOff x="2255" y="1440"/>
            <a:chExt cx="2497" cy="749"/>
          </a:xfrm>
        </p:grpSpPr>
        <p:pic>
          <p:nvPicPr>
            <p:cNvPr id="17425" name="Picture 3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rot="-4060393">
              <a:off x="3993" y="1431"/>
              <a:ext cx="749" cy="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26" name="AutoShape 33"/>
            <p:cNvSpPr>
              <a:spLocks noChangeArrowheads="1"/>
            </p:cNvSpPr>
            <p:nvPr/>
          </p:nvSpPr>
          <p:spPr bwMode="auto">
            <a:xfrm rot="-10778327">
              <a:off x="2478" y="1967"/>
              <a:ext cx="1890" cy="122"/>
            </a:xfrm>
            <a:prstGeom prst="roundRect">
              <a:avLst>
                <a:gd name="adj" fmla="val 16667"/>
              </a:avLst>
            </a:prstGeom>
            <a:solidFill>
              <a:schemeClr val="tx2"/>
            </a:solidFill>
            <a:ln w="3175">
              <a:solidFill>
                <a:schemeClr val="tx2"/>
              </a:solidFill>
              <a:round/>
              <a:headEnd/>
              <a:tailEnd/>
            </a:ln>
          </p:spPr>
          <p:txBody>
            <a:bodyPr rot="10800000" wrap="none" anchor="ctr"/>
            <a:lstStyle/>
            <a:p>
              <a:endParaRPr lang="en-US">
                <a:latin typeface="Constantia" pitchFamily="18" charset="0"/>
              </a:endParaRPr>
            </a:p>
          </p:txBody>
        </p:sp>
        <p:sp>
          <p:nvSpPr>
            <p:cNvPr id="17427" name="Oval 34"/>
            <p:cNvSpPr>
              <a:spLocks noChangeArrowheads="1"/>
            </p:cNvSpPr>
            <p:nvPr/>
          </p:nvSpPr>
          <p:spPr bwMode="auto">
            <a:xfrm rot="-10778327">
              <a:off x="2255" y="1874"/>
              <a:ext cx="300" cy="310"/>
            </a:xfrm>
            <a:prstGeom prst="ellipse">
              <a:avLst/>
            </a:prstGeom>
            <a:solidFill>
              <a:schemeClr val="tx2"/>
            </a:solidFill>
            <a:ln w="12700">
              <a:solidFill>
                <a:srgbClr val="663300"/>
              </a:solidFill>
              <a:round/>
              <a:headEnd/>
              <a:tailEnd/>
            </a:ln>
          </p:spPr>
          <p:txBody>
            <a:bodyPr rot="10800000" wrap="none" anchor="ctr"/>
            <a:lstStyle/>
            <a:p>
              <a:endParaRPr lang="en-US">
                <a:latin typeface="Constantia" pitchFamily="18" charset="0"/>
              </a:endParaRPr>
            </a:p>
          </p:txBody>
        </p:sp>
      </p:grpSp>
      <p:sp>
        <p:nvSpPr>
          <p:cNvPr id="27" name="Rectangle 4"/>
          <p:cNvSpPr>
            <a:spLocks noChangeArrowheads="1"/>
          </p:cNvSpPr>
          <p:nvPr/>
        </p:nvSpPr>
        <p:spPr bwMode="auto">
          <a:xfrm>
            <a:off x="1841500" y="-76200"/>
            <a:ext cx="50927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10: 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NGUỒN ÂM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8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4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4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4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6200" y="825500"/>
            <a:ext cx="3657600" cy="381000"/>
          </a:xfrm>
        </p:spPr>
        <p:txBody>
          <a:bodyPr/>
          <a:lstStyle/>
          <a:p>
            <a:pPr marR="0" eaLnBrk="1" hangingPunct="1">
              <a:lnSpc>
                <a:spcPct val="80000"/>
              </a:lnSpc>
            </a:pPr>
            <a:r>
              <a:rPr lang="en-US" sz="22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Vật phát ra âm gọi là nguồn âm.</a:t>
            </a: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0" y="381000"/>
            <a:ext cx="3733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I. Nhận biết nguồn âm</a:t>
            </a:r>
          </a:p>
        </p:txBody>
      </p:sp>
      <p:sp>
        <p:nvSpPr>
          <p:cNvPr id="18437" name="Line 5"/>
          <p:cNvSpPr>
            <a:spLocks noChangeShapeType="1"/>
          </p:cNvSpPr>
          <p:nvPr/>
        </p:nvSpPr>
        <p:spPr bwMode="auto">
          <a:xfrm>
            <a:off x="4699000" y="609600"/>
            <a:ext cx="0" cy="62103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25400" y="1130300"/>
            <a:ext cx="4470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0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II. Các nguồn âm có chung đặc điểm gì?</a:t>
            </a: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139700" y="1581150"/>
            <a:ext cx="3429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u="sng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1) Thí nghiệm 1 (hình 10.1):</a:t>
            </a:r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4343400" y="1143000"/>
            <a:ext cx="320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vi-VN" sz="2400"/>
          </a:p>
        </p:txBody>
      </p:sp>
      <p:sp>
        <p:nvSpPr>
          <p:cNvPr id="18441" name="Rectangle 9"/>
          <p:cNvSpPr>
            <a:spLocks noChangeArrowheads="1"/>
          </p:cNvSpPr>
          <p:nvPr/>
        </p:nvSpPr>
        <p:spPr bwMode="auto">
          <a:xfrm>
            <a:off x="173038" y="1962150"/>
            <a:ext cx="43227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su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rung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127000" y="2343150"/>
            <a:ext cx="3429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u="sng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2) Thí nghiệm 2:</a:t>
            </a:r>
          </a:p>
        </p:txBody>
      </p:sp>
      <p:sp>
        <p:nvSpPr>
          <p:cNvPr id="69662" name="Rectangle 30"/>
          <p:cNvSpPr>
            <a:spLocks noChangeArrowheads="1"/>
          </p:cNvSpPr>
          <p:nvPr/>
        </p:nvSpPr>
        <p:spPr bwMode="auto">
          <a:xfrm>
            <a:off x="219075" y="3251200"/>
            <a:ext cx="44291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*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rung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 qua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cân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cuả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su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trống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,…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dao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69663" name="Text Box 31"/>
          <p:cNvSpPr txBox="1">
            <a:spLocks noChangeArrowheads="1"/>
          </p:cNvSpPr>
          <p:nvPr/>
        </p:nvSpPr>
        <p:spPr bwMode="auto">
          <a:xfrm>
            <a:off x="368300" y="2724150"/>
            <a:ext cx="4114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Mặt trống rung động và âm phát  ra.</a:t>
            </a:r>
          </a:p>
        </p:txBody>
      </p:sp>
      <p:sp>
        <p:nvSpPr>
          <p:cNvPr id="69664" name="Text Box 32"/>
          <p:cNvSpPr txBox="1">
            <a:spLocks noChangeArrowheads="1"/>
          </p:cNvSpPr>
          <p:nvPr/>
        </p:nvSpPr>
        <p:spPr bwMode="auto">
          <a:xfrm>
            <a:off x="88900" y="4171950"/>
            <a:ext cx="441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u="sng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3) Thí nghiệm 3 (hình 10.3):</a:t>
            </a:r>
            <a:r>
              <a:rPr lang="en-US" sz="20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grpSp>
        <p:nvGrpSpPr>
          <p:cNvPr id="2" name="Group 33"/>
          <p:cNvGrpSpPr>
            <a:grpSpLocks/>
          </p:cNvGrpSpPr>
          <p:nvPr/>
        </p:nvGrpSpPr>
        <p:grpSpPr bwMode="auto">
          <a:xfrm>
            <a:off x="485775" y="4984750"/>
            <a:ext cx="1125538" cy="1698625"/>
            <a:chOff x="48" y="624"/>
            <a:chExt cx="864" cy="2832"/>
          </a:xfrm>
        </p:grpSpPr>
        <p:pic>
          <p:nvPicPr>
            <p:cNvPr id="18457" name="Picture 34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88" y="624"/>
              <a:ext cx="624" cy="2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58" name="Picture 35" descr="IMG0087A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139215">
              <a:off x="48" y="2688"/>
              <a:ext cx="768" cy="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9668" name="Rectangle 36"/>
            <p:cNvSpPr>
              <a:spLocks noChangeArrowheads="1"/>
            </p:cNvSpPr>
            <p:nvPr/>
          </p:nvSpPr>
          <p:spPr bwMode="auto">
            <a:xfrm>
              <a:off x="576" y="2641"/>
              <a:ext cx="96" cy="384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chemeClr val="accent1"/>
                </a:gs>
                <a:gs pos="100000">
                  <a:srgbClr val="5F5F5F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grpSp>
        <p:nvGrpSpPr>
          <p:cNvPr id="3" name="Group 37"/>
          <p:cNvGrpSpPr>
            <a:grpSpLocks/>
          </p:cNvGrpSpPr>
          <p:nvPr/>
        </p:nvGrpSpPr>
        <p:grpSpPr bwMode="auto">
          <a:xfrm rot="875914">
            <a:off x="2476500" y="4699000"/>
            <a:ext cx="1971675" cy="663575"/>
            <a:chOff x="3893" y="2167"/>
            <a:chExt cx="1723" cy="698"/>
          </a:xfrm>
        </p:grpSpPr>
        <p:pic>
          <p:nvPicPr>
            <p:cNvPr id="18453" name="Picture 38" descr="IMG0086A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rot="-2021711">
              <a:off x="4848" y="2208"/>
              <a:ext cx="768" cy="6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8454" name="Group 39"/>
            <p:cNvGrpSpPr>
              <a:grpSpLocks/>
            </p:cNvGrpSpPr>
            <p:nvPr/>
          </p:nvGrpSpPr>
          <p:grpSpPr bwMode="auto">
            <a:xfrm rot="-8617982">
              <a:off x="3893" y="2167"/>
              <a:ext cx="1310" cy="172"/>
              <a:chOff x="1536" y="3648"/>
              <a:chExt cx="1872" cy="240"/>
            </a:xfrm>
          </p:grpSpPr>
          <p:sp>
            <p:nvSpPr>
              <p:cNvPr id="18455" name="AutoShape 40"/>
              <p:cNvSpPr>
                <a:spLocks noChangeArrowheads="1"/>
              </p:cNvSpPr>
              <p:nvPr/>
            </p:nvSpPr>
            <p:spPr bwMode="auto">
              <a:xfrm>
                <a:off x="1536" y="3744"/>
                <a:ext cx="1680" cy="48"/>
              </a:xfrm>
              <a:prstGeom prst="roundRect">
                <a:avLst>
                  <a:gd name="adj" fmla="val 16667"/>
                </a:avLst>
              </a:prstGeom>
              <a:solidFill>
                <a:srgbClr val="FF0000"/>
              </a:solidFill>
              <a:ln w="5715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Constantia" pitchFamily="18" charset="0"/>
                </a:endParaRPr>
              </a:p>
            </p:txBody>
          </p:sp>
          <p:sp>
            <p:nvSpPr>
              <p:cNvPr id="18456" name="Oval 41"/>
              <p:cNvSpPr>
                <a:spLocks noChangeArrowheads="1"/>
              </p:cNvSpPr>
              <p:nvPr/>
            </p:nvSpPr>
            <p:spPr bwMode="auto">
              <a:xfrm>
                <a:off x="3168" y="3648"/>
                <a:ext cx="240" cy="240"/>
              </a:xfrm>
              <a:prstGeom prst="ellipse">
                <a:avLst/>
              </a:prstGeom>
              <a:solidFill>
                <a:schemeClr val="tx1"/>
              </a:solidFill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Constantia" pitchFamily="18" charset="0"/>
                </a:endParaRPr>
              </a:p>
            </p:txBody>
          </p:sp>
        </p:grpSp>
      </p:grpSp>
      <p:sp>
        <p:nvSpPr>
          <p:cNvPr id="69674" name="Text Box 42"/>
          <p:cNvSpPr txBox="1">
            <a:spLocks noChangeArrowheads="1"/>
          </p:cNvSpPr>
          <p:nvPr/>
        </p:nvSpPr>
        <p:spPr bwMode="auto">
          <a:xfrm>
            <a:off x="2030413" y="6451600"/>
            <a:ext cx="14747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 Black" pitchFamily="34" charset="0"/>
              </a:rPr>
              <a:t>Hình 10.3</a:t>
            </a:r>
          </a:p>
        </p:txBody>
      </p:sp>
      <p:sp>
        <p:nvSpPr>
          <p:cNvPr id="69675" name="Text Box 43"/>
          <p:cNvSpPr txBox="1">
            <a:spLocks noChangeArrowheads="1"/>
          </p:cNvSpPr>
          <p:nvPr/>
        </p:nvSpPr>
        <p:spPr bwMode="auto">
          <a:xfrm>
            <a:off x="4648200" y="852488"/>
            <a:ext cx="44958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* Dụng cụ: 1 nhánh âm thoa, 1 búa cao su</a:t>
            </a:r>
          </a:p>
        </p:txBody>
      </p:sp>
      <p:sp>
        <p:nvSpPr>
          <p:cNvPr id="69676" name="Text Box 44"/>
          <p:cNvSpPr txBox="1">
            <a:spLocks noChangeArrowheads="1"/>
          </p:cNvSpPr>
          <p:nvPr/>
        </p:nvSpPr>
        <p:spPr bwMode="auto">
          <a:xfrm>
            <a:off x="4648200" y="1614488"/>
            <a:ext cx="411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chemeClr val="bg1"/>
                </a:solidFill>
                <a:latin typeface="Times New Roman" pitchFamily="18" charset="0"/>
              </a:rPr>
              <a:t>* </a:t>
            </a:r>
            <a:r>
              <a:rPr lang="en-US" sz="2400" dirty="0" err="1">
                <a:solidFill>
                  <a:schemeClr val="bg1"/>
                </a:solidFill>
                <a:latin typeface="Times New Roman" pitchFamily="18" charset="0"/>
              </a:rPr>
              <a:t>Tiến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itchFamily="18" charset="0"/>
              </a:rPr>
              <a:t>hành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</a:rPr>
              <a:t>: </a:t>
            </a:r>
            <a:r>
              <a:rPr lang="en-US" sz="2400" dirty="0" err="1">
                <a:solidFill>
                  <a:schemeClr val="bg1"/>
                </a:solidFill>
                <a:latin typeface="Times New Roman" pitchFamily="18" charset="0"/>
              </a:rPr>
              <a:t>Như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itchFamily="18" charset="0"/>
              </a:rPr>
              <a:t>hình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</a:rPr>
              <a:t> 10.3</a:t>
            </a:r>
          </a:p>
        </p:txBody>
      </p:sp>
      <p:sp>
        <p:nvSpPr>
          <p:cNvPr id="69677" name="Text Box 45"/>
          <p:cNvSpPr txBox="1">
            <a:spLocks noChangeArrowheads="1"/>
          </p:cNvSpPr>
          <p:nvPr/>
        </p:nvSpPr>
        <p:spPr bwMode="auto">
          <a:xfrm>
            <a:off x="4800600" y="2667000"/>
            <a:ext cx="4051300" cy="2677656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C5: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thoa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dao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? </a:t>
            </a:r>
          </a:p>
          <a:p>
            <a:pPr algn="just">
              <a:spcBef>
                <a:spcPct val="50000"/>
              </a:spcBef>
            </a:pP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pPr algn="just">
              <a:spcBef>
                <a:spcPct val="50000"/>
              </a:spcBef>
            </a:pP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2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thoa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dao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69678" name="Text Box 46"/>
          <p:cNvSpPr txBox="1">
            <a:spLocks noChangeArrowheads="1"/>
          </p:cNvSpPr>
          <p:nvPr/>
        </p:nvSpPr>
        <p:spPr bwMode="auto">
          <a:xfrm>
            <a:off x="4953000" y="3733800"/>
            <a:ext cx="78739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</a:t>
            </a:r>
            <a:r>
              <a:rPr lang="en-US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8" name="Rectangle 4"/>
          <p:cNvSpPr>
            <a:spLocks noChangeArrowheads="1"/>
          </p:cNvSpPr>
          <p:nvPr/>
        </p:nvSpPr>
        <p:spPr bwMode="auto">
          <a:xfrm>
            <a:off x="1841500" y="-76200"/>
            <a:ext cx="50927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10: 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NGUỒN ÂM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9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96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96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96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69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69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69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9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9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69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4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7037E-6 L -0.14114 0.13033 " pathEditMode="relative" rAng="0" ptsTypes="AA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00" y="6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69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69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5" dur="500"/>
                                        <p:tgtEl>
                                          <p:spTgt spid="696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62" grpId="0"/>
      <p:bldP spid="69663" grpId="0"/>
      <p:bldP spid="69664" grpId="0"/>
      <p:bldP spid="69674" grpId="0"/>
      <p:bldP spid="69675" grpId="0"/>
      <p:bldP spid="6967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6200" y="914400"/>
            <a:ext cx="3657600" cy="381000"/>
          </a:xfrm>
        </p:spPr>
        <p:txBody>
          <a:bodyPr/>
          <a:lstStyle/>
          <a:p>
            <a:pPr marR="0" eaLnBrk="1" hangingPunct="1">
              <a:lnSpc>
                <a:spcPct val="90000"/>
              </a:lnSpc>
            </a:pPr>
            <a:r>
              <a:rPr lang="en-US" sz="2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Vật phát ra âm gọi là nguồn âm.</a:t>
            </a:r>
          </a:p>
        </p:txBody>
      </p:sp>
      <p:sp>
        <p:nvSpPr>
          <p:cNvPr id="19459" name="Text Box 4"/>
          <p:cNvSpPr txBox="1">
            <a:spLocks noChangeArrowheads="1"/>
          </p:cNvSpPr>
          <p:nvPr/>
        </p:nvSpPr>
        <p:spPr bwMode="auto">
          <a:xfrm>
            <a:off x="0" y="533400"/>
            <a:ext cx="3733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I. Nhận biết nguồn âm</a:t>
            </a:r>
          </a:p>
        </p:txBody>
      </p:sp>
      <p:sp>
        <p:nvSpPr>
          <p:cNvPr id="19460" name="Line 5"/>
          <p:cNvSpPr>
            <a:spLocks noChangeShapeType="1"/>
          </p:cNvSpPr>
          <p:nvPr/>
        </p:nvSpPr>
        <p:spPr bwMode="auto">
          <a:xfrm>
            <a:off x="4699000" y="800100"/>
            <a:ext cx="0" cy="62103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461" name="Text Box 6"/>
          <p:cNvSpPr txBox="1">
            <a:spLocks noChangeArrowheads="1"/>
          </p:cNvSpPr>
          <p:nvPr/>
        </p:nvSpPr>
        <p:spPr bwMode="auto">
          <a:xfrm>
            <a:off x="25400" y="1320800"/>
            <a:ext cx="4749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sz="20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sz="2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2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19462" name="Text Box 7"/>
          <p:cNvSpPr txBox="1">
            <a:spLocks noChangeArrowheads="1"/>
          </p:cNvSpPr>
          <p:nvPr/>
        </p:nvSpPr>
        <p:spPr bwMode="auto">
          <a:xfrm>
            <a:off x="95250" y="1807032"/>
            <a:ext cx="3429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u="sng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en-US" sz="2000" b="1" u="sng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Thí</a:t>
            </a:r>
            <a:r>
              <a:rPr lang="en-US" sz="2000" b="1" u="sng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u="sng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nghiệm</a:t>
            </a:r>
            <a:r>
              <a:rPr lang="en-US" sz="2000" b="1" u="sng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1 (</a:t>
            </a:r>
            <a:r>
              <a:rPr lang="en-US" sz="2000" b="1" u="sng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000" b="1" u="sng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10.1):</a:t>
            </a:r>
          </a:p>
        </p:txBody>
      </p:sp>
      <p:sp>
        <p:nvSpPr>
          <p:cNvPr id="19463" name="Text Box 8"/>
          <p:cNvSpPr txBox="1">
            <a:spLocks noChangeArrowheads="1"/>
          </p:cNvSpPr>
          <p:nvPr/>
        </p:nvSpPr>
        <p:spPr bwMode="auto">
          <a:xfrm>
            <a:off x="4343400" y="1333500"/>
            <a:ext cx="3200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vi-VN" sz="28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64" name="Rectangle 9"/>
          <p:cNvSpPr>
            <a:spLocks noChangeArrowheads="1"/>
          </p:cNvSpPr>
          <p:nvPr/>
        </p:nvSpPr>
        <p:spPr bwMode="auto">
          <a:xfrm>
            <a:off x="-76199" y="2267623"/>
            <a:ext cx="44704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su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rung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ra.</a:t>
            </a:r>
            <a:endParaRPr 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65" name="Text Box 10"/>
          <p:cNvSpPr txBox="1">
            <a:spLocks noChangeArrowheads="1"/>
          </p:cNvSpPr>
          <p:nvPr/>
        </p:nvSpPr>
        <p:spPr bwMode="auto">
          <a:xfrm>
            <a:off x="95250" y="2717006"/>
            <a:ext cx="3429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u="sng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en-US" sz="2000" b="1" u="sng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Thí</a:t>
            </a:r>
            <a:r>
              <a:rPr lang="en-US" sz="2000" b="1" u="sng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u="sng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nghiệm</a:t>
            </a:r>
            <a:r>
              <a:rPr lang="en-US" sz="2000" b="1" u="sng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2:</a:t>
            </a:r>
          </a:p>
        </p:txBody>
      </p:sp>
      <p:sp>
        <p:nvSpPr>
          <p:cNvPr id="19466" name="Rectangle 11"/>
          <p:cNvSpPr>
            <a:spLocks noChangeArrowheads="1"/>
          </p:cNvSpPr>
          <p:nvPr/>
        </p:nvSpPr>
        <p:spPr bwMode="auto">
          <a:xfrm>
            <a:off x="49212" y="3874966"/>
            <a:ext cx="45974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rung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 qua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cân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cuả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su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trống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,…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dao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19467" name="Text Box 12"/>
          <p:cNvSpPr txBox="1">
            <a:spLocks noChangeArrowheads="1"/>
          </p:cNvSpPr>
          <p:nvPr/>
        </p:nvSpPr>
        <p:spPr bwMode="auto">
          <a:xfrm>
            <a:off x="95250" y="3235295"/>
            <a:ext cx="43148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trống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rung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ra.</a:t>
            </a:r>
            <a:endParaRPr 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68" name="Text Box 13"/>
          <p:cNvSpPr txBox="1">
            <a:spLocks noChangeArrowheads="1"/>
          </p:cNvSpPr>
          <p:nvPr/>
        </p:nvSpPr>
        <p:spPr bwMode="auto">
          <a:xfrm>
            <a:off x="134938" y="5013325"/>
            <a:ext cx="441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u="sng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en-US" sz="2000" b="1" u="sng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Thí</a:t>
            </a:r>
            <a:r>
              <a:rPr lang="en-US" sz="2000" b="1" u="sng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u="sng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nghiệm</a:t>
            </a:r>
            <a:r>
              <a:rPr lang="en-US" sz="2000" b="1" u="sng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3 (</a:t>
            </a:r>
            <a:r>
              <a:rPr lang="en-US" sz="2000" b="1" u="sng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000" b="1" u="sng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10.3):</a:t>
            </a:r>
            <a:r>
              <a:rPr lang="en-US" sz="2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9469" name="Text Box 24"/>
          <p:cNvSpPr txBox="1">
            <a:spLocks noChangeArrowheads="1"/>
          </p:cNvSpPr>
          <p:nvPr/>
        </p:nvSpPr>
        <p:spPr bwMode="auto">
          <a:xfrm>
            <a:off x="4648200" y="685800"/>
            <a:ext cx="4495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spc="-5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2000" b="1" spc="-5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000" b="1" spc="-5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spc="-5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cụ</a:t>
            </a:r>
            <a:r>
              <a:rPr lang="en-US" sz="2000" b="1" spc="-5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1 </a:t>
            </a:r>
            <a:r>
              <a:rPr lang="en-US" sz="2000" b="1" spc="-5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nhánh</a:t>
            </a:r>
            <a:r>
              <a:rPr lang="en-US" sz="2000" b="1" spc="-5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spc="-5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000" b="1" spc="-5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spc="-5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thoa</a:t>
            </a:r>
            <a:r>
              <a:rPr lang="en-US" sz="2000" b="1" spc="-5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1 </a:t>
            </a:r>
            <a:r>
              <a:rPr lang="en-US" sz="2000" b="1" spc="-5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búa</a:t>
            </a:r>
            <a:r>
              <a:rPr lang="en-US" sz="2000" b="1" spc="-5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spc="-5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000" b="1" spc="-5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spc="-5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su</a:t>
            </a:r>
            <a:endParaRPr lang="en-US" sz="2000" b="1" spc="-5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70" name="Text Box 25"/>
          <p:cNvSpPr txBox="1">
            <a:spLocks noChangeArrowheads="1"/>
          </p:cNvSpPr>
          <p:nvPr/>
        </p:nvSpPr>
        <p:spPr bwMode="auto">
          <a:xfrm>
            <a:off x="4648200" y="1295400"/>
            <a:ext cx="4114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* Tiến hành: Như hình 10.3</a:t>
            </a:r>
          </a:p>
        </p:txBody>
      </p:sp>
      <p:sp>
        <p:nvSpPr>
          <p:cNvPr id="19471" name="Text Box 26"/>
          <p:cNvSpPr txBox="1">
            <a:spLocks noChangeArrowheads="1"/>
          </p:cNvSpPr>
          <p:nvPr/>
        </p:nvSpPr>
        <p:spPr bwMode="auto">
          <a:xfrm>
            <a:off x="4775200" y="1676400"/>
            <a:ext cx="4368800" cy="1169551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C5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*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thoa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dao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? </a:t>
            </a:r>
          </a:p>
          <a:p>
            <a:pPr algn="just">
              <a:spcBef>
                <a:spcPct val="50000"/>
              </a:spcBef>
            </a:pPr>
            <a:r>
              <a:rPr 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thoa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dao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73757" name="Text Box 29"/>
          <p:cNvSpPr txBox="1">
            <a:spLocks noChangeArrowheads="1"/>
          </p:cNvSpPr>
          <p:nvPr/>
        </p:nvSpPr>
        <p:spPr bwMode="auto">
          <a:xfrm>
            <a:off x="4699000" y="3568700"/>
            <a:ext cx="4445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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Sờ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nhẹ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nhánh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thoa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thấy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nhánh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thoa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dao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spcBef>
                <a:spcPct val="50000"/>
              </a:spcBef>
            </a:pPr>
            <a:endParaRPr lang="en-US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1841500" y="-76200"/>
            <a:ext cx="50927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10: 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NGUỒN ÂM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3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5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6200" y="825500"/>
            <a:ext cx="3657600" cy="381000"/>
          </a:xfrm>
        </p:spPr>
        <p:txBody>
          <a:bodyPr/>
          <a:lstStyle/>
          <a:p>
            <a:pPr marR="0" eaLnBrk="1" hangingPunct="1">
              <a:lnSpc>
                <a:spcPct val="90000"/>
              </a:lnSpc>
            </a:pPr>
            <a:r>
              <a:rPr lang="en-US" sz="18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Vật phát ra âm gọi là nguồn âm.</a:t>
            </a: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0" y="508000"/>
            <a:ext cx="3733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I. Nhận biết nguồn âm</a:t>
            </a:r>
          </a:p>
        </p:txBody>
      </p:sp>
      <p:sp>
        <p:nvSpPr>
          <p:cNvPr id="20485" name="Line 5"/>
          <p:cNvSpPr>
            <a:spLocks noChangeShapeType="1"/>
          </p:cNvSpPr>
          <p:nvPr/>
        </p:nvSpPr>
        <p:spPr bwMode="auto">
          <a:xfrm>
            <a:off x="4699000" y="609600"/>
            <a:ext cx="0" cy="62103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25400" y="1130300"/>
            <a:ext cx="4470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139700" y="1460500"/>
            <a:ext cx="3429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u="sng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1) Thí nghiệm 1 (hình 10.1):</a:t>
            </a: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4343400" y="1143000"/>
            <a:ext cx="320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vi-VN" sz="24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-55422" y="1795338"/>
            <a:ext cx="43227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su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rung </a:t>
            </a:r>
            <a:r>
              <a:rPr lang="en-US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ra.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127000" y="2146300"/>
            <a:ext cx="3429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u="sng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2) Thí nghiệm 2:</a:t>
            </a:r>
          </a:p>
        </p:txBody>
      </p:sp>
      <p:sp>
        <p:nvSpPr>
          <p:cNvPr id="20491" name="Rectangle 11"/>
          <p:cNvSpPr>
            <a:spLocks noChangeArrowheads="1"/>
          </p:cNvSpPr>
          <p:nvPr/>
        </p:nvSpPr>
        <p:spPr bwMode="auto">
          <a:xfrm>
            <a:off x="25401" y="2881313"/>
            <a:ext cx="462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pc="-5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pc="-5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pc="-5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rung </a:t>
            </a:r>
            <a:r>
              <a:rPr lang="en-US" spc="-5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pc="-5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pc="-5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pc="-5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pc="-5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pc="-5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 qua </a:t>
            </a:r>
            <a:r>
              <a:rPr lang="en-US" spc="-5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pc="-5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pc="-5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pc="-5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pc="-5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pc="-5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pc="-5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cân</a:t>
            </a:r>
            <a:r>
              <a:rPr lang="en-US" spc="-5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pc="-5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pc="-5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pc="-5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cuả</a:t>
            </a:r>
            <a:r>
              <a:rPr lang="en-US" spc="-5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pc="-5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pc="-5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pc="-5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pc="-5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pc="-5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su</a:t>
            </a:r>
            <a:r>
              <a:rPr lang="en-US" spc="-5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pc="-5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pc="-5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pc="-5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trống</a:t>
            </a:r>
            <a:r>
              <a:rPr lang="en-US" spc="-5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,… </a:t>
            </a:r>
            <a:r>
              <a:rPr lang="en-US" spc="-5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pc="-5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pc="-5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pc="-5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pc="-5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dao</a:t>
            </a:r>
            <a:r>
              <a:rPr lang="en-US" b="1" spc="-5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pc="-5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b="1" spc="-5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0492" name="Text Box 12"/>
          <p:cNvSpPr txBox="1">
            <a:spLocks noChangeArrowheads="1"/>
          </p:cNvSpPr>
          <p:nvPr/>
        </p:nvSpPr>
        <p:spPr bwMode="auto">
          <a:xfrm>
            <a:off x="139700" y="2512536"/>
            <a:ext cx="4114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trống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rung </a:t>
            </a:r>
            <a:r>
              <a:rPr lang="en-US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ra.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93" name="Text Box 13"/>
          <p:cNvSpPr txBox="1">
            <a:spLocks noChangeArrowheads="1"/>
          </p:cNvSpPr>
          <p:nvPr/>
        </p:nvSpPr>
        <p:spPr bwMode="auto">
          <a:xfrm>
            <a:off x="88900" y="3714750"/>
            <a:ext cx="4419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u="sng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3) Thí nghiệm 3 (hình 10.3):</a:t>
            </a:r>
            <a:r>
              <a:rPr lang="en-US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0494" name="Text Box 14"/>
          <p:cNvSpPr txBox="1">
            <a:spLocks noChangeArrowheads="1"/>
          </p:cNvSpPr>
          <p:nvPr/>
        </p:nvSpPr>
        <p:spPr bwMode="auto">
          <a:xfrm>
            <a:off x="4648200" y="852488"/>
            <a:ext cx="4495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* Dụng cụ: 1 nhánh âm thoa, 1 búa cao su</a:t>
            </a:r>
          </a:p>
        </p:txBody>
      </p:sp>
      <p:sp>
        <p:nvSpPr>
          <p:cNvPr id="20495" name="Text Box 15"/>
          <p:cNvSpPr txBox="1">
            <a:spLocks noChangeArrowheads="1"/>
          </p:cNvSpPr>
          <p:nvPr/>
        </p:nvSpPr>
        <p:spPr bwMode="auto">
          <a:xfrm>
            <a:off x="4648200" y="1233488"/>
            <a:ext cx="4114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* Tiến hành: Như hình 10.3</a:t>
            </a:r>
          </a:p>
        </p:txBody>
      </p:sp>
      <p:sp>
        <p:nvSpPr>
          <p:cNvPr id="20496" name="Text Box 16"/>
          <p:cNvSpPr txBox="1">
            <a:spLocks noChangeArrowheads="1"/>
          </p:cNvSpPr>
          <p:nvPr/>
        </p:nvSpPr>
        <p:spPr bwMode="auto">
          <a:xfrm>
            <a:off x="4778375" y="1676400"/>
            <a:ext cx="4365625" cy="147796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C5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*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thoa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dao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? </a:t>
            </a:r>
          </a:p>
          <a:p>
            <a:pPr algn="just">
              <a:spcBef>
                <a:spcPct val="50000"/>
              </a:spcBef>
            </a:pP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pPr algn="just">
              <a:spcBef>
                <a:spcPct val="50000"/>
              </a:spcBef>
            </a:pP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thoa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dao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0497" name="Text Box 17"/>
          <p:cNvSpPr txBox="1">
            <a:spLocks noChangeArrowheads="1"/>
          </p:cNvSpPr>
          <p:nvPr/>
        </p:nvSpPr>
        <p:spPr bwMode="auto">
          <a:xfrm>
            <a:off x="4826000" y="2119313"/>
            <a:ext cx="787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</a:t>
            </a:r>
            <a:r>
              <a:rPr lang="en-US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Có.</a:t>
            </a:r>
          </a:p>
        </p:txBody>
      </p:sp>
      <p:sp>
        <p:nvSpPr>
          <p:cNvPr id="103442" name="Text Box 18"/>
          <p:cNvSpPr txBox="1">
            <a:spLocks noChangeArrowheads="1"/>
          </p:cNvSpPr>
          <p:nvPr/>
        </p:nvSpPr>
        <p:spPr bwMode="auto">
          <a:xfrm>
            <a:off x="4876800" y="5486400"/>
            <a:ext cx="41148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 </a:t>
            </a:r>
            <a:r>
              <a:rPr lang="en-US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Đặt quả bóng nhựa (gõ, nhẹ một nhánh của âm thoa, quả bóng bị nảy ra) sát vào một nhánh âm thoa. </a:t>
            </a:r>
          </a:p>
        </p:txBody>
      </p:sp>
      <p:sp>
        <p:nvSpPr>
          <p:cNvPr id="20499" name="Text Box 19"/>
          <p:cNvSpPr txBox="1">
            <a:spLocks noChangeArrowheads="1"/>
          </p:cNvSpPr>
          <p:nvPr/>
        </p:nvSpPr>
        <p:spPr bwMode="auto">
          <a:xfrm>
            <a:off x="4838700" y="3200400"/>
            <a:ext cx="41529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 </a:t>
            </a:r>
            <a:r>
              <a:rPr lang="en-US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Sờ nhẹ tay vào 1 nhánh của âm thoa thấy nhánh của âm thoa dao động.</a:t>
            </a:r>
          </a:p>
          <a:p>
            <a:pPr algn="just">
              <a:spcBef>
                <a:spcPct val="50000"/>
              </a:spcBef>
            </a:pP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0500" name="Group 21"/>
          <p:cNvGrpSpPr>
            <a:grpSpLocks/>
          </p:cNvGrpSpPr>
          <p:nvPr/>
        </p:nvGrpSpPr>
        <p:grpSpPr bwMode="auto">
          <a:xfrm>
            <a:off x="1854200" y="5243513"/>
            <a:ext cx="936625" cy="1550987"/>
            <a:chOff x="3504" y="1056"/>
            <a:chExt cx="1008" cy="2204"/>
          </a:xfrm>
        </p:grpSpPr>
        <p:pic>
          <p:nvPicPr>
            <p:cNvPr id="20515" name="Picture 2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744" y="1056"/>
              <a:ext cx="528" cy="15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0516" name="Group 23"/>
            <p:cNvGrpSpPr>
              <a:grpSpLocks/>
            </p:cNvGrpSpPr>
            <p:nvPr/>
          </p:nvGrpSpPr>
          <p:grpSpPr bwMode="auto">
            <a:xfrm>
              <a:off x="3504" y="2496"/>
              <a:ext cx="1008" cy="764"/>
              <a:chOff x="3504" y="2496"/>
              <a:chExt cx="1008" cy="764"/>
            </a:xfrm>
          </p:grpSpPr>
          <p:grpSp>
            <p:nvGrpSpPr>
              <p:cNvPr id="20517" name="Group 24"/>
              <p:cNvGrpSpPr>
                <a:grpSpLocks/>
              </p:cNvGrpSpPr>
              <p:nvPr/>
            </p:nvGrpSpPr>
            <p:grpSpPr bwMode="auto">
              <a:xfrm>
                <a:off x="3504" y="2544"/>
                <a:ext cx="1008" cy="716"/>
                <a:chOff x="3360" y="2544"/>
                <a:chExt cx="816" cy="716"/>
              </a:xfrm>
            </p:grpSpPr>
            <p:sp>
              <p:nvSpPr>
                <p:cNvPr id="20519" name="AutoShape 25"/>
                <p:cNvSpPr>
                  <a:spLocks noChangeArrowheads="1"/>
                </p:cNvSpPr>
                <p:nvPr/>
              </p:nvSpPr>
              <p:spPr bwMode="auto">
                <a:xfrm rot="204933">
                  <a:off x="3360" y="2638"/>
                  <a:ext cx="816" cy="622"/>
                </a:xfrm>
                <a:prstGeom prst="cube">
                  <a:avLst>
                    <a:gd name="adj" fmla="val 60940"/>
                  </a:avLst>
                </a:prstGeom>
                <a:solidFill>
                  <a:srgbClr val="6633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0520" name="AutoShape 26"/>
                <p:cNvSpPr>
                  <a:spLocks noChangeArrowheads="1"/>
                </p:cNvSpPr>
                <p:nvPr/>
              </p:nvSpPr>
              <p:spPr bwMode="auto">
                <a:xfrm>
                  <a:off x="3648" y="2544"/>
                  <a:ext cx="288" cy="336"/>
                </a:xfrm>
                <a:prstGeom prst="can">
                  <a:avLst>
                    <a:gd name="adj" fmla="val 43750"/>
                  </a:avLst>
                </a:prstGeom>
                <a:solidFill>
                  <a:srgbClr val="6633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sp>
            <p:nvSpPr>
              <p:cNvPr id="20518" name="Oval 27"/>
              <p:cNvSpPr>
                <a:spLocks noChangeArrowheads="1"/>
              </p:cNvSpPr>
              <p:nvPr/>
            </p:nvSpPr>
            <p:spPr bwMode="auto">
              <a:xfrm>
                <a:off x="3984" y="2496"/>
                <a:ext cx="96" cy="144"/>
              </a:xfrm>
              <a:prstGeom prst="ellipse">
                <a:avLst/>
              </a:prstGeom>
              <a:gradFill rotWithShape="1">
                <a:gsLst>
                  <a:gs pos="0">
                    <a:srgbClr val="6C6C6C"/>
                  </a:gs>
                  <a:gs pos="50000">
                    <a:srgbClr val="EAEAEA"/>
                  </a:gs>
                  <a:gs pos="100000">
                    <a:srgbClr val="6C6C6C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grpSp>
        <p:nvGrpSpPr>
          <p:cNvPr id="5" name="Group 28"/>
          <p:cNvGrpSpPr>
            <a:grpSpLocks/>
          </p:cNvGrpSpPr>
          <p:nvPr/>
        </p:nvGrpSpPr>
        <p:grpSpPr bwMode="auto">
          <a:xfrm rot="1250777">
            <a:off x="692150" y="4508500"/>
            <a:ext cx="533400" cy="1371600"/>
            <a:chOff x="1200" y="1109"/>
            <a:chExt cx="988" cy="1915"/>
          </a:xfrm>
        </p:grpSpPr>
        <p:pic>
          <p:nvPicPr>
            <p:cNvPr id="20511" name="Picture 29" descr="IMG0087A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-139215">
              <a:off x="1200" y="2256"/>
              <a:ext cx="768" cy="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0512" name="Group 30"/>
            <p:cNvGrpSpPr>
              <a:grpSpLocks/>
            </p:cNvGrpSpPr>
            <p:nvPr/>
          </p:nvGrpSpPr>
          <p:grpSpPr bwMode="auto">
            <a:xfrm rot="-4173256">
              <a:off x="1336" y="1789"/>
              <a:ext cx="1531" cy="172"/>
              <a:chOff x="1536" y="3648"/>
              <a:chExt cx="1872" cy="240"/>
            </a:xfrm>
          </p:grpSpPr>
          <p:sp>
            <p:nvSpPr>
              <p:cNvPr id="20513" name="AutoShape 31"/>
              <p:cNvSpPr>
                <a:spLocks noChangeArrowheads="1"/>
              </p:cNvSpPr>
              <p:nvPr/>
            </p:nvSpPr>
            <p:spPr bwMode="auto">
              <a:xfrm>
                <a:off x="1536" y="3744"/>
                <a:ext cx="1680" cy="48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0514" name="Oval 32"/>
              <p:cNvSpPr>
                <a:spLocks noChangeArrowheads="1"/>
              </p:cNvSpPr>
              <p:nvPr/>
            </p:nvSpPr>
            <p:spPr bwMode="auto">
              <a:xfrm>
                <a:off x="3168" y="3648"/>
                <a:ext cx="240" cy="240"/>
              </a:xfrm>
              <a:prstGeom prst="ellipse">
                <a:avLst/>
              </a:prstGeom>
              <a:solidFill>
                <a:schemeClr val="tx1"/>
              </a:solidFill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grpSp>
        <p:nvGrpSpPr>
          <p:cNvPr id="7" name="Group 33"/>
          <p:cNvGrpSpPr>
            <a:grpSpLocks/>
          </p:cNvGrpSpPr>
          <p:nvPr/>
        </p:nvGrpSpPr>
        <p:grpSpPr bwMode="auto">
          <a:xfrm>
            <a:off x="2540000" y="4203700"/>
            <a:ext cx="152400" cy="1219200"/>
            <a:chOff x="2571" y="704"/>
            <a:chExt cx="177" cy="1249"/>
          </a:xfrm>
        </p:grpSpPr>
        <p:sp>
          <p:nvSpPr>
            <p:cNvPr id="20509" name="Line 34"/>
            <p:cNvSpPr>
              <a:spLocks noChangeShapeType="1"/>
            </p:cNvSpPr>
            <p:nvPr/>
          </p:nvSpPr>
          <p:spPr bwMode="auto">
            <a:xfrm>
              <a:off x="2659" y="704"/>
              <a:ext cx="0" cy="11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10" name="Oval 35"/>
            <p:cNvSpPr>
              <a:spLocks noChangeArrowheads="1"/>
            </p:cNvSpPr>
            <p:nvPr/>
          </p:nvSpPr>
          <p:spPr bwMode="auto">
            <a:xfrm>
              <a:off x="2571" y="1768"/>
              <a:ext cx="177" cy="185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0503" name="Group 36"/>
          <p:cNvGrpSpPr>
            <a:grpSpLocks/>
          </p:cNvGrpSpPr>
          <p:nvPr/>
        </p:nvGrpSpPr>
        <p:grpSpPr bwMode="auto">
          <a:xfrm>
            <a:off x="2616200" y="3879850"/>
            <a:ext cx="1371600" cy="2228850"/>
            <a:chOff x="3648" y="432"/>
            <a:chExt cx="1248" cy="3600"/>
          </a:xfrm>
        </p:grpSpPr>
        <p:sp>
          <p:nvSpPr>
            <p:cNvPr id="20505" name="AutoShape 37"/>
            <p:cNvSpPr>
              <a:spLocks noChangeArrowheads="1"/>
            </p:cNvSpPr>
            <p:nvPr/>
          </p:nvSpPr>
          <p:spPr bwMode="auto">
            <a:xfrm>
              <a:off x="4320" y="3648"/>
              <a:ext cx="576" cy="384"/>
            </a:xfrm>
            <a:prstGeom prst="cube">
              <a:avLst>
                <a:gd name="adj" fmla="val 57815"/>
              </a:avLst>
            </a:prstGeom>
            <a:gradFill rotWithShape="1">
              <a:gsLst>
                <a:gs pos="0">
                  <a:srgbClr val="808080"/>
                </a:gs>
                <a:gs pos="100000">
                  <a:srgbClr val="EAEAEA"/>
                </a:gs>
              </a:gsLst>
              <a:lin ang="18900000" scaled="1"/>
            </a:gra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506" name="AutoShape 38"/>
            <p:cNvSpPr>
              <a:spLocks noChangeArrowheads="1"/>
            </p:cNvSpPr>
            <p:nvPr/>
          </p:nvSpPr>
          <p:spPr bwMode="auto">
            <a:xfrm>
              <a:off x="4560" y="432"/>
              <a:ext cx="96" cy="3360"/>
            </a:xfrm>
            <a:prstGeom prst="can">
              <a:avLst>
                <a:gd name="adj" fmla="val 48125"/>
              </a:avLst>
            </a:prstGeom>
            <a:gradFill rotWithShape="1">
              <a:gsLst>
                <a:gs pos="0">
                  <a:srgbClr val="808080"/>
                </a:gs>
                <a:gs pos="50000">
                  <a:srgbClr val="EAEAEA"/>
                </a:gs>
                <a:gs pos="100000">
                  <a:srgbClr val="808080"/>
                </a:gs>
              </a:gsLst>
              <a:lin ang="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507" name="AutoShape 39"/>
            <p:cNvSpPr>
              <a:spLocks noChangeArrowheads="1"/>
            </p:cNvSpPr>
            <p:nvPr/>
          </p:nvSpPr>
          <p:spPr bwMode="auto">
            <a:xfrm rot="5400000">
              <a:off x="4128" y="384"/>
              <a:ext cx="96" cy="1056"/>
            </a:xfrm>
            <a:prstGeom prst="can">
              <a:avLst>
                <a:gd name="adj" fmla="val 15125"/>
              </a:avLst>
            </a:prstGeom>
            <a:gradFill rotWithShape="1">
              <a:gsLst>
                <a:gs pos="0">
                  <a:srgbClr val="808080"/>
                </a:gs>
                <a:gs pos="50000">
                  <a:srgbClr val="EAEAEA"/>
                </a:gs>
                <a:gs pos="100000">
                  <a:srgbClr val="808080"/>
                </a:gs>
              </a:gsLst>
              <a:lin ang="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508" name="AutoShape 40"/>
            <p:cNvSpPr>
              <a:spLocks noChangeArrowheads="1"/>
            </p:cNvSpPr>
            <p:nvPr/>
          </p:nvSpPr>
          <p:spPr bwMode="auto">
            <a:xfrm rot="5400000">
              <a:off x="4512" y="816"/>
              <a:ext cx="192" cy="192"/>
            </a:xfrm>
            <a:prstGeom prst="can">
              <a:avLst>
                <a:gd name="adj" fmla="val 1375"/>
              </a:avLst>
            </a:prstGeom>
            <a:solidFill>
              <a:srgbClr val="6633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03466" name="AutoShape 42"/>
          <p:cNvSpPr>
            <a:spLocks noChangeArrowheads="1"/>
          </p:cNvSpPr>
          <p:nvPr/>
        </p:nvSpPr>
        <p:spPr bwMode="auto">
          <a:xfrm>
            <a:off x="4114800" y="5867400"/>
            <a:ext cx="762000" cy="152400"/>
          </a:xfrm>
          <a:prstGeom prst="leftArrow">
            <a:avLst>
              <a:gd name="adj1" fmla="val 50000"/>
              <a:gd name="adj2" fmla="val 125000"/>
            </a:avLst>
          </a:prstGeom>
          <a:solidFill>
            <a:srgbClr val="0000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Rectangle 4"/>
          <p:cNvSpPr>
            <a:spLocks noChangeArrowheads="1"/>
          </p:cNvSpPr>
          <p:nvPr/>
        </p:nvSpPr>
        <p:spPr bwMode="auto">
          <a:xfrm>
            <a:off x="1841500" y="-76200"/>
            <a:ext cx="50927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10: 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NGUỒN ÂM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3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3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03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3.33333E-6 L 0.0625 0.07777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00" y="3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8" presetID="32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42" grpId="0"/>
      <p:bldP spid="10346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6200" y="1066800"/>
            <a:ext cx="3657600" cy="381000"/>
          </a:xfrm>
        </p:spPr>
        <p:txBody>
          <a:bodyPr/>
          <a:lstStyle/>
          <a:p>
            <a:pPr marR="0" eaLnBrk="1" hangingPunct="1">
              <a:lnSpc>
                <a:spcPct val="90000"/>
              </a:lnSpc>
            </a:pPr>
            <a:r>
              <a:rPr lang="en-US" sz="18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Vật phát ra âm gọi là nguồn âm.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0" y="609600"/>
            <a:ext cx="3733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I.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endParaRPr lang="en-US" sz="20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9" name="Line 5"/>
          <p:cNvSpPr>
            <a:spLocks noChangeShapeType="1"/>
          </p:cNvSpPr>
          <p:nvPr/>
        </p:nvSpPr>
        <p:spPr bwMode="auto">
          <a:xfrm>
            <a:off x="4699000" y="952500"/>
            <a:ext cx="0" cy="62103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25400" y="1447800"/>
            <a:ext cx="4470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0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II. Các nguồn âm có chung đặc điểm gì?</a:t>
            </a:r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139700" y="1828800"/>
            <a:ext cx="3429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u="sng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1) Thí nghiệm 1 (hình 10.1):</a:t>
            </a:r>
          </a:p>
        </p:txBody>
      </p:sp>
      <p:sp>
        <p:nvSpPr>
          <p:cNvPr id="21512" name="Rectangle 9"/>
          <p:cNvSpPr>
            <a:spLocks noChangeArrowheads="1"/>
          </p:cNvSpPr>
          <p:nvPr/>
        </p:nvSpPr>
        <p:spPr bwMode="auto">
          <a:xfrm>
            <a:off x="173038" y="2165350"/>
            <a:ext cx="43227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su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rung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513" name="Text Box 10"/>
          <p:cNvSpPr txBox="1">
            <a:spLocks noChangeArrowheads="1"/>
          </p:cNvSpPr>
          <p:nvPr/>
        </p:nvSpPr>
        <p:spPr bwMode="auto">
          <a:xfrm>
            <a:off x="127000" y="2514600"/>
            <a:ext cx="3429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u="sng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2) Thí nghiệm 2:</a:t>
            </a:r>
          </a:p>
        </p:txBody>
      </p:sp>
      <p:sp>
        <p:nvSpPr>
          <p:cNvPr id="21514" name="Rectangle 11"/>
          <p:cNvSpPr>
            <a:spLocks noChangeArrowheads="1"/>
          </p:cNvSpPr>
          <p:nvPr/>
        </p:nvSpPr>
        <p:spPr bwMode="auto">
          <a:xfrm>
            <a:off x="92074" y="3249613"/>
            <a:ext cx="44291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rung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 qua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cân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cuả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su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trống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,…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dao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515" name="Text Box 12"/>
          <p:cNvSpPr txBox="1">
            <a:spLocks noChangeArrowheads="1"/>
          </p:cNvSpPr>
          <p:nvPr/>
        </p:nvSpPr>
        <p:spPr bwMode="auto">
          <a:xfrm>
            <a:off x="368300" y="2895600"/>
            <a:ext cx="4114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Mặt trống rung động và âm phát  ra.</a:t>
            </a:r>
          </a:p>
        </p:txBody>
      </p:sp>
      <p:sp>
        <p:nvSpPr>
          <p:cNvPr id="21516" name="Text Box 13"/>
          <p:cNvSpPr txBox="1">
            <a:spLocks noChangeArrowheads="1"/>
          </p:cNvSpPr>
          <p:nvPr/>
        </p:nvSpPr>
        <p:spPr bwMode="auto">
          <a:xfrm>
            <a:off x="88900" y="4140200"/>
            <a:ext cx="441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u="sng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3) Thí nghiệm 3 (hình 10.3):</a:t>
            </a:r>
            <a:r>
              <a:rPr lang="en-US" sz="20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75817" name="Text Box 41"/>
          <p:cNvSpPr txBox="1">
            <a:spLocks noChangeArrowheads="1"/>
          </p:cNvSpPr>
          <p:nvPr/>
        </p:nvSpPr>
        <p:spPr bwMode="auto">
          <a:xfrm>
            <a:off x="342900" y="4521200"/>
            <a:ext cx="3505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Âm thoa có dao động</a:t>
            </a:r>
          </a:p>
        </p:txBody>
      </p:sp>
      <p:sp>
        <p:nvSpPr>
          <p:cNvPr id="75818" name="Text Box 42"/>
          <p:cNvSpPr txBox="1">
            <a:spLocks noChangeArrowheads="1"/>
          </p:cNvSpPr>
          <p:nvPr/>
        </p:nvSpPr>
        <p:spPr bwMode="auto">
          <a:xfrm>
            <a:off x="0" y="4800600"/>
            <a:ext cx="4800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u="sng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000" u="sng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u="sng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000" u="sng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Điền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chỗ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trống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(…).</a:t>
            </a:r>
          </a:p>
        </p:txBody>
      </p:sp>
      <p:sp>
        <p:nvSpPr>
          <p:cNvPr id="75819" name="Text Box 43"/>
          <p:cNvSpPr txBox="1">
            <a:spLocks noChangeArrowheads="1"/>
          </p:cNvSpPr>
          <p:nvPr/>
        </p:nvSpPr>
        <p:spPr bwMode="auto">
          <a:xfrm>
            <a:off x="304800" y="5772150"/>
            <a:ext cx="3962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Khi phát ra âm, các vật đều …</a:t>
            </a:r>
          </a:p>
        </p:txBody>
      </p:sp>
      <p:sp>
        <p:nvSpPr>
          <p:cNvPr id="75820" name="Text Box 44"/>
          <p:cNvSpPr txBox="1">
            <a:spLocks noChangeArrowheads="1"/>
          </p:cNvSpPr>
          <p:nvPr/>
        </p:nvSpPr>
        <p:spPr bwMode="auto">
          <a:xfrm>
            <a:off x="3352800" y="5791200"/>
            <a:ext cx="1600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dao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75821" name="Text Box 45"/>
          <p:cNvSpPr txBox="1">
            <a:spLocks noChangeArrowheads="1"/>
          </p:cNvSpPr>
          <p:nvPr/>
        </p:nvSpPr>
        <p:spPr bwMode="auto">
          <a:xfrm>
            <a:off x="304800" y="5486400"/>
            <a:ext cx="2590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 luận</a:t>
            </a:r>
            <a:r>
              <a:rPr lang="en-US" sz="16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75822" name="Text Box 46"/>
          <p:cNvSpPr txBox="1">
            <a:spLocks noChangeArrowheads="1"/>
          </p:cNvSpPr>
          <p:nvPr/>
        </p:nvSpPr>
        <p:spPr bwMode="auto">
          <a:xfrm>
            <a:off x="4724400" y="876300"/>
            <a:ext cx="2057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III. Vận </a:t>
            </a:r>
            <a:r>
              <a:rPr lang="en-US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</a:p>
        </p:txBody>
      </p:sp>
      <p:sp>
        <p:nvSpPr>
          <p:cNvPr id="21523" name="Text Box 47"/>
          <p:cNvSpPr txBox="1">
            <a:spLocks noChangeArrowheads="1"/>
          </p:cNvSpPr>
          <p:nvPr/>
        </p:nvSpPr>
        <p:spPr bwMode="auto">
          <a:xfrm>
            <a:off x="4876800" y="1358900"/>
            <a:ext cx="42672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vi-VN" sz="16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1841500" y="0"/>
            <a:ext cx="50927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10: 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NGUỒN ÂM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5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5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5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758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758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758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5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5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5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75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ox(in)">
                                      <p:cBhvr>
                                        <p:cTn id="32" dur="500"/>
                                        <p:tgtEl>
                                          <p:spTgt spid="758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75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5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5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75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817" grpId="0"/>
      <p:bldP spid="75818" grpId="0"/>
      <p:bldP spid="75818" grpId="1"/>
      <p:bldP spid="75819" grpId="0"/>
      <p:bldP spid="75820" grpId="0"/>
      <p:bldP spid="75821" grpId="0"/>
      <p:bldP spid="758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6200" y="825500"/>
            <a:ext cx="3657600" cy="381000"/>
          </a:xfrm>
        </p:spPr>
        <p:txBody>
          <a:bodyPr/>
          <a:lstStyle/>
          <a:p>
            <a:pPr marR="0" eaLnBrk="1" hangingPunct="1">
              <a:lnSpc>
                <a:spcPct val="90000"/>
              </a:lnSpc>
            </a:pPr>
            <a:r>
              <a:rPr lang="en-US" sz="20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Vật phát ra âm gọi là nguồn âm.</a:t>
            </a: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0" y="508000"/>
            <a:ext cx="3733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I. Nhận biết nguồn âm</a:t>
            </a:r>
          </a:p>
        </p:txBody>
      </p:sp>
      <p:sp>
        <p:nvSpPr>
          <p:cNvPr id="22533" name="Line 5"/>
          <p:cNvSpPr>
            <a:spLocks noChangeShapeType="1"/>
          </p:cNvSpPr>
          <p:nvPr/>
        </p:nvSpPr>
        <p:spPr bwMode="auto">
          <a:xfrm>
            <a:off x="4699000" y="584200"/>
            <a:ext cx="0" cy="62103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25400" y="1130300"/>
            <a:ext cx="4470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0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II. Các nguồn âm có chung đặc điểm gì?</a:t>
            </a:r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139700" y="1460500"/>
            <a:ext cx="3429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u="sng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1) Thí nghiệm 1 (hình 10.1):</a:t>
            </a:r>
          </a:p>
        </p:txBody>
      </p: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173038" y="1797050"/>
            <a:ext cx="43227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Dây cao su rung động và âm phát ra.</a:t>
            </a:r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127000" y="2146300"/>
            <a:ext cx="3429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u="sng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2) Thí nghiệm 2:</a:t>
            </a:r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219075" y="2881313"/>
            <a:ext cx="44291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*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rung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 qua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cân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cuả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su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trống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,…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dao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2539" name="Text Box 11"/>
          <p:cNvSpPr txBox="1">
            <a:spLocks noChangeArrowheads="1"/>
          </p:cNvSpPr>
          <p:nvPr/>
        </p:nvSpPr>
        <p:spPr bwMode="auto">
          <a:xfrm>
            <a:off x="368300" y="2527300"/>
            <a:ext cx="4114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Mặt trống rung động và âm phát  ra.</a:t>
            </a:r>
          </a:p>
        </p:txBody>
      </p:sp>
      <p:sp>
        <p:nvSpPr>
          <p:cNvPr id="22540" name="Text Box 12"/>
          <p:cNvSpPr txBox="1">
            <a:spLocks noChangeArrowheads="1"/>
          </p:cNvSpPr>
          <p:nvPr/>
        </p:nvSpPr>
        <p:spPr bwMode="auto">
          <a:xfrm>
            <a:off x="88900" y="3771900"/>
            <a:ext cx="441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u="sng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3) Thí nghiệm 3 (hình 10.3):</a:t>
            </a:r>
            <a:r>
              <a:rPr lang="en-US" sz="20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2541" name="Text Box 13"/>
          <p:cNvSpPr txBox="1">
            <a:spLocks noChangeArrowheads="1"/>
          </p:cNvSpPr>
          <p:nvPr/>
        </p:nvSpPr>
        <p:spPr bwMode="auto">
          <a:xfrm>
            <a:off x="342900" y="4152900"/>
            <a:ext cx="3505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Âm thoa có dao động</a:t>
            </a:r>
          </a:p>
        </p:txBody>
      </p:sp>
      <p:sp>
        <p:nvSpPr>
          <p:cNvPr id="22542" name="Text Box 15"/>
          <p:cNvSpPr txBox="1">
            <a:spLocks noChangeArrowheads="1"/>
          </p:cNvSpPr>
          <p:nvPr/>
        </p:nvSpPr>
        <p:spPr bwMode="auto">
          <a:xfrm>
            <a:off x="304800" y="4840288"/>
            <a:ext cx="3962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Khi phát ra âm, các vật đều …</a:t>
            </a:r>
          </a:p>
        </p:txBody>
      </p:sp>
      <p:sp>
        <p:nvSpPr>
          <p:cNvPr id="22543" name="Text Box 16"/>
          <p:cNvSpPr txBox="1">
            <a:spLocks noChangeArrowheads="1"/>
          </p:cNvSpPr>
          <p:nvPr/>
        </p:nvSpPr>
        <p:spPr bwMode="auto">
          <a:xfrm>
            <a:off x="3124200" y="4838700"/>
            <a:ext cx="1600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dao động.</a:t>
            </a:r>
          </a:p>
        </p:txBody>
      </p:sp>
      <p:sp>
        <p:nvSpPr>
          <p:cNvPr id="22544" name="Text Box 17"/>
          <p:cNvSpPr txBox="1">
            <a:spLocks noChangeArrowheads="1"/>
          </p:cNvSpPr>
          <p:nvPr/>
        </p:nvSpPr>
        <p:spPr bwMode="auto">
          <a:xfrm>
            <a:off x="1371600" y="4471988"/>
            <a:ext cx="2590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u="sng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Kết luận</a:t>
            </a:r>
            <a:r>
              <a:rPr lang="en-US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22545" name="Text Box 19"/>
          <p:cNvSpPr txBox="1">
            <a:spLocks noChangeArrowheads="1"/>
          </p:cNvSpPr>
          <p:nvPr/>
        </p:nvSpPr>
        <p:spPr bwMode="auto">
          <a:xfrm>
            <a:off x="4876800" y="990600"/>
            <a:ext cx="42672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vi-VN" sz="16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847" name="Text Box 23"/>
          <p:cNvSpPr txBox="1">
            <a:spLocks noChangeArrowheads="1"/>
          </p:cNvSpPr>
          <p:nvPr/>
        </p:nvSpPr>
        <p:spPr bwMode="auto">
          <a:xfrm>
            <a:off x="4940300" y="1295400"/>
            <a:ext cx="42037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spcBef>
                <a:spcPct val="50000"/>
              </a:spcBef>
            </a:pPr>
            <a:endParaRPr lang="en-US" sz="20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en-US" sz="2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C8: </a:t>
            </a:r>
            <a:r>
              <a:rPr lang="en-US" sz="2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 </a:t>
            </a:r>
            <a:r>
              <a:rPr lang="en-US" sz="2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Dán vài tua giấy mỏng ở miệng lọ, khi ta thổi sẽ thấy tua giấy rung rung.</a:t>
            </a:r>
          </a:p>
        </p:txBody>
      </p:sp>
      <p:grpSp>
        <p:nvGrpSpPr>
          <p:cNvPr id="2" name="Group 27"/>
          <p:cNvGrpSpPr>
            <a:grpSpLocks/>
          </p:cNvGrpSpPr>
          <p:nvPr/>
        </p:nvGrpSpPr>
        <p:grpSpPr bwMode="auto">
          <a:xfrm>
            <a:off x="5651500" y="3695700"/>
            <a:ext cx="2057400" cy="2590800"/>
            <a:chOff x="2928" y="2208"/>
            <a:chExt cx="1392" cy="2016"/>
          </a:xfrm>
        </p:grpSpPr>
        <p:sp>
          <p:nvSpPr>
            <p:cNvPr id="22553" name="Oval 28"/>
            <p:cNvSpPr>
              <a:spLocks noChangeArrowheads="1"/>
            </p:cNvSpPr>
            <p:nvPr/>
          </p:nvSpPr>
          <p:spPr bwMode="auto">
            <a:xfrm>
              <a:off x="2928" y="2880"/>
              <a:ext cx="1392" cy="1344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2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554" name="AutoShape 29"/>
            <p:cNvSpPr>
              <a:spLocks noChangeArrowheads="1"/>
            </p:cNvSpPr>
            <p:nvPr/>
          </p:nvSpPr>
          <p:spPr bwMode="auto">
            <a:xfrm>
              <a:off x="3360" y="2208"/>
              <a:ext cx="544" cy="840"/>
            </a:xfrm>
            <a:prstGeom prst="can">
              <a:avLst>
                <a:gd name="adj" fmla="val 38603"/>
              </a:avLst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vi-VN" sz="2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77854" name="AutoShape 30"/>
          <p:cNvSpPr>
            <a:spLocks noChangeArrowheads="1"/>
          </p:cNvSpPr>
          <p:nvPr/>
        </p:nvSpPr>
        <p:spPr bwMode="auto">
          <a:xfrm rot="-5957950">
            <a:off x="5879306" y="4153694"/>
            <a:ext cx="1751013" cy="225425"/>
          </a:xfrm>
          <a:prstGeom prst="wave">
            <a:avLst>
              <a:gd name="adj1" fmla="val 20644"/>
              <a:gd name="adj2" fmla="val 157"/>
            </a:avLst>
          </a:prstGeom>
          <a:solidFill>
            <a:srgbClr val="00FFCC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sz="20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855" name="AutoShape 31"/>
          <p:cNvSpPr>
            <a:spLocks noChangeArrowheads="1"/>
          </p:cNvSpPr>
          <p:nvPr/>
        </p:nvSpPr>
        <p:spPr bwMode="auto">
          <a:xfrm rot="-6028275">
            <a:off x="5904706" y="4229894"/>
            <a:ext cx="1754188" cy="152400"/>
          </a:xfrm>
          <a:prstGeom prst="wave">
            <a:avLst>
              <a:gd name="adj1" fmla="val 0"/>
              <a:gd name="adj2" fmla="val -2116"/>
            </a:avLst>
          </a:prstGeom>
          <a:solidFill>
            <a:srgbClr val="00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sz="20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856" name="Oval 32"/>
          <p:cNvSpPr>
            <a:spLocks noChangeArrowheads="1"/>
          </p:cNvSpPr>
          <p:nvPr/>
        </p:nvSpPr>
        <p:spPr bwMode="auto">
          <a:xfrm>
            <a:off x="6261100" y="3619500"/>
            <a:ext cx="863600" cy="3556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sz="20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51" name="Text Box 33"/>
          <p:cNvSpPr txBox="1">
            <a:spLocks noChangeArrowheads="1"/>
          </p:cNvSpPr>
          <p:nvPr/>
        </p:nvSpPr>
        <p:spPr bwMode="auto">
          <a:xfrm>
            <a:off x="4724400" y="508000"/>
            <a:ext cx="20574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III. Vận </a:t>
            </a:r>
            <a:r>
              <a:rPr lang="en-US" sz="1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</a:p>
          <a:p>
            <a:pPr>
              <a:spcBef>
                <a:spcPct val="50000"/>
              </a:spcBef>
            </a:pPr>
            <a:r>
              <a:rPr lang="en-US" sz="2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C</a:t>
            </a:r>
            <a:r>
              <a:rPr lang="en-US" sz="2400" baseline="-25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   </a:t>
            </a:r>
          </a:p>
          <a:p>
            <a:pPr>
              <a:spcBef>
                <a:spcPct val="50000"/>
              </a:spcBef>
            </a:pPr>
            <a:endParaRPr lang="en-US" sz="2400" baseline="-250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en-US" sz="2400" baseline="300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en-US" sz="24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858" name="Text Box 34"/>
          <p:cNvSpPr txBox="1">
            <a:spLocks noChangeArrowheads="1"/>
          </p:cNvSpPr>
          <p:nvPr/>
        </p:nvSpPr>
        <p:spPr bwMode="auto">
          <a:xfrm>
            <a:off x="4800600" y="1600200"/>
            <a:ext cx="1143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C7</a:t>
            </a:r>
          </a:p>
        </p:txBody>
      </p:sp>
      <p:sp>
        <p:nvSpPr>
          <p:cNvPr id="27" name="Rectangle 4"/>
          <p:cNvSpPr>
            <a:spLocks noChangeArrowheads="1"/>
          </p:cNvSpPr>
          <p:nvPr/>
        </p:nvSpPr>
        <p:spPr bwMode="auto">
          <a:xfrm>
            <a:off x="1841500" y="-76200"/>
            <a:ext cx="50927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10: 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NGUỒN ÂM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7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7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7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77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7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77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77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" dur="100" fill="hold"/>
                                        <p:tgtEl>
                                          <p:spTgt spid="778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4" dur="100" fill="hold"/>
                                        <p:tgtEl>
                                          <p:spTgt spid="778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778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100" fill="hold"/>
                                        <p:tgtEl>
                                          <p:spTgt spid="778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78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78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78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78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3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100" fill="hold"/>
                                        <p:tgtEl>
                                          <p:spTgt spid="778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5" dur="100" fill="hold"/>
                                        <p:tgtEl>
                                          <p:spTgt spid="778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6" dur="100" fill="hold"/>
                                        <p:tgtEl>
                                          <p:spTgt spid="778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100" fill="hold"/>
                                        <p:tgtEl>
                                          <p:spTgt spid="778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78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78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78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78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47" grpId="0"/>
      <p:bldP spid="77854" grpId="0" animBg="1"/>
      <p:bldP spid="77854" grpId="1" animBg="1"/>
      <p:bldP spid="77855" grpId="0" animBg="1"/>
      <p:bldP spid="77855" grpId="1" animBg="1"/>
      <p:bldP spid="77856" grpId="0" animBg="1"/>
      <p:bldP spid="7785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93" name="Rectangle 21"/>
          <p:cNvSpPr>
            <a:spLocks noGrp="1" noChangeArrowheads="1"/>
          </p:cNvSpPr>
          <p:nvPr>
            <p:ph type="ctrTitle"/>
          </p:nvPr>
        </p:nvSpPr>
        <p:spPr>
          <a:xfrm>
            <a:off x="4876800" y="876300"/>
            <a:ext cx="4267200" cy="6096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sz="22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a). </a:t>
            </a:r>
            <a:r>
              <a:rPr lang="en-US" sz="2200" b="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2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phận</a:t>
            </a:r>
            <a:r>
              <a:rPr lang="en-US" sz="22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2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dao</a:t>
            </a:r>
            <a:r>
              <a:rPr lang="en-US" sz="22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2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2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2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2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6200" y="825500"/>
            <a:ext cx="3657600" cy="381000"/>
          </a:xfrm>
        </p:spPr>
        <p:txBody>
          <a:bodyPr/>
          <a:lstStyle/>
          <a:p>
            <a:pPr marR="0" eaLnBrk="1" hangingPunct="1">
              <a:lnSpc>
                <a:spcPct val="90000"/>
              </a:lnSpc>
            </a:pPr>
            <a:r>
              <a:rPr lang="en-US" sz="1800" dirty="0" err="1" smtClean="0">
                <a:solidFill>
                  <a:srgbClr val="FF0000"/>
                </a:solidFill>
              </a:rPr>
              <a:t>Vật</a:t>
            </a:r>
            <a:r>
              <a:rPr lang="en-US" sz="1800" dirty="0" smtClean="0">
                <a:solidFill>
                  <a:srgbClr val="FF0000"/>
                </a:solidFill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</a:rPr>
              <a:t>phát</a:t>
            </a:r>
            <a:r>
              <a:rPr lang="en-US" sz="1800" dirty="0" smtClean="0">
                <a:solidFill>
                  <a:srgbClr val="FF0000"/>
                </a:solidFill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</a:rPr>
              <a:t>ra</a:t>
            </a:r>
            <a:r>
              <a:rPr lang="en-US" sz="1800" dirty="0" smtClean="0">
                <a:solidFill>
                  <a:srgbClr val="FF0000"/>
                </a:solidFill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</a:rPr>
              <a:t>âm</a:t>
            </a:r>
            <a:r>
              <a:rPr lang="en-US" sz="1800" dirty="0" smtClean="0">
                <a:solidFill>
                  <a:srgbClr val="FF0000"/>
                </a:solidFill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</a:rPr>
              <a:t>gọi</a:t>
            </a:r>
            <a:r>
              <a:rPr lang="en-US" sz="1800" dirty="0" smtClean="0">
                <a:solidFill>
                  <a:srgbClr val="FF0000"/>
                </a:solidFill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</a:rPr>
              <a:t>là</a:t>
            </a:r>
            <a:r>
              <a:rPr lang="en-US" sz="1800" dirty="0" smtClean="0">
                <a:solidFill>
                  <a:srgbClr val="FF0000"/>
                </a:solidFill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</a:rPr>
              <a:t>nguồn</a:t>
            </a:r>
            <a:r>
              <a:rPr lang="en-US" sz="1800" dirty="0" smtClean="0">
                <a:solidFill>
                  <a:srgbClr val="FF0000"/>
                </a:solidFill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</a:rPr>
              <a:t>âm</a:t>
            </a:r>
            <a:r>
              <a:rPr lang="en-US" sz="1800" dirty="0" smtClean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23557" name="Text Box 4"/>
          <p:cNvSpPr txBox="1">
            <a:spLocks noChangeArrowheads="1"/>
          </p:cNvSpPr>
          <p:nvPr/>
        </p:nvSpPr>
        <p:spPr bwMode="auto">
          <a:xfrm>
            <a:off x="0" y="508000"/>
            <a:ext cx="3733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I.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endParaRPr lang="en-US" sz="20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8" name="Line 5"/>
          <p:cNvSpPr>
            <a:spLocks noChangeShapeType="1"/>
          </p:cNvSpPr>
          <p:nvPr/>
        </p:nvSpPr>
        <p:spPr bwMode="auto">
          <a:xfrm>
            <a:off x="4699000" y="584200"/>
            <a:ext cx="0" cy="62103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59" name="Text Box 6"/>
          <p:cNvSpPr txBox="1">
            <a:spLocks noChangeArrowheads="1"/>
          </p:cNvSpPr>
          <p:nvPr/>
        </p:nvSpPr>
        <p:spPr bwMode="auto">
          <a:xfrm>
            <a:off x="25400" y="1276290"/>
            <a:ext cx="44704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23560" name="Text Box 7"/>
          <p:cNvSpPr txBox="1">
            <a:spLocks noChangeArrowheads="1"/>
          </p:cNvSpPr>
          <p:nvPr/>
        </p:nvSpPr>
        <p:spPr bwMode="auto">
          <a:xfrm>
            <a:off x="139700" y="1657290"/>
            <a:ext cx="3429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u="sng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en-US" sz="2000" u="sng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Thí</a:t>
            </a:r>
            <a:r>
              <a:rPr lang="en-US" sz="2000" u="sng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u="sng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nghiệm</a:t>
            </a:r>
            <a:r>
              <a:rPr lang="en-US" sz="2000" u="sng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1 (</a:t>
            </a:r>
            <a:r>
              <a:rPr lang="en-US" sz="2000" u="sng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000" u="sng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10.1):</a:t>
            </a:r>
          </a:p>
        </p:txBody>
      </p:sp>
      <p:sp>
        <p:nvSpPr>
          <p:cNvPr id="23561" name="Rectangle 8"/>
          <p:cNvSpPr>
            <a:spLocks noChangeArrowheads="1"/>
          </p:cNvSpPr>
          <p:nvPr/>
        </p:nvSpPr>
        <p:spPr bwMode="auto">
          <a:xfrm>
            <a:off x="76200" y="2071687"/>
            <a:ext cx="432276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dirty="0">
                <a:solidFill>
                  <a:srgbClr val="FF0000"/>
                </a:solidFill>
              </a:rPr>
              <a:t>  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su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rung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23562" name="Text Box 9"/>
          <p:cNvSpPr txBox="1">
            <a:spLocks noChangeArrowheads="1"/>
          </p:cNvSpPr>
          <p:nvPr/>
        </p:nvSpPr>
        <p:spPr bwMode="auto">
          <a:xfrm>
            <a:off x="127000" y="2452687"/>
            <a:ext cx="3429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u="sng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en-US" sz="2000" u="sng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Thí</a:t>
            </a:r>
            <a:r>
              <a:rPr lang="en-US" sz="2000" u="sng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u="sng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nghiệm</a:t>
            </a:r>
            <a:r>
              <a:rPr lang="en-US" sz="2000" u="sng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2</a:t>
            </a:r>
            <a:r>
              <a:rPr lang="en-US" u="sng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23563" name="Rectangle 10"/>
          <p:cNvSpPr>
            <a:spLocks noChangeArrowheads="1"/>
          </p:cNvSpPr>
          <p:nvPr/>
        </p:nvSpPr>
        <p:spPr bwMode="auto">
          <a:xfrm>
            <a:off x="76200" y="3351213"/>
            <a:ext cx="4572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solidFill>
                  <a:srgbClr val="FF0000"/>
                </a:solidFill>
              </a:rPr>
              <a:t>  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rung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 qua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cân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cuả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su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trống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,…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dao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3564" name="Text Box 11"/>
          <p:cNvSpPr txBox="1">
            <a:spLocks noChangeArrowheads="1"/>
          </p:cNvSpPr>
          <p:nvPr/>
        </p:nvSpPr>
        <p:spPr bwMode="auto">
          <a:xfrm>
            <a:off x="228600" y="2895600"/>
            <a:ext cx="4114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trống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rung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3565" name="Text Box 12"/>
          <p:cNvSpPr txBox="1">
            <a:spLocks noChangeArrowheads="1"/>
          </p:cNvSpPr>
          <p:nvPr/>
        </p:nvSpPr>
        <p:spPr bwMode="auto">
          <a:xfrm>
            <a:off x="88900" y="4281487"/>
            <a:ext cx="4419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u="sng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en-US" u="sng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Thí</a:t>
            </a:r>
            <a:r>
              <a:rPr lang="en-US" u="sng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u="sng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nghiệm</a:t>
            </a:r>
            <a:r>
              <a:rPr lang="en-US" u="sng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3 (</a:t>
            </a:r>
            <a:r>
              <a:rPr lang="en-US" u="sng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u="sng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10.3):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3566" name="Text Box 13"/>
          <p:cNvSpPr txBox="1">
            <a:spLocks noChangeArrowheads="1"/>
          </p:cNvSpPr>
          <p:nvPr/>
        </p:nvSpPr>
        <p:spPr bwMode="auto">
          <a:xfrm>
            <a:off x="304800" y="4648200"/>
            <a:ext cx="3505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thoa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dao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endParaRPr lang="en-US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67" name="Text Box 14"/>
          <p:cNvSpPr txBox="1">
            <a:spLocks noChangeArrowheads="1"/>
          </p:cNvSpPr>
          <p:nvPr/>
        </p:nvSpPr>
        <p:spPr bwMode="auto">
          <a:xfrm>
            <a:off x="304800" y="5348288"/>
            <a:ext cx="3962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…</a:t>
            </a:r>
          </a:p>
        </p:txBody>
      </p:sp>
      <p:sp>
        <p:nvSpPr>
          <p:cNvPr id="23568" name="Text Box 15"/>
          <p:cNvSpPr txBox="1">
            <a:spLocks noChangeArrowheads="1"/>
          </p:cNvSpPr>
          <p:nvPr/>
        </p:nvSpPr>
        <p:spPr bwMode="auto">
          <a:xfrm>
            <a:off x="3124200" y="5334000"/>
            <a:ext cx="1600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dao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3569" name="Text Box 16"/>
          <p:cNvSpPr txBox="1">
            <a:spLocks noChangeArrowheads="1"/>
          </p:cNvSpPr>
          <p:nvPr/>
        </p:nvSpPr>
        <p:spPr bwMode="auto">
          <a:xfrm>
            <a:off x="304800" y="4967288"/>
            <a:ext cx="2590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u="sng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b="1" u="sng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u="sng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US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pic>
        <p:nvPicPr>
          <p:cNvPr id="23570" name="Picture 18" descr="be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7600" y="3962400"/>
            <a:ext cx="40386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43" name="Rectangle 20"/>
          <p:cNvSpPr>
            <a:spLocks noChangeArrowheads="1"/>
          </p:cNvSpPr>
          <p:nvPr/>
        </p:nvSpPr>
        <p:spPr bwMode="auto">
          <a:xfrm>
            <a:off x="4800600" y="685800"/>
            <a:ext cx="762000" cy="36933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>
              <a:defRPr/>
            </a:pPr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C9</a:t>
            </a:r>
            <a:r>
              <a:rPr lang="en-US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79894" name="Rectangle 22"/>
          <p:cNvSpPr>
            <a:spLocks noChangeArrowheads="1"/>
          </p:cNvSpPr>
          <p:nvPr/>
        </p:nvSpPr>
        <p:spPr bwMode="auto">
          <a:xfrm>
            <a:off x="4800600" y="2133600"/>
            <a:ext cx="43434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just">
              <a:lnSpc>
                <a:spcPct val="90000"/>
              </a:lnSpc>
              <a:defRPr/>
            </a:pPr>
            <a:r>
              <a:rPr lang="en-US" sz="33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</a:rPr>
              <a:t/>
            </a:r>
            <a:br>
              <a:rPr lang="en-US" sz="33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</a:rPr>
            </a:br>
            <a:r>
              <a:rPr lang="en-US" sz="11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</a:rPr>
              <a:t/>
            </a:r>
            <a:br>
              <a:rPr lang="en-US" sz="11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</a:rPr>
            </a:br>
            <a:r>
              <a:rPr lang="en-US" sz="33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</a:rPr>
              <a:t>  </a:t>
            </a:r>
            <a:r>
              <a:rPr lang="en-US" sz="22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 </a:t>
            </a:r>
            <a:r>
              <a:rPr lang="en-US" sz="22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Ống</a:t>
            </a:r>
            <a:r>
              <a:rPr lang="en-US" sz="22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2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2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2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2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2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2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2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trầm</a:t>
            </a:r>
            <a:r>
              <a:rPr lang="en-US" sz="22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2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2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ống</a:t>
            </a:r>
            <a:r>
              <a:rPr lang="en-US" sz="22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2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ít</a:t>
            </a:r>
            <a:r>
              <a:rPr lang="en-US" sz="22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2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2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2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2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2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bổng</a:t>
            </a:r>
            <a:r>
              <a:rPr lang="en-US" sz="22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nhất</a:t>
            </a:r>
            <a:endParaRPr lang="en-US" sz="2200" b="1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73" name="Text Box 23"/>
          <p:cNvSpPr txBox="1">
            <a:spLocks noChangeArrowheads="1"/>
          </p:cNvSpPr>
          <p:nvPr/>
        </p:nvSpPr>
        <p:spPr bwMode="auto">
          <a:xfrm>
            <a:off x="4419600" y="1816100"/>
            <a:ext cx="4724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vi-VN" sz="1400">
              <a:latin typeface="Arial Black" pitchFamily="34" charset="0"/>
            </a:endParaRPr>
          </a:p>
        </p:txBody>
      </p:sp>
      <p:sp>
        <p:nvSpPr>
          <p:cNvPr id="79896" name="Rectangle 24"/>
          <p:cNvSpPr>
            <a:spLocks noChangeArrowheads="1"/>
          </p:cNvSpPr>
          <p:nvPr/>
        </p:nvSpPr>
        <p:spPr bwMode="auto">
          <a:xfrm>
            <a:off x="4864100" y="1981200"/>
            <a:ext cx="4279900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b)</a:t>
            </a:r>
            <a:r>
              <a:rPr lang="en-US" sz="2000" dirty="0">
                <a:solidFill>
                  <a:srgbClr val="FF5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Ống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trầm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ống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bổng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897" name="Text Box 25"/>
          <p:cNvSpPr txBox="1">
            <a:spLocks noChangeArrowheads="1"/>
          </p:cNvSpPr>
          <p:nvPr/>
        </p:nvSpPr>
        <p:spPr bwMode="auto">
          <a:xfrm>
            <a:off x="4940300" y="1295400"/>
            <a:ext cx="4114800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000" dirty="0">
                <a:solidFill>
                  <a:srgbClr val="0000CC"/>
                </a:solidFill>
                <a:sym typeface="Wingdings" pitchFamily="2" charset="2"/>
              </a:rPr>
              <a:t></a:t>
            </a:r>
            <a:r>
              <a:rPr lang="en-US" sz="2000" dirty="0">
                <a:solidFill>
                  <a:srgbClr val="0000CC"/>
                </a:solidFill>
              </a:rPr>
              <a:t>  </a:t>
            </a:r>
            <a:r>
              <a:rPr lang="en-US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Ống</a:t>
            </a:r>
            <a:r>
              <a:rPr lang="en-US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nghiệm</a:t>
            </a:r>
            <a:r>
              <a:rPr lang="en-US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ống</a:t>
            </a:r>
            <a:r>
              <a:rPr lang="en-US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nghiệm</a:t>
            </a:r>
            <a:r>
              <a:rPr lang="en-US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3576" name="Text Box 26"/>
          <p:cNvSpPr txBox="1">
            <a:spLocks noChangeArrowheads="1"/>
          </p:cNvSpPr>
          <p:nvPr/>
        </p:nvSpPr>
        <p:spPr bwMode="auto">
          <a:xfrm>
            <a:off x="5257800" y="304800"/>
            <a:ext cx="2057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</a:rPr>
              <a:t>III. Vận </a:t>
            </a:r>
            <a:r>
              <a:rPr lang="en-US" sz="140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2000">
                <a:solidFill>
                  <a:schemeClr val="bg1"/>
                </a:solidFill>
              </a:rPr>
              <a:t>d</a:t>
            </a:r>
            <a:r>
              <a:rPr lang="en-US" sz="2000">
                <a:solidFill>
                  <a:schemeClr val="bg1"/>
                </a:solidFill>
                <a:latin typeface="Arial Black" pitchFamily="34" charset="0"/>
              </a:rPr>
              <a:t>ụ</a:t>
            </a:r>
            <a:r>
              <a:rPr lang="en-US" sz="2000">
                <a:solidFill>
                  <a:schemeClr val="bg1"/>
                </a:solidFill>
              </a:rPr>
              <a:t>ng</a:t>
            </a:r>
          </a:p>
        </p:txBody>
      </p:sp>
      <p:sp>
        <p:nvSpPr>
          <p:cNvPr id="25" name="Rectangle 4"/>
          <p:cNvSpPr>
            <a:spLocks noChangeArrowheads="1"/>
          </p:cNvSpPr>
          <p:nvPr/>
        </p:nvSpPr>
        <p:spPr bwMode="auto">
          <a:xfrm>
            <a:off x="1841500" y="-76200"/>
            <a:ext cx="50927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10: 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NGUỒN ÂM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9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9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9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79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79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79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4">
                                            <p:txEl>
                                              <p:charRg st="68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9894">
                                            <p:txEl>
                                              <p:charRg st="68" end="9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94" grpId="0" build="allAtOnce"/>
      <p:bldP spid="79896" grpId="0"/>
      <p:bldP spid="7989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68405" y="1951533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</a:t>
            </a:r>
            <a:endParaRPr lang="en-US" sz="3000" dirty="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57400" y="11493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dirty="0" err="1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Các</a:t>
            </a:r>
            <a:r>
              <a:rPr lang="en-US" sz="22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en-US" sz="2200" dirty="0" err="1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em</a:t>
            </a:r>
            <a:r>
              <a:rPr lang="en-US" sz="22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en-US" sz="2200" dirty="0" err="1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cùng</a:t>
            </a:r>
            <a:r>
              <a:rPr lang="en-US" sz="22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en-US" sz="2200" dirty="0" err="1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làm</a:t>
            </a:r>
            <a:r>
              <a:rPr lang="en-US" sz="22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en-US" sz="2200" dirty="0" err="1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bài</a:t>
            </a:r>
            <a:r>
              <a:rPr lang="en-US" sz="22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en-US" sz="2200" dirty="0" err="1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tập</a:t>
            </a:r>
            <a:r>
              <a:rPr lang="en-US" sz="22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en-US" sz="2200" dirty="0" err="1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nhé</a:t>
            </a:r>
            <a:r>
              <a:rPr lang="en-US" sz="22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!</a:t>
            </a:r>
            <a:endParaRPr lang="en-US" sz="2200" dirty="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71623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nghe nha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24400"/>
            <a:ext cx="2971800" cy="176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SGK </a:t>
            </a:r>
          </a:p>
        </p:txBody>
      </p:sp>
      <p:pic>
        <p:nvPicPr>
          <p:cNvPr id="4" name="Picture 14" descr="acousticNotesWHT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914400"/>
            <a:ext cx="21336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62200" y="1371600"/>
            <a:ext cx="23622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76800" y="1371600"/>
            <a:ext cx="2276475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86600" y="762000"/>
            <a:ext cx="184785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419600" y="5257800"/>
            <a:ext cx="4267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  <p:bldP spid="4100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5603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5604" name="Picture 4" descr="nguonam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5" descr="loa dong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19050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AutoShape 10"/>
          <p:cNvSpPr>
            <a:spLocks noChangeArrowheads="1"/>
          </p:cNvSpPr>
          <p:nvPr/>
        </p:nvSpPr>
        <p:spPr bwMode="auto">
          <a:xfrm>
            <a:off x="152400" y="2133600"/>
            <a:ext cx="8610600" cy="3200400"/>
          </a:xfrm>
          <a:prstGeom prst="wedgeRoundRectCallout">
            <a:avLst>
              <a:gd name="adj1" fmla="val 38829"/>
              <a:gd name="adj2" fmla="val 55259"/>
              <a:gd name="adj3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en-US"/>
          </a:p>
        </p:txBody>
      </p:sp>
      <p:sp>
        <p:nvSpPr>
          <p:cNvPr id="26629" name="Text Box 6"/>
          <p:cNvSpPr txBox="1">
            <a:spLocks noChangeArrowheads="1"/>
          </p:cNvSpPr>
          <p:nvPr/>
        </p:nvSpPr>
        <p:spPr bwMode="auto">
          <a:xfrm>
            <a:off x="152400" y="381000"/>
            <a:ext cx="8610600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70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sz="70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0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70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0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70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0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endParaRPr lang="en-US" sz="7000" b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30" name="Rectangle 11"/>
          <p:cNvSpPr>
            <a:spLocks noChangeArrowheads="1"/>
          </p:cNvSpPr>
          <p:nvPr/>
        </p:nvSpPr>
        <p:spPr bwMode="auto">
          <a:xfrm>
            <a:off x="304800" y="2438400"/>
            <a:ext cx="82296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514350">
              <a:lnSpc>
                <a:spcPct val="80000"/>
              </a:lnSpc>
              <a:spcBef>
                <a:spcPct val="20000"/>
              </a:spcBef>
            </a:pPr>
            <a:r>
              <a:rPr lang="en-US" sz="35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5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5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514350">
              <a:lnSpc>
                <a:spcPct val="80000"/>
              </a:lnSpc>
              <a:spcBef>
                <a:spcPct val="20000"/>
              </a:spcBef>
            </a:pPr>
            <a:r>
              <a:rPr lang="en-US" sz="3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5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3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chỉnh</a:t>
            </a:r>
            <a:r>
              <a:rPr lang="en-US" sz="3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C3 </a:t>
            </a:r>
            <a:r>
              <a:rPr lang="en-US" sz="35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3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C9 </a:t>
            </a:r>
            <a:r>
              <a:rPr lang="en-US" sz="35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vở</a:t>
            </a:r>
            <a:r>
              <a:rPr lang="en-US" sz="3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5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514350">
              <a:lnSpc>
                <a:spcPct val="80000"/>
              </a:lnSpc>
              <a:spcBef>
                <a:spcPct val="20000"/>
              </a:spcBef>
            </a:pPr>
            <a:r>
              <a:rPr lang="en-US" sz="3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5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10.1 </a:t>
            </a:r>
            <a:r>
              <a:rPr lang="en-US" sz="35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3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10.5 – </a:t>
            </a:r>
            <a:r>
              <a:rPr lang="en-US" sz="35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SBT</a:t>
            </a:r>
            <a:r>
              <a:rPr lang="en-US" sz="3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5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514350">
              <a:lnSpc>
                <a:spcPct val="80000"/>
              </a:lnSpc>
              <a:spcBef>
                <a:spcPct val="20000"/>
              </a:spcBef>
            </a:pPr>
            <a:r>
              <a:rPr lang="en-US" sz="3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5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3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11 - </a:t>
            </a:r>
            <a:r>
              <a:rPr lang="en-US" sz="35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3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3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3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9" name="T00020.WAV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0" y="62484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T00052.WAV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0" y="61722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T00053.WAV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0" y="61722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T00054.WAV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0" y="61722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T00067.WAV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0" y="61722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T00068.WAV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0" y="61722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T00069.WAV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-15875" y="620395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4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7741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74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5482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74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3223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774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964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74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8705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774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46446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774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324100" y="19050"/>
            <a:ext cx="4495800" cy="838200"/>
          </a:xfrm>
          <a:noFill/>
          <a:ln w="76200">
            <a:noFill/>
          </a:ln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3000" dirty="0" err="1" smtClean="0">
                <a:solidFill>
                  <a:srgbClr val="00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000" dirty="0" smtClean="0">
                <a:solidFill>
                  <a:srgbClr val="00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00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3000" dirty="0" smtClean="0">
                <a:solidFill>
                  <a:srgbClr val="00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00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000" dirty="0" smtClean="0">
                <a:solidFill>
                  <a:srgbClr val="00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00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chưa</a:t>
            </a:r>
            <a:r>
              <a:rPr lang="en-US" sz="3000" dirty="0" smtClean="0">
                <a:solidFill>
                  <a:srgbClr val="00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rgbClr val="00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biết</a:t>
            </a:r>
            <a:endParaRPr lang="en-US" sz="3000" dirty="0" smtClean="0">
              <a:solidFill>
                <a:srgbClr val="00FF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2400" y="1038225"/>
            <a:ext cx="8839200" cy="1828800"/>
          </a:xfrm>
        </p:spPr>
        <p:txBody>
          <a:bodyPr/>
          <a:lstStyle/>
          <a:p>
            <a:pPr marR="0" algn="just">
              <a:lnSpc>
                <a:spcPct val="80000"/>
              </a:lnSpc>
            </a:pPr>
            <a:r>
              <a:rPr lang="en-US" sz="2800" dirty="0" smtClean="0">
                <a:solidFill>
                  <a:srgbClr val="FF0000"/>
                </a:solidFill>
              </a:rPr>
              <a:t>-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thổi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sáo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cột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khí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ống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sáo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dao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thấp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tùy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khoảng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miệng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sáo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lỗ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mở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ngón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nhấc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lên</a:t>
            </a:r>
            <a:endParaRPr lang="en-US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0" y="2895600"/>
            <a:ext cx="53340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just">
              <a:lnSpc>
                <a:spcPct val="80000"/>
              </a:lnSpc>
              <a:spcBef>
                <a:spcPct val="20000"/>
              </a:spcBef>
              <a:defRPr/>
            </a:pPr>
            <a:endParaRPr lang="en-US" sz="3000" b="1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charset="0"/>
            </a:endParaRPr>
          </a:p>
          <a:p>
            <a:pPr algn="just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4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ống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nghiệm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10.4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bát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chai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chỉnh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mực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ống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nghiệm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bát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chai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gõ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gần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nốt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rê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, mi,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pha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, son, la, </a:t>
            </a:r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”.</a:t>
            </a:r>
          </a:p>
          <a:p>
            <a:pPr algn="just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5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charset="0"/>
              </a:rPr>
              <a:t>    </a:t>
            </a:r>
          </a:p>
        </p:txBody>
      </p:sp>
      <p:pic>
        <p:nvPicPr>
          <p:cNvPr id="28677" name="Picture 5" descr="be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0" y="2286000"/>
            <a:ext cx="32766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WordArt 2"/>
          <p:cNvSpPr>
            <a:spLocks noChangeArrowheads="1" noChangeShapeType="1" noTextEdit="1"/>
          </p:cNvSpPr>
          <p:nvPr/>
        </p:nvSpPr>
        <p:spPr bwMode="auto">
          <a:xfrm>
            <a:off x="1943100" y="1543050"/>
            <a:ext cx="5257800" cy="405765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931548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300" i="1" kern="1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GIẢNG ĐẾN ĐÂY KẾT THÚC</a:t>
            </a:r>
          </a:p>
        </p:txBody>
      </p:sp>
      <p:sp>
        <p:nvSpPr>
          <p:cNvPr id="83971" name="Text Box 3"/>
          <p:cNvSpPr txBox="1">
            <a:spLocks noChangeArrowheads="1"/>
          </p:cNvSpPr>
          <p:nvPr/>
        </p:nvSpPr>
        <p:spPr bwMode="auto">
          <a:xfrm>
            <a:off x="2514600" y="3257550"/>
            <a:ext cx="4514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i="1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3200" i="1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3200" i="1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3200" i="1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3200" i="1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2400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XIN CHÂN THÀNH CẢM ƠN!</a:t>
            </a:r>
          </a:p>
        </p:txBody>
      </p:sp>
      <p:pic>
        <p:nvPicPr>
          <p:cNvPr id="54276" name="Picture 4" descr="A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4650" y="4514850"/>
            <a:ext cx="3257550" cy="553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97024204"/>
      </p:ext>
    </p:extLst>
  </p:cSld>
  <p:clrMapOvr>
    <a:masterClrMapping/>
  </p:clrMapOvr>
  <p:transition advClick="0" advTm="915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39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39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0" grpId="0" animBg="1"/>
      <p:bldP spid="8397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Oval 4"/>
          <p:cNvSpPr>
            <a:spLocks noChangeArrowheads="1"/>
          </p:cNvSpPr>
          <p:nvPr/>
        </p:nvSpPr>
        <p:spPr bwMode="auto">
          <a:xfrm>
            <a:off x="3200400" y="1981200"/>
            <a:ext cx="2590800" cy="1676400"/>
          </a:xfrm>
          <a:prstGeom prst="ellipse">
            <a:avLst/>
          </a:prstGeom>
          <a:solidFill>
            <a:srgbClr val="FCA2F8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CHƯƠNG</a:t>
            </a:r>
            <a:r>
              <a:rPr lang="en-US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II:</a:t>
            </a:r>
          </a:p>
          <a:p>
            <a:pPr algn="ctr"/>
            <a:r>
              <a:rPr lang="en-US" sz="3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32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3200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927" name="AutoShape 7"/>
          <p:cNvSpPr>
            <a:spLocks noChangeArrowheads="1"/>
          </p:cNvSpPr>
          <p:nvPr/>
        </p:nvSpPr>
        <p:spPr bwMode="auto">
          <a:xfrm>
            <a:off x="0" y="3810000"/>
            <a:ext cx="3505200" cy="1600200"/>
          </a:xfrm>
          <a:prstGeom prst="wedgeRoundRectCallout">
            <a:avLst>
              <a:gd name="adj1" fmla="val 42546"/>
              <a:gd name="adj2" fmla="val -97611"/>
              <a:gd name="adj3" fmla="val 16667"/>
            </a:avLst>
          </a:prstGeom>
          <a:solidFill>
            <a:srgbClr val="FDDEF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30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3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to, </a:t>
            </a:r>
            <a:r>
              <a:rPr lang="en-US" sz="30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3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3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3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3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30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chỗ</a:t>
            </a:r>
            <a:r>
              <a:rPr lang="en-US" sz="3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auto">
          <a:xfrm>
            <a:off x="3733800" y="4572000"/>
            <a:ext cx="2971800" cy="1600200"/>
          </a:xfrm>
          <a:prstGeom prst="wedgeRoundRectCallout">
            <a:avLst>
              <a:gd name="adj1" fmla="val -12021"/>
              <a:gd name="adj2" fmla="val -110417"/>
              <a:gd name="adj3" fmla="val 16667"/>
            </a:avLst>
          </a:prstGeom>
          <a:solidFill>
            <a:srgbClr val="FDDEF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3000" dirty="0" err="1" smtClean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3000" dirty="0" smtClean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trầm</a:t>
            </a:r>
            <a:r>
              <a:rPr lang="en-US" sz="3000" dirty="0" smtClean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000" dirty="0" err="1" smtClean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3000" dirty="0" smtClean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bổng</a:t>
            </a:r>
            <a:r>
              <a:rPr lang="en-US" sz="3000" dirty="0" smtClean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3000" dirty="0" smtClean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3000" dirty="0" smtClean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3000" dirty="0" err="1" smtClean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chỗ</a:t>
            </a:r>
            <a:r>
              <a:rPr lang="en-US" sz="3000" dirty="0" smtClean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000" dirty="0" smtClean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000" dirty="0">
              <a:solidFill>
                <a:srgbClr val="00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6172200" y="2438400"/>
            <a:ext cx="2971800" cy="1981200"/>
          </a:xfrm>
          <a:prstGeom prst="wedgeRoundRectCallout">
            <a:avLst>
              <a:gd name="adj1" fmla="val -65557"/>
              <a:gd name="adj2" fmla="val -14992"/>
              <a:gd name="adj3" fmla="val 16667"/>
            </a:avLst>
          </a:prstGeom>
          <a:solidFill>
            <a:srgbClr val="FDDEF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30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3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sz="3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30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môi</a:t>
            </a:r>
            <a:r>
              <a:rPr lang="en-US" sz="3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3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auto">
          <a:xfrm>
            <a:off x="0" y="-14287"/>
            <a:ext cx="2971800" cy="1981200"/>
          </a:xfrm>
          <a:prstGeom prst="wedgeRoundRectCallout">
            <a:avLst>
              <a:gd name="adj1" fmla="val 76875"/>
              <a:gd name="adj2" fmla="val 57216"/>
              <a:gd name="adj3" fmla="val 16667"/>
            </a:avLst>
          </a:prstGeom>
          <a:solidFill>
            <a:srgbClr val="FDDEF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30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US" sz="3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3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r>
              <a:rPr lang="en-US" sz="3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3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0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AutoShape 7"/>
          <p:cNvSpPr>
            <a:spLocks noChangeArrowheads="1"/>
          </p:cNvSpPr>
          <p:nvPr/>
        </p:nvSpPr>
        <p:spPr bwMode="auto">
          <a:xfrm>
            <a:off x="4876800" y="0"/>
            <a:ext cx="4267200" cy="1524000"/>
          </a:xfrm>
          <a:prstGeom prst="wedgeRoundRectCallout">
            <a:avLst>
              <a:gd name="adj1" fmla="val -43661"/>
              <a:gd name="adj2" fmla="val 86634"/>
              <a:gd name="adj3" fmla="val 16667"/>
            </a:avLst>
          </a:prstGeom>
          <a:solidFill>
            <a:srgbClr val="FDDEF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30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Chống</a:t>
            </a:r>
            <a:r>
              <a:rPr lang="en-US" sz="3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ô </a:t>
            </a:r>
            <a:r>
              <a:rPr lang="en-US" sz="30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nhiễm</a:t>
            </a:r>
            <a:r>
              <a:rPr lang="en-US" sz="3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3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ồn</a:t>
            </a:r>
            <a:r>
              <a:rPr lang="en-US" sz="3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3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3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0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246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1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nimBg="1"/>
      <p:bldP spid="8192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ChangeArrowheads="1"/>
          </p:cNvSpPr>
          <p:nvPr/>
        </p:nvSpPr>
        <p:spPr bwMode="auto">
          <a:xfrm>
            <a:off x="1841500" y="76200"/>
            <a:ext cx="50927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10: 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NGUỒN ÂM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9" name="Text Box 5"/>
          <p:cNvSpPr txBox="1">
            <a:spLocks noChangeArrowheads="1"/>
          </p:cNvSpPr>
          <p:nvPr/>
        </p:nvSpPr>
        <p:spPr bwMode="auto">
          <a:xfrm>
            <a:off x="304800" y="914400"/>
            <a:ext cx="4953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solidFill>
                  <a:srgbClr val="0000CC"/>
                </a:solidFill>
              </a:rPr>
              <a:t> 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109574" name="AutoShape 6"/>
          <p:cNvSpPr>
            <a:spLocks noChangeArrowheads="1"/>
          </p:cNvSpPr>
          <p:nvPr/>
        </p:nvSpPr>
        <p:spPr bwMode="auto">
          <a:xfrm>
            <a:off x="790575" y="2576513"/>
            <a:ext cx="7062788" cy="1790700"/>
          </a:xfrm>
          <a:prstGeom prst="wedgeEllipseCallout">
            <a:avLst>
              <a:gd name="adj1" fmla="val -35218"/>
              <a:gd name="adj2" fmla="val -74625"/>
            </a:avLst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e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yên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lặng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lắng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vi-V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9575" name="AutoShape 7"/>
          <p:cNvSpPr>
            <a:spLocks noChangeArrowheads="1"/>
          </p:cNvSpPr>
          <p:nvPr/>
        </p:nvSpPr>
        <p:spPr bwMode="auto">
          <a:xfrm>
            <a:off x="381000" y="2971800"/>
            <a:ext cx="8153400" cy="12954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28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vi-VN" sz="28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09600" y="5410200"/>
            <a:ext cx="7696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dirty="0">
                <a:solidFill>
                  <a:srgbClr val="FF0000"/>
                </a:solidFill>
                <a:latin typeface=".VnTime" pitchFamily="34" charset="0"/>
              </a:rPr>
              <a:t>C1: ,….</a:t>
            </a:r>
          </a:p>
        </p:txBody>
      </p:sp>
      <p:sp>
        <p:nvSpPr>
          <p:cNvPr id="2" name="AutoShape 7"/>
          <p:cNvSpPr>
            <a:spLocks noChangeArrowheads="1"/>
          </p:cNvSpPr>
          <p:nvPr/>
        </p:nvSpPr>
        <p:spPr bwMode="auto">
          <a:xfrm>
            <a:off x="762000" y="4800600"/>
            <a:ext cx="8153400" cy="12954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vi-VN" sz="28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09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1095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109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4" grpId="0" animBg="1"/>
      <p:bldP spid="109574" grpId="1" animBg="1"/>
      <p:bldP spid="109575" grpId="0" animBg="1"/>
      <p:bldP spid="109575" grpId="1" animBg="1"/>
      <p:bldP spid="6" grpId="0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 Box 5"/>
          <p:cNvSpPr txBox="1">
            <a:spLocks noChangeArrowheads="1"/>
          </p:cNvSpPr>
          <p:nvPr/>
        </p:nvSpPr>
        <p:spPr bwMode="auto">
          <a:xfrm>
            <a:off x="304800" y="1614488"/>
            <a:ext cx="4953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I.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110598" name="Rectangle 6"/>
          <p:cNvSpPr>
            <a:spLocks noChangeArrowheads="1"/>
          </p:cNvSpPr>
          <p:nvPr/>
        </p:nvSpPr>
        <p:spPr bwMode="auto">
          <a:xfrm>
            <a:off x="533400" y="2133600"/>
            <a:ext cx="7924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4000" b="1" dirty="0" err="1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4000" b="1" dirty="0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4000" b="1" dirty="0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4000" b="1" dirty="0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4000" b="1" dirty="0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4000" b="1" dirty="0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4000" b="1" dirty="0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4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4000" dirty="0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841500" y="76200"/>
            <a:ext cx="50927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10: 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NGUỒN ÂM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0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86200" y="2590800"/>
            <a:ext cx="23622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5257800"/>
            <a:ext cx="4267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9800" y="4419600"/>
            <a:ext cx="2276475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7" descr="acousticNotesWHT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" y="1524000"/>
            <a:ext cx="21336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1624" name="Text Box 8"/>
          <p:cNvSpPr txBox="1">
            <a:spLocks noChangeArrowheads="1"/>
          </p:cNvSpPr>
          <p:nvPr/>
        </p:nvSpPr>
        <p:spPr bwMode="auto">
          <a:xfrm>
            <a:off x="152400" y="487362"/>
            <a:ext cx="6324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err="1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200" dirty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3200" dirty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3200" dirty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sz="3200" dirty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3200" dirty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endParaRPr lang="vi-VN" sz="3200" dirty="0">
              <a:solidFill>
                <a:srgbClr val="080808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  <p:sp>
        <p:nvSpPr>
          <p:cNvPr id="11271" name="Text Box 9"/>
          <p:cNvSpPr txBox="1">
            <a:spLocks noChangeArrowheads="1"/>
          </p:cNvSpPr>
          <p:nvPr/>
        </p:nvSpPr>
        <p:spPr bwMode="auto">
          <a:xfrm>
            <a:off x="1676400" y="1066800"/>
            <a:ext cx="5867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vi-VN">
              <a:latin typeface="Times New Roman" pitchFamily="18" charset="0"/>
            </a:endParaRPr>
          </a:p>
        </p:txBody>
      </p:sp>
      <p:sp>
        <p:nvSpPr>
          <p:cNvPr id="111627" name="Rectangle 11"/>
          <p:cNvSpPr>
            <a:spLocks noChangeArrowheads="1"/>
          </p:cNvSpPr>
          <p:nvPr/>
        </p:nvSpPr>
        <p:spPr bwMode="auto">
          <a:xfrm>
            <a:off x="0" y="1018381"/>
            <a:ext cx="91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spc="-6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spc="-6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pc="-6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sz="2800" spc="-6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pc="-6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800" spc="-6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pc="-6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800" spc="-6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pc="-6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cụ</a:t>
            </a:r>
            <a:r>
              <a:rPr lang="en-US" sz="2800" spc="-6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pc="-6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2800" spc="-6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pc="-6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800" spc="-6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pc="-6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800" spc="-6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pc="-6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spc="-6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pc="-6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2800" spc="-6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pc="-6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800" spc="-6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pc="-6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2800" spc="-6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pc="-6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800" spc="-6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pc="-6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800" spc="-6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spc="-6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sz="2800" spc="-6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pc="-6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800" spc="-6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pc="-6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800" spc="-6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pc="-6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spc="-6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pc="-6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800" spc="-6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pc="-6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800" spc="-6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pc="-6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800" spc="-6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pc="-6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800" spc="-6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pc="-6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spc="-6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pc="-6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2800" spc="-6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pc="-6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spc="-6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pc="-6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sz="2800" spc="-6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pc="-6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spc="-6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pc="-6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spc="-6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endParaRPr lang="vi-VN" sz="2800" spc="-6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841500" y="0"/>
            <a:ext cx="50927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10: 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NGUỒN ÂM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11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1116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1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4" grpId="0"/>
      <p:bldP spid="11162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Line 37"/>
          <p:cNvSpPr>
            <a:spLocks noChangeShapeType="1"/>
          </p:cNvSpPr>
          <p:nvPr/>
        </p:nvSpPr>
        <p:spPr bwMode="auto">
          <a:xfrm>
            <a:off x="3886200" y="609600"/>
            <a:ext cx="0" cy="62103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32" name="Text Box 40"/>
          <p:cNvSpPr txBox="1">
            <a:spLocks noChangeArrowheads="1"/>
          </p:cNvSpPr>
          <p:nvPr/>
        </p:nvSpPr>
        <p:spPr bwMode="auto">
          <a:xfrm>
            <a:off x="0" y="609600"/>
            <a:ext cx="38862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32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II.Các</a:t>
            </a:r>
            <a:r>
              <a:rPr lang="en-US" sz="32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32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32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sz="32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32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32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2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pic>
        <p:nvPicPr>
          <p:cNvPr id="8236" name="Picture 44" descr="be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33600"/>
            <a:ext cx="38100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40" name="Text Box 48"/>
          <p:cNvSpPr txBox="1">
            <a:spLocks noChangeArrowheads="1"/>
          </p:cNvSpPr>
          <p:nvPr/>
        </p:nvSpPr>
        <p:spPr bwMode="auto">
          <a:xfrm>
            <a:off x="3962400" y="1676400"/>
            <a:ext cx="5181600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HS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kéo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căng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su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cân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lắng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just">
              <a:spcBef>
                <a:spcPct val="50000"/>
              </a:spcBef>
            </a:pP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kéo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lệch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su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khỏi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cân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endParaRPr lang="en-US" sz="2400" dirty="0">
              <a:solidFill>
                <a:srgbClr val="080808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su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đứng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yên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lắng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vi-VN" sz="2400" dirty="0">
              <a:solidFill>
                <a:srgbClr val="080808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- Cho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su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rung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lắng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8241" name="Text Box 49"/>
          <p:cNvSpPr txBox="1">
            <a:spLocks noChangeArrowheads="1"/>
          </p:cNvSpPr>
          <p:nvPr/>
        </p:nvSpPr>
        <p:spPr bwMode="auto">
          <a:xfrm>
            <a:off x="4038600" y="3932238"/>
            <a:ext cx="45116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solidFill>
                  <a:srgbClr val="080808"/>
                </a:solidFill>
                <a:latin typeface="Constantia" pitchFamily="18" charset="0"/>
              </a:rPr>
              <a:t>    </a:t>
            </a:r>
            <a:endParaRPr lang="vi-VN" sz="3200">
              <a:latin typeface="Times New Roman" pitchFamily="18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841500" y="-76200"/>
            <a:ext cx="50927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10: 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NGUỒN ÂM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Box 16"/>
          <p:cNvSpPr txBox="1">
            <a:spLocks noChangeArrowheads="1"/>
          </p:cNvSpPr>
          <p:nvPr/>
        </p:nvSpPr>
        <p:spPr bwMode="auto">
          <a:xfrm>
            <a:off x="3962400" y="762000"/>
            <a:ext cx="49149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smtClean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2800" dirty="0" err="1" smtClean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800" dirty="0" smtClean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cụ</a:t>
            </a:r>
            <a:r>
              <a:rPr lang="en-US" sz="2800" dirty="0" smtClean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TN: 01 </a:t>
            </a:r>
            <a:r>
              <a:rPr lang="en-US" sz="2800" dirty="0" err="1" smtClean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800" dirty="0" smtClean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800" dirty="0" smtClean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su</a:t>
            </a:r>
            <a:endParaRPr lang="en-US" sz="2800" dirty="0">
              <a:solidFill>
                <a:srgbClr val="080808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22" dur="1000"/>
                                        <p:tgtEl>
                                          <p:spTgt spid="8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32" grpId="0"/>
      <p:bldP spid="8240" grpId="0"/>
      <p:bldP spid="8240" grpId="1"/>
      <p:bldP spid="82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7"/>
          <p:cNvSpPr txBox="1">
            <a:spLocks noChangeArrowheads="1"/>
          </p:cNvSpPr>
          <p:nvPr/>
        </p:nvSpPr>
        <p:spPr bwMode="auto">
          <a:xfrm>
            <a:off x="5943600" y="22860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rgbClr val="D62704"/>
                </a:solidFill>
                <a:latin typeface="Constantia" pitchFamily="18" charset="0"/>
              </a:rPr>
              <a:t>Vị trí cân bằng</a:t>
            </a:r>
            <a:endParaRPr lang="vi-VN" sz="2400">
              <a:solidFill>
                <a:srgbClr val="D62704"/>
              </a:solidFill>
              <a:latin typeface="Times New Roman" pitchFamily="18" charset="0"/>
            </a:endParaRPr>
          </a:p>
        </p:txBody>
      </p:sp>
      <p:grpSp>
        <p:nvGrpSpPr>
          <p:cNvPr id="13315" name="Group 12"/>
          <p:cNvGrpSpPr>
            <a:grpSpLocks/>
          </p:cNvGrpSpPr>
          <p:nvPr/>
        </p:nvGrpSpPr>
        <p:grpSpPr bwMode="auto">
          <a:xfrm>
            <a:off x="1143000" y="1066800"/>
            <a:ext cx="4724400" cy="2286000"/>
            <a:chOff x="720" y="672"/>
            <a:chExt cx="2976" cy="1440"/>
          </a:xfrm>
        </p:grpSpPr>
        <p:grpSp>
          <p:nvGrpSpPr>
            <p:cNvPr id="13318" name="Group 6"/>
            <p:cNvGrpSpPr>
              <a:grpSpLocks/>
            </p:cNvGrpSpPr>
            <p:nvPr/>
          </p:nvGrpSpPr>
          <p:grpSpPr bwMode="auto">
            <a:xfrm>
              <a:off x="720" y="1104"/>
              <a:ext cx="2976" cy="1008"/>
              <a:chOff x="1152" y="1296"/>
              <a:chExt cx="2976" cy="1008"/>
            </a:xfrm>
          </p:grpSpPr>
          <p:sp>
            <p:nvSpPr>
              <p:cNvPr id="13323" name="Line 4"/>
              <p:cNvSpPr>
                <a:spLocks noChangeShapeType="1"/>
              </p:cNvSpPr>
              <p:nvPr/>
            </p:nvSpPr>
            <p:spPr bwMode="auto">
              <a:xfrm>
                <a:off x="1152" y="1824"/>
                <a:ext cx="297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24" name="Oval 5"/>
              <p:cNvSpPr>
                <a:spLocks noChangeArrowheads="1"/>
              </p:cNvSpPr>
              <p:nvPr/>
            </p:nvSpPr>
            <p:spPr bwMode="auto">
              <a:xfrm>
                <a:off x="1152" y="1296"/>
                <a:ext cx="2976" cy="1008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Constantia" pitchFamily="18" charset="0"/>
                </a:endParaRPr>
              </a:p>
            </p:txBody>
          </p:sp>
        </p:grpSp>
        <p:sp>
          <p:nvSpPr>
            <p:cNvPr id="13319" name="Line 8"/>
            <p:cNvSpPr>
              <a:spLocks noChangeShapeType="1"/>
            </p:cNvSpPr>
            <p:nvPr/>
          </p:nvSpPr>
          <p:spPr bwMode="auto">
            <a:xfrm>
              <a:off x="2160" y="1632"/>
              <a:ext cx="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20" name="Line 9"/>
            <p:cNvSpPr>
              <a:spLocks noChangeShapeType="1"/>
            </p:cNvSpPr>
            <p:nvPr/>
          </p:nvSpPr>
          <p:spPr bwMode="auto">
            <a:xfrm>
              <a:off x="2256" y="1104"/>
              <a:ext cx="0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21" name="Line 10"/>
            <p:cNvSpPr>
              <a:spLocks noChangeShapeType="1"/>
            </p:cNvSpPr>
            <p:nvPr/>
          </p:nvSpPr>
          <p:spPr bwMode="auto">
            <a:xfrm flipH="1" flipV="1">
              <a:off x="1296" y="672"/>
              <a:ext cx="960" cy="672"/>
            </a:xfrm>
            <a:prstGeom prst="line">
              <a:avLst/>
            </a:prstGeom>
            <a:noFill/>
            <a:ln w="9525">
              <a:solidFill>
                <a:srgbClr val="080808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22" name="Line 11"/>
            <p:cNvSpPr>
              <a:spLocks noChangeShapeType="1"/>
            </p:cNvSpPr>
            <p:nvPr/>
          </p:nvSpPr>
          <p:spPr bwMode="auto">
            <a:xfrm>
              <a:off x="1296" y="672"/>
              <a:ext cx="864" cy="1248"/>
            </a:xfrm>
            <a:prstGeom prst="line">
              <a:avLst/>
            </a:prstGeom>
            <a:noFill/>
            <a:ln w="9525">
              <a:solidFill>
                <a:srgbClr val="080808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3316" name="Text Box 13"/>
          <p:cNvSpPr txBox="1">
            <a:spLocks noChangeArrowheads="1"/>
          </p:cNvSpPr>
          <p:nvPr/>
        </p:nvSpPr>
        <p:spPr bwMode="auto">
          <a:xfrm>
            <a:off x="1371600" y="533400"/>
            <a:ext cx="1143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D62704"/>
                </a:solidFill>
                <a:latin typeface="Constantia" pitchFamily="18" charset="0"/>
              </a:rPr>
              <a:t>Độ lệch</a:t>
            </a:r>
            <a:endParaRPr lang="vi-VN" sz="2000">
              <a:solidFill>
                <a:srgbClr val="D62704"/>
              </a:solidFill>
              <a:latin typeface="Times New Roman" pitchFamily="18" charset="0"/>
            </a:endParaRPr>
          </a:p>
        </p:txBody>
      </p:sp>
      <p:sp>
        <p:nvSpPr>
          <p:cNvPr id="13317" name="Text Box 14"/>
          <p:cNvSpPr txBox="1">
            <a:spLocks noChangeArrowheads="1"/>
          </p:cNvSpPr>
          <p:nvPr/>
        </p:nvSpPr>
        <p:spPr bwMode="auto">
          <a:xfrm>
            <a:off x="685800" y="3962400"/>
            <a:ext cx="7848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vi-VN" sz="5400" dirty="0">
                <a:solidFill>
                  <a:schemeClr val="accent2"/>
                </a:solidFill>
                <a:latin typeface="Times New Roman" pitchFamily="18" charset="0"/>
              </a:rPr>
              <a:t>Vị trí cân bằng là gì?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1841500" y="-76200"/>
            <a:ext cx="50927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10: 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NGUỒN ÂM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990600"/>
            <a:ext cx="8839200" cy="933450"/>
          </a:xfrm>
        </p:spPr>
        <p:txBody>
          <a:bodyPr/>
          <a:lstStyle/>
          <a:p>
            <a:pPr algn="just" eaLnBrk="1" hangingPunct="1"/>
            <a:r>
              <a:rPr lang="vi-VN" sz="3000" dirty="0" smtClean="0">
                <a:solidFill>
                  <a:srgbClr val="FF0000"/>
                </a:solidFill>
                <a:latin typeface="+mn-lt"/>
              </a:rPr>
              <a:t>Câu hỏi 1</a:t>
            </a:r>
            <a:r>
              <a:rPr lang="vi-VN" sz="3000" dirty="0" smtClean="0">
                <a:solidFill>
                  <a:schemeClr val="tx1"/>
                </a:solidFill>
                <a:latin typeface="+mn-lt"/>
              </a:rPr>
              <a:t>: </a:t>
            </a:r>
            <a:r>
              <a:rPr lang="en-US" sz="3000" dirty="0" smtClean="0">
                <a:solidFill>
                  <a:schemeClr val="tx1"/>
                </a:solidFill>
                <a:latin typeface="+mn-lt"/>
              </a:rPr>
              <a:t>K</a:t>
            </a:r>
            <a:r>
              <a:rPr lang="vi-VN" sz="3000" dirty="0" smtClean="0">
                <a:solidFill>
                  <a:schemeClr val="tx1"/>
                </a:solidFill>
                <a:latin typeface="+mn-lt"/>
              </a:rPr>
              <a:t>hi dây cao su chưa </a:t>
            </a:r>
            <a:r>
              <a:rPr lang="en-US" sz="3000" dirty="0" smtClean="0">
                <a:solidFill>
                  <a:schemeClr val="tx1"/>
                </a:solidFill>
                <a:latin typeface="+mn-lt"/>
              </a:rPr>
              <a:t>rung</a:t>
            </a:r>
            <a:r>
              <a:rPr lang="vi-VN" sz="3000" dirty="0" smtClean="0">
                <a:solidFill>
                  <a:schemeClr val="tx1"/>
                </a:solidFill>
                <a:latin typeface="+mn-lt"/>
              </a:rPr>
              <a:t> động ta có nghe âm thanh phát ra không?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2133600"/>
            <a:ext cx="5257800" cy="7620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vi-VN" sz="4200" dirty="0" smtClean="0"/>
              <a:t>Không nghe âm thanh </a:t>
            </a:r>
          </a:p>
        </p:txBody>
      </p:sp>
      <p:sp>
        <p:nvSpPr>
          <p:cNvPr id="113669" name="Rectangle 5"/>
          <p:cNvSpPr>
            <a:spLocks noChangeArrowheads="1"/>
          </p:cNvSpPr>
          <p:nvPr/>
        </p:nvSpPr>
        <p:spPr bwMode="auto">
          <a:xfrm>
            <a:off x="0" y="3352800"/>
            <a:ext cx="8991600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>
              <a:lnSpc>
                <a:spcPct val="90000"/>
              </a:lnSpc>
              <a:defRPr/>
            </a:pPr>
            <a:r>
              <a:rPr lang="vi-VN" sz="3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Câu hỏi </a:t>
            </a:r>
            <a:r>
              <a:rPr lang="vi-VN" sz="3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2</a:t>
            </a:r>
            <a:r>
              <a:rPr lang="en-US" sz="3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  <a:r>
              <a:rPr lang="vi-VN" sz="3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: </a:t>
            </a:r>
            <a:r>
              <a:rPr lang="en-US" sz="3000" dirty="0">
                <a:latin typeface="+mn-lt"/>
              </a:rPr>
              <a:t>K</a:t>
            </a:r>
            <a:r>
              <a:rPr lang="vi-VN" sz="3000" dirty="0" smtClean="0">
                <a:latin typeface="+mn-lt"/>
              </a:rPr>
              <a:t>hi dây</a:t>
            </a:r>
            <a:r>
              <a:rPr lang="en-US" sz="3000" dirty="0" smtClean="0">
                <a:latin typeface="+mn-lt"/>
              </a:rPr>
              <a:t> </a:t>
            </a:r>
            <a:r>
              <a:rPr lang="vi-VN" sz="3000" dirty="0" smtClean="0">
                <a:latin typeface="+mn-lt"/>
              </a:rPr>
              <a:t>cao </a:t>
            </a:r>
            <a:r>
              <a:rPr lang="vi-VN" sz="3000" dirty="0">
                <a:latin typeface="+mn-lt"/>
              </a:rPr>
              <a:t>su </a:t>
            </a:r>
            <a:r>
              <a:rPr lang="en-US" sz="3000" dirty="0">
                <a:latin typeface="+mn-lt"/>
              </a:rPr>
              <a:t>rung</a:t>
            </a:r>
            <a:r>
              <a:rPr lang="vi-VN" sz="3000" dirty="0">
                <a:latin typeface="+mn-lt"/>
              </a:rPr>
              <a:t> động ta có nghe âm thanh phát ra không</a:t>
            </a:r>
            <a:r>
              <a:rPr lang="en-US" sz="3000" dirty="0">
                <a:latin typeface="+mn-lt"/>
              </a:rPr>
              <a:t>?</a:t>
            </a:r>
            <a:endParaRPr lang="vi-VN" sz="3000" dirty="0"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sp>
        <p:nvSpPr>
          <p:cNvPr id="15365" name="Text Box 9"/>
          <p:cNvSpPr txBox="1">
            <a:spLocks noChangeArrowheads="1"/>
          </p:cNvSpPr>
          <p:nvPr/>
        </p:nvSpPr>
        <p:spPr bwMode="auto">
          <a:xfrm>
            <a:off x="685800" y="4419600"/>
            <a:ext cx="7162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vi-VN" sz="3600" dirty="0">
                <a:latin typeface="Times New Roman" pitchFamily="18" charset="0"/>
              </a:rPr>
              <a:t>Dây cao su rung động và phát ra âm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841500" y="-76200"/>
            <a:ext cx="50927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10: 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NGUỒN ÂM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13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/>
      <p:bldP spid="113669" grpId="0"/>
      <p:bldP spid="1536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7DCBB104-E164-4869-A146-29BC23E62847}"/>
  <p:tag name="ISPRING_RESOURCE_FOLDER" val="D:\bai giang elearning\Bai 10 Nguon am (1)\"/>
  <p:tag name="ISPRING_PRESENTATION_PATH" val="D:\bai giang elearning\Bai 10 Nguon am (1).pptx"/>
  <p:tag name="ISPRING_PROJECT_VERSION" val="9.3"/>
  <p:tag name="ISPRING_PROJECT_FOLDER_UPDATED" val="1"/>
  <p:tag name="ISPRING_SCREEN_RECS_UPDATED" val="D:\bai giang elearning\Bai 10 Nguon am (1)\"/>
  <p:tag name="ISPRING_PRESENTATION_TITLE" val="Bai 10 Nguon am (1)"/>
  <p:tag name="ISPRING_FIRST_PUBLI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Giới thiệu"/>
  <p:tag name="GENSWF_ADVANCE_TIME" val="20.000"/>
  <p:tag name="ISPRING_SLIDE_INDENT_LEVEL" val="0"/>
  <p:tag name="ISPRING_PLAYER_PLAYLIST_ID" val="7c960f2b34ea6e1fc613746342f17a7631f3a6a9"/>
  <p:tag name="ISPRING_SLIDE_ID_2" val="{3206B507-5895-4632-8824-566ACDAA04CD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.quiz"/>
  <p:tag name="ISPRING_QUIZ_FULL_PATH" val="D:\bai giang elearning\Bai 10 Nguon am (1)\quiz\quiz1.quiz"/>
  <p:tag name="ISPRING_QUIZ_RELATIVE_PATH" val="Bai 10 Nguon am (1)\quiz\quiz1.quiz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9.157"/>
  <p:tag name="GENSWF_SLIDE_TITLE" val="Cảm ơn"/>
  <p:tag name="ISPRING_SLIDE_INDENT_LEVEL" val="0"/>
  <p:tag name="ISPRING_SLIDE_ID_2" val="{4D79E728-1907-4827-A85D-7FA33A20B997}"/>
  <p:tag name="TIMING" val="|0.084|2.519"/>
  <p:tag name="ISPRING_PRESENTER_ID" val="{781ACCB2-B3AE-47D3-A284-992066CE3757}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Luồng">
  <a:themeElements>
    <a:clrScheme name="Luồng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Luồng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Luồ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ppt/theme/theme3.xml><?xml version="1.0" encoding="utf-8"?>
<a:theme xmlns:a="http://schemas.openxmlformats.org/drawingml/2006/main" name="Chủ đề của Office">
  <a:themeElements>
    <a:clrScheme name="Văn phòng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Văn phòng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Văn phòng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Luồng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Luồng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835</TotalTime>
  <Words>1844</Words>
  <Application>Microsoft Office PowerPoint</Application>
  <PresentationFormat>On-screen Show (4:3)</PresentationFormat>
  <Paragraphs>212</Paragraphs>
  <Slides>23</Slides>
  <Notes>5</Notes>
  <HiddenSlides>0</HiddenSlides>
  <MMClips>8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35" baseType="lpstr">
      <vt:lpstr>.VnTime</vt:lpstr>
      <vt:lpstr>Arial</vt:lpstr>
      <vt:lpstr>Arial Black</vt:lpstr>
      <vt:lpstr>Calibri</vt:lpstr>
      <vt:lpstr>Calibri Light</vt:lpstr>
      <vt:lpstr>Constantia</vt:lpstr>
      <vt:lpstr>Segoe UI</vt:lpstr>
      <vt:lpstr>Times New Roman</vt:lpstr>
      <vt:lpstr>Wingdings</vt:lpstr>
      <vt:lpstr>Wingdings 2</vt:lpstr>
      <vt:lpstr>Luồng</vt:lpstr>
      <vt:lpstr>Retrospect</vt:lpstr>
      <vt:lpstr>         PHÒNG GIÁO DỤC &amp; ĐÀO TẠO THỊ XÃ ĐÔNG TRIỀU  CUỘC THI CẤP THỊ XÃ VỀ THIẾT KẾ BÀI GIẢNG E-LEARNING  Năm học 2020-2021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Câu hỏi 1: Khi dây cao su chưa rung động ta có nghe âm thanh phát ra không?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a). Bộ phận nào dao động phát ra âm?</vt:lpstr>
      <vt:lpstr>PowerPoint Presentation</vt:lpstr>
      <vt:lpstr>PowerPoint Presentation</vt:lpstr>
      <vt:lpstr>PowerPoint Presentation</vt:lpstr>
      <vt:lpstr>Có thể em chưa biết</vt:lpstr>
      <vt:lpstr>PowerPoint Presentation</vt:lpstr>
    </vt:vector>
  </TitlesOfParts>
  <Company>PGD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Bai 10 Nguon am (1)</dc:title>
  <dc:creator>Dong</dc:creator>
  <cp:lastModifiedBy>ADMIN</cp:lastModifiedBy>
  <cp:revision>87</cp:revision>
  <dcterms:created xsi:type="dcterms:W3CDTF">2002-01-15T16:12:16Z</dcterms:created>
  <dcterms:modified xsi:type="dcterms:W3CDTF">2021-01-12T10:23:46Z</dcterms:modified>
</cp:coreProperties>
</file>