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7" r:id="rId2"/>
    <p:sldMasterId id="2147483719" r:id="rId3"/>
  </p:sldMasterIdLst>
  <p:notesMasterIdLst>
    <p:notesMasterId r:id="rId41"/>
  </p:notesMasterIdLst>
  <p:sldIdLst>
    <p:sldId id="435" r:id="rId4"/>
    <p:sldId id="418" r:id="rId5"/>
    <p:sldId id="428" r:id="rId6"/>
    <p:sldId id="427" r:id="rId7"/>
    <p:sldId id="425" r:id="rId8"/>
    <p:sldId id="429" r:id="rId9"/>
    <p:sldId id="285" r:id="rId10"/>
    <p:sldId id="356" r:id="rId11"/>
    <p:sldId id="345" r:id="rId12"/>
    <p:sldId id="385" r:id="rId13"/>
    <p:sldId id="358" r:id="rId14"/>
    <p:sldId id="386" r:id="rId15"/>
    <p:sldId id="430" r:id="rId16"/>
    <p:sldId id="431" r:id="rId17"/>
    <p:sldId id="432" r:id="rId18"/>
    <p:sldId id="359" r:id="rId19"/>
    <p:sldId id="393" r:id="rId20"/>
    <p:sldId id="392" r:id="rId21"/>
    <p:sldId id="388" r:id="rId22"/>
    <p:sldId id="389" r:id="rId23"/>
    <p:sldId id="390" r:id="rId24"/>
    <p:sldId id="394" r:id="rId25"/>
    <p:sldId id="434" r:id="rId26"/>
    <p:sldId id="395" r:id="rId27"/>
    <p:sldId id="420" r:id="rId28"/>
    <p:sldId id="405" r:id="rId29"/>
    <p:sldId id="421" r:id="rId30"/>
    <p:sldId id="422" r:id="rId31"/>
    <p:sldId id="423" r:id="rId32"/>
    <p:sldId id="424" r:id="rId33"/>
    <p:sldId id="433" r:id="rId34"/>
    <p:sldId id="409" r:id="rId35"/>
    <p:sldId id="411" r:id="rId36"/>
    <p:sldId id="414" r:id="rId37"/>
    <p:sldId id="436" r:id="rId38"/>
    <p:sldId id="437" r:id="rId39"/>
    <p:sldId id="438" r:id="rId40"/>
  </p:sldIdLst>
  <p:sldSz cx="9144000" cy="5143500" type="screen16x9"/>
  <p:notesSz cx="6858000" cy="9144000"/>
  <p:custDataLst>
    <p:tags r:id="rId4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3F9FB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613" autoAdjust="0"/>
  </p:normalViewPr>
  <p:slideViewPr>
    <p:cSldViewPr>
      <p:cViewPr varScale="1">
        <p:scale>
          <a:sx n="90" d="100"/>
          <a:sy n="90" d="100"/>
        </p:scale>
        <p:origin x="624" y="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gs" Target="tags/tag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CE836-801A-4928-866E-7E80635D4BC8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36FBB-A11D-40FC-9BBF-B1F7B4E4A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77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890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2D422-0331-4A9A-9AC6-1209F231DEA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730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2D422-0331-4A9A-9AC6-1209F231DEA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163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2D422-0331-4A9A-9AC6-1209F231DEA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906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1055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1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543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199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56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2165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914400" rtl="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lang="vi-VN" smtClean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Hình ảnh người lính</a:t>
            </a:r>
          </a:p>
          <a:p>
            <a:endParaRPr lang="en-US" dirty="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19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330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914400" rtl="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lang="vi-VN" smtClean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Hình ảnh người lính</a:t>
            </a:r>
          </a:p>
          <a:p>
            <a:endParaRPr lang="en-US" dirty="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3445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36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914400" rtl="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lang="vi-VN" smtClean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Hình ảnh người lính</a:t>
            </a:r>
          </a:p>
          <a:p>
            <a:endParaRPr lang="en-US" dirty="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814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74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460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4983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213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5886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303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4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35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586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2507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0979818956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536FBB-A11D-40FC-9BBF-B1F7B4E4A10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479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53F498-300F-4254-A294-57FF78DC0984}" type="slidenum">
              <a:rPr lang="en-SG" smtClean="0">
                <a:solidFill>
                  <a:prstClr val="black"/>
                </a:solidFill>
              </a:rPr>
              <a:pPr/>
              <a:t>33</a:t>
            </a:fld>
            <a:endParaRPr lang="en-S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5209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53F498-300F-4254-A294-57FF78DC0984}" type="slidenum">
              <a:rPr lang="en-SG" smtClean="0">
                <a:solidFill>
                  <a:prstClr val="black"/>
                </a:solidFill>
              </a:rPr>
              <a:pPr/>
              <a:t>34</a:t>
            </a:fld>
            <a:endParaRPr lang="en-S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2749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0788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  <a:ln/>
        </p:spPr>
        <p:txBody>
          <a:bodyPr/>
          <a:lstStyle/>
          <a:p>
            <a:r>
              <a:rPr lang="en-US" altLang="en-US"/>
              <a:t>TT Công nghệ thông tin - Trường ĐHSP Hà nội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  <a:ln/>
        </p:spPr>
        <p:txBody>
          <a:bodyPr/>
          <a:lstStyle/>
          <a:p>
            <a:r>
              <a:rPr lang="en-US" altLang="en-US"/>
              <a:t>Nguyễn Duy Hải - ĐHSPHN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  <a:ln/>
        </p:spPr>
        <p:txBody>
          <a:bodyPr/>
          <a:lstStyle/>
          <a:p>
            <a:fld id="{E8FDEB69-9355-4EF6-93F4-6916AC32DB84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7173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E96225-91D8-40BD-96AF-77B5C8DEA0DA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833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865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2D422-0331-4A9A-9AC6-1209F231DEA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336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2D422-0331-4A9A-9AC6-1209F231DEA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500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F2D422-0331-4A9A-9AC6-1209F231DE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7636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FBB-A11D-40FC-9BBF-B1F7B4E4A1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865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2D422-0331-4A9A-9AC6-1209F231DEA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0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5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23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463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475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lIns="34247" tIns="17120" rIns="34247" bIns="171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lIns="34247" tIns="17120" rIns="34247" bIns="17120"/>
          <a:lstStyle/>
          <a:p>
            <a:pPr defTabSz="814974"/>
            <a:fld id="{7FE5A9CD-1CA5-4BB6-ABF6-C3DB2F9C09D1}" type="datetimeFigureOut">
              <a:rPr lang="en-US" sz="1600" smtClean="0">
                <a:solidFill>
                  <a:prstClr val="black"/>
                </a:solidFill>
              </a:rPr>
              <a:pPr defTabSz="814974"/>
              <a:t>10/21/2022</a:t>
            </a:fld>
            <a:endParaRPr lang="en-US" sz="16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lIns="34247" tIns="17120" rIns="34247" bIns="17120"/>
          <a:lstStyle/>
          <a:p>
            <a:pPr defTabSz="814974"/>
            <a:endParaRPr lang="en-US" sz="160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lIns="34247" tIns="17120" rIns="34247" bIns="17120"/>
          <a:lstStyle/>
          <a:p>
            <a:pPr defTabSz="814974"/>
            <a:fld id="{E9E3A461-C528-4C33-83FA-271D1850C3B5}" type="slidenum">
              <a:rPr lang="en-US" sz="1600" smtClean="0">
                <a:solidFill>
                  <a:prstClr val="black"/>
                </a:solidFill>
              </a:rPr>
              <a:pPr defTabSz="814974"/>
              <a:t>‹#›</a:t>
            </a:fld>
            <a:endParaRPr lang="en-US" sz="16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49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>
          <a:xfrm>
            <a:off x="457200" y="219077"/>
            <a:ext cx="8229600" cy="1038225"/>
          </a:xfrm>
          <a:prstGeom prst="rect">
            <a:avLst/>
          </a:prstGeom>
        </p:spPr>
        <p:txBody>
          <a:bodyPr lIns="81520" tIns="40760" rIns="81520" bIns="40760"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 hasCustomPrompt="1"/>
          </p:nvPr>
        </p:nvSpPr>
        <p:spPr>
          <a:xfrm>
            <a:off x="457200" y="1428750"/>
            <a:ext cx="8229600" cy="3086100"/>
          </a:xfrm>
          <a:prstGeom prst="rect">
            <a:avLst/>
          </a:prstGeom>
        </p:spPr>
        <p:txBody>
          <a:bodyPr lIns="81520" tIns="40760" rIns="81520" bIns="40760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81520" tIns="40760" rIns="81520" bIns="40760"/>
          <a:lstStyle>
            <a:lvl1pPr>
              <a:defRPr/>
            </a:lvl1pPr>
          </a:lstStyle>
          <a:p>
            <a:pPr defTabSz="814974">
              <a:defRPr/>
            </a:pPr>
            <a:endParaRPr lang="en-US" sz="160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81520" tIns="40760" rIns="81520" bIns="40760"/>
          <a:lstStyle>
            <a:lvl1pPr>
              <a:defRPr/>
            </a:lvl1pPr>
          </a:lstStyle>
          <a:p>
            <a:pPr defTabSz="814974">
              <a:defRPr/>
            </a:pPr>
            <a:endParaRPr lang="en-US" sz="160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81520" tIns="40760" rIns="81520" bIns="40760"/>
          <a:lstStyle>
            <a:lvl1pPr>
              <a:defRPr/>
            </a:lvl1pPr>
          </a:lstStyle>
          <a:p>
            <a:pPr defTabSz="814974">
              <a:defRPr/>
            </a:pPr>
            <a:fld id="{E979D15E-7C97-46BA-A533-0FCFA23F6052}" type="slidenum">
              <a:rPr lang="en-US" sz="1600" smtClean="0">
                <a:solidFill>
                  <a:prstClr val="black"/>
                </a:solidFill>
              </a:rPr>
              <a:pPr defTabSz="814974">
                <a:defRPr/>
              </a:pPr>
              <a:t>‹#›</a:t>
            </a:fld>
            <a:endParaRPr lang="en-US" sz="16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227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110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814974">
              <a:defRPr/>
            </a:pPr>
            <a:endParaRPr lang="en-US" sz="1600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814974">
              <a:defRPr/>
            </a:pPr>
            <a:endParaRPr lang="en-US" sz="160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814974"/>
            <a:fld id="{475E0F57-EEA1-4A8B-9311-4AD2064A14C0}" type="slidenum">
              <a:rPr lang="en-US" sz="1600" smtClean="0">
                <a:solidFill>
                  <a:prstClr val="black"/>
                </a:solidFill>
              </a:rPr>
              <a:pPr defTabSz="814974"/>
              <a:t>‹#›</a:t>
            </a:fld>
            <a:endParaRPr lang="en-US" sz="16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033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4808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2185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3655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899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140" y="4683919"/>
            <a:ext cx="2133918" cy="357188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814974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407" y="4683919"/>
            <a:ext cx="2895223" cy="357188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814974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2961" y="4683919"/>
            <a:ext cx="2133917" cy="357188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814974">
              <a:defRPr/>
            </a:pPr>
            <a:fld id="{BEF8FD80-C95D-4220-BF8B-01906B7B67AD}" type="slidenum">
              <a:rPr lang="en-US" sz="1600" smtClean="0">
                <a:solidFill>
                  <a:srgbClr val="000000"/>
                </a:solidFill>
              </a:rPr>
              <a:pPr defTabSz="814974">
                <a:defRPr/>
              </a:pPr>
              <a:t>‹#›</a:t>
            </a:fld>
            <a:endParaRPr lang="en-US" sz="1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634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EFD47-FB3D-4C59-B843-3011BD0402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63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8F912-0325-4690-B91D-0DAD1EE7CD9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84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B3E61F-6494-46D6-85D1-4628BE06008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7693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4674F-FD75-4EF8-BB19-5AA6459D00D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511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128E8-5809-4765-97E0-6742D0FE627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633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F737B-C9A4-45B1-B5EC-8CC5E78B792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2597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98FF4-6A7D-4EE4-81A4-54F2BADF007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955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37E2F-DEFD-4D77-99BE-5C41C8F37C2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8058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B6C5EA-5B62-4558-97BD-F1DCB131CF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323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7330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6D887-6EC6-4A5A-923C-91D52F677CC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9784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E1251-BF1D-44F7-953B-57006D5EFCF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54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80"/>
            <a:ext cx="8229600" cy="43886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E220AFD3-0EB3-4B7D-9141-A38AF08FF26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0517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778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70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491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55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79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500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21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521CF-0CB3-498F-9CE5-9316C7EDCE33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2DFC4-0D33-4C53-B413-0D24347C2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18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423" y="-2446166"/>
            <a:ext cx="9142697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295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iming>
    <p:tnLst>
      <p:par>
        <p:cTn id="1" dur="indefinite" restart="never" nodeType="tmRoot"/>
      </p:par>
    </p:tnLst>
  </p:timing>
  <p:txStyles>
    <p:titleStyle>
      <a:lvl1pPr algn="ctr" defTabSz="814974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739" indent="-305739" algn="l" defTabSz="814974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2351" indent="-254627" algn="l" defTabSz="814974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964" indent="-203746" algn="l" defTabSz="81497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448" indent="-203746" algn="l" defTabSz="814974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4196" indent="-203746" algn="l" defTabSz="814974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1673" indent="-203746" algn="l" defTabSz="814974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9405" indent="-203746" algn="l" defTabSz="814974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6890" indent="-203746" algn="l" defTabSz="814974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4375" indent="-203746" algn="l" defTabSz="814974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7492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5210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2717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0442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7927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5419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3151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0642" algn="l" defTabSz="8149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50">
                <a:latin typeface="+mn-lt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50">
                <a:latin typeface="+mn-lt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>
                <a:latin typeface="+mn-lt"/>
              </a:defRPr>
            </a:lvl1pPr>
          </a:lstStyle>
          <a:p>
            <a:fld id="{F8319EC3-C32B-4241-80AA-2C5D6C7183E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521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3.png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21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25.png"/><Relationship Id="rId5" Type="http://schemas.microsoft.com/office/2007/relationships/hdphoto" Target="../media/hdphoto3.wdp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microsoft.com/office/2007/relationships/hdphoto" Target="../media/hdphoto4.wdp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30.png"/><Relationship Id="rId5" Type="http://schemas.microsoft.com/office/2007/relationships/hdphoto" Target="../media/hdphoto5.wdp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18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microsoft.com/office/2007/relationships/hdphoto" Target="../media/hdphoto6.wdp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microsoft.com/office/2007/relationships/hdphoto" Target="../media/hdphoto8.wdp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microsoft.com/office/2007/relationships/hdphoto" Target="../media/hdphoto8.wdp"/><Relationship Id="rId5" Type="http://schemas.openxmlformats.org/officeDocument/2006/relationships/image" Target="../media/image45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6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37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audio" Target="../media/media4.mp3"/><Relationship Id="rId7" Type="http://schemas.openxmlformats.org/officeDocument/2006/relationships/hyperlink" Target="https://www.youtube.com/watch?v=i64iYPnosfg" TargetMode="External"/><Relationship Id="rId2" Type="http://schemas.microsoft.com/office/2007/relationships/media" Target="../media/media4.mp3"/><Relationship Id="rId1" Type="http://schemas.openxmlformats.org/officeDocument/2006/relationships/tags" Target="../tags/tag38.xml"/><Relationship Id="rId6" Type="http://schemas.openxmlformats.org/officeDocument/2006/relationships/hyperlink" Target="https://hoc247.net/" TargetMode="External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3.m4a"/><Relationship Id="rId7" Type="http://schemas.openxmlformats.org/officeDocument/2006/relationships/image" Target="../media/image13.png"/><Relationship Id="rId2" Type="http://schemas.microsoft.com/office/2007/relationships/media" Target="../media/media3.m4a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E458FE9-6F5B-483F-B8FE-C6280A4B7ACE}"/>
              </a:ext>
            </a:extLst>
          </p:cNvPr>
          <p:cNvSpPr/>
          <p:nvPr/>
        </p:nvSpPr>
        <p:spPr>
          <a:xfrm>
            <a:off x="0" y="937830"/>
            <a:ext cx="9144000" cy="80965"/>
          </a:xfrm>
          <a:prstGeom prst="rect">
            <a:avLst/>
          </a:prstGeom>
          <a:solidFill>
            <a:srgbClr val="00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Tw Cen M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EEED6E-8DD5-4FFA-A42A-6B3D0D74403C}"/>
              </a:ext>
            </a:extLst>
          </p:cNvPr>
          <p:cNvSpPr txBox="1"/>
          <p:nvPr/>
        </p:nvSpPr>
        <p:spPr>
          <a:xfrm>
            <a:off x="742950" y="0"/>
            <a:ext cx="70130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PHÒNG GIÁO DỤC VÀ ĐÀO TẠO THỊ XÃ ĐÔNG TRIỀU</a:t>
            </a: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srgbClr val="1D3C69"/>
                </a:solidFill>
                <a:latin typeface="Arial" charset="0"/>
                <a:cs typeface="Arial" charset="0"/>
              </a:rPr>
              <a:t>Cuộc</a:t>
            </a: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 </a:t>
            </a:r>
            <a:r>
              <a:rPr lang="en-US" b="1" dirty="0" err="1">
                <a:solidFill>
                  <a:srgbClr val="1D3C69"/>
                </a:solidFill>
                <a:latin typeface="Arial" charset="0"/>
                <a:cs typeface="Arial" charset="0"/>
              </a:rPr>
              <a:t>thi</a:t>
            </a: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 </a:t>
            </a:r>
            <a:r>
              <a:rPr lang="en-US" b="1" dirty="0" err="1">
                <a:solidFill>
                  <a:srgbClr val="1D3C69"/>
                </a:solidFill>
                <a:latin typeface="Arial" charset="0"/>
                <a:cs typeface="Arial" charset="0"/>
              </a:rPr>
              <a:t>thiết</a:t>
            </a: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 </a:t>
            </a:r>
            <a:r>
              <a:rPr lang="en-US" b="1" dirty="0" err="1">
                <a:solidFill>
                  <a:srgbClr val="1D3C69"/>
                </a:solidFill>
                <a:latin typeface="Arial" charset="0"/>
                <a:cs typeface="Arial" charset="0"/>
              </a:rPr>
              <a:t>kế</a:t>
            </a: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 </a:t>
            </a:r>
            <a:r>
              <a:rPr lang="en-US" b="1" dirty="0" err="1">
                <a:solidFill>
                  <a:srgbClr val="1D3C69"/>
                </a:solidFill>
                <a:latin typeface="Arial" charset="0"/>
                <a:cs typeface="Arial" charset="0"/>
              </a:rPr>
              <a:t>bài</a:t>
            </a: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 </a:t>
            </a:r>
            <a:r>
              <a:rPr lang="en-US" b="1" dirty="0" err="1">
                <a:solidFill>
                  <a:srgbClr val="1D3C69"/>
                </a:solidFill>
                <a:latin typeface="Arial" charset="0"/>
                <a:cs typeface="Arial" charset="0"/>
              </a:rPr>
              <a:t>giảng</a:t>
            </a: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 e-Learning </a:t>
            </a: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srgbClr val="1D3C69"/>
                </a:solidFill>
                <a:latin typeface="Arial" charset="0"/>
                <a:cs typeface="Arial" charset="0"/>
              </a:rPr>
              <a:t>Năm</a:t>
            </a: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 </a:t>
            </a:r>
            <a:r>
              <a:rPr lang="en-US" b="1" dirty="0" err="1">
                <a:solidFill>
                  <a:srgbClr val="1D3C69"/>
                </a:solidFill>
                <a:latin typeface="Arial" charset="0"/>
                <a:cs typeface="Arial" charset="0"/>
              </a:rPr>
              <a:t>học</a:t>
            </a:r>
            <a:r>
              <a:rPr lang="en-US" b="1" dirty="0">
                <a:solidFill>
                  <a:srgbClr val="1D3C69"/>
                </a:solidFill>
                <a:latin typeface="Arial" charset="0"/>
                <a:cs typeface="Arial" charset="0"/>
              </a:rPr>
              <a:t> 2020 -2021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3CBC2C-1732-40B1-A55F-A082C4C46526}"/>
              </a:ext>
            </a:extLst>
          </p:cNvPr>
          <p:cNvSpPr txBox="1"/>
          <p:nvPr/>
        </p:nvSpPr>
        <p:spPr>
          <a:xfrm>
            <a:off x="1494352" y="1147311"/>
            <a:ext cx="5096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DE7013"/>
                </a:solidFill>
                <a:latin typeface="Arial" charset="0"/>
                <a:cs typeface="Arial" charset="0"/>
              </a:rPr>
              <a:t>ĐỒNG DAO MÙA XUÂN</a:t>
            </a:r>
            <a:endParaRPr lang="en-US" b="1" dirty="0">
              <a:solidFill>
                <a:srgbClr val="DE7013"/>
              </a:solidFill>
              <a:latin typeface="Arial" charset="0"/>
              <a:cs typeface="Arial" charset="0"/>
            </a:endParaRP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DE7013"/>
                </a:solidFill>
                <a:latin typeface="Arial" charset="0"/>
                <a:cs typeface="Arial" charset="0"/>
              </a:rPr>
              <a:t>NGỮ VĂN 7</a:t>
            </a:r>
            <a:endParaRPr lang="en-US" b="1" dirty="0">
              <a:solidFill>
                <a:srgbClr val="DE7013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0F5B42-077F-4C90-9F83-14ED7C01EE71}"/>
              </a:ext>
            </a:extLst>
          </p:cNvPr>
          <p:cNvSpPr txBox="1"/>
          <p:nvPr/>
        </p:nvSpPr>
        <p:spPr>
          <a:xfrm>
            <a:off x="1146764" y="2032151"/>
            <a:ext cx="6149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Giáo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viên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: </a:t>
            </a:r>
            <a:r>
              <a:rPr lang="en-US" dirty="0" err="1" smtClean="0">
                <a:solidFill>
                  <a:srgbClr val="C83E6A"/>
                </a:solidFill>
                <a:latin typeface="Arial" charset="0"/>
                <a:cs typeface="Arial" charset="0"/>
              </a:rPr>
              <a:t>Bùi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 smtClean="0">
                <a:solidFill>
                  <a:srgbClr val="C83E6A"/>
                </a:solidFill>
                <a:latin typeface="Arial" charset="0"/>
                <a:cs typeface="Arial" charset="0"/>
              </a:rPr>
              <a:t>Thị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 smtClean="0">
                <a:solidFill>
                  <a:srgbClr val="C83E6A"/>
                </a:solidFill>
                <a:latin typeface="Arial" charset="0"/>
                <a:cs typeface="Arial" charset="0"/>
              </a:rPr>
              <a:t>Ngọc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 smtClean="0">
                <a:solidFill>
                  <a:srgbClr val="C83E6A"/>
                </a:solidFill>
                <a:latin typeface="Arial" charset="0"/>
                <a:cs typeface="Arial" charset="0"/>
              </a:rPr>
              <a:t>Anh</a:t>
            </a:r>
            <a:endParaRPr lang="en-US" dirty="0">
              <a:solidFill>
                <a:srgbClr val="C83E6A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F39588-4193-4786-8DB0-0636A3DA62A2}"/>
              </a:ext>
            </a:extLst>
          </p:cNvPr>
          <p:cNvSpPr txBox="1"/>
          <p:nvPr/>
        </p:nvSpPr>
        <p:spPr>
          <a:xfrm>
            <a:off x="1146764" y="2571751"/>
            <a:ext cx="6149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Email: 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thcs.ta.btnanh.@dongtrieu.edu.vn</a:t>
            </a:r>
            <a:endParaRPr lang="en-US" dirty="0">
              <a:solidFill>
                <a:srgbClr val="C83E6A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B8A796-713F-468A-BAA6-A66169D6A14B}"/>
              </a:ext>
            </a:extLst>
          </p:cNvPr>
          <p:cNvSpPr txBox="1"/>
          <p:nvPr/>
        </p:nvSpPr>
        <p:spPr>
          <a:xfrm>
            <a:off x="1146764" y="3079272"/>
            <a:ext cx="6149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Điện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thoại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: 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0397916886</a:t>
            </a:r>
            <a:endParaRPr lang="en-US" dirty="0">
              <a:solidFill>
                <a:srgbClr val="C83E6A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CB5CF3-87C7-40B0-A389-DCF95A5CD364}"/>
              </a:ext>
            </a:extLst>
          </p:cNvPr>
          <p:cNvSpPr txBox="1"/>
          <p:nvPr/>
        </p:nvSpPr>
        <p:spPr>
          <a:xfrm>
            <a:off x="1146764" y="3577120"/>
            <a:ext cx="6149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Đơn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vị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công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tác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: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Trường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THCS </a:t>
            </a:r>
            <a:r>
              <a:rPr lang="en-US" dirty="0" err="1" smtClean="0">
                <a:solidFill>
                  <a:srgbClr val="C83E6A"/>
                </a:solidFill>
                <a:latin typeface="Arial" charset="0"/>
                <a:cs typeface="Arial" charset="0"/>
              </a:rPr>
              <a:t>Tràng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 An</a:t>
            </a:r>
            <a:endParaRPr lang="en-US" dirty="0">
              <a:solidFill>
                <a:srgbClr val="C83E6A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5C05EF-2B89-4B3B-8B00-043973BA856D}"/>
              </a:ext>
            </a:extLst>
          </p:cNvPr>
          <p:cNvSpPr txBox="1"/>
          <p:nvPr/>
        </p:nvSpPr>
        <p:spPr>
          <a:xfrm>
            <a:off x="1146765" y="3999838"/>
            <a:ext cx="7551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Khu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I –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phường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 smtClean="0">
                <a:solidFill>
                  <a:srgbClr val="C83E6A"/>
                </a:solidFill>
                <a:latin typeface="Arial" charset="0"/>
                <a:cs typeface="Arial" charset="0"/>
              </a:rPr>
              <a:t>Đức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 smtClean="0">
                <a:solidFill>
                  <a:srgbClr val="C83E6A"/>
                </a:solidFill>
                <a:latin typeface="Arial" charset="0"/>
                <a:cs typeface="Arial" charset="0"/>
              </a:rPr>
              <a:t>Chính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 –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Thị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xã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Đông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Triều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–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tỉnh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Quảng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Ninh</a:t>
            </a:r>
            <a:endParaRPr lang="en-US" dirty="0">
              <a:solidFill>
                <a:srgbClr val="C83E6A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B0754B-D960-42EA-A3EA-481FAE103E51}"/>
              </a:ext>
            </a:extLst>
          </p:cNvPr>
          <p:cNvSpPr txBox="1"/>
          <p:nvPr/>
        </p:nvSpPr>
        <p:spPr>
          <a:xfrm>
            <a:off x="5200252" y="4468480"/>
            <a:ext cx="3418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C83E6A"/>
                </a:solidFill>
                <a:latin typeface="Arial" charset="0"/>
                <a:cs typeface="Arial" charset="0"/>
              </a:rPr>
              <a:t>Tháng</a:t>
            </a:r>
            <a:r>
              <a:rPr lang="en-US" dirty="0">
                <a:solidFill>
                  <a:srgbClr val="C83E6A"/>
                </a:solidFill>
                <a:latin typeface="Arial" charset="0"/>
                <a:cs typeface="Arial" charset="0"/>
              </a:rPr>
              <a:t> </a:t>
            </a:r>
            <a:r>
              <a:rPr lang="en-US" dirty="0" smtClean="0">
                <a:solidFill>
                  <a:srgbClr val="C83E6A"/>
                </a:solidFill>
                <a:latin typeface="Arial" charset="0"/>
                <a:cs typeface="Arial" charset="0"/>
              </a:rPr>
              <a:t>10/2022</a:t>
            </a:r>
            <a:endParaRPr lang="en-US" dirty="0">
              <a:solidFill>
                <a:srgbClr val="C83E6A"/>
              </a:solidFill>
              <a:latin typeface="Arial" charset="0"/>
              <a:cs typeface="Arial" charset="0"/>
            </a:endParaRPr>
          </a:p>
        </p:txBody>
      </p:sp>
      <p:pic>
        <p:nvPicPr>
          <p:cNvPr id="11" name="Picture 10" descr="A picture containing square&#10;&#10;Description automatically generated">
            <a:extLst>
              <a:ext uri="{FF2B5EF4-FFF2-40B4-BE49-F238E27FC236}">
                <a16:creationId xmlns:a16="http://schemas.microsoft.com/office/drawing/2014/main" id="{E7854AF9-D1C5-491A-A6D9-6546146D71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1624" y="4837812"/>
            <a:ext cx="857888" cy="857888"/>
          </a:xfrm>
          <a:prstGeom prst="rect">
            <a:avLst/>
          </a:prstGeom>
        </p:spPr>
      </p:pic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34B3EDFE-1284-418D-8B27-4F46C7F01B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" y="-92546"/>
            <a:ext cx="1152363" cy="1152363"/>
          </a:xfrm>
          <a:prstGeom prst="rect">
            <a:avLst/>
          </a:prstGeom>
        </p:spPr>
      </p:pic>
      <p:pic>
        <p:nvPicPr>
          <p:cNvPr id="14" name="4 - Hoat dong- Nen nhe nhang-morning-sunwav_zyYNkIHO">
            <a:hlinkClick r:id="" action="ppaction://media"/>
            <a:extLst>
              <a:ext uri="{FF2B5EF4-FFF2-40B4-BE49-F238E27FC236}">
                <a16:creationId xmlns:a16="http://schemas.microsoft.com/office/drawing/2014/main" id="{BDD589BF-E827-46FA-A1EE-CF35E7D9E2D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35462" y="4653145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833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122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0"/>
            <a:ext cx="9144000" cy="55342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8198" y="-197701"/>
            <a:ext cx="4950476" cy="103373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07504" y="627534"/>
            <a:ext cx="532859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100" b="1" dirty="0">
                <a:latin typeface="+mj-lt"/>
                <a:cs typeface="Times New Roman" panose="02020603050405020304" pitchFamily="18" charset="0"/>
              </a:rPr>
              <a:t>1. </a:t>
            </a:r>
            <a:r>
              <a:rPr lang="vi-VN" sz="21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2100" b="1" dirty="0">
                <a:latin typeface="+mj-lt"/>
                <a:cs typeface="Times New Roman" panose="02020603050405020304" pitchFamily="18" charset="0"/>
              </a:rPr>
              <a:t>Xuất </a:t>
            </a:r>
            <a:r>
              <a:rPr lang="vi-VN" sz="2100" b="1" dirty="0" smtClean="0">
                <a:latin typeface="+mj-lt"/>
                <a:cs typeface="Times New Roman" panose="02020603050405020304" pitchFamily="18" charset="0"/>
              </a:rPr>
              <a:t>xứ</a:t>
            </a:r>
            <a:r>
              <a:rPr lang="en-US" sz="2100" b="1" dirty="0" smtClean="0">
                <a:latin typeface="+mj-lt"/>
                <a:cs typeface="Times New Roman" panose="02020603050405020304" pitchFamily="18" charset="0"/>
              </a:rPr>
              <a:t>: </a:t>
            </a:r>
            <a:endParaRPr lang="vi-VN" sz="2100" b="1" dirty="0" smtClean="0">
              <a:latin typeface="+mj-lt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100" b="1" dirty="0" smtClean="0">
                <a:latin typeface="+mj-lt"/>
                <a:cs typeface="Times New Roman" panose="02020603050405020304" pitchFamily="18" charset="0"/>
              </a:rPr>
              <a:t>- </a:t>
            </a:r>
            <a:r>
              <a:rPr lang="vi-VN" sz="2100" dirty="0" smtClean="0">
                <a:latin typeface="+mj-lt"/>
              </a:rPr>
              <a:t>Bài </a:t>
            </a:r>
            <a:r>
              <a:rPr lang="vi-VN" sz="2100" dirty="0">
                <a:latin typeface="+mj-lt"/>
              </a:rPr>
              <a:t>thơ </a:t>
            </a:r>
            <a:r>
              <a:rPr lang="vi-VN" sz="2100" dirty="0" smtClean="0">
                <a:latin typeface="+mj-lt"/>
              </a:rPr>
              <a:t>được </a:t>
            </a:r>
            <a:r>
              <a:rPr lang="vi-VN" sz="2100" dirty="0">
                <a:latin typeface="+mj-lt"/>
              </a:rPr>
              <a:t>viết năm 1994.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vi-VN" sz="2100" dirty="0" smtClean="0">
                <a:latin typeface="+mj-lt"/>
              </a:rPr>
              <a:t>Tác </a:t>
            </a:r>
            <a:r>
              <a:rPr lang="vi-VN" sz="2100" dirty="0">
                <a:latin typeface="+mj-lt"/>
              </a:rPr>
              <a:t>phẩm </a:t>
            </a:r>
            <a:r>
              <a:rPr lang="vi-VN" sz="2100" i="1" dirty="0">
                <a:latin typeface="+mj-lt"/>
              </a:rPr>
              <a:t>Đồng dao mùa xuân </a:t>
            </a:r>
            <a:r>
              <a:rPr lang="vi-VN" sz="2100" dirty="0">
                <a:latin typeface="+mj-lt"/>
              </a:rPr>
              <a:t>được trích trong </a:t>
            </a:r>
            <a:r>
              <a:rPr lang="vi-VN" sz="2100" i="1" dirty="0">
                <a:latin typeface="+mj-lt"/>
              </a:rPr>
              <a:t>Thơ Nguyễn Khoa Điềm, Tuyển tập 40 năm do tác giả chọn</a:t>
            </a:r>
            <a:r>
              <a:rPr lang="vi-VN" sz="2100" dirty="0">
                <a:latin typeface="+mj-lt"/>
              </a:rPr>
              <a:t>, NXB Văn học, Hà Nội, 2011</a:t>
            </a:r>
            <a:r>
              <a:rPr lang="vi-VN" sz="2100" dirty="0" smtClean="0">
                <a:latin typeface="+mj-lt"/>
              </a:rPr>
              <a:t>.</a:t>
            </a:r>
            <a:endParaRPr lang="en-US" sz="2100" dirty="0" smtClean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en-US" sz="2100" b="1" dirty="0" smtClean="0">
                <a:cs typeface="Times New Roman" panose="02020603050405020304" pitchFamily="18" charset="0"/>
              </a:rPr>
              <a:t>2. </a:t>
            </a:r>
            <a:r>
              <a:rPr lang="vi-VN" sz="2100" b="1" dirty="0" smtClean="0">
                <a:latin typeface="+mj-lt"/>
                <a:cs typeface="Times New Roman" panose="02020603050405020304" pitchFamily="18" charset="0"/>
              </a:rPr>
              <a:t>Thể </a:t>
            </a:r>
            <a:r>
              <a:rPr lang="vi-VN" sz="2100" b="1" dirty="0">
                <a:latin typeface="+mj-lt"/>
                <a:cs typeface="Times New Roman" panose="02020603050405020304" pitchFamily="18" charset="0"/>
              </a:rPr>
              <a:t>loại:</a:t>
            </a:r>
            <a:r>
              <a:rPr lang="en-US" sz="21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2100" dirty="0">
                <a:latin typeface="+mj-lt"/>
                <a:cs typeface="Times New Roman" panose="02020603050405020304" pitchFamily="18" charset="0"/>
              </a:rPr>
              <a:t>thể thơ bốn chữ </a:t>
            </a:r>
            <a:endParaRPr lang="vi-VN" sz="2100" dirty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vi-VN" sz="2100" b="1" dirty="0" smtClean="0">
                <a:latin typeface="+mj-lt"/>
                <a:cs typeface="Times New Roman" panose="02020603050405020304" pitchFamily="18" charset="0"/>
              </a:rPr>
              <a:t>3</a:t>
            </a:r>
            <a:r>
              <a:rPr lang="vi-VN" sz="2100" b="1" dirty="0">
                <a:latin typeface="+mj-lt"/>
                <a:cs typeface="Times New Roman" panose="02020603050405020304" pitchFamily="18" charset="0"/>
              </a:rPr>
              <a:t>. Phương thức biểu </a:t>
            </a:r>
            <a:r>
              <a:rPr lang="vi-VN" sz="2100" b="1" dirty="0" smtClean="0">
                <a:latin typeface="+mj-lt"/>
                <a:cs typeface="Times New Roman" panose="02020603050405020304" pitchFamily="18" charset="0"/>
              </a:rPr>
              <a:t>đạt:</a:t>
            </a:r>
            <a:r>
              <a:rPr lang="en-US" sz="21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2100" dirty="0" smtClean="0">
                <a:latin typeface="+mj-lt"/>
                <a:cs typeface="Times New Roman" panose="02020603050405020304" pitchFamily="18" charset="0"/>
              </a:rPr>
              <a:t>biểu cảm</a:t>
            </a:r>
            <a:r>
              <a:rPr lang="en-US" sz="2100" dirty="0" smtClean="0"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2100" dirty="0" err="1" smtClean="0">
                <a:latin typeface="+mj-lt"/>
                <a:cs typeface="Times New Roman" panose="02020603050405020304" pitchFamily="18" charset="0"/>
              </a:rPr>
              <a:t>tự</a:t>
            </a:r>
            <a:r>
              <a:rPr lang="en-US" sz="21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latin typeface="+mj-lt"/>
                <a:cs typeface="Times New Roman" panose="02020603050405020304" pitchFamily="18" charset="0"/>
              </a:rPr>
              <a:t>sự</a:t>
            </a:r>
            <a:r>
              <a:rPr lang="en-US" sz="2100" dirty="0" smtClean="0"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2100" dirty="0" err="1" smtClean="0">
                <a:latin typeface="+mj-lt"/>
                <a:cs typeface="Times New Roman" panose="02020603050405020304" pitchFamily="18" charset="0"/>
              </a:rPr>
              <a:t>miêu</a:t>
            </a:r>
            <a:r>
              <a:rPr lang="en-US" sz="21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latin typeface="+mj-lt"/>
                <a:cs typeface="Times New Roman" panose="02020603050405020304" pitchFamily="18" charset="0"/>
              </a:rPr>
              <a:t>tả</a:t>
            </a:r>
            <a:r>
              <a:rPr lang="en-US" sz="2100" dirty="0" smtClean="0">
                <a:latin typeface="+mj-lt"/>
                <a:cs typeface="Times New Roman" panose="02020603050405020304" pitchFamily="18" charset="0"/>
              </a:rPr>
              <a:t>.</a:t>
            </a:r>
            <a:endParaRPr lang="vi-VN" sz="2100" dirty="0">
              <a:latin typeface="+mj-lt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vi-VN" sz="2100" b="0" i="0" dirty="0">
              <a:effectLst/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15142">
            <a:off x="6097111" y="843277"/>
            <a:ext cx="2625697" cy="39600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73192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776" y="114235"/>
            <a:ext cx="5305373" cy="189069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9502"/>
            <a:ext cx="3637262" cy="5143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63888" y="1779662"/>
            <a:ext cx="51125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b="1" dirty="0" smtClean="0">
                <a:latin typeface="+mj-lt"/>
              </a:rPr>
              <a:t>+</a:t>
            </a:r>
            <a:r>
              <a:rPr lang="vi-VN" sz="2400" b="1" dirty="0">
                <a:latin typeface="+mj-lt"/>
              </a:rPr>
              <a:t> Phần 1:</a:t>
            </a:r>
            <a:r>
              <a:rPr lang="vi-VN" sz="2400" dirty="0">
                <a:latin typeface="+mj-lt"/>
              </a:rPr>
              <a:t> Từ đầu đến “</a:t>
            </a:r>
            <a:r>
              <a:rPr lang="vi-VN" sz="2400" i="1" dirty="0">
                <a:latin typeface="+mj-lt"/>
              </a:rPr>
              <a:t>bạn bè mang theo</a:t>
            </a:r>
            <a:r>
              <a:rPr lang="vi-VN" sz="2400" dirty="0">
                <a:latin typeface="+mj-lt"/>
              </a:rPr>
              <a:t>”: </a:t>
            </a:r>
            <a:r>
              <a:rPr lang="vi-VN" sz="2400" dirty="0">
                <a:solidFill>
                  <a:srgbClr val="FF0000"/>
                </a:solidFill>
                <a:latin typeface="+mj-lt"/>
              </a:rPr>
              <a:t>Hình ảnh người lính trẻ trong những năm máu lửa</a:t>
            </a:r>
          </a:p>
          <a:p>
            <a:pPr algn="just">
              <a:lnSpc>
                <a:spcPct val="150000"/>
              </a:lnSpc>
            </a:pPr>
            <a:r>
              <a:rPr lang="vi-VN" sz="2400" b="1" dirty="0">
                <a:latin typeface="+mj-lt"/>
              </a:rPr>
              <a:t>+ Phần 2</a:t>
            </a:r>
            <a:r>
              <a:rPr lang="vi-VN" sz="2400" dirty="0">
                <a:latin typeface="+mj-lt"/>
              </a:rPr>
              <a:t>: Còn lại: </a:t>
            </a:r>
            <a:r>
              <a:rPr lang="vi-VN" sz="2400" dirty="0">
                <a:solidFill>
                  <a:srgbClr val="FF0000"/>
                </a:solidFill>
                <a:latin typeface="+mj-lt"/>
              </a:rPr>
              <a:t>Hình ảnh người lính ở lại chiến trường xưa</a:t>
            </a:r>
            <a:endParaRPr lang="vi-VN" sz="2400" b="0" i="0" dirty="0">
              <a:solidFill>
                <a:srgbClr val="FF0000"/>
              </a:solidFill>
              <a:effectLst/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9445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2413" y="584581"/>
            <a:ext cx="4817022" cy="1371395"/>
          </a:xfrm>
          <a:prstGeom prst="rect">
            <a:avLst/>
          </a:prstGeom>
        </p:spPr>
      </p:pic>
      <p:graphicFrame>
        <p:nvGraphicFramePr>
          <p:cNvPr id="14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325914"/>
              </p:ext>
            </p:extLst>
          </p:nvPr>
        </p:nvGraphicFramePr>
        <p:xfrm>
          <a:off x="273436" y="1635645"/>
          <a:ext cx="8373544" cy="3405193"/>
        </p:xfrm>
        <a:graphic>
          <a:graphicData uri="http://schemas.openxmlformats.org/drawingml/2006/table">
            <a:tbl>
              <a:tblPr/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2508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</a:t>
                      </a: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vi-VN" sz="2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vi-VN" sz="24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HIỆN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 DỤNG</a:t>
                      </a: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520">
                <a:tc>
                  <a:txBody>
                    <a:bodyPr/>
                    <a:lstStyle/>
                    <a:p>
                      <a:pPr algn="just">
                        <a:defRPr/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khổ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105">
                <a:tc>
                  <a:txBody>
                    <a:bodyPr/>
                    <a:lstStyle/>
                    <a:p>
                      <a:pPr algn="just">
                        <a:defRPr/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153">
                <a:tc>
                  <a:txBody>
                    <a:bodyPr/>
                    <a:lstStyle/>
                    <a:p>
                      <a:pPr algn="just">
                        <a:defRPr/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>
                        <a:defRPr/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22860" marB="2286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-127354" y="112000"/>
            <a:ext cx="7146789" cy="369332"/>
            <a:chOff x="-178462" y="1828800"/>
            <a:chExt cx="19060588" cy="984870"/>
          </a:xfrm>
        </p:grpSpPr>
        <p:sp>
          <p:nvSpPr>
            <p:cNvPr id="25" name="Round Same Side Corner Rectangle 24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8765" y="1828800"/>
              <a:ext cx="1238167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>
                <a:defRPr/>
              </a:pPr>
              <a:r>
                <a:rPr lang="en-US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KHÁM PHÁ VĂN BẢN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9512" y="483518"/>
            <a:ext cx="8964488" cy="395616"/>
            <a:chOff x="644526" y="2766774"/>
            <a:chExt cx="23908414" cy="1054970"/>
          </a:xfrm>
        </p:grpSpPr>
        <p:sp>
          <p:nvSpPr>
            <p:cNvPr id="32" name="TextBox 31"/>
            <p:cNvSpPr txBox="1"/>
            <p:nvPr/>
          </p:nvSpPr>
          <p:spPr>
            <a:xfrm>
              <a:off x="1906584" y="2766774"/>
              <a:ext cx="22646356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vần</a:t>
              </a:r>
              <a:r>
                <a:rPr lang="en-US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nhịp</a:t>
              </a:r>
              <a:r>
                <a:rPr lang="en-US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khổ</a:t>
              </a:r>
              <a:r>
                <a:rPr lang="en-US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i="1" dirty="0" err="1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thơ</a:t>
              </a:r>
              <a:endParaRPr lang="vi-VN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 i="1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>
                <a:defRPr/>
              </a:pPr>
              <a:r>
                <a:rPr lang="en-US" sz="1900" b="1" i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72286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Terminator 4"/>
          <p:cNvSpPr/>
          <p:nvPr/>
        </p:nvSpPr>
        <p:spPr>
          <a:xfrm>
            <a:off x="-1" y="871626"/>
            <a:ext cx="4701619" cy="530258"/>
          </a:xfrm>
          <a:prstGeom prst="flowChartTermina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lowchart: Delay 9"/>
          <p:cNvSpPr/>
          <p:nvPr/>
        </p:nvSpPr>
        <p:spPr>
          <a:xfrm>
            <a:off x="115344" y="1566029"/>
            <a:ext cx="3611644" cy="424206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1" y="-107146"/>
            <a:ext cx="4425884" cy="862553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vi-V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 </a:t>
            </a:r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</a:t>
            </a:r>
            <a:r>
              <a:rPr lang="vi-V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lowchart: Terminator 2"/>
          <p:cNvSpPr/>
          <p:nvPr/>
        </p:nvSpPr>
        <p:spPr>
          <a:xfrm>
            <a:off x="0" y="2224171"/>
            <a:ext cx="4835952" cy="67455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50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29977"/>
              </p:ext>
            </p:extLst>
          </p:nvPr>
        </p:nvGraphicFramePr>
        <p:xfrm>
          <a:off x="5436097" y="1203598"/>
          <a:ext cx="3529838" cy="3934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9838">
                  <a:extLst>
                    <a:ext uri="{9D8B030D-6E8A-4147-A177-3AD203B41FA5}">
                      <a16:colId xmlns:a16="http://schemas.microsoft.com/office/drawing/2014/main" val="2044844689"/>
                    </a:ext>
                  </a:extLst>
                </a:gridCol>
              </a:tblGrid>
              <a:tr h="3934343">
                <a:tc>
                  <a:txBody>
                    <a:bodyPr/>
                    <a:lstStyle/>
                    <a:p>
                      <a:pPr algn="l"/>
                      <a:r>
                        <a:rPr lang="en-US" sz="2300" b="1" i="1" kern="120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lính</a:t>
                      </a:r>
                      <a:endParaRPr lang="en-US" sz="2300" b="1" i="1" kern="1200" baseline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yêu</a:t>
                      </a:r>
                      <a:endParaRPr lang="en-US" sz="2300" b="1" i="1" kern="1200" baseline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Cà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uống</a:t>
                      </a:r>
                      <a:endParaRPr lang="en-US" sz="2300" b="1" i="1" kern="1200" baseline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mê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thả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diều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/>
                      <a:endParaRPr lang="en-US" sz="2300" b="1" i="1" kern="1200" baseline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bom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bổ</a:t>
                      </a:r>
                      <a:endParaRPr lang="en-US" sz="2300" b="1" i="1" kern="1200" baseline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Khói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đen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rừng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chiều</a:t>
                      </a:r>
                      <a:endParaRPr lang="en-US" sz="2300" b="1" i="1" kern="1200" baseline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ngon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lửa</a:t>
                      </a:r>
                      <a:endParaRPr lang="en-US" sz="2300" b="1" i="1" kern="1200" baseline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bè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2300" b="1" i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theo</a:t>
                      </a:r>
                      <a:endParaRPr lang="vi-VN" sz="2300" i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7255533"/>
                  </a:ext>
                </a:extLst>
              </a:tr>
            </a:tbl>
          </a:graphicData>
        </a:graphic>
      </p:graphicFrame>
      <p:sp>
        <p:nvSpPr>
          <p:cNvPr id="8" name="Flowchart: Terminator 7"/>
          <p:cNvSpPr/>
          <p:nvPr/>
        </p:nvSpPr>
        <p:spPr>
          <a:xfrm>
            <a:off x="-1" y="3133304"/>
            <a:ext cx="4835953" cy="67455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5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4323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Delay 9"/>
          <p:cNvSpPr/>
          <p:nvPr/>
        </p:nvSpPr>
        <p:spPr>
          <a:xfrm>
            <a:off x="48897" y="180484"/>
            <a:ext cx="3611644" cy="424206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lowchart: Terminator 2"/>
          <p:cNvSpPr/>
          <p:nvPr/>
        </p:nvSpPr>
        <p:spPr>
          <a:xfrm>
            <a:off x="3911925" y="72999"/>
            <a:ext cx="4970254" cy="67455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2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250" dirty="0">
              <a:solidFill>
                <a:schemeClr val="tx1"/>
              </a:solidFill>
            </a:endParaRPr>
          </a:p>
        </p:txBody>
      </p:sp>
      <p:sp>
        <p:nvSpPr>
          <p:cNvPr id="8" name="Flowchart: Terminator 7"/>
          <p:cNvSpPr/>
          <p:nvPr/>
        </p:nvSpPr>
        <p:spPr>
          <a:xfrm>
            <a:off x="8838" y="1095069"/>
            <a:ext cx="2882710" cy="1564237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5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25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  <a:p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endParaRPr lang="en-US" sz="22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22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endParaRPr lang="en-US" sz="2250" i="1" dirty="0">
              <a:solidFill>
                <a:schemeClr val="tx1"/>
              </a:solidFill>
            </a:endParaRPr>
          </a:p>
        </p:txBody>
      </p:sp>
      <p:sp>
        <p:nvSpPr>
          <p:cNvPr id="9" name="Flowchart: Terminator 8"/>
          <p:cNvSpPr/>
          <p:nvPr/>
        </p:nvSpPr>
        <p:spPr>
          <a:xfrm>
            <a:off x="48897" y="3189468"/>
            <a:ext cx="2601959" cy="132100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5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25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  <a:p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endParaRPr lang="en-US" sz="22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endParaRPr lang="en-US" sz="2250" i="1" dirty="0">
              <a:solidFill>
                <a:schemeClr val="tx1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901447" y="1759247"/>
            <a:ext cx="403391" cy="3039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ight Arrow 10"/>
          <p:cNvSpPr/>
          <p:nvPr/>
        </p:nvSpPr>
        <p:spPr>
          <a:xfrm>
            <a:off x="5327661" y="1742606"/>
            <a:ext cx="468475" cy="3372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ounded Rectangle 5"/>
          <p:cNvSpPr/>
          <p:nvPr/>
        </p:nvSpPr>
        <p:spPr>
          <a:xfrm>
            <a:off x="3314737" y="1150145"/>
            <a:ext cx="2003024" cy="14734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Người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lính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lên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đường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ra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chiến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trường</a:t>
            </a:r>
            <a:endParaRPr lang="en-US" sz="2400" dirty="0">
              <a:solidFill>
                <a:schemeClr val="tx1"/>
              </a:solidFill>
              <a:latin typeface="Times New Roman (Headings)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820401" y="915566"/>
            <a:ext cx="3312578" cy="15618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50" dirty="0" err="1">
                <a:solidFill>
                  <a:schemeClr val="tx1"/>
                </a:solidFill>
              </a:rPr>
              <a:t>Tạo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nên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một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sự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lửng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lơ</a:t>
            </a:r>
            <a:endParaRPr lang="en-US" sz="2250" dirty="0">
              <a:solidFill>
                <a:schemeClr val="tx1"/>
              </a:solidFill>
            </a:endParaRPr>
          </a:p>
          <a:p>
            <a:pPr algn="ctr"/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Tâm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trạng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chờ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đợi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en-US" sz="2250" dirty="0" err="1">
                <a:solidFill>
                  <a:schemeClr val="tx1"/>
                </a:solidFill>
              </a:rPr>
              <a:t>được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đọc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câu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chuyện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tiếp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theo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về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anh</a:t>
            </a:r>
            <a:r>
              <a:rPr lang="en-US" sz="2250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6084168" y="1491630"/>
            <a:ext cx="303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/>
        </p:nvSpPr>
        <p:spPr>
          <a:xfrm>
            <a:off x="2679953" y="3690348"/>
            <a:ext cx="403391" cy="3039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ight Arrow 16"/>
          <p:cNvSpPr/>
          <p:nvPr/>
        </p:nvSpPr>
        <p:spPr>
          <a:xfrm>
            <a:off x="5004048" y="3579862"/>
            <a:ext cx="403391" cy="3039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ounded Rectangle 17"/>
          <p:cNvSpPr/>
          <p:nvPr/>
        </p:nvSpPr>
        <p:spPr>
          <a:xfrm>
            <a:off x="3093243" y="3003798"/>
            <a:ext cx="1911246" cy="151747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Sự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ra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đi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mãi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mãi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 (Headings)"/>
              </a:rPr>
              <a:t> </a:t>
            </a:r>
            <a:endParaRPr lang="en-US" sz="2400" dirty="0" smtClean="0">
              <a:solidFill>
                <a:schemeClr val="tx1"/>
              </a:solidFill>
              <a:latin typeface="Times New Roman (Headings)"/>
            </a:endParaRPr>
          </a:p>
          <a:p>
            <a:pPr algn="ctr"/>
            <a:r>
              <a:rPr lang="en-US" sz="2400" dirty="0" err="1" smtClean="0">
                <a:solidFill>
                  <a:schemeClr val="tx1"/>
                </a:solidFill>
                <a:latin typeface="Times New Roman (Headings)"/>
              </a:rPr>
              <a:t>người</a:t>
            </a:r>
            <a:r>
              <a:rPr lang="en-US" sz="2400" dirty="0" smtClean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 (Headings)"/>
              </a:rPr>
              <a:t>lính</a:t>
            </a:r>
            <a:endParaRPr lang="en-US" sz="2400" dirty="0">
              <a:solidFill>
                <a:schemeClr val="tx1"/>
              </a:solidFill>
              <a:latin typeface="Times New Roman (Headings)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402042" y="2571750"/>
            <a:ext cx="3651487" cy="23862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50" dirty="0" err="1">
                <a:solidFill>
                  <a:schemeClr val="tx1"/>
                </a:solidFill>
              </a:rPr>
              <a:t>Sự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hy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sinh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bất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ngờ</a:t>
            </a:r>
            <a:r>
              <a:rPr lang="en-US" sz="2250" dirty="0">
                <a:solidFill>
                  <a:schemeClr val="tx1"/>
                </a:solidFill>
              </a:rPr>
              <a:t>, </a:t>
            </a:r>
            <a:r>
              <a:rPr lang="en-US" sz="2250" dirty="0" err="1">
                <a:solidFill>
                  <a:schemeClr val="tx1"/>
                </a:solidFill>
              </a:rPr>
              <a:t>đột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ngột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giữa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lúc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tuổi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xanh</a:t>
            </a:r>
            <a:endParaRPr lang="en-US" sz="225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Tâm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trạng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đau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thương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của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nhà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thơ</a:t>
            </a:r>
            <a:endParaRPr lang="en-US" sz="225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50" dirty="0" err="1">
                <a:solidFill>
                  <a:schemeClr val="tx1"/>
                </a:solidFill>
              </a:rPr>
              <a:t>Gợi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niềm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tiếc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thương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sâu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sắc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trong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lòng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người</a:t>
            </a:r>
            <a:r>
              <a:rPr lang="en-US" sz="2250" dirty="0">
                <a:solidFill>
                  <a:schemeClr val="tx1"/>
                </a:solidFill>
              </a:rPr>
              <a:t> </a:t>
            </a:r>
            <a:r>
              <a:rPr lang="en-US" sz="2250" dirty="0" err="1">
                <a:solidFill>
                  <a:schemeClr val="tx1"/>
                </a:solidFill>
              </a:rPr>
              <a:t>đọc</a:t>
            </a:r>
            <a:endParaRPr lang="en-US" sz="225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7474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4" grpId="0" animBg="1"/>
      <p:bldP spid="11" grpId="0" animBg="1"/>
      <p:bldP spid="6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804484"/>
              </p:ext>
            </p:extLst>
          </p:nvPr>
        </p:nvGraphicFramePr>
        <p:xfrm>
          <a:off x="91912" y="915565"/>
          <a:ext cx="8971960" cy="404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4137587735"/>
                    </a:ext>
                  </a:extLst>
                </a:gridCol>
                <a:gridCol w="3601784">
                  <a:extLst>
                    <a:ext uri="{9D8B030D-6E8A-4147-A177-3AD203B41FA5}">
                      <a16:colId xmlns:a16="http://schemas.microsoft.com/office/drawing/2014/main" val="3929883924"/>
                    </a:ext>
                  </a:extLst>
                </a:gridCol>
                <a:gridCol w="3906665">
                  <a:extLst>
                    <a:ext uri="{9D8B030D-6E8A-4147-A177-3AD203B41FA5}">
                      <a16:colId xmlns:a16="http://schemas.microsoft.com/office/drawing/2014/main" val="3537184616"/>
                    </a:ext>
                  </a:extLst>
                </a:gridCol>
              </a:tblGrid>
              <a:tr h="298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điểm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hiện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dụng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572421"/>
                  </a:ext>
                </a:extLst>
              </a:tr>
              <a:tr h="895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500" b="1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1500" b="1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500" b="1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500" b="1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dòng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bốn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 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gọn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dứt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khoát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nét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kí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ức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lính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dũng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hi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lúc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tuổi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đời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trẻ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325637"/>
                  </a:ext>
                </a:extLst>
              </a:tr>
              <a:tr h="5973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Cách gieo vần</a:t>
                      </a:r>
                      <a:endParaRPr lang="vi-VN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chân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dầu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hết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 VD: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lính-bình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lửa-nữa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;…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dirty="0" err="1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15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aseline="0" dirty="0" err="1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15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500" baseline="0" dirty="0" err="1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15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aseline="0" dirty="0" err="1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nhớ</a:t>
                      </a:r>
                      <a:r>
                        <a:rPr lang="en-US" sz="15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601666"/>
                  </a:ext>
                </a:extLst>
              </a:tr>
              <a:tr h="2252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Ngắt</a:t>
                      </a:r>
                      <a:r>
                        <a:rPr lang="en-US" sz="1500" b="1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nhịp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chẵn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(2/2);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1/3.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lính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xanh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máu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lửa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hoà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bình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50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nữa</a:t>
                      </a:r>
                      <a:endParaRPr lang="vi-VN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tấu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nhiên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linh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nhàng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hưởng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dao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</a:t>
                      </a:r>
                      <a:endParaRPr lang="vi-VN" sz="15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chân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riêng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độc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giả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endParaRPr lang="vi-VN" sz="15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vi-VN" sz="1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12015"/>
                  </a:ext>
                </a:extLst>
              </a:tr>
            </a:tbl>
          </a:graphicData>
        </a:graphic>
      </p:graphicFrame>
      <p:sp>
        <p:nvSpPr>
          <p:cNvPr id="6" name="Flowchart: Delay 5"/>
          <p:cNvSpPr/>
          <p:nvPr/>
        </p:nvSpPr>
        <p:spPr>
          <a:xfrm>
            <a:off x="149651" y="100473"/>
            <a:ext cx="4686299" cy="424206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endParaRPr lang="vi-VN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004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9512" y="483518"/>
            <a:ext cx="6336703" cy="395616"/>
            <a:chOff x="644526" y="2766774"/>
            <a:chExt cx="16900075" cy="1054970"/>
          </a:xfrm>
        </p:grpSpPr>
        <p:sp>
          <p:nvSpPr>
            <p:cNvPr id="16" name="TextBox 15"/>
            <p:cNvSpPr txBox="1"/>
            <p:nvPr/>
          </p:nvSpPr>
          <p:spPr>
            <a:xfrm>
              <a:off x="1906584" y="2766774"/>
              <a:ext cx="15638017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vi-VN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Hình ảnh người lính</a:t>
              </a:r>
              <a:endParaRPr lang="vi-VN" b="1" i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 i="1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>
                <a:defRPr/>
              </a:pPr>
              <a:r>
                <a:rPr lang="vi-VN" sz="1900" b="1" i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en-US" sz="19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492" l="0" r="9926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820658" y="-111578"/>
            <a:ext cx="4323342" cy="52443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78" y="1075225"/>
            <a:ext cx="5960445" cy="14353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1253" y="2545292"/>
            <a:ext cx="3866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 một người lính ....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-127354" y="112000"/>
            <a:ext cx="7146789" cy="369332"/>
            <a:chOff x="-178462" y="1828800"/>
            <a:chExt cx="19060588" cy="984870"/>
          </a:xfrm>
        </p:grpSpPr>
        <p:sp>
          <p:nvSpPr>
            <p:cNvPr id="18" name="Round Same Side Corner Rectangle 17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8765" y="1828800"/>
              <a:ext cx="1238167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>
                <a:defRPr/>
              </a:pPr>
              <a:r>
                <a:rPr lang="en-US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KHÁM PHÁ VĂN BẢN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91400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146746" y="1048091"/>
            <a:ext cx="1143170" cy="743060"/>
            <a:chOff x="2116374" y="1969"/>
            <a:chExt cx="1143170" cy="743060"/>
          </a:xfrm>
        </p:grpSpPr>
        <p:sp>
          <p:nvSpPr>
            <p:cNvPr id="33" name="Rounded Rectangle 32"/>
            <p:cNvSpPr/>
            <p:nvPr/>
          </p:nvSpPr>
          <p:spPr>
            <a:xfrm>
              <a:off x="2116374" y="1969"/>
              <a:ext cx="1143170" cy="7430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4"/>
            <p:cNvSpPr/>
            <p:nvPr/>
          </p:nvSpPr>
          <p:spPr>
            <a:xfrm>
              <a:off x="2152647" y="38242"/>
              <a:ext cx="1070624" cy="6705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900" kern="1200"/>
            </a:p>
          </p:txBody>
        </p:sp>
      </p:grpSp>
      <p:sp>
        <p:nvSpPr>
          <p:cNvPr id="18" name="Straight Connector 5"/>
          <p:cNvSpPr/>
          <p:nvPr/>
        </p:nvSpPr>
        <p:spPr>
          <a:xfrm>
            <a:off x="3491880" y="1419622"/>
            <a:ext cx="2452903" cy="245290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955497" y="240208"/>
                </a:moveTo>
                <a:arcTo wR="1226451" hR="1226451" stAng="18388342" swAng="1631975"/>
              </a:path>
            </a:pathLst>
          </a:custGeom>
          <a:noFill/>
          <a:ln>
            <a:tailEnd type="arrow"/>
          </a:ln>
        </p:spPr>
        <p:style>
          <a:lnRef idx="1">
            <a:schemeClr val="accent3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9" name="Group 18"/>
          <p:cNvGrpSpPr/>
          <p:nvPr/>
        </p:nvGrpSpPr>
        <p:grpSpPr>
          <a:xfrm>
            <a:off x="5373198" y="2274543"/>
            <a:ext cx="1143170" cy="743060"/>
            <a:chOff x="3342826" y="1228421"/>
            <a:chExt cx="1143170" cy="743060"/>
          </a:xfrm>
        </p:grpSpPr>
        <p:sp>
          <p:nvSpPr>
            <p:cNvPr id="31" name="Rounded Rectangle 30"/>
            <p:cNvSpPr/>
            <p:nvPr/>
          </p:nvSpPr>
          <p:spPr>
            <a:xfrm>
              <a:off x="3342826" y="1228421"/>
              <a:ext cx="1143170" cy="7430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750088"/>
                <a:satOff val="-5627"/>
                <a:lumOff val="-915"/>
                <a:alphaOff val="0"/>
              </a:schemeClr>
            </a:fillRef>
            <a:effectRef idx="0">
              <a:schemeClr val="accent3">
                <a:hueOff val="3750088"/>
                <a:satOff val="-5627"/>
                <a:lumOff val="-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ounded Rectangle 7"/>
            <p:cNvSpPr/>
            <p:nvPr/>
          </p:nvSpPr>
          <p:spPr>
            <a:xfrm>
              <a:off x="3379099" y="1264694"/>
              <a:ext cx="1070624" cy="6705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900" kern="1200"/>
            </a:p>
          </p:txBody>
        </p:sp>
      </p:grpSp>
      <p:sp>
        <p:nvSpPr>
          <p:cNvPr id="22" name="Straight Connector 8"/>
          <p:cNvSpPr/>
          <p:nvPr/>
        </p:nvSpPr>
        <p:spPr>
          <a:xfrm>
            <a:off x="3491880" y="1419622"/>
            <a:ext cx="2452903" cy="245290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325683" y="1770395"/>
                </a:moveTo>
                <a:arcTo wR="1226451" hR="1226451" stAng="1579683" swAng="1631975"/>
              </a:path>
            </a:pathLst>
          </a:custGeom>
          <a:noFill/>
          <a:ln>
            <a:tailEnd type="arrow"/>
          </a:ln>
        </p:spPr>
        <p:style>
          <a:lnRef idx="1">
            <a:schemeClr val="accent3">
              <a:hueOff val="3750088"/>
              <a:satOff val="-5627"/>
              <a:lumOff val="-915"/>
              <a:alphaOff val="0"/>
            </a:schemeClr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3" name="Group 22"/>
          <p:cNvGrpSpPr/>
          <p:nvPr/>
        </p:nvGrpSpPr>
        <p:grpSpPr>
          <a:xfrm>
            <a:off x="4146746" y="3500995"/>
            <a:ext cx="1143170" cy="743060"/>
            <a:chOff x="2116374" y="2454873"/>
            <a:chExt cx="1143170" cy="743060"/>
          </a:xfrm>
        </p:grpSpPr>
        <p:sp>
          <p:nvSpPr>
            <p:cNvPr id="29" name="Rounded Rectangle 28"/>
            <p:cNvSpPr/>
            <p:nvPr/>
          </p:nvSpPr>
          <p:spPr>
            <a:xfrm>
              <a:off x="2116374" y="2454873"/>
              <a:ext cx="1143170" cy="7430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7500176"/>
                <a:satOff val="-11253"/>
                <a:lumOff val="-1830"/>
                <a:alphaOff val="0"/>
              </a:schemeClr>
            </a:fillRef>
            <a:effectRef idx="0">
              <a:schemeClr val="accent3">
                <a:hueOff val="7500176"/>
                <a:satOff val="-11253"/>
                <a:lumOff val="-183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ounded Rectangle 10"/>
            <p:cNvSpPr/>
            <p:nvPr/>
          </p:nvSpPr>
          <p:spPr>
            <a:xfrm>
              <a:off x="2152647" y="2491146"/>
              <a:ext cx="1070624" cy="6705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900" kern="1200"/>
            </a:p>
          </p:txBody>
        </p:sp>
      </p:grpSp>
      <p:sp>
        <p:nvSpPr>
          <p:cNvPr id="24" name="Straight Connector 11"/>
          <p:cNvSpPr/>
          <p:nvPr/>
        </p:nvSpPr>
        <p:spPr>
          <a:xfrm>
            <a:off x="3491880" y="1419622"/>
            <a:ext cx="2452903" cy="245290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97405" y="2212695"/>
                </a:moveTo>
                <a:arcTo wR="1226451" hR="1226451" stAng="7588342" swAng="1631975"/>
              </a:path>
            </a:pathLst>
          </a:custGeom>
          <a:noFill/>
          <a:ln>
            <a:tailEnd type="arrow"/>
          </a:ln>
        </p:spPr>
        <p:style>
          <a:lnRef idx="1">
            <a:schemeClr val="accent3">
              <a:hueOff val="7500176"/>
              <a:satOff val="-11253"/>
              <a:lumOff val="-1830"/>
              <a:alphaOff val="0"/>
            </a:schemeClr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5" name="Group 24"/>
          <p:cNvGrpSpPr/>
          <p:nvPr/>
        </p:nvGrpSpPr>
        <p:grpSpPr>
          <a:xfrm>
            <a:off x="2920294" y="2274543"/>
            <a:ext cx="1143170" cy="743060"/>
            <a:chOff x="889922" y="1228421"/>
            <a:chExt cx="1143170" cy="743060"/>
          </a:xfrm>
        </p:grpSpPr>
        <p:sp>
          <p:nvSpPr>
            <p:cNvPr id="27" name="Rounded Rectangle 26"/>
            <p:cNvSpPr/>
            <p:nvPr/>
          </p:nvSpPr>
          <p:spPr>
            <a:xfrm>
              <a:off x="889922" y="1228421"/>
              <a:ext cx="1143170" cy="7430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0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ounded Rectangle 13"/>
            <p:cNvSpPr/>
            <p:nvPr/>
          </p:nvSpPr>
          <p:spPr>
            <a:xfrm>
              <a:off x="926195" y="1264694"/>
              <a:ext cx="1070624" cy="6705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900" kern="1200"/>
            </a:p>
          </p:txBody>
        </p:sp>
      </p:grpSp>
      <p:sp>
        <p:nvSpPr>
          <p:cNvPr id="26" name="Straight Connector 14"/>
          <p:cNvSpPr/>
          <p:nvPr/>
        </p:nvSpPr>
        <p:spPr>
          <a:xfrm>
            <a:off x="3491880" y="1419622"/>
            <a:ext cx="2452903" cy="245290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27220" y="682508"/>
                </a:moveTo>
                <a:arcTo wR="1226451" hR="1226451" stAng="12379683" swAng="1631975"/>
              </a:path>
            </a:pathLst>
          </a:custGeom>
          <a:noFill/>
          <a:ln>
            <a:tailEnd type="arrow"/>
          </a:ln>
        </p:spPr>
        <p:style>
          <a:lnRef idx="1">
            <a:schemeClr val="accent3">
              <a:hueOff val="11250264"/>
              <a:satOff val="-16880"/>
              <a:lumOff val="-2745"/>
              <a:alphaOff val="0"/>
            </a:schemeClr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Rectangle 5"/>
          <p:cNvSpPr/>
          <p:nvPr/>
        </p:nvSpPr>
        <p:spPr>
          <a:xfrm>
            <a:off x="237184" y="1084364"/>
            <a:ext cx="31888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2400" dirty="0">
              <a:solidFill>
                <a:prstClr val="black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88640" y="42470"/>
            <a:ext cx="6907367" cy="969348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5715560" y="3680164"/>
            <a:ext cx="3188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chiến đấu...</a:t>
            </a:r>
            <a:endParaRPr lang="en-US" sz="2400" dirty="0">
              <a:solidFill>
                <a:prstClr val="black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715560" y="554549"/>
            <a:ext cx="3188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Chưa có người yêu, cà phê chưa uống, còn mê thả diều...</a:t>
            </a:r>
            <a:endParaRPr lang="en-US" sz="2400" dirty="0">
              <a:solidFill>
                <a:prstClr val="black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5608" y="3376785"/>
            <a:ext cx="3496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fr-FR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fr-FR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‘‘Không về nữa’’, mãi mãi tuổi trẻ, mãi mãi ở lại với ‘‘cội mai vàng’’</a:t>
            </a:r>
            <a:endParaRPr lang="en-US" sz="2400" dirty="0">
              <a:solidFill>
                <a:prstClr val="black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456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9759" y="1322171"/>
            <a:ext cx="1282427" cy="158417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Độ tuổi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357221" y="1323531"/>
            <a:ext cx="1282427" cy="15841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Trang phục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16007" y="3219822"/>
            <a:ext cx="1282427" cy="158417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3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Ngoại hình</a:t>
            </a:r>
            <a:endParaRPr lang="en-US" sz="2300" dirty="0">
              <a:solidFill>
                <a:prstClr val="black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357220" y="3219822"/>
            <a:ext cx="1282427" cy="158417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Hành động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213926"/>
            <a:ext cx="7028720" cy="110824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47477"/>
            <a:ext cx="3637262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9033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11" b="94889" l="7889" r="9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8520" y="699542"/>
            <a:ext cx="4680520" cy="468052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435924" y="1288081"/>
            <a:ext cx="1707557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Độ tuổi</a:t>
            </a:r>
            <a:endParaRPr lang="en-US" sz="2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92005" y="1958953"/>
            <a:ext cx="3866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Còn trẻ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60032" y="2853301"/>
            <a:ext cx="2016224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Hành trang</a:t>
            </a:r>
            <a:endParaRPr lang="en-US" sz="2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34735" y="3524173"/>
            <a:ext cx="3866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 lô con cóc</a:t>
            </a:r>
          </a:p>
          <a:p>
            <a:pPr marL="457200" indent="-457200">
              <a:buFontTx/>
              <a:buChar char="-"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 áo màu xanh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564" y="106010"/>
            <a:ext cx="7028720" cy="11082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7289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/>
      <p:bldP spid="26" grpId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8610"/>
            <a:ext cx="51435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27534"/>
            <a:ext cx="5143500" cy="43733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26108" y="4443958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Nguyễn Khoa Điềm-</a:t>
            </a:r>
            <a:endParaRPr lang="en-US" sz="24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056" y="915566"/>
            <a:ext cx="4249708" cy="35313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07704" y="51470"/>
            <a:ext cx="5040560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2: KHÚC NHẠC TÂM HỒN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0112" y="555526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endParaRPr lang="en-US" sz="20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1"/>
          <a:stretch/>
        </p:blipFill>
        <p:spPr>
          <a:xfrm>
            <a:off x="5292080" y="987574"/>
            <a:ext cx="3765032" cy="4048097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179512" y="555526"/>
            <a:ext cx="4762608" cy="4518084"/>
          </a:xfrm>
          <a:prstGeom prst="roundRect">
            <a:avLst>
              <a:gd name="adj" fmla="val 1654"/>
            </a:avLst>
          </a:prstGeom>
          <a:noFill/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38" tIns="17117" rIns="34238" bIns="17117" rtlCol="0" anchor="ctr"/>
          <a:lstStyle/>
          <a:p>
            <a:pPr algn="ctr" defTabSz="814005"/>
            <a:endParaRPr lang="en-US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07504" y="627534"/>
            <a:ext cx="3328995" cy="394640"/>
            <a:chOff x="2840539" y="3818711"/>
            <a:chExt cx="9668631" cy="1052369"/>
          </a:xfrm>
        </p:grpSpPr>
        <p:sp>
          <p:nvSpPr>
            <p:cNvPr id="14" name="Isosceles Triangle 44"/>
            <p:cNvSpPr/>
            <p:nvPr/>
          </p:nvSpPr>
          <p:spPr>
            <a:xfrm rot="16200000">
              <a:off x="2851489" y="3807761"/>
              <a:ext cx="143688" cy="165588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-1" fmla="*/ 2363 w 296088"/>
                <a:gd name="connsiteY0-2" fmla="*/ 164221 h 164221"/>
                <a:gd name="connsiteX1-3" fmla="*/ 0 w 296088"/>
                <a:gd name="connsiteY1-4" fmla="*/ 0 h 164221"/>
                <a:gd name="connsiteX2-5" fmla="*/ 296088 w 296088"/>
                <a:gd name="connsiteY2-6" fmla="*/ 164221 h 164221"/>
                <a:gd name="connsiteX3-7" fmla="*/ 2363 w 296088"/>
                <a:gd name="connsiteY3-8" fmla="*/ 164221 h 1642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005"/>
              <a:endParaRPr lang="en-US" sz="1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2840539" y="3818712"/>
              <a:ext cx="9668631" cy="1052368"/>
              <a:chOff x="2840539" y="3666312"/>
              <a:chExt cx="9668631" cy="1052368"/>
            </a:xfrm>
          </p:grpSpPr>
          <p:sp>
            <p:nvSpPr>
              <p:cNvPr id="16" name="Round Same Side Corner Rectangle 15"/>
              <p:cNvSpPr/>
              <p:nvPr/>
            </p:nvSpPr>
            <p:spPr>
              <a:xfrm rot="5400000">
                <a:off x="7270238" y="-625942"/>
                <a:ext cx="731517" cy="9581260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05"/>
                <a:endParaRPr lang="en-US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840539" y="3801289"/>
                <a:ext cx="1270616" cy="72916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05"/>
                <a:endParaRPr lang="en-US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4095366" y="3666312"/>
                <a:ext cx="8413804" cy="9848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341912">
                  <a:spcBef>
                    <a:spcPts val="450"/>
                  </a:spcBef>
                  <a:defRPr/>
                </a:pPr>
                <a:r>
                  <a:rPr lang="en-US" b="1" i="1" kern="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i="1" kern="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ĐỌC - TÌM </a:t>
                </a:r>
                <a:r>
                  <a:rPr lang="en-US" b="1" i="1" kern="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HIỂU CHUNG</a:t>
                </a:r>
                <a:endParaRPr lang="en-US" i="1" kern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01166" y="3733800"/>
                <a:ext cx="797061" cy="9848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814005"/>
                <a:r>
                  <a:rPr lang="en-US" b="1" i="1" dirty="0">
                    <a:solidFill>
                      <a:schemeClr val="bg1"/>
                    </a:solidFill>
                    <a:latin typeface="Times New Roman" pitchFamily="18" charset="0"/>
                    <a:ea typeface="Tahoma" panose="020B0604030504040204" pitchFamily="34" charset="0"/>
                    <a:cs typeface="Times New Roman" pitchFamily="18" charset="0"/>
                  </a:rPr>
                  <a:t>I</a:t>
                </a: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107504" y="1491630"/>
            <a:ext cx="5499724" cy="394641"/>
            <a:chOff x="2840539" y="3818711"/>
            <a:chExt cx="15973237" cy="1052349"/>
          </a:xfrm>
        </p:grpSpPr>
        <p:sp>
          <p:nvSpPr>
            <p:cNvPr id="21" name="Isosceles Triangle 44"/>
            <p:cNvSpPr/>
            <p:nvPr/>
          </p:nvSpPr>
          <p:spPr>
            <a:xfrm rot="16200000">
              <a:off x="2851489" y="3807761"/>
              <a:ext cx="143688" cy="165588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-1" fmla="*/ 2363 w 296088"/>
                <a:gd name="connsiteY0-2" fmla="*/ 164221 h 164221"/>
                <a:gd name="connsiteX1-3" fmla="*/ 0 w 296088"/>
                <a:gd name="connsiteY1-4" fmla="*/ 0 h 164221"/>
                <a:gd name="connsiteX2-5" fmla="*/ 296088 w 296088"/>
                <a:gd name="connsiteY2-6" fmla="*/ 164221 h 164221"/>
                <a:gd name="connsiteX3-7" fmla="*/ 2363 w 296088"/>
                <a:gd name="connsiteY3-8" fmla="*/ 164221 h 1642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005"/>
              <a:endParaRPr lang="en-US" sz="1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840539" y="3818716"/>
              <a:ext cx="15973237" cy="1052344"/>
              <a:chOff x="2840539" y="3666316"/>
              <a:chExt cx="15973237" cy="1052344"/>
            </a:xfrm>
          </p:grpSpPr>
          <p:sp>
            <p:nvSpPr>
              <p:cNvPr id="23" name="Round Same Side Corner Rectangle 22"/>
              <p:cNvSpPr/>
              <p:nvPr/>
            </p:nvSpPr>
            <p:spPr>
              <a:xfrm rot="5400000">
                <a:off x="7270236" y="-625947"/>
                <a:ext cx="731520" cy="9581269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05"/>
                <a:endParaRPr lang="en-US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2840539" y="3801289"/>
                <a:ext cx="1270616" cy="72916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05"/>
                <a:endParaRPr lang="en-US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4110016" y="3666316"/>
                <a:ext cx="14703760" cy="9848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341912">
                  <a:spcBef>
                    <a:spcPts val="450"/>
                  </a:spcBef>
                  <a:defRPr/>
                </a:pPr>
                <a:r>
                  <a:rPr lang="en-US" b="1" i="1" kern="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KHÁM PHÁ VĂN </a:t>
                </a:r>
                <a:r>
                  <a:rPr lang="en-US" b="1" i="1" kern="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BẢN</a:t>
                </a:r>
                <a:endParaRPr lang="en-US" i="1" kern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070806" y="3733800"/>
                <a:ext cx="1057778" cy="984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814005"/>
                <a:r>
                  <a:rPr lang="en-US" b="1" i="1" dirty="0">
                    <a:solidFill>
                      <a:schemeClr val="bg1"/>
                    </a:solidFill>
                    <a:latin typeface="Times New Roman" pitchFamily="18" charset="0"/>
                    <a:ea typeface="Tahoma" panose="020B0604030504040204" pitchFamily="34" charset="0"/>
                    <a:cs typeface="Times New Roman" pitchFamily="18" charset="0"/>
                  </a:rPr>
                  <a:t>II</a:t>
                </a: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107504" y="3435846"/>
            <a:ext cx="3244715" cy="455055"/>
            <a:chOff x="2840539" y="3818711"/>
            <a:chExt cx="9423851" cy="1061390"/>
          </a:xfrm>
        </p:grpSpPr>
        <p:sp>
          <p:nvSpPr>
            <p:cNvPr id="28" name="Isosceles Triangle 44"/>
            <p:cNvSpPr/>
            <p:nvPr/>
          </p:nvSpPr>
          <p:spPr>
            <a:xfrm rot="16200000">
              <a:off x="2851489" y="3807761"/>
              <a:ext cx="143688" cy="165588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-1" fmla="*/ 2363 w 296088"/>
                <a:gd name="connsiteY0-2" fmla="*/ 164221 h 164221"/>
                <a:gd name="connsiteX1-3" fmla="*/ 0 w 296088"/>
                <a:gd name="connsiteY1-4" fmla="*/ 0 h 164221"/>
                <a:gd name="connsiteX2-5" fmla="*/ 296088 w 296088"/>
                <a:gd name="connsiteY2-6" fmla="*/ 164221 h 164221"/>
                <a:gd name="connsiteX3-7" fmla="*/ 2363 w 296088"/>
                <a:gd name="connsiteY3-8" fmla="*/ 164221 h 1642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005"/>
              <a:endParaRPr lang="en-US" sz="1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2840539" y="3953689"/>
              <a:ext cx="9423851" cy="926412"/>
              <a:chOff x="2840539" y="3801289"/>
              <a:chExt cx="9423851" cy="926412"/>
            </a:xfrm>
          </p:grpSpPr>
          <p:sp>
            <p:nvSpPr>
              <p:cNvPr id="30" name="Round Same Side Corner Rectangle 29"/>
              <p:cNvSpPr/>
              <p:nvPr/>
            </p:nvSpPr>
            <p:spPr>
              <a:xfrm rot="5400000">
                <a:off x="7186704" y="-511899"/>
                <a:ext cx="731522" cy="9423851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05"/>
                <a:endParaRPr lang="en-US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2840539" y="3801289"/>
                <a:ext cx="1270616" cy="72916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05"/>
                <a:endParaRPr lang="en-US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4460663" y="3866255"/>
                <a:ext cx="3869828" cy="861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341912">
                  <a:spcBef>
                    <a:spcPts val="450"/>
                  </a:spcBef>
                  <a:defRPr/>
                </a:pPr>
                <a:r>
                  <a:rPr lang="en-US" b="1" i="1" kern="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TỔNG KẾT</a:t>
                </a:r>
                <a:endParaRPr lang="en-US" i="1" kern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840539" y="3829962"/>
                <a:ext cx="1418424" cy="8614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14005"/>
                <a:r>
                  <a:rPr lang="en-US" b="1" i="1" dirty="0">
                    <a:solidFill>
                      <a:schemeClr val="bg1"/>
                    </a:solidFill>
                    <a:latin typeface="Times New Roman" pitchFamily="18" charset="0"/>
                    <a:ea typeface="Tahoma" panose="020B0604030504040204" pitchFamily="34" charset="0"/>
                    <a:cs typeface="Times New Roman" pitchFamily="18" charset="0"/>
                  </a:rPr>
                  <a:t>III</a:t>
                </a:r>
              </a:p>
            </p:txBody>
          </p:sp>
        </p:grpSp>
      </p:grpSp>
      <p:sp>
        <p:nvSpPr>
          <p:cNvPr id="34" name="Rectangle 33"/>
          <p:cNvSpPr/>
          <p:nvPr/>
        </p:nvSpPr>
        <p:spPr>
          <a:xfrm>
            <a:off x="395536" y="915566"/>
            <a:ext cx="3623315" cy="588566"/>
          </a:xfrm>
          <a:prstGeom prst="rect">
            <a:avLst/>
          </a:prstGeom>
        </p:spPr>
        <p:txBody>
          <a:bodyPr wrap="square" lIns="34238" tIns="17117" rIns="34238" bIns="17117">
            <a:spAutoFit/>
          </a:bodyPr>
          <a:lstStyle/>
          <a:p>
            <a:pPr marL="277817" indent="-277817" defTabSz="814005">
              <a:buFont typeface="+mj-lt"/>
              <a:buAutoNum type="arabicPeriod"/>
            </a:pP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7817" indent="-277817" defTabSz="814005">
              <a:buFont typeface="+mj-lt"/>
              <a:buAutoNum type="arabicPeriod"/>
            </a:pP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23528" y="3842603"/>
            <a:ext cx="1856717" cy="1281063"/>
          </a:xfrm>
          <a:prstGeom prst="rect">
            <a:avLst/>
          </a:prstGeom>
        </p:spPr>
        <p:txBody>
          <a:bodyPr wrap="square" lIns="34238" tIns="17117" rIns="34238" bIns="17117">
            <a:spAutoFit/>
          </a:bodyPr>
          <a:lstStyle/>
          <a:p>
            <a:pPr marL="0" lvl="1" indent="-277817" defTabSz="814005">
              <a:lnSpc>
                <a:spcPct val="150000"/>
              </a:lnSpc>
              <a:buFont typeface="+mj-lt"/>
              <a:buAutoNum type="arabicPeriod"/>
            </a:pP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1" indent="-277817" defTabSz="814005">
              <a:lnSpc>
                <a:spcPct val="150000"/>
              </a:lnSpc>
              <a:buFont typeface="+mj-lt"/>
              <a:buAutoNum type="arabicPeriod"/>
            </a:pP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dung</a:t>
            </a:r>
          </a:p>
          <a:p>
            <a:pPr marL="0" lvl="1" defTabSz="814005">
              <a:lnSpc>
                <a:spcPct val="150000"/>
              </a:lnSpc>
            </a:pP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23528" y="2643758"/>
            <a:ext cx="6722316" cy="278225"/>
          </a:xfrm>
          <a:prstGeom prst="rect">
            <a:avLst/>
          </a:prstGeom>
        </p:spPr>
        <p:txBody>
          <a:bodyPr wrap="square" lIns="34238" tIns="17117" rIns="34238" bIns="17117">
            <a:spAutoFit/>
          </a:bodyPr>
          <a:lstStyle/>
          <a:p>
            <a:pPr marL="0" lvl="1" indent="-277817" defTabSz="814005">
              <a:lnSpc>
                <a:spcPts val="1875"/>
              </a:lnSpc>
            </a:pPr>
            <a:r>
              <a:rPr lang="vi-VN" b="1" i="1" dirty="0" smtClean="0">
                <a:latin typeface="Times New Roman" pitchFamily="18" charset="0"/>
                <a:cs typeface="Times New Roman" pitchFamily="18" charset="0"/>
              </a:rPr>
              <a:t>3. Tình cảm của mọi người đối với người lính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23528" y="2283718"/>
            <a:ext cx="6610064" cy="278225"/>
          </a:xfrm>
          <a:prstGeom prst="rect">
            <a:avLst/>
          </a:prstGeom>
        </p:spPr>
        <p:txBody>
          <a:bodyPr wrap="square" lIns="34238" tIns="17117" rIns="34238" bIns="17117">
            <a:spAutoFit/>
          </a:bodyPr>
          <a:lstStyle/>
          <a:p>
            <a:pPr marL="0" lvl="1" defTabSz="814005">
              <a:lnSpc>
                <a:spcPts val="1875"/>
              </a:lnSpc>
            </a:pPr>
            <a:r>
              <a:rPr lang="vi-VN" b="1" i="1" dirty="0" smtClean="0">
                <a:latin typeface="Times New Roman" pitchFamily="18" charset="0"/>
                <a:cs typeface="Times New Roman" pitchFamily="18" charset="0"/>
              </a:rPr>
              <a:t>2. Hình ảnh người lính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23528" y="1923678"/>
            <a:ext cx="6610064" cy="278225"/>
          </a:xfrm>
          <a:prstGeom prst="rect">
            <a:avLst/>
          </a:prstGeom>
        </p:spPr>
        <p:txBody>
          <a:bodyPr wrap="square" lIns="34238" tIns="17117" rIns="34238" bIns="17117">
            <a:spAutoFit/>
          </a:bodyPr>
          <a:lstStyle/>
          <a:p>
            <a:pPr marL="0" lvl="1" defTabSz="814005">
              <a:lnSpc>
                <a:spcPts val="1875"/>
              </a:lnSpc>
            </a:pPr>
            <a:r>
              <a:rPr lang="vi-VN" b="1" i="1" dirty="0" smtClean="0">
                <a:latin typeface="Times New Roman" pitchFamily="18" charset="0"/>
                <a:cs typeface="Times New Roman" pitchFamily="18" charset="0"/>
              </a:rPr>
              <a:t>1. Tìm hiểu về đặc điểm thơ 4 chữ trong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23528" y="3075806"/>
            <a:ext cx="6722316" cy="278225"/>
          </a:xfrm>
          <a:prstGeom prst="rect">
            <a:avLst/>
          </a:prstGeom>
        </p:spPr>
        <p:txBody>
          <a:bodyPr wrap="square" lIns="34238" tIns="17117" rIns="34238" bIns="17117">
            <a:spAutoFit/>
          </a:bodyPr>
          <a:lstStyle/>
          <a:p>
            <a:pPr marL="0" lvl="1" indent="-277817" defTabSz="814005">
              <a:lnSpc>
                <a:spcPts val="1875"/>
              </a:lnSpc>
            </a:pPr>
            <a:r>
              <a:rPr lang="vi-VN" b="1" i="1" dirty="0" smtClean="0">
                <a:latin typeface="Times New Roman" pitchFamily="18" charset="0"/>
                <a:cs typeface="Times New Roman" pitchFamily="18" charset="0"/>
              </a:rPr>
              <a:t>4. Ý nghĩa nhan đề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07504" y="4587974"/>
            <a:ext cx="3246380" cy="441341"/>
            <a:chOff x="2840539" y="3818711"/>
            <a:chExt cx="9428687" cy="1029403"/>
          </a:xfrm>
        </p:grpSpPr>
        <p:sp>
          <p:nvSpPr>
            <p:cNvPr id="41" name="Isosceles Triangle 44"/>
            <p:cNvSpPr/>
            <p:nvPr/>
          </p:nvSpPr>
          <p:spPr>
            <a:xfrm rot="16200000">
              <a:off x="2851489" y="3807761"/>
              <a:ext cx="143688" cy="165588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-1" fmla="*/ 2363 w 296088"/>
                <a:gd name="connsiteY0-2" fmla="*/ 164221 h 164221"/>
                <a:gd name="connsiteX1-3" fmla="*/ 0 w 296088"/>
                <a:gd name="connsiteY1-4" fmla="*/ 0 h 164221"/>
                <a:gd name="connsiteX2-5" fmla="*/ 296088 w 296088"/>
                <a:gd name="connsiteY2-6" fmla="*/ 164221 h 164221"/>
                <a:gd name="connsiteX3-7" fmla="*/ 2363 w 296088"/>
                <a:gd name="connsiteY3-8" fmla="*/ 164221 h 1642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005"/>
              <a:endParaRPr lang="en-US" sz="1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2840539" y="3951329"/>
              <a:ext cx="9428687" cy="896785"/>
              <a:chOff x="2840539" y="3798929"/>
              <a:chExt cx="9428687" cy="896785"/>
            </a:xfrm>
          </p:grpSpPr>
          <p:sp>
            <p:nvSpPr>
              <p:cNvPr id="43" name="Round Same Side Corner Rectangle 42"/>
              <p:cNvSpPr/>
              <p:nvPr/>
            </p:nvSpPr>
            <p:spPr>
              <a:xfrm rot="5400000">
                <a:off x="7191540" y="-547236"/>
                <a:ext cx="731522" cy="9423851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05"/>
                <a:endParaRPr lang="en-US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2840539" y="3801289"/>
                <a:ext cx="1270616" cy="72916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05"/>
                <a:endParaRPr lang="en-US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4095366" y="3834268"/>
                <a:ext cx="7910988" cy="861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341912">
                  <a:spcBef>
                    <a:spcPts val="450"/>
                  </a:spcBef>
                  <a:defRPr/>
                </a:pPr>
                <a:r>
                  <a:rPr lang="en-US" b="1" i="1" kern="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VIẾT KẾT NỐI VỚI ĐỌC</a:t>
                </a:r>
                <a:endParaRPr lang="en-US" i="1" kern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840539" y="3829962"/>
                <a:ext cx="1418424" cy="8614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14005"/>
                <a:r>
                  <a:rPr lang="en-US" b="1" i="1" dirty="0" smtClean="0">
                    <a:solidFill>
                      <a:schemeClr val="bg1"/>
                    </a:solidFill>
                    <a:latin typeface="Times New Roman" pitchFamily="18" charset="0"/>
                    <a:ea typeface="Tahoma" panose="020B0604030504040204" pitchFamily="34" charset="0"/>
                    <a:cs typeface="Times New Roman" pitchFamily="18" charset="0"/>
                  </a:rPr>
                  <a:t>IV</a:t>
                </a:r>
                <a:endParaRPr lang="en-US" b="1" i="1" dirty="0">
                  <a:solidFill>
                    <a:schemeClr val="bg1"/>
                  </a:solidFill>
                  <a:latin typeface="Times New Roman" pitchFamily="18" charset="0"/>
                  <a:ea typeface="Tahoma" panose="020B0604030504040204" pitchFamily="34" charset="0"/>
                  <a:cs typeface="Times New Roman" pitchFamily="18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4841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 animBg="1"/>
      <p:bldP spid="11" grpId="0"/>
      <p:bldP spid="11" grpId="1"/>
      <p:bldP spid="12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88813" y="1289813"/>
            <a:ext cx="2382987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Ngoại hình</a:t>
            </a:r>
            <a:endParaRPr lang="en-US" sz="28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1560" y="2033139"/>
            <a:ext cx="541397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vi-VN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 da xanh xao do sốt rét rừng.</a:t>
            </a:r>
          </a:p>
          <a:p>
            <a:pPr marL="457200" indent="-457200">
              <a:buFontTx/>
              <a:buChar char="-"/>
            </a:pPr>
            <a:r>
              <a:rPr lang="vi-VN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Hiền lành</a:t>
            </a:r>
          </a:p>
          <a:p>
            <a:pPr marL="457200" indent="-457200">
              <a:buFontTx/>
              <a:buChar char="-"/>
            </a:pPr>
            <a:r>
              <a:rPr lang="vi-VN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 như suối biếc</a:t>
            </a:r>
          </a:p>
          <a:p>
            <a:pPr marL="457200" indent="-457200">
              <a:buFontTx/>
              <a:buChar char="-"/>
            </a:pPr>
            <a:r>
              <a:rPr lang="vi-VN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 đầy núi non</a:t>
            </a:r>
          </a:p>
          <a:p>
            <a:pPr marL="457200" indent="-457200">
              <a:buFontTx/>
              <a:buChar char="-"/>
            </a:pPr>
            <a:r>
              <a:rPr lang="vi-VN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 xuân đang độ...</a:t>
            </a:r>
            <a:endParaRPr lang="en-US" sz="2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286" y="227732"/>
            <a:ext cx="6789461" cy="10603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676160"/>
            <a:ext cx="4806841" cy="48068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5332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11" b="94889" l="7889" r="9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8520" y="699542"/>
            <a:ext cx="4680520" cy="468052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435924" y="1288081"/>
            <a:ext cx="2440332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Hành động</a:t>
            </a:r>
            <a:endParaRPr lang="en-US" sz="28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92005" y="1958953"/>
            <a:ext cx="38665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vi-VN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vào núi non</a:t>
            </a:r>
          </a:p>
          <a:p>
            <a:pPr marL="457200" indent="-457200">
              <a:buFontTx/>
              <a:buChar char="-"/>
            </a:pPr>
            <a:r>
              <a:rPr lang="vi-VN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 ngồi lặng lẽ</a:t>
            </a:r>
          </a:p>
          <a:p>
            <a:pPr marL="457200" indent="-457200">
              <a:buFontTx/>
              <a:buChar char="-"/>
            </a:pPr>
            <a:r>
              <a:rPr lang="vi-VN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 ngồi rực rỡ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1286" y="227732"/>
            <a:ext cx="6789461" cy="10603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387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563888" y="1347614"/>
            <a:ext cx="49685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khiêm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hiền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vi-V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sàng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374D7F-4362-4505-A38A-2092F0A6DD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8669" y="-592"/>
            <a:ext cx="4096612" cy="51440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497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0578"/>
            <a:ext cx="3644728" cy="5760640"/>
          </a:xfrm>
          <a:prstGeom prst="rect">
            <a:avLst/>
          </a:prstGeom>
        </p:spPr>
      </p:pic>
      <p:sp>
        <p:nvSpPr>
          <p:cNvPr id="12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PRING_QUIZ_SHAPE2"/>
          <p:cNvSpPr txBox="1"/>
          <p:nvPr/>
        </p:nvSpPr>
        <p:spPr>
          <a:xfrm>
            <a:off x="2699792" y="267494"/>
            <a:ext cx="7038608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tập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tương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tác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984" y="339502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0578"/>
            <a:ext cx="3644728" cy="5760640"/>
          </a:xfrm>
          <a:prstGeom prst="rect">
            <a:avLst/>
          </a:prstGeom>
        </p:spPr>
      </p:pic>
      <p:pic>
        <p:nvPicPr>
          <p:cNvPr id="20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1920" y="843558"/>
            <a:ext cx="5112568" cy="396044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3367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9512" y="483518"/>
            <a:ext cx="6336703" cy="395616"/>
            <a:chOff x="644526" y="2766774"/>
            <a:chExt cx="16900075" cy="1054970"/>
          </a:xfrm>
        </p:grpSpPr>
        <p:sp>
          <p:nvSpPr>
            <p:cNvPr id="16" name="TextBox 15"/>
            <p:cNvSpPr txBox="1"/>
            <p:nvPr/>
          </p:nvSpPr>
          <p:spPr>
            <a:xfrm>
              <a:off x="1906584" y="2766774"/>
              <a:ext cx="15638017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vi-VN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Tình cảm của mọi người đối với người lính</a:t>
              </a:r>
              <a:endParaRPr lang="vi-VN" b="1" i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 i="1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>
                <a:defRPr/>
              </a:pPr>
              <a:r>
                <a:rPr lang="vi-VN" sz="1900" b="1" i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en-US" sz="19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-127354" y="112000"/>
            <a:ext cx="7146789" cy="369332"/>
            <a:chOff x="-178462" y="1828800"/>
            <a:chExt cx="19060588" cy="984870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78765" y="1828800"/>
              <a:ext cx="1238167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>
                <a:defRPr/>
              </a:pPr>
              <a:r>
                <a:rPr lang="en-US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KHÁM PHÁ VĂN BẢN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3075806"/>
            <a:ext cx="6367859" cy="1901588"/>
          </a:xfrm>
          <a:prstGeom prst="rect">
            <a:avLst/>
          </a:prstGeom>
        </p:spPr>
      </p:pic>
      <p:grpSp>
        <p:nvGrpSpPr>
          <p:cNvPr id="25" name="Group 13"/>
          <p:cNvGrpSpPr/>
          <p:nvPr/>
        </p:nvGrpSpPr>
        <p:grpSpPr>
          <a:xfrm>
            <a:off x="35496" y="915565"/>
            <a:ext cx="5976663" cy="2592289"/>
            <a:chOff x="-15251" y="117278"/>
            <a:chExt cx="3481133" cy="1079362"/>
          </a:xfrm>
        </p:grpSpPr>
        <p:sp>
          <p:nvSpPr>
            <p:cNvPr id="26" name="Freeform 14"/>
            <p:cNvSpPr/>
            <p:nvPr/>
          </p:nvSpPr>
          <p:spPr>
            <a:xfrm>
              <a:off x="-15251" y="117278"/>
              <a:ext cx="3481133" cy="1079362"/>
            </a:xfrm>
            <a:custGeom>
              <a:avLst/>
              <a:gdLst/>
              <a:ahLst/>
              <a:cxnLst/>
              <a:rect l="l" t="t" r="r" b="b"/>
              <a:pathLst>
                <a:path w="2009482" h="1190667">
                  <a:moveTo>
                    <a:pt x="57838" y="0"/>
                  </a:moveTo>
                  <a:lnTo>
                    <a:pt x="1951644" y="0"/>
                  </a:lnTo>
                  <a:cubicBezTo>
                    <a:pt x="1966984" y="0"/>
                    <a:pt x="1981695" y="6094"/>
                    <a:pt x="1992542" y="16940"/>
                  </a:cubicBezTo>
                  <a:cubicBezTo>
                    <a:pt x="2003389" y="27787"/>
                    <a:pt x="2009482" y="42498"/>
                    <a:pt x="2009482" y="57838"/>
                  </a:cubicBezTo>
                  <a:lnTo>
                    <a:pt x="2009482" y="1132829"/>
                  </a:lnTo>
                  <a:cubicBezTo>
                    <a:pt x="2009482" y="1148168"/>
                    <a:pt x="2003389" y="1162880"/>
                    <a:pt x="1992542" y="1173726"/>
                  </a:cubicBezTo>
                  <a:cubicBezTo>
                    <a:pt x="1981695" y="1184573"/>
                    <a:pt x="1966984" y="1190667"/>
                    <a:pt x="1951644" y="1190667"/>
                  </a:cubicBezTo>
                  <a:lnTo>
                    <a:pt x="57838" y="1190667"/>
                  </a:lnTo>
                  <a:cubicBezTo>
                    <a:pt x="42498" y="1190667"/>
                    <a:pt x="27787" y="1184573"/>
                    <a:pt x="16940" y="1173726"/>
                  </a:cubicBezTo>
                  <a:cubicBezTo>
                    <a:pt x="6094" y="1162880"/>
                    <a:pt x="0" y="1148168"/>
                    <a:pt x="0" y="1132829"/>
                  </a:cubicBezTo>
                  <a:lnTo>
                    <a:pt x="0" y="57838"/>
                  </a:lnTo>
                  <a:cubicBezTo>
                    <a:pt x="0" y="42498"/>
                    <a:pt x="6094" y="27787"/>
                    <a:pt x="16940" y="16940"/>
                  </a:cubicBezTo>
                  <a:cubicBezTo>
                    <a:pt x="27787" y="6094"/>
                    <a:pt x="42498" y="0"/>
                    <a:pt x="57838" y="0"/>
                  </a:cubicBezTo>
                  <a:close/>
                </a:path>
              </a:pathLst>
            </a:custGeom>
            <a:solidFill>
              <a:srgbClr val="FEF2E6"/>
            </a:solidFill>
          </p:spPr>
        </p:sp>
        <p:sp>
          <p:nvSpPr>
            <p:cNvPr id="27" name="TextBox 15"/>
            <p:cNvSpPr txBox="1"/>
            <p:nvPr/>
          </p:nvSpPr>
          <p:spPr>
            <a:xfrm>
              <a:off x="70872" y="267189"/>
              <a:ext cx="3384544" cy="810175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marL="342900" indent="-342900" algn="just">
                <a:lnSpc>
                  <a:spcPts val="2635"/>
                </a:lnSpc>
                <a:buFontTx/>
                <a:buChar char="-"/>
              </a:pPr>
              <a:r>
                <a:rPr lang="vi-VN" sz="2400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Anh không về nữa</a:t>
              </a:r>
              <a:endParaRPr 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900" indent="-342900" algn="just">
                <a:lnSpc>
                  <a:spcPts val="2635"/>
                </a:lnSpc>
                <a:buFontTx/>
                <a:buChar char="-"/>
              </a:pPr>
              <a:r>
                <a:rPr lang="vi-VN" sz="2400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Anh thành ngọn lửa</a:t>
              </a:r>
              <a:endParaRPr 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>
                <a:lnSpc>
                  <a:spcPts val="2635"/>
                </a:lnSpc>
              </a:pP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vi-VN" sz="2400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r>
                <a:rPr lang="en-US" sz="2400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bè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mang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just">
                <a:lnSpc>
                  <a:spcPts val="2635"/>
                </a:lnSpc>
              </a:pPr>
              <a:r>
                <a:rPr lang="vi-V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</a:t>
              </a:r>
              <a:r>
                <a:rPr lang="vi-V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Nói giảm nói tránh </a:t>
              </a:r>
            </a:p>
            <a:p>
              <a:pPr marL="342900" indent="-342900" algn="just">
                <a:lnSpc>
                  <a:spcPts val="2635"/>
                </a:lnSpc>
                <a:buFont typeface="Wingdings" panose="05000000000000000000" pitchFamily="2" charset="2"/>
                <a:buChar char="à"/>
              </a:pPr>
              <a:r>
                <a:rPr lang="vi-V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Tình đồng chí keo sơn, gắn bó, sự hi sinh của người lính trở thành động lực cổ vũ cho đồng đội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-164554"/>
            <a:ext cx="3644728" cy="57606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690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6"/>
          <p:cNvGrpSpPr/>
          <p:nvPr/>
        </p:nvGrpSpPr>
        <p:grpSpPr>
          <a:xfrm>
            <a:off x="395536" y="195486"/>
            <a:ext cx="8496946" cy="2304256"/>
            <a:chOff x="34988" y="43448"/>
            <a:chExt cx="2029327" cy="1190667"/>
          </a:xfrm>
        </p:grpSpPr>
        <p:sp>
          <p:nvSpPr>
            <p:cNvPr id="25" name="Freeform 17"/>
            <p:cNvSpPr/>
            <p:nvPr/>
          </p:nvSpPr>
          <p:spPr>
            <a:xfrm>
              <a:off x="34988" y="43448"/>
              <a:ext cx="2029327" cy="1190667"/>
            </a:xfrm>
            <a:custGeom>
              <a:avLst/>
              <a:gdLst/>
              <a:ahLst/>
              <a:cxnLst/>
              <a:rect l="l" t="t" r="r" b="b"/>
              <a:pathLst>
                <a:path w="1979831" h="1190667">
                  <a:moveTo>
                    <a:pt x="58704" y="0"/>
                  </a:moveTo>
                  <a:lnTo>
                    <a:pt x="1921127" y="0"/>
                  </a:lnTo>
                  <a:cubicBezTo>
                    <a:pt x="1953549" y="0"/>
                    <a:pt x="1979831" y="26283"/>
                    <a:pt x="1979831" y="58704"/>
                  </a:cubicBezTo>
                  <a:lnTo>
                    <a:pt x="1979831" y="1131963"/>
                  </a:lnTo>
                  <a:cubicBezTo>
                    <a:pt x="1979831" y="1147532"/>
                    <a:pt x="1973647" y="1162464"/>
                    <a:pt x="1962637" y="1173473"/>
                  </a:cubicBezTo>
                  <a:cubicBezTo>
                    <a:pt x="1951628" y="1184482"/>
                    <a:pt x="1936697" y="1190667"/>
                    <a:pt x="1921127" y="1190667"/>
                  </a:cubicBezTo>
                  <a:lnTo>
                    <a:pt x="58704" y="1190667"/>
                  </a:lnTo>
                  <a:cubicBezTo>
                    <a:pt x="26283" y="1190667"/>
                    <a:pt x="0" y="1164384"/>
                    <a:pt x="0" y="1131963"/>
                  </a:cubicBezTo>
                  <a:lnTo>
                    <a:pt x="0" y="58704"/>
                  </a:lnTo>
                  <a:cubicBezTo>
                    <a:pt x="0" y="26283"/>
                    <a:pt x="26283" y="0"/>
                    <a:pt x="58704" y="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</p:sp>
        <p:sp>
          <p:nvSpPr>
            <p:cNvPr id="26" name="TextBox 18"/>
            <p:cNvSpPr txBox="1"/>
            <p:nvPr/>
          </p:nvSpPr>
          <p:spPr>
            <a:xfrm>
              <a:off x="34988" y="117865"/>
              <a:ext cx="1994339" cy="1035530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marL="342900" indent="-342900" algn="just">
                <a:lnSpc>
                  <a:spcPts val="2635"/>
                </a:lnSpc>
                <a:buFontTx/>
                <a:buChar char="-"/>
              </a:pPr>
              <a:r>
                <a:rPr lang="en-US" sz="2400" i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Dài</a:t>
              </a:r>
              <a:r>
                <a:rPr lang="en-US" sz="2400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bao </a:t>
              </a:r>
              <a:r>
                <a:rPr lang="en-US" sz="2400" i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thương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nhớ</a:t>
              </a:r>
              <a:endPara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>
                <a:lnSpc>
                  <a:spcPts val="2635"/>
                </a:lnSpc>
              </a:pP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400" i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Mùa</a:t>
              </a:r>
              <a:r>
                <a:rPr lang="en-US" sz="2400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xuân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gian</a:t>
              </a:r>
              <a:endPara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>
                <a:lnSpc>
                  <a:spcPts val="2635"/>
                </a:lnSpc>
              </a:pPr>
              <a:r>
                <a:rPr lang="en-US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</a:t>
              </a:r>
              <a:r>
                <a:rPr lang="en-US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BPNT: nhân hóa, </a:t>
              </a:r>
              <a:r>
                <a:rPr lang="en-US" sz="24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nỗi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thương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nhớ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nguôi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mùa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xuân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tươi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đẹp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lính</a:t>
              </a:r>
              <a:r>
                <a:rPr 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ts val="2635"/>
                </a:lnSpc>
              </a:pPr>
              <a:r>
                <a:rPr lang="en-US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</a:t>
              </a:r>
              <a:r>
                <a:rPr lang="en-US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sz="2400" b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ỗi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nhớ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thương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tác giả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dành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lính</a:t>
              </a:r>
              <a:endPara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Picture 2" descr="QuÃ¢n Sá»±, QuÃ¢n Äá»i, NgÆ°á»i LÃ­nh, Äi Bá», VÅ© Trang">
            <a:extLst>
              <a:ext uri="{FF2B5EF4-FFF2-40B4-BE49-F238E27FC236}">
                <a16:creationId xmlns:a16="http://schemas.microsoft.com/office/drawing/2014/main" id="{330A0E3E-76AA-4E0F-AFE9-FB0156DFA7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5" b="29668"/>
          <a:stretch/>
        </p:blipFill>
        <p:spPr bwMode="auto">
          <a:xfrm>
            <a:off x="1" y="2643758"/>
            <a:ext cx="9144000" cy="249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507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55976" y="1059582"/>
            <a:ext cx="4392488" cy="25545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ts val="2363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 ƠN những người lính đã nằm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 chiến trường để đổi lấy sự hòa bình, đoàn tụ.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DCE671-4CB9-F1BF-C02D-8237CFF62E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52528" cy="4752528"/>
          </a:xfrm>
          <a:prstGeom prst="rect">
            <a:avLst/>
          </a:prstGeom>
        </p:spPr>
      </p:pic>
      <p:pic>
        <p:nvPicPr>
          <p:cNvPr id="7" name="Google Shape;666;p1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C86A7E87-4473-8A5D-FE36-8FCFA563595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71600" y="1817356"/>
            <a:ext cx="3600400" cy="34084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5107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9512" y="483518"/>
            <a:ext cx="6336703" cy="395616"/>
            <a:chOff x="644526" y="2766774"/>
            <a:chExt cx="16900075" cy="1054970"/>
          </a:xfrm>
        </p:grpSpPr>
        <p:sp>
          <p:nvSpPr>
            <p:cNvPr id="16" name="TextBox 15"/>
            <p:cNvSpPr txBox="1"/>
            <p:nvPr/>
          </p:nvSpPr>
          <p:spPr>
            <a:xfrm>
              <a:off x="1906584" y="2766774"/>
              <a:ext cx="15638017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Ý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nghĩa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nhan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đề</a:t>
              </a:r>
              <a:endParaRPr lang="vi-VN" b="1" i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 i="1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>
                <a:defRPr/>
              </a:pPr>
              <a:r>
                <a:rPr lang="en-US" sz="1900" b="1" i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43515" y="1463895"/>
            <a:ext cx="43851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miệng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263" y="627533"/>
            <a:ext cx="4685383" cy="4685383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-127354" y="112000"/>
            <a:ext cx="7146789" cy="369332"/>
            <a:chOff x="-178462" y="1828800"/>
            <a:chExt cx="19060588" cy="984870"/>
          </a:xfrm>
        </p:grpSpPr>
        <p:sp>
          <p:nvSpPr>
            <p:cNvPr id="19" name="Round Same Side Corner Rectangle 18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78765" y="1828800"/>
              <a:ext cx="1238167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>
                <a:defRPr/>
              </a:pPr>
              <a:r>
                <a:rPr lang="en-US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KHÁM PHÁ VĂN BẢN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08416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-4849"/>
            <a:ext cx="3539106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0"/>
            <a:ext cx="3678871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264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9512" y="483518"/>
            <a:ext cx="6336703" cy="395616"/>
            <a:chOff x="644526" y="2766774"/>
            <a:chExt cx="16900075" cy="1054970"/>
          </a:xfrm>
        </p:grpSpPr>
        <p:sp>
          <p:nvSpPr>
            <p:cNvPr id="16" name="TextBox 15"/>
            <p:cNvSpPr txBox="1"/>
            <p:nvPr/>
          </p:nvSpPr>
          <p:spPr>
            <a:xfrm>
              <a:off x="1906584" y="2766774"/>
              <a:ext cx="15638017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Ý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nghĩa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nhan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đề</a:t>
              </a:r>
              <a:endParaRPr lang="vi-VN" b="1" i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 i="1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>
                <a:defRPr/>
              </a:pPr>
              <a:r>
                <a:rPr lang="en-US" sz="1900" b="1" i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43515" y="1463895"/>
            <a:ext cx="43851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tràn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vĩnh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685" y="-956642"/>
            <a:ext cx="514350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860" y="1707654"/>
            <a:ext cx="3267658" cy="37947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-127354" y="112000"/>
            <a:ext cx="7146789" cy="369332"/>
            <a:chOff x="-178462" y="1828800"/>
            <a:chExt cx="19060588" cy="984870"/>
          </a:xfrm>
        </p:grpSpPr>
        <p:sp>
          <p:nvSpPr>
            <p:cNvPr id="19" name="Round Same Side Corner Rectangle 18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78765" y="1828800"/>
              <a:ext cx="1238167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>
                <a:defRPr/>
              </a:pPr>
              <a:r>
                <a:rPr lang="en-US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KHÁM PHÁ VĂN BẢN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07255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rizontal Scroll 5"/>
          <p:cNvSpPr/>
          <p:nvPr/>
        </p:nvSpPr>
        <p:spPr>
          <a:xfrm>
            <a:off x="107504" y="0"/>
            <a:ext cx="3966328" cy="843558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</a:t>
            </a:r>
            <a:r>
              <a:rPr lang="pt-BR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1</a:t>
            </a:r>
            <a:endParaRPr lang="vi-V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 thông tin vào cột K và cột W:</a:t>
            </a:r>
            <a:endParaRPr lang="vi-V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0" y="843558"/>
          <a:ext cx="4211960" cy="4104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2990">
                  <a:extLst>
                    <a:ext uri="{9D8B030D-6E8A-4147-A177-3AD203B41FA5}">
                      <a16:colId xmlns:a16="http://schemas.microsoft.com/office/drawing/2014/main" val="1856656674"/>
                    </a:ext>
                  </a:extLst>
                </a:gridCol>
                <a:gridCol w="1052990">
                  <a:extLst>
                    <a:ext uri="{9D8B030D-6E8A-4147-A177-3AD203B41FA5}">
                      <a16:colId xmlns:a16="http://schemas.microsoft.com/office/drawing/2014/main" val="3665686291"/>
                    </a:ext>
                  </a:extLst>
                </a:gridCol>
                <a:gridCol w="1052990">
                  <a:extLst>
                    <a:ext uri="{9D8B030D-6E8A-4147-A177-3AD203B41FA5}">
                      <a16:colId xmlns:a16="http://schemas.microsoft.com/office/drawing/2014/main" val="3125107338"/>
                    </a:ext>
                  </a:extLst>
                </a:gridCol>
                <a:gridCol w="1052990">
                  <a:extLst>
                    <a:ext uri="{9D8B030D-6E8A-4147-A177-3AD203B41FA5}">
                      <a16:colId xmlns:a16="http://schemas.microsoft.com/office/drawing/2014/main" val="732210706"/>
                    </a:ext>
                  </a:extLst>
                </a:gridCol>
              </a:tblGrid>
              <a:tr h="3123712">
                <a:tc>
                  <a:txBody>
                    <a:bodyPr/>
                    <a:lstStyle/>
                    <a:p>
                      <a:pPr marL="101600" algn="ctr">
                        <a:lnSpc>
                          <a:spcPct val="117000"/>
                        </a:lnSpc>
                        <a:spcBef>
                          <a:spcPts val="1300"/>
                        </a:spcBef>
                        <a:spcAft>
                          <a:spcPts val="0"/>
                        </a:spcAft>
                      </a:pPr>
                      <a:r>
                        <a:rPr lang="vi-VN" sz="1500" b="1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K </a:t>
                      </a:r>
                      <a:r>
                        <a:rPr lang="en-US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(What we known) </a:t>
                      </a:r>
                      <a:endParaRPr lang="vi-VN" sz="1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0" algn="ctr">
                        <a:lnSpc>
                          <a:spcPct val="117000"/>
                        </a:lnSpc>
                        <a:spcBef>
                          <a:spcPts val="1300"/>
                        </a:spcBef>
                        <a:spcAft>
                          <a:spcPts val="0"/>
                        </a:spcAft>
                      </a:pPr>
                      <a:r>
                        <a:rPr lang="vi-VN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(Liệt kê những điều em đã biết về anh bộ đội)</a:t>
                      </a:r>
                    </a:p>
                  </a:txBody>
                  <a:tcPr marL="4763" marR="476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8900"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rgbClr val="0070C0"/>
                          </a:solidFill>
                          <a:effectLst/>
                          <a:latin typeface="Times New Roman (Headings)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1500" b="1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(What we want to learn) </a:t>
                      </a:r>
                      <a:endParaRPr lang="vi-VN" sz="1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8900"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vi-VN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(Liệt kê những điều em muốn biết thêm về </a:t>
                      </a: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anh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bộ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đội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vi-VN" sz="15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3" marR="476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vi-VN" sz="1500" b="1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 </a:t>
                      </a:r>
                      <a:r>
                        <a:rPr lang="en-US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(What we learned) </a:t>
                      </a:r>
                      <a:endParaRPr lang="vi-VN" sz="1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0"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vi-VN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(Liệt kê những đi</a:t>
                      </a:r>
                      <a:r>
                        <a:rPr lang="en-US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ề</a:t>
                      </a:r>
                      <a:r>
                        <a:rPr lang="vi-VN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 em đã biết về anh bộ đội sau khi học bài thơ)</a:t>
                      </a:r>
                    </a:p>
                  </a:txBody>
                  <a:tcPr marL="4763" marR="476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8900"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vi-VN" sz="1500" b="1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vi-VN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(How </a:t>
                      </a:r>
                      <a:r>
                        <a:rPr lang="vi-VN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 we </a:t>
                      </a:r>
                      <a:r>
                        <a:rPr lang="en-US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learn more) </a:t>
                      </a:r>
                      <a:endParaRPr lang="vi-VN" sz="1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8900"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vi-VN" sz="15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(Các em sẽ tiếp tục tìm hiểu như thế nào về anh bộ đội?)</a:t>
                      </a:r>
                    </a:p>
                  </a:txBody>
                  <a:tcPr marL="4763" marR="476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508224"/>
                  </a:ext>
                </a:extLst>
              </a:tr>
              <a:tr h="980743">
                <a:tc>
                  <a:txBody>
                    <a:bodyPr/>
                    <a:lstStyle/>
                    <a:p>
                      <a:r>
                        <a:rPr lang="vi-VN" sz="1800" dirty="0">
                          <a:latin typeface="+mj-lt"/>
                        </a:rPr>
                        <a:t>...................................</a:t>
                      </a:r>
                    </a:p>
                  </a:txBody>
                  <a:tcPr marL="68580" marR="68580" marT="34290" marB="3429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vi-VN" sz="1800" dirty="0">
                          <a:latin typeface="+mj-lt"/>
                        </a:rPr>
                        <a:t>...................................</a:t>
                      </a:r>
                    </a:p>
                  </a:txBody>
                  <a:tcPr marL="68580" marR="68580" marT="34290" marB="3429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vi-VN" sz="1800" dirty="0">
                          <a:latin typeface="+mj-lt"/>
                        </a:rPr>
                        <a:t>................................</a:t>
                      </a:r>
                    </a:p>
                  </a:txBody>
                  <a:tcPr marL="68580" marR="68580" marT="34290" marB="3429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vi-VN" sz="1800" dirty="0">
                          <a:latin typeface="+mj-lt"/>
                        </a:rPr>
                        <a:t>................................</a:t>
                      </a:r>
                    </a:p>
                  </a:txBody>
                  <a:tcPr marL="68580" marR="68580" marT="34290" marB="3429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241709"/>
                  </a:ext>
                </a:extLst>
              </a:tr>
            </a:tbl>
          </a:graphicData>
        </a:graphic>
      </p:graphicFrame>
      <p:pic>
        <p:nvPicPr>
          <p:cNvPr id="2" name="video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83968" y="10294"/>
            <a:ext cx="4968552" cy="50817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9300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9512" y="483518"/>
            <a:ext cx="6336703" cy="395616"/>
            <a:chOff x="644526" y="2766774"/>
            <a:chExt cx="16900075" cy="1054970"/>
          </a:xfrm>
        </p:grpSpPr>
        <p:sp>
          <p:nvSpPr>
            <p:cNvPr id="16" name="TextBox 15"/>
            <p:cNvSpPr txBox="1"/>
            <p:nvPr/>
          </p:nvSpPr>
          <p:spPr>
            <a:xfrm>
              <a:off x="1906584" y="2766774"/>
              <a:ext cx="15638017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Ý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nghĩa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nhan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đề</a:t>
              </a:r>
              <a:endParaRPr lang="vi-VN" b="1" i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 i="1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>
                <a:defRPr/>
              </a:pPr>
              <a:r>
                <a:rPr lang="en-US" sz="1900" b="1" i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43515" y="1463895"/>
            <a:ext cx="43851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49343EE-9C71-70C4-2701-3EAC48245088}"/>
              </a:ext>
            </a:extLst>
          </p:cNvPr>
          <p:cNvGrpSpPr/>
          <p:nvPr/>
        </p:nvGrpSpPr>
        <p:grpSpPr>
          <a:xfrm>
            <a:off x="4867797" y="266282"/>
            <a:ext cx="5463836" cy="4774599"/>
            <a:chOff x="6729584" y="1806361"/>
            <a:chExt cx="6471948" cy="5110541"/>
          </a:xfrm>
        </p:grpSpPr>
        <p:pic>
          <p:nvPicPr>
            <p:cNvPr id="23" name="图片 3" descr="微信截图_20220606110201">
              <a:extLst>
                <a:ext uri="{FF2B5EF4-FFF2-40B4-BE49-F238E27FC236}">
                  <a16:creationId xmlns:a16="http://schemas.microsoft.com/office/drawing/2014/main" id="{D55F1BB7-693E-E4DB-5473-C5D101B2A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29584" y="1806361"/>
              <a:ext cx="6471948" cy="511054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16D147FB-5E3A-A8BF-CA37-59ACEA72E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6400" b="93400" l="1400" r="98400">
                          <a14:foregroundMark x1="23200" y1="93400" x2="23200" y2="93400"/>
                          <a14:foregroundMark x1="93000" y1="40800" x2="93000" y2="40800"/>
                          <a14:foregroundMark x1="98400" y1="38200" x2="98400" y2="38200"/>
                          <a14:foregroundMark x1="51400" y1="6400" x2="51400" y2="6400"/>
                          <a14:foregroundMark x1="5600" y1="40600" x2="5600" y2="40600"/>
                          <a14:foregroundMark x1="80000" y1="93000" x2="80000" y2="93000"/>
                          <a14:foregroundMark x1="1400" y1="37200" x2="1400" y2="372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9610666" y="3217853"/>
              <a:ext cx="1328475" cy="132847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C146E029-28D6-99F9-42B6-7AADB597D8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78" b="100000" l="0" r="97778">
                        <a14:foregroundMark x1="66222" y1="28889" x2="77333" y2="89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030" y="3025100"/>
            <a:ext cx="2143125" cy="2143125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-127354" y="112000"/>
            <a:ext cx="7146789" cy="369332"/>
            <a:chOff x="-178462" y="1828800"/>
            <a:chExt cx="19060588" cy="984870"/>
          </a:xfrm>
        </p:grpSpPr>
        <p:sp>
          <p:nvSpPr>
            <p:cNvPr id="19" name="Round Same Side Corner Rectangle 18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8765" y="1828800"/>
              <a:ext cx="1238167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>
                <a:defRPr/>
              </a:pPr>
              <a:r>
                <a:rPr lang="en-US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KHÁM PHÁ VĂN BẢN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3896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127354" y="112000"/>
            <a:ext cx="7146789" cy="369332"/>
            <a:chOff x="-178462" y="1828800"/>
            <a:chExt cx="19060588" cy="984870"/>
          </a:xfrm>
        </p:grpSpPr>
        <p:sp>
          <p:nvSpPr>
            <p:cNvPr id="12" name="Round Same Side Corner Rectangle 11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1193" y="1828800"/>
              <a:ext cx="1555739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>
                <a:defRPr/>
              </a:pPr>
              <a:r>
                <a:rPr lang="en-US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III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TỔNG KẾT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699542"/>
            <a:ext cx="3298811" cy="120780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13109" y="1779662"/>
            <a:ext cx="39843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Bài 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 khắc họa hình ảnh đẹp đẽ của người lính đã tham gia chiến đấu, hi sinh tuổi xuân của mình cho đất nước, dân tộc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just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Thể hiện tình cảm, lòng biết ơn của dân tộc ta.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14" b="96034" l="1512" r="98837">
                        <a14:foregroundMark x1="16279" y1="33793" x2="12558" y2="38276"/>
                        <a14:foregroundMark x1="39535" y1="18276" x2="36163" y2="213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0870" y="1285672"/>
            <a:ext cx="4856489" cy="32753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0664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127354" y="112000"/>
            <a:ext cx="7146789" cy="369332"/>
            <a:chOff x="-178462" y="1828800"/>
            <a:chExt cx="19060588" cy="984870"/>
          </a:xfrm>
        </p:grpSpPr>
        <p:sp>
          <p:nvSpPr>
            <p:cNvPr id="12" name="Round Same Side Corner Rectangle 11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>
                <a:defRPr/>
              </a:pPr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1193" y="1828800"/>
              <a:ext cx="1555739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>
                <a:defRPr/>
              </a:pPr>
              <a:r>
                <a:rPr lang="en-US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III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>
                <a:defRPr/>
              </a:pPr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TỔNG KẾT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49" y="831334"/>
            <a:ext cx="3402498" cy="108230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6221" y="1779662"/>
            <a:ext cx="43576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Thể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thơ 4 chữ, cách chia khổ đặc biệt (có khổ thơ chỉ có 2,3 dòng thơ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Hình ảnh thơ giản dị</a:t>
            </a:r>
          </a:p>
          <a:p>
            <a:pPr algn="just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Sử dụng kết hợp nhiều BPNT: nhân hóa, so sánh, nói giảm nói tránh, điệp...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14" b="96034" l="1512" r="98837">
                        <a14:foregroundMark x1="16279" y1="33793" x2="12558" y2="38276"/>
                        <a14:foregroundMark x1="39535" y1="18276" x2="36163" y2="213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0870" y="1285672"/>
            <a:ext cx="4856489" cy="32753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0069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88" y="708992"/>
            <a:ext cx="4345432" cy="44352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72616" y="339502"/>
            <a:ext cx="7101166" cy="144016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467545" y="1892270"/>
            <a:ext cx="3528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 hãy viết ra những lời từ trái tim mình để cảm ơn sự hi sinh, ngã xuống của người chiến sĩ nhé!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3445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267494"/>
            <a:ext cx="8240437" cy="1347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523" y="1615138"/>
            <a:ext cx="3271242" cy="32712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7630" y="1640387"/>
            <a:ext cx="3110754" cy="31453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7375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CE764C1-13DB-46F7-BA36-540C19677F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" y="0"/>
            <a:ext cx="9123725" cy="5143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B3FAB0-66D2-4DCE-90BD-320E25826E1F}"/>
              </a:ext>
            </a:extLst>
          </p:cNvPr>
          <p:cNvSpPr txBox="1"/>
          <p:nvPr/>
        </p:nvSpPr>
        <p:spPr>
          <a:xfrm>
            <a:off x="982980" y="1371421"/>
            <a:ext cx="7178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Bài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học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đã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kết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thúc</a:t>
            </a:r>
            <a:endParaRPr lang="en-US" sz="36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cảm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ơn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các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em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đã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lắng</a:t>
            </a:r>
            <a:r>
              <a:rPr 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nghe</a:t>
            </a:r>
            <a:endParaRPr lang="en-US" sz="36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6969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95486"/>
            <a:ext cx="7620000" cy="742950"/>
          </a:xfrm>
          <a:ln>
            <a:solidFill>
              <a:schemeClr val="accent1">
                <a:lumMod val="90000"/>
              </a:schemeClr>
            </a:solidFill>
            <a:prstDash val="dash"/>
          </a:ln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THÔNG TIN TÁC GIẢ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230630"/>
            <a:ext cx="8443664" cy="2061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en-US" altLang="en-US" dirty="0" err="1"/>
              <a:t>Giáo</a:t>
            </a:r>
            <a:r>
              <a:rPr lang="en-US" altLang="en-US" dirty="0"/>
              <a:t> </a:t>
            </a:r>
            <a:r>
              <a:rPr lang="en-US" altLang="en-US" dirty="0" err="1"/>
              <a:t>viên</a:t>
            </a:r>
            <a:r>
              <a:rPr lang="en-US" altLang="en-US" dirty="0"/>
              <a:t>: </a:t>
            </a:r>
            <a:r>
              <a:rPr lang="en-US" altLang="en-US" dirty="0" err="1" smtClean="0"/>
              <a:t>Bùi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Thị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Ngọc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Anh</a:t>
            </a:r>
            <a:endParaRPr lang="en-US" altLang="en-US" dirty="0"/>
          </a:p>
          <a:p>
            <a:pPr algn="just"/>
            <a:r>
              <a:rPr lang="en-US" altLang="en-US" dirty="0" err="1"/>
              <a:t>Trường</a:t>
            </a:r>
            <a:r>
              <a:rPr lang="en-US" altLang="en-US" dirty="0"/>
              <a:t> THCS </a:t>
            </a:r>
            <a:r>
              <a:rPr lang="en-US" altLang="en-US" dirty="0" err="1" smtClean="0"/>
              <a:t>Tràng</a:t>
            </a:r>
            <a:r>
              <a:rPr lang="en-US" altLang="en-US" dirty="0" smtClean="0"/>
              <a:t> An – </a:t>
            </a:r>
            <a:r>
              <a:rPr lang="en-US" altLang="en-US" dirty="0" err="1"/>
              <a:t>Đông</a:t>
            </a:r>
            <a:r>
              <a:rPr lang="en-US" altLang="en-US" dirty="0"/>
              <a:t> </a:t>
            </a:r>
            <a:r>
              <a:rPr lang="en-US" altLang="en-US" dirty="0" err="1"/>
              <a:t>Triều</a:t>
            </a:r>
            <a:r>
              <a:rPr lang="en-US" altLang="en-US" dirty="0"/>
              <a:t> – </a:t>
            </a:r>
            <a:r>
              <a:rPr lang="en-US" altLang="en-US" dirty="0" err="1"/>
              <a:t>Quảng</a:t>
            </a:r>
            <a:r>
              <a:rPr lang="en-US" altLang="en-US" dirty="0"/>
              <a:t> </a:t>
            </a:r>
            <a:r>
              <a:rPr lang="en-US" altLang="en-US" dirty="0" err="1"/>
              <a:t>Ninh</a:t>
            </a:r>
            <a:endParaRPr lang="vi-VN" altLang="en-US" dirty="0"/>
          </a:p>
          <a:p>
            <a:pPr algn="just"/>
            <a:r>
              <a:rPr lang="en-US" altLang="en-US" dirty="0" err="1"/>
              <a:t>Điện</a:t>
            </a:r>
            <a:r>
              <a:rPr lang="en-US" altLang="en-US" dirty="0"/>
              <a:t> </a:t>
            </a:r>
            <a:r>
              <a:rPr lang="en-US" altLang="en-US" dirty="0" err="1"/>
              <a:t>thoại</a:t>
            </a:r>
            <a:r>
              <a:rPr lang="en-US" altLang="en-US" dirty="0"/>
              <a:t>: </a:t>
            </a:r>
            <a:r>
              <a:rPr lang="en-US" altLang="en-US" dirty="0" smtClean="0"/>
              <a:t>0397916886</a:t>
            </a:r>
            <a:endParaRPr lang="vi-VN" altLang="en-US" dirty="0"/>
          </a:p>
          <a:p>
            <a:pPr algn="just"/>
            <a:r>
              <a:rPr lang="en-US" altLang="en-US" dirty="0"/>
              <a:t>Mail: </a:t>
            </a:r>
            <a:r>
              <a:rPr lang="en-US" altLang="en-US" dirty="0" smtClean="0"/>
              <a:t>thcs.ta.btnanh@dongtrieu.edu.vn</a:t>
            </a:r>
            <a:endParaRPr lang="vi-VN" altLang="en-US" dirty="0"/>
          </a:p>
        </p:txBody>
      </p:sp>
      <p:pic>
        <p:nvPicPr>
          <p:cNvPr id="4" name="4 - Hoat dong- Nen nhe nhang-morning-sunwav_zyYNkIHO">
            <a:hlinkClick r:id="" action="ppaction://media"/>
            <a:extLst>
              <a:ext uri="{FF2B5EF4-FFF2-40B4-BE49-F238E27FC236}">
                <a16:creationId xmlns:a16="http://schemas.microsoft.com/office/drawing/2014/main" id="{26D64F7D-9999-4BEF-BE1D-4E709C319BE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06400" y="556895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670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11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1139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71450"/>
            <a:ext cx="7620000" cy="742950"/>
          </a:xfrm>
        </p:spPr>
        <p:txBody>
          <a:bodyPr>
            <a:normAutofit/>
          </a:bodyPr>
          <a:lstStyle/>
          <a:p>
            <a:r>
              <a:rPr lang="en-US" dirty="0"/>
              <a:t>TÀI LIỆU THAM KHẢO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8120" y="1192175"/>
            <a:ext cx="5958840" cy="3429000"/>
          </a:xfrm>
        </p:spPr>
        <p:txBody>
          <a:bodyPr>
            <a:noAutofit/>
          </a:bodyPr>
          <a:lstStyle/>
          <a:p>
            <a:pPr algn="just"/>
            <a:r>
              <a:rPr lang="en-US" sz="2000" dirty="0" err="1"/>
              <a:t>Phần</a:t>
            </a:r>
            <a:r>
              <a:rPr lang="en-US" sz="2000" dirty="0"/>
              <a:t> </a:t>
            </a:r>
            <a:r>
              <a:rPr lang="en-US" sz="2000" dirty="0" err="1"/>
              <a:t>mềm</a:t>
            </a:r>
            <a:r>
              <a:rPr lang="en-US" sz="2000" dirty="0"/>
              <a:t> ISPRING SUITE </a:t>
            </a:r>
            <a:r>
              <a:rPr lang="en-US" sz="2000" dirty="0" smtClean="0"/>
              <a:t>10</a:t>
            </a:r>
            <a:endParaRPr lang="en-US" sz="2000" b="1" dirty="0">
              <a:solidFill>
                <a:srgbClr val="FF0000"/>
              </a:solidFill>
            </a:endParaRPr>
          </a:p>
          <a:p>
            <a:pPr algn="just"/>
            <a:r>
              <a:rPr lang="en-US" sz="2000" dirty="0" err="1"/>
              <a:t>Phầm</a:t>
            </a:r>
            <a:r>
              <a:rPr lang="en-US" sz="2000" dirty="0"/>
              <a:t> </a:t>
            </a:r>
            <a:r>
              <a:rPr lang="en-US" sz="2000" dirty="0" err="1"/>
              <a:t>mềm</a:t>
            </a:r>
            <a:r>
              <a:rPr lang="en-US" sz="2000" dirty="0"/>
              <a:t> FIMOLA</a:t>
            </a:r>
          </a:p>
          <a:p>
            <a:pPr algn="just"/>
            <a:r>
              <a:rPr lang="en-US" sz="2000" dirty="0" err="1"/>
              <a:t>Sách</a:t>
            </a:r>
            <a:r>
              <a:rPr lang="en-US" sz="2000" dirty="0"/>
              <a:t> </a:t>
            </a:r>
            <a:r>
              <a:rPr lang="en-US" sz="2000" dirty="0" err="1"/>
              <a:t>giáo</a:t>
            </a:r>
            <a:r>
              <a:rPr lang="en-US" sz="2000" dirty="0"/>
              <a:t> </a:t>
            </a:r>
            <a:r>
              <a:rPr lang="en-US" sz="2000" dirty="0" err="1"/>
              <a:t>khoa</a:t>
            </a:r>
            <a:r>
              <a:rPr lang="en-US" sz="2000" dirty="0"/>
              <a:t> </a:t>
            </a:r>
            <a:r>
              <a:rPr lang="en-US" sz="2000" dirty="0" err="1" smtClean="0"/>
              <a:t>Ngữ</a:t>
            </a:r>
            <a:r>
              <a:rPr lang="en-US" sz="2000" dirty="0" smtClean="0"/>
              <a:t> </a:t>
            </a:r>
            <a:r>
              <a:rPr lang="en-US" sz="2000" dirty="0" err="1" smtClean="0"/>
              <a:t>văn</a:t>
            </a:r>
            <a:r>
              <a:rPr lang="en-US" sz="2000" dirty="0" smtClean="0"/>
              <a:t> 7.</a:t>
            </a:r>
            <a:endParaRPr lang="en-US" sz="2000" dirty="0"/>
          </a:p>
          <a:p>
            <a:pPr algn="just"/>
            <a:r>
              <a:rPr lang="en-US" sz="2000" dirty="0" err="1"/>
              <a:t>Web:</a:t>
            </a:r>
            <a:r>
              <a:rPr lang="en-US" sz="2000" dirty="0" err="1">
                <a:solidFill>
                  <a:srgbClr val="584D6E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en-US" sz="2000" dirty="0">
                <a:solidFill>
                  <a:srgbClr val="584D6E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://hoc247.net</a:t>
            </a:r>
            <a:r>
              <a:rPr lang="en-US" sz="2000" dirty="0">
                <a:solidFill>
                  <a:srgbClr val="584D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en-US" sz="2000" dirty="0">
                <a:solidFill>
                  <a:srgbClr val="584D6E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</a:t>
            </a:r>
            <a:r>
              <a:rPr lang="en-US" sz="2000" dirty="0" smtClean="0">
                <a:solidFill>
                  <a:srgbClr val="584D6E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www.youtube.com/watch?v=i64iYPnosfg</a:t>
            </a:r>
            <a:r>
              <a:rPr lang="en-US" sz="2000" dirty="0" smtClean="0">
                <a:solidFill>
                  <a:srgbClr val="584D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en-US" sz="2000" dirty="0"/>
          </a:p>
          <a:p>
            <a:pPr marL="0" indent="0" algn="just">
              <a:buNone/>
            </a:pPr>
            <a:r>
              <a:rPr lang="vi-VN" sz="2000" dirty="0"/>
              <a:t> </a:t>
            </a:r>
            <a:br>
              <a:rPr lang="vi-VN" sz="2000" dirty="0"/>
            </a:br>
            <a:endParaRPr lang="en-US" sz="2000" dirty="0"/>
          </a:p>
          <a:p>
            <a:pPr marL="0" indent="0">
              <a:buNone/>
            </a:pPr>
            <a:endParaRPr lang="en-US" sz="22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018" y="1054836"/>
            <a:ext cx="2538863" cy="2060676"/>
          </a:xfrm>
        </p:spPr>
      </p:pic>
      <p:pic>
        <p:nvPicPr>
          <p:cNvPr id="4" name="4 - Hoat dong- Nen nhe nhang-upbeat-fresh-playful-pop">
            <a:hlinkClick r:id="" action="ppaction://media"/>
            <a:extLst>
              <a:ext uri="{FF2B5EF4-FFF2-40B4-BE49-F238E27FC236}">
                <a16:creationId xmlns:a16="http://schemas.microsoft.com/office/drawing/2014/main" id="{910434A6-81EE-4BB2-A670-84AE09D15E2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46101" y="52832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4038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0"/>
    </mc:Choice>
    <mc:Fallback>
      <p:transition spd="slow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4674"/>
            <a:ext cx="51435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"/>
            <a:ext cx="5143500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24128" y="429994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Nguyễn Khoa Điềm-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160" y="267494"/>
            <a:ext cx="2275637" cy="42513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4433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08520" y="128509"/>
            <a:ext cx="7146789" cy="369332"/>
            <a:chOff x="-178462" y="1828800"/>
            <a:chExt cx="19060588" cy="984870"/>
          </a:xfrm>
        </p:grpSpPr>
        <p:sp>
          <p:nvSpPr>
            <p:cNvPr id="4" name="Round Same Side Corner Rectangle 3"/>
            <p:cNvSpPr/>
            <p:nvPr/>
          </p:nvSpPr>
          <p:spPr>
            <a:xfrm rot="5400000">
              <a:off x="440265" y="1210077"/>
              <a:ext cx="886537" cy="2123991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78765" y="1828800"/>
              <a:ext cx="1238167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7402"/>
              <a:r>
                <a:rPr lang="en-US" b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</a:t>
              </a:r>
              <a:endPara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67735" y="1828800"/>
              <a:ext cx="16814391" cy="9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/>
              <a:r>
                <a:rPr lang="en-US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ĐỌC- </a:t>
              </a:r>
              <a:r>
                <a:rPr lang="vi-VN" b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TÌM </a:t>
              </a:r>
              <a:r>
                <a:rPr lang="vi-VN" b="1" dirty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HIỂU CHUNG</a:t>
              </a:r>
              <a:endParaRPr lang="en-US" b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98346" y="500027"/>
            <a:ext cx="4332065" cy="395616"/>
            <a:chOff x="644526" y="2766774"/>
            <a:chExt cx="11553677" cy="1054970"/>
          </a:xfrm>
        </p:grpSpPr>
        <p:sp>
          <p:nvSpPr>
            <p:cNvPr id="8" name="TextBox 7"/>
            <p:cNvSpPr txBox="1"/>
            <p:nvPr/>
          </p:nvSpPr>
          <p:spPr>
            <a:xfrm>
              <a:off x="1906586" y="2766774"/>
              <a:ext cx="10291617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/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Đọc</a:t>
              </a:r>
              <a:endParaRPr lang="vi-VN" b="1" i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/>
              <a:endParaRPr lang="en-US" sz="1600" i="1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/>
              <a:r>
                <a:rPr lang="en-US" sz="1900" b="1" i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5622"/>
            <a:ext cx="4037878" cy="4037878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707904" y="771550"/>
            <a:ext cx="511246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phổ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2/2.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244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50F6392-8E83-E459-76B2-2954E9D2B9DE}"/>
              </a:ext>
            </a:extLst>
          </p:cNvPr>
          <p:cNvSpPr txBox="1"/>
          <p:nvPr/>
        </p:nvSpPr>
        <p:spPr>
          <a:xfrm>
            <a:off x="128482" y="658093"/>
            <a:ext cx="4614993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200" dirty="0">
                <a:latin typeface="+mj-lt"/>
                <a:cs typeface="Times New Roman" panose="02020603050405020304" pitchFamily="18" charset="0"/>
              </a:rPr>
              <a:t>Có một người lính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>Đi vào núi xanh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>Những năm máu lửa.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/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>Một ngày hoà bình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>Anh không về nữa.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/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>Có một người lính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>Chưa một lần yêu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>Cà phê chưa uống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  <a:cs typeface="Times New Roman" panose="02020603050405020304" pitchFamily="18" charset="0"/>
              </a:rPr>
              <a:t>Còn mê thả diều</a:t>
            </a:r>
            <a:br>
              <a:rPr lang="vi-VN" sz="2200" dirty="0">
                <a:latin typeface="+mj-lt"/>
                <a:cs typeface="Times New Roman" panose="02020603050405020304" pitchFamily="18" charset="0"/>
              </a:rPr>
            </a:br>
            <a:r>
              <a:rPr lang="vi-VN" sz="2200" dirty="0">
                <a:latin typeface="+mj-lt"/>
              </a:rPr>
              <a:t/>
            </a:r>
            <a:br>
              <a:rPr lang="vi-VN" sz="2200" dirty="0">
                <a:latin typeface="+mj-lt"/>
              </a:rPr>
            </a:br>
            <a:endParaRPr lang="vi-VN" sz="22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0399E2-DB5B-9020-A012-68D2B6ACCB69}"/>
              </a:ext>
            </a:extLst>
          </p:cNvPr>
          <p:cNvSpPr txBox="1"/>
          <p:nvPr/>
        </p:nvSpPr>
        <p:spPr>
          <a:xfrm>
            <a:off x="2696178" y="650175"/>
            <a:ext cx="329451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200" dirty="0" smtClean="0">
                <a:latin typeface="+mj-lt"/>
              </a:rPr>
              <a:t>Mười, hai mươi năm</a:t>
            </a:r>
            <a:br>
              <a:rPr lang="vi-VN" sz="2200" dirty="0" smtClean="0">
                <a:latin typeface="+mj-lt"/>
              </a:rPr>
            </a:br>
            <a:r>
              <a:rPr lang="vi-VN" sz="2200" dirty="0" smtClean="0">
                <a:latin typeface="+mj-lt"/>
              </a:rPr>
              <a:t>Anh không về nữa</a:t>
            </a:r>
            <a:br>
              <a:rPr lang="vi-VN" sz="2200" dirty="0" smtClean="0">
                <a:latin typeface="+mj-lt"/>
              </a:rPr>
            </a:br>
            <a:r>
              <a:rPr lang="vi-VN" sz="2200" dirty="0" smtClean="0">
                <a:latin typeface="+mj-lt"/>
              </a:rPr>
              <a:t>Anh vẫn một mình</a:t>
            </a:r>
            <a:br>
              <a:rPr lang="vi-VN" sz="2200" dirty="0" smtClean="0">
                <a:latin typeface="+mj-lt"/>
              </a:rPr>
            </a:br>
            <a:r>
              <a:rPr lang="vi-VN" sz="2200" dirty="0" smtClean="0">
                <a:latin typeface="+mj-lt"/>
              </a:rPr>
              <a:t>Trường Sơn núi cũ</a:t>
            </a:r>
            <a:br>
              <a:rPr lang="vi-VN" sz="2200" dirty="0" smtClean="0">
                <a:latin typeface="+mj-lt"/>
              </a:rPr>
            </a:br>
            <a:r>
              <a:rPr lang="vi-VN" sz="1400" dirty="0" smtClean="0">
                <a:latin typeface="+mj-lt"/>
              </a:rPr>
              <a:t/>
            </a:r>
            <a:br>
              <a:rPr lang="vi-VN" sz="1400" dirty="0" smtClean="0">
                <a:latin typeface="+mj-lt"/>
              </a:rPr>
            </a:br>
            <a:r>
              <a:rPr lang="vi-VN" sz="2200" dirty="0" smtClean="0">
                <a:latin typeface="+mj-lt"/>
              </a:rPr>
              <a:t>Ba </a:t>
            </a:r>
            <a:r>
              <a:rPr lang="vi-VN" sz="2200" dirty="0">
                <a:latin typeface="+mj-lt"/>
              </a:rPr>
              <a:t>lô con cóc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Tấm áo màu xanh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Làn da sốt rét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Cái cười hiền lành</a:t>
            </a:r>
            <a:br>
              <a:rPr lang="vi-VN" sz="2200" dirty="0">
                <a:latin typeface="+mj-lt"/>
              </a:rPr>
            </a:br>
            <a:endParaRPr lang="vi-VN" sz="2200" dirty="0"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0399E2-DB5B-9020-A012-68D2B6ACCB69}"/>
              </a:ext>
            </a:extLst>
          </p:cNvPr>
          <p:cNvSpPr txBox="1"/>
          <p:nvPr/>
        </p:nvSpPr>
        <p:spPr>
          <a:xfrm>
            <a:off x="5349661" y="687016"/>
            <a:ext cx="304102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200" dirty="0" smtClean="0">
                <a:latin typeface="+mj-lt"/>
              </a:rPr>
              <a:t>Anh </a:t>
            </a:r>
            <a:r>
              <a:rPr lang="vi-VN" sz="2200" dirty="0">
                <a:latin typeface="+mj-lt"/>
              </a:rPr>
              <a:t>ngồi rực rỡ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Màu hoa đại ngàn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Mắt như suối biếc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Vai đầy núi non...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706DCE-4976-3943-C7CD-C68C881FBB43}"/>
              </a:ext>
            </a:extLst>
          </p:cNvPr>
          <p:cNvSpPr txBox="1"/>
          <p:nvPr/>
        </p:nvSpPr>
        <p:spPr>
          <a:xfrm>
            <a:off x="5349661" y="2267160"/>
            <a:ext cx="269811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200" dirty="0">
                <a:latin typeface="+mj-lt"/>
              </a:rPr>
              <a:t>Tuổi xuân đang độ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Ngày xuân ngọt lành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Theo chân người lính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Về từ núi xanh</a:t>
            </a:r>
            <a:r>
              <a:rPr lang="vi-VN" sz="2200" dirty="0" smtClean="0">
                <a:latin typeface="+mj-lt"/>
              </a:rPr>
              <a:t>...</a:t>
            </a:r>
            <a:endParaRPr lang="vi-VN" sz="22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0399E2-DB5B-9020-A012-68D2B6ACCB69}"/>
              </a:ext>
            </a:extLst>
          </p:cNvPr>
          <p:cNvSpPr txBox="1"/>
          <p:nvPr/>
        </p:nvSpPr>
        <p:spPr>
          <a:xfrm>
            <a:off x="2712690" y="3713710"/>
            <a:ext cx="304102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200" dirty="0">
                <a:latin typeface="+mj-lt"/>
              </a:rPr>
              <a:t>Anh ngồi lặng lẽ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Dưới cội mai vàng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Dài bao thương nhớ</a:t>
            </a:r>
            <a:br>
              <a:rPr lang="vi-VN" sz="2200" dirty="0">
                <a:latin typeface="+mj-lt"/>
              </a:rPr>
            </a:br>
            <a:r>
              <a:rPr lang="vi-VN" sz="2200" dirty="0">
                <a:latin typeface="+mj-lt"/>
              </a:rPr>
              <a:t>Mùa xuân nhân </a:t>
            </a:r>
            <a:r>
              <a:rPr lang="vi-VN" sz="2200" dirty="0" smtClean="0">
                <a:latin typeface="+mj-lt"/>
              </a:rPr>
              <a:t>gian</a:t>
            </a:r>
            <a:endParaRPr lang="en-US" sz="2200" dirty="0">
              <a:latin typeface="+mj-lt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0917">
            <a:off x="6976285" y="2852492"/>
            <a:ext cx="2280262" cy="228026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0" y="0"/>
            <a:ext cx="9144000" cy="55342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8198" y="-197701"/>
            <a:ext cx="4950476" cy="1033734"/>
          </a:xfrm>
          <a:prstGeom prst="rect">
            <a:avLst/>
          </a:prstGeom>
        </p:spPr>
      </p:pic>
      <p:pic>
        <p:nvPicPr>
          <p:cNvPr id="2" name="Slide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60432" y="699542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8301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510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1036" y="88655"/>
            <a:ext cx="4332065" cy="395616"/>
            <a:chOff x="644526" y="2766774"/>
            <a:chExt cx="11553677" cy="1054970"/>
          </a:xfrm>
        </p:grpSpPr>
        <p:sp>
          <p:nvSpPr>
            <p:cNvPr id="8" name="TextBox 7"/>
            <p:cNvSpPr txBox="1"/>
            <p:nvPr/>
          </p:nvSpPr>
          <p:spPr>
            <a:xfrm>
              <a:off x="1906586" y="2766774"/>
              <a:ext cx="10291617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/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Tìm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hiểu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chung</a:t>
              </a:r>
              <a:endParaRPr lang="vi-VN" b="1" i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/>
              <a:endParaRPr lang="en-US" sz="1600" i="1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/>
              <a:r>
                <a:rPr lang="en-US" sz="1900" b="1" i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</p:grpSp>
      <p:cxnSp>
        <p:nvCxnSpPr>
          <p:cNvPr id="16" name="Straight Connector 74"/>
          <p:cNvCxnSpPr/>
          <p:nvPr/>
        </p:nvCxnSpPr>
        <p:spPr>
          <a:xfrm>
            <a:off x="3347864" y="627534"/>
            <a:ext cx="0" cy="367240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75"/>
          <p:cNvSpPr/>
          <p:nvPr/>
        </p:nvSpPr>
        <p:spPr>
          <a:xfrm>
            <a:off x="3209609" y="771451"/>
            <a:ext cx="288131" cy="288131"/>
          </a:xfrm>
          <a:prstGeom prst="ellipse">
            <a:avLst/>
          </a:prstGeom>
          <a:solidFill>
            <a:srgbClr val="339183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 smtClean="0">
                <a:solidFill>
                  <a:prstClr val="white"/>
                </a:solidFill>
                <a:latin typeface="Calibri Light" panose="020F0302020204030204" charset="0"/>
              </a:rPr>
              <a:t>1</a:t>
            </a:r>
            <a:endParaRPr lang="en-US" altLang="zh-CN" sz="1200" dirty="0">
              <a:solidFill>
                <a:prstClr val="white"/>
              </a:solidFill>
              <a:latin typeface="Calibri Light" panose="020F0302020204030204" charset="0"/>
            </a:endParaRPr>
          </a:p>
        </p:txBody>
      </p:sp>
      <p:sp>
        <p:nvSpPr>
          <p:cNvPr id="19" name="Oval 77"/>
          <p:cNvSpPr/>
          <p:nvPr/>
        </p:nvSpPr>
        <p:spPr>
          <a:xfrm>
            <a:off x="3203848" y="1491630"/>
            <a:ext cx="288131" cy="288131"/>
          </a:xfrm>
          <a:prstGeom prst="ellipse">
            <a:avLst/>
          </a:prstGeom>
          <a:solidFill>
            <a:srgbClr val="339183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>
                <a:solidFill>
                  <a:prstClr val="white"/>
                </a:solidFill>
                <a:latin typeface="Calibri Light" panose="020F0302020204030204" charset="0"/>
              </a:rPr>
              <a:t>2</a:t>
            </a:r>
          </a:p>
        </p:txBody>
      </p:sp>
      <p:sp>
        <p:nvSpPr>
          <p:cNvPr id="20" name="Oval 78"/>
          <p:cNvSpPr/>
          <p:nvPr/>
        </p:nvSpPr>
        <p:spPr>
          <a:xfrm>
            <a:off x="3203848" y="2067694"/>
            <a:ext cx="288131" cy="288131"/>
          </a:xfrm>
          <a:prstGeom prst="ellipse">
            <a:avLst/>
          </a:prstGeom>
          <a:solidFill>
            <a:srgbClr val="339183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 smtClean="0">
                <a:solidFill>
                  <a:prstClr val="white"/>
                </a:solidFill>
                <a:latin typeface="Calibri Light" panose="020F0302020204030204" charset="0"/>
              </a:rPr>
              <a:t>3</a:t>
            </a:r>
            <a:endParaRPr lang="en-US" altLang="zh-CN" sz="1200" dirty="0">
              <a:solidFill>
                <a:prstClr val="white"/>
              </a:solidFill>
              <a:latin typeface="Calibri Light" panose="020F030202020403020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91880" y="843558"/>
            <a:ext cx="518457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 smtClean="0">
                <a:latin typeface="+mj-lt"/>
              </a:rPr>
              <a:t>- Nguyễn </a:t>
            </a:r>
            <a:r>
              <a:rPr lang="vi-VN" sz="2400" dirty="0">
                <a:latin typeface="+mj-lt"/>
              </a:rPr>
              <a:t>Khoa Điềm (</a:t>
            </a:r>
            <a:r>
              <a:rPr lang="vi-VN" sz="2400" dirty="0" smtClean="0">
                <a:latin typeface="+mj-lt"/>
              </a:rPr>
              <a:t>1943).</a:t>
            </a:r>
            <a:endParaRPr lang="vi-VN" sz="2400" dirty="0">
              <a:latin typeface="+mj-lt"/>
            </a:endParaRPr>
          </a:p>
          <a:p>
            <a:pPr algn="just"/>
            <a:endParaRPr lang="vi-VN" sz="1200" dirty="0" smtClean="0">
              <a:latin typeface="+mj-lt"/>
            </a:endParaRPr>
          </a:p>
          <a:p>
            <a:pPr algn="just"/>
            <a:r>
              <a:rPr lang="vi-VN" sz="2400" dirty="0" smtClean="0">
                <a:latin typeface="+mj-lt"/>
              </a:rPr>
              <a:t>- </a:t>
            </a:r>
            <a:r>
              <a:rPr lang="vi-VN" sz="2400" dirty="0">
                <a:latin typeface="+mj-lt"/>
              </a:rPr>
              <a:t>Quê quán: </a:t>
            </a:r>
            <a:r>
              <a:rPr lang="vi-VN" sz="2400" dirty="0" smtClean="0">
                <a:latin typeface="+mj-lt"/>
              </a:rPr>
              <a:t>Thừa </a:t>
            </a:r>
            <a:r>
              <a:rPr lang="vi-VN" sz="2400" dirty="0">
                <a:latin typeface="+mj-lt"/>
              </a:rPr>
              <a:t>Thiên-Huế.</a:t>
            </a:r>
          </a:p>
          <a:p>
            <a:pPr algn="just"/>
            <a:endParaRPr lang="vi-VN" sz="1400" dirty="0" smtClean="0">
              <a:latin typeface="+mj-lt"/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 smtClean="0">
                <a:latin typeface="Times New Roman" panose="02020603050405020304" pitchFamily="18" charset="0"/>
              </a:rPr>
              <a:t>Thơ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ông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thể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hiện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tình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yêu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quê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hương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đất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nước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tha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thiết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với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nhiều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</a:t>
            </a:r>
            <a:r>
              <a:rPr lang="en-US" sz="2400" dirty="0" err="1">
                <a:latin typeface="Times New Roman" panose="02020603050405020304" pitchFamily="18" charset="0"/>
              </a:rPr>
              <a:t>uy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sâu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sắc</a:t>
            </a:r>
            <a:r>
              <a:rPr lang="en-US" sz="2400" dirty="0" smtClean="0">
                <a:latin typeface="Times New Roman" panose="02020603050405020304" pitchFamily="18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</a:rPr>
              <a:t>Tác </a:t>
            </a:r>
            <a:r>
              <a:rPr lang="vi-VN" sz="2400" dirty="0">
                <a:latin typeface="Times New Roman" panose="02020603050405020304" pitchFamily="18" charset="0"/>
              </a:rPr>
              <a:t>phẩm chính: </a:t>
            </a:r>
            <a:r>
              <a:rPr lang="vi-VN" sz="2400" i="1" dirty="0">
                <a:latin typeface="Times New Roman" panose="02020603050405020304" pitchFamily="18" charset="0"/>
              </a:rPr>
              <a:t>Đất ngoại </a:t>
            </a:r>
            <a:r>
              <a:rPr lang="vi-VN" sz="2400" i="1" dirty="0" smtClean="0">
                <a:latin typeface="Times New Roman" panose="02020603050405020304" pitchFamily="18" charset="0"/>
              </a:rPr>
              <a:t>ô</a:t>
            </a:r>
            <a:r>
              <a:rPr lang="en-US" sz="2400" i="1" dirty="0" smtClean="0">
                <a:latin typeface="Times New Roman" panose="02020603050405020304" pitchFamily="18" charset="0"/>
              </a:rPr>
              <a:t> (1972)</a:t>
            </a:r>
            <a:r>
              <a:rPr lang="vi-VN" sz="2400" i="1" dirty="0" smtClean="0">
                <a:latin typeface="Times New Roman" panose="02020603050405020304" pitchFamily="18" charset="0"/>
              </a:rPr>
              <a:t>, </a:t>
            </a:r>
            <a:r>
              <a:rPr lang="vi-VN" sz="2400" i="1" dirty="0">
                <a:latin typeface="Times New Roman" panose="02020603050405020304" pitchFamily="18" charset="0"/>
              </a:rPr>
              <a:t>Mặt đường khát </a:t>
            </a:r>
            <a:r>
              <a:rPr lang="vi-VN" sz="2400" i="1" dirty="0" smtClean="0">
                <a:latin typeface="Times New Roman" panose="02020603050405020304" pitchFamily="18" charset="0"/>
              </a:rPr>
              <a:t>vọng</a:t>
            </a:r>
            <a:r>
              <a:rPr lang="en-US" sz="2400" i="1" dirty="0" smtClean="0">
                <a:latin typeface="Times New Roman" panose="02020603050405020304" pitchFamily="18" charset="0"/>
              </a:rPr>
              <a:t> (1974)</a:t>
            </a:r>
            <a:r>
              <a:rPr lang="vi-VN" sz="2400" i="1" dirty="0" smtClean="0">
                <a:latin typeface="Times New Roman" panose="02020603050405020304" pitchFamily="18" charset="0"/>
              </a:rPr>
              <a:t>, </a:t>
            </a:r>
            <a:r>
              <a:rPr lang="vi-VN" sz="2400" i="1" dirty="0">
                <a:latin typeface="Times New Roman" panose="02020603050405020304" pitchFamily="18" charset="0"/>
              </a:rPr>
              <a:t>Ngôi nhà có ngọn lửa </a:t>
            </a:r>
            <a:r>
              <a:rPr lang="vi-VN" sz="2400" i="1" dirty="0" smtClean="0">
                <a:latin typeface="Times New Roman" panose="02020603050405020304" pitchFamily="18" charset="0"/>
              </a:rPr>
              <a:t>ấm</a:t>
            </a:r>
            <a:r>
              <a:rPr lang="en-US" sz="2400" i="1" dirty="0">
                <a:latin typeface="Times New Roman" panose="02020603050405020304" pitchFamily="18" charset="0"/>
              </a:rPr>
              <a:t> </a:t>
            </a:r>
            <a:r>
              <a:rPr lang="en-US" sz="2400" i="1" dirty="0" smtClean="0">
                <a:latin typeface="Times New Roman" panose="02020603050405020304" pitchFamily="18" charset="0"/>
              </a:rPr>
              <a:t>(1986),…</a:t>
            </a:r>
            <a:endParaRPr lang="vi-VN" sz="2400" i="1" dirty="0">
              <a:latin typeface="+mj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44960" y="1433886"/>
            <a:ext cx="2800479" cy="3492146"/>
            <a:chOff x="-108520" y="777864"/>
            <a:chExt cx="2942359" cy="4205912"/>
          </a:xfrm>
        </p:grpSpPr>
        <p:pic>
          <p:nvPicPr>
            <p:cNvPr id="18" name="Picture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rcRect l="20688" t="15081" r="6596"/>
            <a:stretch>
              <a:fillRect/>
            </a:stretch>
          </p:blipFill>
          <p:spPr>
            <a:xfrm>
              <a:off x="-108520" y="777864"/>
              <a:ext cx="2942359" cy="4205912"/>
            </a:xfrm>
            <a:prstGeom prst="rect">
              <a:avLst/>
            </a:prstGeom>
          </p:spPr>
        </p:pic>
        <p:pic>
          <p:nvPicPr>
            <p:cNvPr id="21" name="Picture 7"/>
            <p:cNvPicPr>
              <a:picLocks noChangeAspect="1"/>
            </p:cNvPicPr>
            <p:nvPr/>
          </p:nvPicPr>
          <p:blipFill>
            <a:blip r:embed="rId6"/>
            <a:srcRect l="20688" t="15081" r="6596"/>
            <a:stretch>
              <a:fillRect/>
            </a:stretch>
          </p:blipFill>
          <p:spPr>
            <a:xfrm>
              <a:off x="122589" y="984020"/>
              <a:ext cx="2699535" cy="3858811"/>
            </a:xfrm>
            <a:prstGeom prst="rect">
              <a:avLst/>
            </a:prstGeom>
          </p:spPr>
        </p:pic>
      </p:grpSp>
      <p:sp>
        <p:nvSpPr>
          <p:cNvPr id="22" name="Rectangle 21"/>
          <p:cNvSpPr/>
          <p:nvPr/>
        </p:nvSpPr>
        <p:spPr>
          <a:xfrm>
            <a:off x="415039" y="564596"/>
            <a:ext cx="1924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vi-VN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val 78"/>
          <p:cNvSpPr/>
          <p:nvPr/>
        </p:nvSpPr>
        <p:spPr>
          <a:xfrm>
            <a:off x="3203848" y="3219822"/>
            <a:ext cx="288131" cy="288131"/>
          </a:xfrm>
          <a:prstGeom prst="ellipse">
            <a:avLst/>
          </a:prstGeom>
          <a:solidFill>
            <a:srgbClr val="339183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>
                <a:solidFill>
                  <a:prstClr val="white"/>
                </a:solidFill>
                <a:latin typeface="Calibri Light" panose="020F0302020204030204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3797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6" y="18021"/>
            <a:ext cx="9157882" cy="51254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473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398935"/>
            <a:ext cx="4817022" cy="1371395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351200" y="1491630"/>
            <a:ext cx="8325256" cy="3240359"/>
          </a:xfrm>
          <a:prstGeom prst="round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32428" y="2032731"/>
            <a:ext cx="5337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…………………………….....</a:t>
            </a:r>
            <a:r>
              <a:rPr lang="vi-VN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.......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defTabSz="685800">
              <a:lnSpc>
                <a:spcPct val="150000"/>
              </a:lnSpc>
            </a:pP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…………………………….....</a:t>
            </a:r>
            <a:r>
              <a:rPr lang="vi-VN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.......</a:t>
            </a:r>
            <a:endParaRPr lang="en-US" sz="24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</a:pP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……………….</a:t>
            </a:r>
            <a:r>
              <a:rPr lang="vi-VN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........</a:t>
            </a:r>
            <a:endParaRPr lang="en-US" sz="24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</a:pP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</a:t>
            </a:r>
            <a:r>
              <a:rPr lang="vi-VN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.......</a:t>
            </a:r>
            <a:endParaRPr lang="en-US" sz="2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Google Shape;666;p1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C86A7E87-4473-8A5D-FE36-8FCFA563595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47274" y="1480897"/>
            <a:ext cx="2952328" cy="32825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roup 17"/>
          <p:cNvGrpSpPr/>
          <p:nvPr/>
        </p:nvGrpSpPr>
        <p:grpSpPr>
          <a:xfrm>
            <a:off x="151036" y="88655"/>
            <a:ext cx="4332065" cy="395616"/>
            <a:chOff x="644526" y="2766774"/>
            <a:chExt cx="11553677" cy="1054970"/>
          </a:xfrm>
        </p:grpSpPr>
        <p:sp>
          <p:nvSpPr>
            <p:cNvPr id="24" name="TextBox 23"/>
            <p:cNvSpPr txBox="1"/>
            <p:nvPr/>
          </p:nvSpPr>
          <p:spPr>
            <a:xfrm>
              <a:off x="1906586" y="2766774"/>
              <a:ext cx="10291617" cy="9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7402"/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Tìm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hiểu</a:t>
              </a:r>
              <a:r>
                <a:rPr lang="en-US" b="1" i="1" dirty="0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b="1" i="1" dirty="0" err="1" smtClean="0">
                  <a:solidFill>
                    <a:srgbClr val="4BACC6">
                      <a:lumMod val="75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chung</a:t>
              </a:r>
              <a:endParaRPr lang="vi-VN" b="1" i="1" dirty="0">
                <a:solidFill>
                  <a:srgbClr val="4BACC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644526" y="2823876"/>
              <a:ext cx="1269206" cy="80467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7402"/>
              <a:endParaRPr lang="en-US" sz="1600" i="1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95023" y="2795827"/>
              <a:ext cx="907206" cy="1025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07402"/>
              <a:r>
                <a:rPr lang="en-US" sz="1900" b="1" i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</p:grpSp>
      <p:sp>
        <p:nvSpPr>
          <p:cNvPr id="33" name="Rectangle 32"/>
          <p:cNvSpPr/>
          <p:nvPr/>
        </p:nvSpPr>
        <p:spPr>
          <a:xfrm>
            <a:off x="430079" y="394841"/>
            <a:ext cx="1924713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vi-VN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6393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SCREEN_RECS_UPDATED" val="C:\Users\HP\Desktop\Elearning ĐỒNG DAO MÙA XUÂN 1\"/>
  <p:tag name="ISPRING_RESOURCE_FOLDER" val="C:\Users\HP\Desktop\Elearning ĐỒNG DAO MÙA XUÂN 1\"/>
  <p:tag name="ISPRING_PRESENTATION_PATH" val="C:\Users\HP\Desktop\Elearning ĐỒNG DAO MÙA XUÂN 1.pptx"/>
  <p:tag name="ISPRING_PRESENTATION_TITLE" val="Elearning ĐỒNG DAO MÙA XUÂN 1"/>
  <p:tag name="ISPRING_FIRST_PUBLISH" val="1"/>
  <p:tag name="ISPRING_UUID" val="{E85DEBDC-B17C-427C-9178-5C2A63B60DA7}"/>
  <p:tag name="FLASHSPRING_ZOOM_TAG" val="37"/>
  <p:tag name="ISPRING_PRESENTATION_INFO_2" val="&lt;?xml version=&quot;1.0&quot; encoding=&quot;UTF-8&quot; standalone=&quot;no&quot; ?&gt;&#10;&lt;presentation2&gt;&#10;&#10;  &lt;slides&gt;&#10;    &lt;slide id=&quot;{2B315222-1276-41DA-ABD9-A780D2A4EA09}&quot; pptId=&quot;418&quot;/&gt;&#10;    &lt;slide id=&quot;{6A54CA63-1E71-425C-BBB1-1A1C48A16195}&quot; pptId=&quot;428&quot;/&gt;&#10;    &lt;slide id=&quot;{8C637A9C-9A96-469E-AA65-08E41CAD0AFF}&quot; pptId=&quot;427&quot;/&gt;&#10;    &lt;slide id=&quot;{06F2B948-761C-400C-8504-9CA58C2F5709}&quot; pptId=&quot;425&quot;/&gt;&#10;    &lt;slide id=&quot;{409C41FC-9D21-4938-822D-03DDC9AB89B8}&quot; pptId=&quot;429&quot;/&gt;&#10;    &lt;slide id=&quot;{84105F52-FB00-4315-9274-CFC36C97884D}&quot; pptId=&quot;285&quot;/&gt;&#10;    &lt;slide id=&quot;{D3FC4FCF-E329-4860-A495-ACC79C8F252F}&quot; pptId=&quot;356&quot;/&gt;&#10;    &lt;slide id=&quot;{BD3B56DA-21A4-44CE-B453-1C96F0A92970}&quot; pptId=&quot;345&quot;/&gt;&#10;    &lt;slide id=&quot;{9BCEEDB8-1433-4127-8327-444026866E58}&quot; pptId=&quot;385&quot;/&gt;&#10;    &lt;slide id=&quot;{B3EBFBF8-1A66-459B-B0D5-89B47738A279}&quot; pptId=&quot;358&quot;/&gt;&#10;    &lt;slide id=&quot;{E362C258-C998-4B6E-A71A-29AB26BC25DC}&quot; pptId=&quot;386&quot;/&gt;&#10;    &lt;slide id=&quot;{5A9C0342-56D2-44D6-98D2-24B6872E67D9}&quot; pptId=&quot;430&quot;/&gt;&#10;    &lt;slide id=&quot;{263F3804-05B1-4B65-B934-74CAB497FFDD}&quot; pptId=&quot;431&quot;/&gt;&#10;    &lt;slide id=&quot;{E0A13191-EA29-4B0F-B945-3555F029699F}&quot; pptId=&quot;432&quot;/&gt;&#10;    &lt;slide id=&quot;{716736F0-6608-4A1D-BD57-A8B0157522A0}&quot; pptId=&quot;359&quot;/&gt;&#10;    &lt;slide id=&quot;{BAD983F4-31FB-483B-9E32-951935AA6174}&quot; pptId=&quot;393&quot;/&gt;&#10;    &lt;slide id=&quot;{6DAF6FDF-3AD2-48B3-A3FE-EEA7F73B17FB}&quot; pptId=&quot;392&quot;/&gt;&#10;    &lt;slide id=&quot;{7DA42A8F-B726-4D5D-95B3-4BEEFC940CE6}&quot; pptId=&quot;388&quot;/&gt;&#10;    &lt;slide id=&quot;{6C85734A-EF3F-48BF-AD58-6B78E7D70267}&quot; pptId=&quot;389&quot;/&gt;&#10;    &lt;slide id=&quot;{49FA8DC3-68D4-4069-8F4B-30416202D36E}&quot; pptId=&quot;390&quot;/&gt;&#10;    &lt;slide id=&quot;{32BD69B1-D1D3-401B-B1A0-FAD135602A2C}&quot; pptId=&quot;394&quot;/&gt;&#10;    &lt;slide id=&quot;{50E89453-9982-4361-B638-13CDA0B8B5D3}&quot; pptId=&quot;434&quot;/&gt;&#10;    &lt;slide id=&quot;{280EF1DA-5251-48A0-A2F4-00E6868E05BF}&quot; pptId=&quot;395&quot;/&gt;&#10;    &lt;slide id=&quot;{EAF48A87-F1ED-4F1E-A078-07B651685DA7}&quot; pptId=&quot;420&quot;/&gt;&#10;    &lt;slide id=&quot;{8EE3373F-B5AD-411F-9D40-128BAD509C2F}&quot; pptId=&quot;405&quot;/&gt;&#10;    &lt;slide id=&quot;{7E2318B2-CDE4-433C-B007-13B64795A3A9}&quot; pptId=&quot;421&quot;/&gt;&#10;    &lt;slide id=&quot;{C8585F9D-BDAE-45A2-B76C-6CF8A71B4864}&quot; pptId=&quot;422&quot;/&gt;&#10;    &lt;slide id=&quot;{C59A597A-291E-421B-B612-9C24FE588BD5}&quot; pptId=&quot;423&quot;/&gt;&#10;    &lt;slide id=&quot;{41B647F5-9AFE-45C0-97CF-A01837E31E1C}&quot; pptId=&quot;424&quot;/&gt;&#10;    &lt;slide id=&quot;{9DBF3C7B-7B65-496B-80BB-61323EDC983C}&quot; pptId=&quot;433&quot;/&gt;&#10;    &lt;slide id=&quot;{14BF7B0F-A5E6-46E6-8C10-B4C57DBDBF9C}&quot; pptId=&quot;409&quot;/&gt;&#10;    &lt;slide id=&quot;{5250C83A-FDF4-4226-BC1B-F41F49B8E157}&quot; pptId=&quot;411&quot;/&gt;&#10;    &lt;slide id=&quot;{FDB6158B-26ED-4C25-BD42-F9D4DFA43364}&quot; pptId=&quot;414&quot;/&gt;&#10;  &lt;/slides&gt;&#10;&#10;  &lt;narration&gt;&#10;    &lt;audioTracks&gt;&#10;      &lt;audioTrack muted=&quot;false&quot; name=&quot;Nhạc nền mp3&quot; resource=&quot;1752e7c8&quot; slideId=&quot;{2B315222-1276-41DA-ABD9-A780D2A4EA09}&quot; startTime=&quot;0&quot; stepIndex=&quot;1&quot; volume=&quot;1&quot;&gt;&#10;        &lt;audio channels=&quot;1&quot; format=&quot;fltp&quot; sampleRate=&quot;48000&quot;/&gt;&#10;      &lt;/audioTrack&gt;&#10;      &lt;audioTrack muted=&quot;false&quot; name=&quot;Nhạc nền mp3 (2)&quot; resource=&quot;0be3a496&quot; slideId=&quot;{6A54CA63-1E71-425C-BBB1-1A1C48A16195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3)&quot; resource=&quot;6ab82048&quot; slideId=&quot;{8C637A9C-9A96-469E-AA65-08E41CAD0AFF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4)&quot; resource=&quot;bd4532b9&quot; slideId=&quot;{06F2B948-761C-400C-8504-9CA58C2F5709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5)&quot; resource=&quot;ad4940a9&quot; slideId=&quot;{84105F52-FB00-4315-9274-CFC36C97884D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6)&quot; resource=&quot;15ce0902&quot; slideId=&quot;{D3FC4FCF-E329-4860-A495-ACC79C8F252F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7)&quot; resource=&quot;1f8ce268&quot; slideId=&quot;{BD3B56DA-21A4-44CE-B453-1C96F0A92970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8)&quot; resource=&quot;7ac2d477&quot; slideId=&quot;{9BCEEDB8-1433-4127-8327-444026866E58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9)&quot; resource=&quot;b5e48578&quot; slideId=&quot;{B3EBFBF8-1A66-459B-B0D5-89B47738A279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0)&quot; resource=&quot;44e25cb8&quot; slideId=&quot;{E362C258-C998-4B6E-A71A-29AB26BC25DC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1)&quot; resource=&quot;d58ef292&quot; slideId=&quot;{5A9C0342-56D2-44D6-98D2-24B6872E67D9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2)&quot; resource=&quot;8fde655c&quot; slideId=&quot;{263F3804-05B1-4B65-B934-74CAB497FFDD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3)&quot; resource=&quot;19fb3c96&quot; slideId=&quot;{E0A13191-EA29-4B0F-B945-3555F029699F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4)&quot; resource=&quot;eda79b91&quot; slideId=&quot;{716736F0-6608-4A1D-BD57-A8B0157522A0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5)&quot; resource=&quot;98394371&quot; slideId=&quot;{BAD983F4-31FB-483B-9E32-951935AA6174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6)&quot; resource=&quot;1b41a90d&quot; slideId=&quot;{6DAF6FDF-3AD2-48B3-A3FE-EEA7F73B17FB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7)&quot; resource=&quot;014bac9a&quot; slideId=&quot;{7DA42A8F-B726-4D5D-95B3-4BEEFC940CE6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8)&quot; resource=&quot;d62ca26f&quot; slideId=&quot;{6C85734A-EF3F-48BF-AD58-6B78E7D70267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19)&quot; resource=&quot;7a2c86ce&quot; slideId=&quot;{49FA8DC3-68D4-4069-8F4B-30416202D36E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20)&quot; resource=&quot;8bfcf20c&quot; slideId=&quot;{32BD69B1-D1D3-401B-B1A0-FAD135602A2C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21)&quot; resource=&quot;e68c6ac4&quot; slideId=&quot;{50E89453-9982-4361-B638-13CDA0B8B5D3}&quot; startTime=&quot;0&quot; stepIndex=&quot;0&quot; volume=&quot;1&quot;&gt;&#10;        &lt;audio channels=&quot;1&quot; format=&quot;fltp&quot; sampleRate=&quot;48000&quot;/&gt;&#10;      &lt;/audioTrack&gt;&#10;      &lt;audioTrack muted=&quot;false&quot; name=&quot;Nhạc nền mp3 (22)&quot; resource=&quot;18ffd355&quot; slideId=&quot;{280EF1DA-5251-48A0-A2F4-00E6868E05BF}&quot; startTime=&quot;0&quot; stepIndex=&quot;0&quot; volume=&quot;1&quot;&gt;&#10;        &lt;audio channels=&quot;1&quot; format=&quot;fltp&quot; sampleRate=&quot;48000&quot;/&gt;&#10;      &lt;/audioTrack&gt;&#10;    &lt;/audioTracks&gt;&#10;    &lt;videoTracks/&gt;&#10;  &lt;/narration&gt;&#10;&#10;&lt;/presentation2&gt;&#10;"/>
  <p:tag name="ISPRING_LMS_API_VERSION" val="SCORM 2004 (2nd edition)"/>
  <p:tag name="ISPRING_ULTRA_SCORM_COURSE_ID" val="F6037A25-5D3F-406E-AA4F-91A664212EC3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s\uFFFDL{F3FA3944-A7EE-451F-B150-DD94998EE242}&quot;,&quot;C:\\Users\\HP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SCORM_PASSING_SCORE" val="0.000000"/>
  <p:tag name="ISPRING_CURRENT_PLAYER_ID" val="universa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6.463"/>
  <p:tag name="GENSWF_SLIDE_UID" val="{5B46AD03-A353-4558-BF7F-975D6D7BF5B3}:345"/>
  <p:tag name="ISPRING_SLIDE_ID_2" val="{BD3B56DA-21A4-44CE-B453-1C96F0A92970}"/>
  <p:tag name="GENSWF_ADVANCE_TIME" val="35.08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9.620"/>
  <p:tag name="TIMING" val="|3.332|3.088|5.085|22.361|19.531"/>
  <p:tag name="GENSWF_SLIDE_UID" val="{2B0B857A-FD01-4301-8C19-32A3C71AEE81}:385"/>
  <p:tag name="ISPRING_SLIDE_ID_2" val="{9BCEEDB8-1433-4127-8327-444026866E5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1.798"/>
  <p:tag name="TIMING" val="|3.876|5.116"/>
  <p:tag name="GENSWF_SLIDE_UID" val="{82EFF442-5E75-4E48-9F27-4C0B09DF5278}:358"/>
  <p:tag name="ISPRING_SLIDE_ID_2" val="{B3EBFBF8-1A66-459B-B0D5-89B47738A27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9.938|2.139"/>
  <p:tag name="GENSWF_SLIDE_UID" val="{99F497EC-F94A-4005-BA14-FA14B21FA602}:386"/>
  <p:tag name="ISPRING_SLIDE_ID_2" val="{E362C258-C998-4B6E-A71A-29AB26BC25DC}"/>
  <p:tag name="GENSWF_ADVANCE_TIME" val="35.0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41.744"/>
  <p:tag name="TIMING" val="|8.721|3.257|1.081"/>
  <p:tag name="ISPRING_CUSTOM_TIMING_USED" val="1"/>
  <p:tag name="GENSWF_SLIDE_UID" val="{BB814A02-6B7B-47B2-A440-A00E0A956663}:430"/>
  <p:tag name="ISPRING_SLIDE_ID_2" val="{5A9C0342-56D2-44D6-98D2-24B6872E67D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2.564"/>
  <p:tag name="TIMING" val="|1.323|10.197|11.332|5.073|1.889|2.72|4.302|1.923|2.47|1.287|1.427|1.105"/>
  <p:tag name="GENSWF_SLIDE_UID" val="{1CCD0C48-3641-4B91-AD11-EF798C3B171C}:431"/>
  <p:tag name="ISPRING_SLIDE_ID_2" val="{263F3804-05B1-4B65-B934-74CAB497FFDD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3.779"/>
  <p:tag name="TIMING" val="|4.781|3.161"/>
  <p:tag name="GENSWF_SLIDE_UID" val="{22400393-DCBD-4911-8E35-962A9113A283}:432"/>
  <p:tag name="ISPRING_SLIDE_ID_2" val="{E0A13191-EA29-4B0F-B945-3555F029699F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4.755"/>
  <p:tag name="TIMING" val="|18.62|4.297"/>
  <p:tag name="GENSWF_SLIDE_UID" val="{09C3DCD9-264C-4018-ACFE-F788CD57CD96}:359"/>
  <p:tag name="ISPRING_SLIDE_ID_2" val="{716736F0-6608-4A1D-BD57-A8B0157522A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8.094"/>
  <p:tag name="TIMING" val="|1.614|2.326|1.52|7.119|20.623"/>
  <p:tag name="GENSWF_SLIDE_UID" val="{8E6C3C65-19C9-40FD-A6BE-825FA0E61413}:393"/>
  <p:tag name="ISPRING_SLIDE_ID_2" val="{BAD983F4-31FB-483B-9E32-951935AA6174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46|4.677|2.061"/>
  <p:tag name="GENSWF_SLIDE_UID" val="{520613E8-DE32-4CB1-B20C-88D780759D3F}:392"/>
  <p:tag name="ISPRING_SLIDE_ID_2" val="{6DAF6FDF-3AD2-48B3-A3FE-EEA7F73B17FB}"/>
  <p:tag name="GENSWF_ADVANCE_TIME" val="35.08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1.867"/>
  <p:tag name="ISPRING_CUSTOM_TIMING_USED" val="1"/>
  <p:tag name="ISPRING_SLIDE_ID_2" val="{4F59F45E-03E2-446C-88A6-249B97B3C527}"/>
  <p:tag name="GENSWF_SLIDE_TITLE" val="Trang bìa"/>
  <p:tag name="GENSWF_ADVANCE_TIME" val="57.000"/>
  <p:tag name="ISPRING_SLIDE_INDENT_LEVEL" val="0"/>
  <p:tag name="GENSWF_SLIDE_UID" val="{E8596364-7D1B-4C7D-8811-19CB2F44C6EB}:43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3.462|1.714|1.903|2.073"/>
  <p:tag name="GENSWF_SLIDE_UID" val="{97610B38-FE85-43B0-A36F-8D387E70702C}:388"/>
  <p:tag name="ISPRING_SLIDE_ID_2" val="{7DA42A8F-B726-4D5D-95B3-4BEEFC940CE6}"/>
  <p:tag name="GENSWF_ADVANCE_TIME" val="35.08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2.02|2.581"/>
  <p:tag name="GENSWF_SLIDE_UID" val="{03A2CEA5-4640-45C6-BABE-03C528639C2F}:389"/>
  <p:tag name="ISPRING_SLIDE_ID_2" val="{6C85734A-EF3F-48BF-AD58-6B78E7D70267}"/>
  <p:tag name="GENSWF_ADVANCE_TIME" val="35.08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2.016|1.205"/>
  <p:tag name="GENSWF_SLIDE_UID" val="{B44A9C79-2860-4329-AF07-61C7B7C81DA8}:390"/>
  <p:tag name="ISPRING_SLIDE_ID_2" val="{49FA8DC3-68D4-4069-8F4B-30416202D36E}"/>
  <p:tag name="GENSWF_ADVANCE_TIME" val="35.08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0.242|7.554"/>
  <p:tag name="GENSWF_SLIDE_UID" val="{701D1D52-3553-47C2-BAF7-DA3E4EAD17F5}:394"/>
  <p:tag name="ISPRING_SLIDE_ID_2" val="{32BD69B1-D1D3-401B-B1A0-FAD135602A2C}"/>
  <p:tag name="GENSWF_ADVANCE_TIME" val="35.08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HP\Desktop\Elearning ĐỒNG DAO MÙA XUÂN 1\quiz\quiz2.quiz"/>
  <p:tag name="ISPRING_QUIZ_RELATIVE_PATH" val="Elearning ĐỒNG DAO MÙA XUÂN 1\quiz\quiz2.quiz"/>
  <p:tag name="ISPRING_SLIDE_INDENT_LEVEL" val="0"/>
  <p:tag name="GENSWF_SLIDE_UID" val="{C4EC7A5D-E570-4573-A84F-CAD8F7BD6216}:434"/>
  <p:tag name="GENSWF_ADVANCE_TIME" val="42.500"/>
  <p:tag name="TIMING" val="|5.638|0.984|2.953"/>
  <p:tag name="ISPRING_CUSTOM_TIMING_USED" val="1"/>
  <p:tag name="ISPRING_SLIDE_ID_2" val="{50E89453-9982-4361-B638-13CDA0B8B5D3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4.027"/>
  <p:tag name="TIMING" val="|22.286|34.566"/>
  <p:tag name="GENSWF_SLIDE_UID" val="{E003CA57-F6E7-4CE0-8073-E61AF95A9788}:395"/>
  <p:tag name="ISPRING_SLIDE_ID_2" val="{280EF1DA-5251-48A0-A2F4-00E6868E05BF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7.336"/>
  <p:tag name="TIMING" val="|8.392"/>
  <p:tag name="GENSWF_SLIDE_UID" val="{2368DDC0-5A1D-4719-A15D-2167142FE074}:420"/>
  <p:tag name="ISPRING_SLIDE_ID_2" val="{EAF48A87-F1ED-4F1E-A078-07B651685DA7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2.668"/>
  <p:tag name="TIMING" val="|2.528"/>
  <p:tag name="GENSWF_SLIDE_UID" val="{9D65F372-426B-477E-950B-F72654E231D7}:405"/>
  <p:tag name="ISPRING_SLIDE_ID_2" val="{8EE3373F-B5AD-411F-9D40-128BAD509C2F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4.601"/>
  <p:tag name="TIMING" val="|6.539|23.065"/>
  <p:tag name="GENSWF_SLIDE_UID" val="{5D62D680-5ED1-449F-BB4B-070F558CC2FE}:421"/>
  <p:tag name="ISPRING_SLIDE_ID_2" val="{7E2318B2-CDE4-433C-B007-13B64795A3A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.136"/>
  <p:tag name="GENSWF_SLIDE_UID" val="{4EFA1E11-6782-43FB-A2B1-E24DACC9706F}:422"/>
  <p:tag name="ISPRING_SLIDE_ID_2" val="{C8585F9D-BDAE-45A2-B76C-6CF8A71B4864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5.146"/>
  <p:tag name="TIMING" val="|9.058|6.562|1.284|0.88|0.87|0.753|0.856|2.857|2.312|0.797|2.751|1.968|0.844|0.937|0.75|0.876|1.343|2.766"/>
  <p:tag name="GENSWF_SLIDE_UID" val="{4633AD2D-C4EA-4985-8209-5187D751BC17}:418"/>
  <p:tag name="ISPRING_SLIDE_ID_2" val="{2B315222-1276-41DA-ABD9-A780D2A4EA09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3.916"/>
  <p:tag name="TIMING" val="|5.32|2.129"/>
  <p:tag name="GENSWF_SLIDE_UID" val="{D16F68E3-8EAC-4988-89C3-DF489AC5828F}:423"/>
  <p:tag name="ISPRING_SLIDE_ID_2" val="{C59A597A-291E-421B-B612-9C24FE588BD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0.638"/>
  <p:tag name="TIMING" val="|2.923|5.946"/>
  <p:tag name="GENSWF_SLIDE_UID" val="{1064B707-CDA8-444A-8021-9ED5C46E5FC8}:424"/>
  <p:tag name="ISPRING_SLIDE_ID_2" val="{41B647F5-9AFE-45C0-97CF-A01837E31E1C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0.761"/>
  <p:tag name="TIMING" val="|9.369|5.188|4.757|5.718"/>
  <p:tag name="GENSWF_SLIDE_UID" val="{DEF5C40B-75A9-42DC-8D64-56DFDC7683F5}:433"/>
  <p:tag name="ISPRING_SLIDE_ID_2" val="{9DBF3C7B-7B65-496B-80BB-61323EDC983C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2.525"/>
  <p:tag name="TIMING" val="|3.714|1.191|1.953|2.608|2.9"/>
  <p:tag name="GENSWF_SLIDE_UID" val="{34B15776-523B-476E-8D61-CCC21C3831A0}:409"/>
  <p:tag name="ISPRING_SLIDE_ID_2" val="{14BF7B0F-A5E6-46E6-8C10-B4C57DBDBF9C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3.261"/>
  <p:tag name="TIMING" val="|9.431"/>
  <p:tag name="GENSWF_SLIDE_UID" val="{630E3F04-DB8C-4A28-BF02-BC1F50F9A2DE}:411"/>
  <p:tag name="ISPRING_SLIDE_ID_2" val="{5250C83A-FDF4-4226-BC1B-F41F49B8E157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.594"/>
  <p:tag name="GENSWF_SLIDE_UID" val="{4BF79573-E8EE-46B7-AFB8-5FD166EC3E18}:414"/>
  <p:tag name="ISPRING_SLIDE_ID_2" val="{FDB6158B-26ED-4C25-BD42-F9D4DFA43364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000"/>
  <p:tag name="TIMING" val="|1.517"/>
  <p:tag name="ISPRING_SLIDE_ID_2" val="{5EBA5590-911D-4737-B7FA-2A02626ADAF4}"/>
  <p:tag name="GENSWF_SLIDE_UID" val="{43204AD4-C53A-487D-9D77-81F64A85CE48}:43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|0.001"/>
  <p:tag name="ISPRING_SLIDE_ID_2" val="{1C5BE89D-240F-4C62-AF2D-6F37BC120D11}"/>
  <p:tag name="GENSWF_ADVANCE_TIME" val="30.000"/>
  <p:tag name="ISPRING_SLIDE_INDENT_LEVEL" val="0"/>
  <p:tag name="GENSWF_SLIDE_UID" val="{9B802650-2046-40DB-A897-940D684FD951}:43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38863C64-750E-4B81-B9A9-00C422018C21}"/>
  <p:tag name="GENSWF_ADVANCE_TIME" val="30.000"/>
  <p:tag name="ISPRING_SLIDE_INDENT_LEVEL" val="0"/>
  <p:tag name="GENSWF_SLIDE_UID" val="{4111D0B9-2033-4346-AA80-05F9FF6D6077}:43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9.173"/>
  <p:tag name="TIMING" val="|5.141|4.895|22.511|2.084"/>
  <p:tag name="GENSWF_SLIDE_UID" val="{5B750B78-3186-4DE8-8B38-10B1AA03B379}:428"/>
  <p:tag name="ISPRING_SLIDE_ID_2" val="{6A54CA63-1E71-425C-BBB1-1A1C48A1619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9.935"/>
  <p:tag name="GENSWF_SLIDE_UID" val="{34CE9F14-A4A1-467B-92E6-E4AE91FEB585}:427"/>
  <p:tag name="ISPRING_SLIDE_ID_2" val="{8C637A9C-9A96-469E-AA65-08E41CAD0AFF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1.739"/>
  <p:tag name="TIMING" val="|16.911|2.848|4.426"/>
  <p:tag name="GENSWF_SLIDE_UID" val="{1195E0EC-38E1-4E90-A8E5-05F31667A88E}:425"/>
  <p:tag name="ISPRING_SLIDE_ID_2" val="{06F2B948-761C-400C-8504-9CA58C2F570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4.073"/>
  <p:tag name="GENSWF_SLIDE_UID" val="{E7667067-DB39-4FA5-869B-872E40E8EDA6}:429"/>
  <p:tag name="ISPRING_SLIDE_ID_2" val="{409C41FC-9D21-4938-822D-03DDC9AB89B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6.725"/>
  <p:tag name="GENSWF_SLIDE_UID" val="{4D8165B0-466A-450C-95AD-1F34B7C31237}:285"/>
  <p:tag name="ISPRING_SLIDE_ID_2" val="{84105F52-FB00-4315-9274-CFC36C97884D}"/>
  <p:tag name="TIMING" val="|5.803|6.866|6.492|2.854|1.14|1.851|5.149|5.06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3.791"/>
  <p:tag name="GENSWF_SLIDE_UID" val="{3B90E807-C623-4F67-A676-D90EE3F2F3EE}:356"/>
  <p:tag name="ISPRING_SLIDE_ID_2" val="{D3FC4FCF-E329-4860-A495-ACC79C8F252F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3353</TotalTime>
  <Words>1803</Words>
  <Application>Microsoft Office PowerPoint</Application>
  <PresentationFormat>On-screen Show (16:9)</PresentationFormat>
  <Paragraphs>301</Paragraphs>
  <Slides>37</Slides>
  <Notes>37</Notes>
  <HiddenSlides>0</HiddenSlides>
  <MMClips>5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52" baseType="lpstr">
      <vt:lpstr>宋体</vt:lpstr>
      <vt:lpstr>.VnTime</vt:lpstr>
      <vt:lpstr>Arial</vt:lpstr>
      <vt:lpstr>Calibri</vt:lpstr>
      <vt:lpstr>Calibri Light</vt:lpstr>
      <vt:lpstr>MS Mincho</vt:lpstr>
      <vt:lpstr>Segoe UI</vt:lpstr>
      <vt:lpstr>Tahoma</vt:lpstr>
      <vt:lpstr>Times New Roman</vt:lpstr>
      <vt:lpstr>Times New Roman (Headings)</vt:lpstr>
      <vt:lpstr>Tw Cen MT</vt:lpstr>
      <vt:lpstr>Wingdings</vt:lpstr>
      <vt:lpstr>Office Theme</vt:lpstr>
      <vt:lpstr>3_Office Theme</vt:lpstr>
      <vt:lpstr>3_Default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THÔNG TIN TÁC GIẢ</vt:lpstr>
      <vt:lpstr>TÀI LIỆU THAM KHẢO</vt:lpstr>
    </vt:vector>
  </TitlesOfParts>
  <Company>Truong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 ĐỒNG DAO MÙA XUÂN 1</dc:title>
  <dc:creator>Nguyen</dc:creator>
  <cp:lastModifiedBy>HP</cp:lastModifiedBy>
  <cp:revision>601</cp:revision>
  <dcterms:created xsi:type="dcterms:W3CDTF">2021-08-18T15:50:38Z</dcterms:created>
  <dcterms:modified xsi:type="dcterms:W3CDTF">2022-10-21T04:31:14Z</dcterms:modified>
</cp:coreProperties>
</file>