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67" r:id="rId2"/>
    <p:sldId id="257" r:id="rId3"/>
    <p:sldId id="268" r:id="rId4"/>
    <p:sldId id="258" r:id="rId5"/>
    <p:sldId id="259" r:id="rId6"/>
    <p:sldId id="260" r:id="rId7"/>
    <p:sldId id="261" r:id="rId8"/>
    <p:sldId id="293" r:id="rId9"/>
    <p:sldId id="262" r:id="rId10"/>
    <p:sldId id="263" r:id="rId11"/>
    <p:sldId id="264" r:id="rId12"/>
    <p:sldId id="270" r:id="rId13"/>
    <p:sldId id="299" r:id="rId14"/>
    <p:sldId id="298" r:id="rId15"/>
    <p:sldId id="301" r:id="rId16"/>
    <p:sldId id="266" r:id="rId17"/>
    <p:sldId id="280" r:id="rId18"/>
    <p:sldId id="281" r:id="rId19"/>
    <p:sldId id="273" r:id="rId20"/>
    <p:sldId id="274" r:id="rId21"/>
    <p:sldId id="300" r:id="rId22"/>
    <p:sldId id="276" r:id="rId23"/>
    <p:sldId id="277" r:id="rId24"/>
    <p:sldId id="278" r:id="rId25"/>
    <p:sldId id="279" r:id="rId26"/>
    <p:sldId id="285" r:id="rId27"/>
    <p:sldId id="282" r:id="rId28"/>
    <p:sldId id="283" r:id="rId29"/>
    <p:sldId id="284" r:id="rId30"/>
    <p:sldId id="287" r:id="rId31"/>
    <p:sldId id="289" r:id="rId32"/>
    <p:sldId id="286" r:id="rId33"/>
    <p:sldId id="288" r:id="rId34"/>
    <p:sldId id="291" r:id="rId35"/>
    <p:sldId id="290" r:id="rId36"/>
    <p:sldId id="292" r:id="rId37"/>
    <p:sldId id="295" r:id="rId38"/>
    <p:sldId id="297"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0033"/>
    <a:srgbClr val="D60093"/>
    <a:srgbClr val="FF0000"/>
    <a:srgbClr val="0000FF"/>
    <a:srgbClr val="CC00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1" d="100"/>
          <a:sy n="101" d="100"/>
        </p:scale>
        <p:origin x="-1902" y="-31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C4421D4-6794-492E-A506-3868EB4B345E}" type="datetimeFigureOut">
              <a:rPr lang="en-US"/>
              <a:pPr>
                <a:defRPr/>
              </a:pPr>
              <a:t>2/19/2019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91611F-0DC6-43B2-A0AA-F49BA506B64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66AD1E-14F0-4E1F-BC1D-7DA72ECFC014}" type="slidenum">
              <a:rPr lang="en-US">
                <a:latin typeface="Arial" charset="0"/>
                <a:cs typeface="Arial" charset="0"/>
              </a:rPr>
              <a:pPr fontAlgn="base">
                <a:spcBef>
                  <a:spcPct val="0"/>
                </a:spcBef>
                <a:spcAft>
                  <a:spcPct val="0"/>
                </a:spcAft>
              </a:pPr>
              <a:t>1</a:t>
            </a:fld>
            <a:endParaRPr lang="en-US">
              <a:latin typeface="Arial" charset="0"/>
              <a:cs typeface="Arial" charset="0"/>
            </a:endParaRPr>
          </a:p>
        </p:txBody>
      </p:sp>
      <p:sp>
        <p:nvSpPr>
          <p:cNvPr id="163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4EE0B9B-3D2C-4EC9-AB83-3036893733FE}" type="datetimeFigureOut">
              <a:rPr lang="en-US"/>
              <a:pPr>
                <a:defRPr/>
              </a:pPr>
              <a:t>2/19/2019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DACB6D-9F74-4E3C-9476-41F9D09C7BC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69D092-F488-44B3-B697-ADE1F997F9B6}" type="datetimeFigureOut">
              <a:rPr lang="en-US"/>
              <a:pPr>
                <a:defRPr/>
              </a:pPr>
              <a:t>2/19/2019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499683-8FB4-4175-8524-E17A8A365F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74500A-D565-4AB1-BE51-9760144CBAE6}" type="datetimeFigureOut">
              <a:rPr lang="en-US"/>
              <a:pPr>
                <a:defRPr/>
              </a:pPr>
              <a:t>2/19/2019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29359-EF71-45DB-8170-063B35F7BCB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rtlCol="0">
            <a:normAutofit/>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lvl1pPr>
          </a:lstStyle>
          <a:p>
            <a:pPr>
              <a:defRPr/>
            </a:pPr>
            <a:fld id="{8EFD3AE6-DF1A-4D58-B466-D7F02B767509}" type="slidenum">
              <a:rPr lang="en-US" altLang="en-US"/>
              <a:pPr>
                <a:defRPr/>
              </a:pPr>
              <a:t>‹#›</a:t>
            </a:fld>
            <a:endParaRPr lang="en-US" altLang="en-US"/>
          </a:p>
        </p:txBody>
      </p:sp>
    </p:spTree>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8651BF-8BFD-4F49-A8B0-13E9DA24AC4B}" type="datetimeFigureOut">
              <a:rPr lang="en-US"/>
              <a:pPr>
                <a:defRPr/>
              </a:pPr>
              <a:t>2/19/2019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0F47DF-EC48-4679-87E6-47FF257745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60F8D5-093A-478A-B69A-72EBA71FE948}" type="datetimeFigureOut">
              <a:rPr lang="en-US"/>
              <a:pPr>
                <a:defRPr/>
              </a:pPr>
              <a:t>2/19/2019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3633C3-BEE5-4966-B08E-A841E1E7AF6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2B8A62E-8864-452E-BC77-254152FD3D68}" type="datetimeFigureOut">
              <a:rPr lang="en-US"/>
              <a:pPr>
                <a:defRPr/>
              </a:pPr>
              <a:t>2/19/2019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24B884-9EED-486B-8908-C2A075A37A5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2EEDB05-8359-4B26-B994-60F3A9FCE26E}" type="datetimeFigureOut">
              <a:rPr lang="en-US"/>
              <a:pPr>
                <a:defRPr/>
              </a:pPr>
              <a:t>2/19/2019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260D92-8A0E-42DE-8FDD-5EC46511D56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9341581-C07C-4954-BBAD-34BCE70BAF18}" type="datetimeFigureOut">
              <a:rPr lang="en-US"/>
              <a:pPr>
                <a:defRPr/>
              </a:pPr>
              <a:t>2/19/2019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A9071E3-AB17-4958-B95E-89E1C2EF2F0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B35810-4CD9-4076-9E58-EB2C095027B2}" type="datetimeFigureOut">
              <a:rPr lang="en-US"/>
              <a:pPr>
                <a:defRPr/>
              </a:pPr>
              <a:t>2/19/2019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021751-E2BF-4A88-B590-742421D089D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EB1124-FF91-4D1B-A022-6D3BF6ABDE84}" type="datetimeFigureOut">
              <a:rPr lang="en-US"/>
              <a:pPr>
                <a:defRPr/>
              </a:pPr>
              <a:t>2/19/2019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FAF472-1614-44C8-B682-1FB4FF886C7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26E714-5CCD-43F1-9203-7B0D39EC46BC}" type="datetimeFigureOut">
              <a:rPr lang="en-US"/>
              <a:pPr>
                <a:defRPr/>
              </a:pPr>
              <a:t>2/19/2019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87F0B4-5024-4A5A-9B65-FAE0973F85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EF6DF0A-9B58-4B87-AB2F-568F00D63E21}" type="datetimeFigureOut">
              <a:rPr lang="en-US"/>
              <a:pPr>
                <a:defRPr/>
              </a:pPr>
              <a:t>2/19/2019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D73AFAD-0307-4D8A-8793-2A10E42F8B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5361" name="Picture 3" descr="POINSET2"/>
          <p:cNvPicPr>
            <a:picLocks noChangeAspect="1" noChangeArrowheads="1"/>
          </p:cNvPicPr>
          <p:nvPr/>
        </p:nvPicPr>
        <p:blipFill>
          <a:blip r:embed="rId3"/>
          <a:srcRect/>
          <a:stretch>
            <a:fillRect/>
          </a:stretch>
        </p:blipFill>
        <p:spPr bwMode="auto">
          <a:xfrm rot="10800000">
            <a:off x="7234238" y="4910138"/>
            <a:ext cx="1849437" cy="1981200"/>
          </a:xfrm>
          <a:prstGeom prst="rect">
            <a:avLst/>
          </a:prstGeom>
          <a:noFill/>
          <a:ln w="9525">
            <a:noFill/>
            <a:miter lim="800000"/>
            <a:headEnd/>
            <a:tailEnd/>
          </a:ln>
        </p:spPr>
      </p:pic>
      <p:pic>
        <p:nvPicPr>
          <p:cNvPr id="15362" name="Picture 4" descr="POINSET2"/>
          <p:cNvPicPr>
            <a:picLocks noChangeAspect="1" noChangeArrowheads="1"/>
          </p:cNvPicPr>
          <p:nvPr/>
        </p:nvPicPr>
        <p:blipFill>
          <a:blip r:embed="rId3"/>
          <a:srcRect/>
          <a:stretch>
            <a:fillRect/>
          </a:stretch>
        </p:blipFill>
        <p:spPr bwMode="auto">
          <a:xfrm rot="5400000">
            <a:off x="7228681" y="-65881"/>
            <a:ext cx="1849438" cy="1981200"/>
          </a:xfrm>
          <a:prstGeom prst="rect">
            <a:avLst/>
          </a:prstGeom>
          <a:noFill/>
          <a:ln w="9525">
            <a:noFill/>
            <a:miter lim="800000"/>
            <a:headEnd/>
            <a:tailEnd/>
          </a:ln>
        </p:spPr>
      </p:pic>
      <p:pic>
        <p:nvPicPr>
          <p:cNvPr id="15363" name="Picture 5" descr="POINSET2"/>
          <p:cNvPicPr>
            <a:picLocks noChangeAspect="1" noChangeArrowheads="1"/>
          </p:cNvPicPr>
          <p:nvPr/>
        </p:nvPicPr>
        <p:blipFill>
          <a:blip r:embed="rId3"/>
          <a:srcRect/>
          <a:stretch>
            <a:fillRect/>
          </a:stretch>
        </p:blipFill>
        <p:spPr bwMode="auto">
          <a:xfrm rot="-5400000">
            <a:off x="65881" y="4942682"/>
            <a:ext cx="1849437" cy="1981200"/>
          </a:xfrm>
          <a:prstGeom prst="rect">
            <a:avLst/>
          </a:prstGeom>
          <a:noFill/>
          <a:ln w="9525">
            <a:noFill/>
            <a:miter lim="800000"/>
            <a:headEnd/>
            <a:tailEnd/>
          </a:ln>
        </p:spPr>
      </p:pic>
      <p:pic>
        <p:nvPicPr>
          <p:cNvPr id="15364" name="Picture 8" descr="POINSET2"/>
          <p:cNvPicPr>
            <a:picLocks noChangeAspect="1" noChangeArrowheads="1"/>
          </p:cNvPicPr>
          <p:nvPr/>
        </p:nvPicPr>
        <p:blipFill>
          <a:blip r:embed="rId3"/>
          <a:srcRect/>
          <a:stretch>
            <a:fillRect/>
          </a:stretch>
        </p:blipFill>
        <p:spPr bwMode="auto">
          <a:xfrm>
            <a:off x="0" y="0"/>
            <a:ext cx="1849438" cy="1849438"/>
          </a:xfrm>
          <a:prstGeom prst="rect">
            <a:avLst/>
          </a:prstGeom>
          <a:noFill/>
          <a:ln w="9525">
            <a:noFill/>
            <a:miter lim="800000"/>
            <a:headEnd/>
            <a:tailEnd/>
          </a:ln>
        </p:spPr>
      </p:pic>
      <p:sp>
        <p:nvSpPr>
          <p:cNvPr id="15365" name="WordArt 13"/>
          <p:cNvSpPr>
            <a:spLocks noChangeArrowheads="1" noChangeShapeType="1" noTextEdit="1"/>
          </p:cNvSpPr>
          <p:nvPr/>
        </p:nvSpPr>
        <p:spPr bwMode="auto">
          <a:xfrm>
            <a:off x="152400" y="1849438"/>
            <a:ext cx="8763000" cy="3060700"/>
          </a:xfrm>
          <a:prstGeom prst="rect">
            <a:avLst/>
          </a:prstGeom>
        </p:spPr>
        <p:txBody>
          <a:bodyPr wrap="none" fromWordArt="1">
            <a:prstTxWarp prst="textPlain">
              <a:avLst>
                <a:gd name="adj" fmla="val 50000"/>
              </a:avLst>
            </a:prstTxWarp>
          </a:bodyPr>
          <a:lstStyle/>
          <a:p>
            <a:pPr algn="ctr"/>
            <a:r>
              <a:rPr lang="en-US" sz="8000" b="1" kern="10">
                <a:ln w="9525">
                  <a:solidFill>
                    <a:srgbClr val="0000FF"/>
                  </a:solidFill>
                  <a:round/>
                  <a:headEnd/>
                  <a:tailEnd/>
                </a:ln>
                <a:solidFill>
                  <a:srgbClr val="FF0000"/>
                </a:solidFill>
                <a:effectLst>
                  <a:outerShdw dist="35921" dir="2700000" algn="ctr" rotWithShape="0">
                    <a:srgbClr val="C0C0C0">
                      <a:alpha val="79999"/>
                    </a:srgbClr>
                  </a:outerShdw>
                </a:effectLst>
                <a:latin typeface="Times New Roman"/>
                <a:cs typeface="Times New Roman"/>
              </a:rPr>
              <a:t>CHÀO MỪNG QUÝ THẦY CÔ VỀ DỰ GIỜ </a:t>
            </a:r>
          </a:p>
          <a:p>
            <a:pPr algn="ctr"/>
            <a:r>
              <a:rPr lang="en-US" sz="8000" b="1" kern="10">
                <a:ln w="9525">
                  <a:solidFill>
                    <a:srgbClr val="0000FF"/>
                  </a:solidFill>
                  <a:round/>
                  <a:headEnd/>
                  <a:tailEnd/>
                </a:ln>
                <a:solidFill>
                  <a:srgbClr val="FF0000"/>
                </a:solidFill>
                <a:effectLst>
                  <a:outerShdw dist="35921" dir="2700000" algn="ctr" rotWithShape="0">
                    <a:srgbClr val="C0C0C0">
                      <a:alpha val="79999"/>
                    </a:srgbClr>
                  </a:outerShdw>
                </a:effectLst>
                <a:latin typeface="Times New Roman"/>
                <a:cs typeface="Times New Roman"/>
              </a:rPr>
              <a:t>MÔN NGỮ VĂN LỚP 6A</a:t>
            </a:r>
          </a:p>
        </p:txBody>
      </p:sp>
      <p:sp>
        <p:nvSpPr>
          <p:cNvPr id="15366" name="WordArt 13"/>
          <p:cNvSpPr>
            <a:spLocks noChangeArrowheads="1" noChangeShapeType="1" noTextEdit="1"/>
          </p:cNvSpPr>
          <p:nvPr/>
        </p:nvSpPr>
        <p:spPr bwMode="auto">
          <a:xfrm>
            <a:off x="2724150" y="5570538"/>
            <a:ext cx="4510088" cy="390525"/>
          </a:xfrm>
          <a:prstGeom prst="rect">
            <a:avLst/>
          </a:prstGeom>
        </p:spPr>
        <p:txBody>
          <a:bodyPr wrap="none" fromWordArt="1">
            <a:prstTxWarp prst="textPlain">
              <a:avLst>
                <a:gd name="adj" fmla="val 50000"/>
              </a:avLst>
            </a:prstTxWarp>
          </a:bodyPr>
          <a:lstStyle/>
          <a:p>
            <a:r>
              <a:rPr lang="en-US" sz="8000" b="1" kern="10">
                <a:ln w="9525">
                  <a:solidFill>
                    <a:srgbClr val="0000FF"/>
                  </a:solidFill>
                  <a:round/>
                  <a:headEnd/>
                  <a:tailEnd/>
                </a:ln>
                <a:solidFill>
                  <a:srgbClr val="0000CC"/>
                </a:solidFill>
                <a:effectLst>
                  <a:outerShdw dist="35921" dir="2700000" algn="ctr" rotWithShape="0">
                    <a:srgbClr val="C0C0C0">
                      <a:alpha val="79999"/>
                    </a:srgbClr>
                  </a:outerShdw>
                </a:effectLst>
                <a:latin typeface="Times New Roman"/>
                <a:cs typeface="Times New Roman"/>
              </a:rPr>
              <a:t>GIÁO VIÊN: TRẦN THỊ THỦY</a:t>
            </a:r>
          </a:p>
        </p:txBody>
      </p:sp>
      <p:sp>
        <p:nvSpPr>
          <p:cNvPr id="15367" name="WordArt 13"/>
          <p:cNvSpPr>
            <a:spLocks noChangeArrowheads="1" noChangeShapeType="1" noTextEdit="1"/>
          </p:cNvSpPr>
          <p:nvPr/>
        </p:nvSpPr>
        <p:spPr bwMode="auto">
          <a:xfrm>
            <a:off x="1676400" y="838200"/>
            <a:ext cx="5770563" cy="304800"/>
          </a:xfrm>
          <a:prstGeom prst="rect">
            <a:avLst/>
          </a:prstGeom>
        </p:spPr>
        <p:txBody>
          <a:bodyPr wrap="none" fromWordArt="1">
            <a:prstTxWarp prst="textPlain">
              <a:avLst>
                <a:gd name="adj" fmla="val 50000"/>
              </a:avLst>
            </a:prstTxWarp>
          </a:bodyPr>
          <a:lstStyle/>
          <a:p>
            <a:r>
              <a:rPr lang="vi-VN" sz="8000" b="1" kern="10">
                <a:ln w="9525">
                  <a:solidFill>
                    <a:srgbClr val="0000FF"/>
                  </a:solidFill>
                  <a:round/>
                  <a:headEnd/>
                  <a:tailEnd/>
                </a:ln>
                <a:solidFill>
                  <a:srgbClr val="00FF00"/>
                </a:solidFill>
                <a:effectLst>
                  <a:outerShdw dist="35921" dir="2700000" algn="ctr" rotWithShape="0">
                    <a:srgbClr val="C0C0C0">
                      <a:alpha val="79999"/>
                    </a:srgbClr>
                  </a:outerShdw>
                </a:effectLst>
                <a:latin typeface="Times New Roman"/>
                <a:cs typeface="Times New Roman"/>
              </a:rPr>
              <a:t>TRƯỜNG THCS TRÀNG AN</a:t>
            </a:r>
            <a:endParaRPr lang="en-US" sz="8000" b="1" kern="10">
              <a:ln w="9525">
                <a:solidFill>
                  <a:srgbClr val="0000FF"/>
                </a:solidFill>
                <a:round/>
                <a:headEnd/>
                <a:tailEnd/>
              </a:ln>
              <a:solidFill>
                <a:srgbClr val="00FF00"/>
              </a:solidFill>
              <a:effectLst>
                <a:outerShdw dist="35921" dir="2700000" algn="ctr" rotWithShape="0">
                  <a:srgbClr val="C0C0C0">
                    <a:alpha val="79999"/>
                  </a:srgbClr>
                </a:outerShdw>
              </a:effectLst>
              <a:latin typeface="Times New Roman"/>
              <a:cs typeface="Times New Roman"/>
            </a:endParaRPr>
          </a:p>
        </p:txBody>
      </p:sp>
      <p:sp>
        <p:nvSpPr>
          <p:cNvPr id="15368" name="WordArt 13"/>
          <p:cNvSpPr>
            <a:spLocks noChangeArrowheads="1" noChangeShapeType="1" noTextEdit="1"/>
          </p:cNvSpPr>
          <p:nvPr/>
        </p:nvSpPr>
        <p:spPr bwMode="auto">
          <a:xfrm>
            <a:off x="1676400" y="304800"/>
            <a:ext cx="5770563" cy="304800"/>
          </a:xfrm>
          <a:prstGeom prst="rect">
            <a:avLst/>
          </a:prstGeom>
        </p:spPr>
        <p:txBody>
          <a:bodyPr wrap="none" fromWordArt="1">
            <a:prstTxWarp prst="textPlain">
              <a:avLst>
                <a:gd name="adj" fmla="val 50000"/>
              </a:avLst>
            </a:prstTxWarp>
          </a:bodyPr>
          <a:lstStyle/>
          <a:p>
            <a:endParaRPr lang="en-US" sz="8000" b="1" kern="10">
              <a:ln w="9525">
                <a:solidFill>
                  <a:srgbClr val="0000FF"/>
                </a:solidFill>
                <a:round/>
                <a:headEnd/>
                <a:tailEnd/>
              </a:ln>
              <a:solidFill>
                <a:srgbClr val="FF0066"/>
              </a:solidFill>
              <a:effectLst>
                <a:outerShdw dist="35921" dir="2700000" algn="ctr" rotWithShape="0">
                  <a:srgbClr val="C0C0C0">
                    <a:alpha val="79999"/>
                  </a:srgbClr>
                </a:outerShdw>
              </a:effectLst>
              <a:latin typeface="Times New Roman"/>
              <a:cs typeface="Times New Roman"/>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5602" name="Picture 7"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5603" name="Picture 8"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5604"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23"/>
          <p:cNvSpPr txBox="1">
            <a:spLocks noChangeArrowheads="1"/>
          </p:cNvSpPr>
          <p:nvPr/>
        </p:nvSpPr>
        <p:spPr bwMode="auto">
          <a:xfrm>
            <a:off x="1828800" y="203200"/>
            <a:ext cx="5105400" cy="1016000"/>
          </a:xfrm>
          <a:prstGeom prst="rect">
            <a:avLst/>
          </a:prstGeom>
          <a:noFill/>
          <a:ln>
            <a:noFill/>
          </a:ln>
          <a:effectLst/>
          <a:extLst>
            <a:ext uri="{909E8E84-426E-40DD-AFC4-6F175D3DCCD1}"/>
            <a:ext uri="{91240B29-F687-4F45-9708-019B960494DF}"/>
            <a:ext uri="{AF507438-7753-43E0-B8FC-AC1667EBCBE1}"/>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fontAlgn="auto">
              <a:spcBef>
                <a:spcPct val="50000"/>
              </a:spcBef>
              <a:spcAft>
                <a:spcPts val="0"/>
              </a:spcAft>
              <a:defRPr/>
            </a:pPr>
            <a:r>
              <a:rPr lang="en-US" sz="6000" b="1" dirty="0">
                <a:solidFill>
                  <a:srgbClr val="CC0099"/>
                </a:solidFill>
                <a:effectLst>
                  <a:outerShdw blurRad="38100" dist="38100" dir="2700000" algn="tl">
                    <a:srgbClr val="000000">
                      <a:alpha val="43137"/>
                    </a:srgbClr>
                  </a:outerShdw>
                </a:effectLst>
                <a:latin typeface="Times New Roman" pitchFamily="18" charset="0"/>
                <a:cs typeface="+mn-cs"/>
              </a:rPr>
              <a:t>* </a:t>
            </a:r>
            <a:r>
              <a:rPr lang="en-US" sz="6000" b="1" dirty="0" err="1">
                <a:solidFill>
                  <a:srgbClr val="CC0099"/>
                </a:solidFill>
                <a:effectLst>
                  <a:outerShdw blurRad="38100" dist="38100" dir="2700000" algn="tl">
                    <a:srgbClr val="000000">
                      <a:alpha val="43137"/>
                    </a:srgbClr>
                  </a:outerShdw>
                </a:effectLst>
                <a:latin typeface="Times New Roman" pitchFamily="18" charset="0"/>
                <a:cs typeface="+mn-cs"/>
              </a:rPr>
              <a:t>Giống</a:t>
            </a:r>
            <a:r>
              <a:rPr lang="en-US" sz="6000" b="1" dirty="0">
                <a:solidFill>
                  <a:srgbClr val="CC0099"/>
                </a:solidFill>
                <a:effectLst>
                  <a:outerShdw blurRad="38100" dist="38100" dir="2700000" algn="tl">
                    <a:srgbClr val="000000">
                      <a:alpha val="43137"/>
                    </a:srgbClr>
                  </a:outerShdw>
                </a:effectLst>
                <a:latin typeface="Times New Roman" pitchFamily="18" charset="0"/>
                <a:cs typeface="+mn-cs"/>
              </a:rPr>
              <a:t> </a:t>
            </a:r>
            <a:r>
              <a:rPr lang="en-US" sz="6000" b="1" dirty="0" err="1">
                <a:solidFill>
                  <a:srgbClr val="CC0099"/>
                </a:solidFill>
                <a:effectLst>
                  <a:outerShdw blurRad="38100" dist="38100" dir="2700000" algn="tl">
                    <a:srgbClr val="000000">
                      <a:alpha val="43137"/>
                    </a:srgbClr>
                  </a:outerShdw>
                </a:effectLst>
                <a:latin typeface="Times New Roman" pitchFamily="18" charset="0"/>
                <a:cs typeface="+mn-cs"/>
              </a:rPr>
              <a:t>nhau</a:t>
            </a:r>
            <a:r>
              <a:rPr lang="en-US" sz="6000" b="1" dirty="0">
                <a:solidFill>
                  <a:srgbClr val="CC0099"/>
                </a:solidFill>
                <a:effectLst>
                  <a:outerShdw blurRad="38100" dist="38100" dir="2700000" algn="tl">
                    <a:srgbClr val="000000">
                      <a:alpha val="43137"/>
                    </a:srgbClr>
                  </a:outerShdw>
                </a:effectLst>
                <a:latin typeface="Times New Roman" pitchFamily="18" charset="0"/>
                <a:cs typeface="+mn-cs"/>
              </a:rPr>
              <a:t>:</a:t>
            </a:r>
          </a:p>
        </p:txBody>
      </p:sp>
      <p:sp>
        <p:nvSpPr>
          <p:cNvPr id="3" name="Text Box 24"/>
          <p:cNvSpPr txBox="1">
            <a:spLocks noChangeArrowheads="1"/>
          </p:cNvSpPr>
          <p:nvPr/>
        </p:nvSpPr>
        <p:spPr bwMode="auto">
          <a:xfrm>
            <a:off x="228600" y="1235075"/>
            <a:ext cx="8686800" cy="1938338"/>
          </a:xfrm>
          <a:prstGeom prst="rect">
            <a:avLst/>
          </a:prstGeom>
          <a:noFill/>
          <a:ln w="9525">
            <a:solidFill>
              <a:schemeClr val="tx1"/>
            </a:solidFill>
            <a:miter lim="800000"/>
            <a:headEnd/>
            <a:tailEnd/>
          </a:ln>
        </p:spPr>
        <p:txBody>
          <a:bodyPr>
            <a:spAutoFit/>
          </a:bodyPr>
          <a:lstStyle/>
          <a:p>
            <a:pPr algn="ctr">
              <a:spcBef>
                <a:spcPct val="50000"/>
              </a:spcBef>
            </a:pPr>
            <a:r>
              <a:rPr lang="en-US" sz="6000" b="1">
                <a:latin typeface="Times New Roman" pitchFamily="18" charset="0"/>
              </a:rPr>
              <a:t>Cùng xác định vị trí của sự vật</a:t>
            </a:r>
          </a:p>
        </p:txBody>
      </p:sp>
      <p:sp>
        <p:nvSpPr>
          <p:cNvPr id="4" name="Text Box 25"/>
          <p:cNvSpPr txBox="1">
            <a:spLocks noChangeArrowheads="1"/>
          </p:cNvSpPr>
          <p:nvPr/>
        </p:nvSpPr>
        <p:spPr bwMode="auto">
          <a:xfrm>
            <a:off x="1828800" y="3173413"/>
            <a:ext cx="6400800" cy="1016000"/>
          </a:xfrm>
          <a:prstGeom prst="rect">
            <a:avLst/>
          </a:prstGeom>
          <a:noFill/>
          <a:ln w="9525">
            <a:noFill/>
            <a:miter lim="800000"/>
            <a:headEnd/>
            <a:tailEnd/>
          </a:ln>
        </p:spPr>
        <p:txBody>
          <a:bodyPr>
            <a:spAutoFit/>
          </a:bodyPr>
          <a:lstStyle/>
          <a:p>
            <a:pPr algn="just">
              <a:spcBef>
                <a:spcPct val="50000"/>
              </a:spcBef>
            </a:pPr>
            <a:r>
              <a:rPr lang="en-US" sz="6000" b="1">
                <a:solidFill>
                  <a:srgbClr val="CC0099"/>
                </a:solidFill>
                <a:latin typeface="Times New Roman" pitchFamily="18" charset="0"/>
              </a:rPr>
              <a:t>* Khác nhau:</a:t>
            </a:r>
          </a:p>
        </p:txBody>
      </p:sp>
      <p:sp>
        <p:nvSpPr>
          <p:cNvPr id="5" name="Text Box 28"/>
          <p:cNvSpPr txBox="1">
            <a:spLocks noChangeArrowheads="1"/>
          </p:cNvSpPr>
          <p:nvPr/>
        </p:nvSpPr>
        <p:spPr bwMode="auto">
          <a:xfrm>
            <a:off x="228600" y="4495800"/>
            <a:ext cx="8686800" cy="830263"/>
          </a:xfrm>
          <a:prstGeom prst="rect">
            <a:avLst/>
          </a:prstGeom>
          <a:noFill/>
          <a:ln w="9525">
            <a:solidFill>
              <a:schemeClr val="tx1"/>
            </a:solidFill>
            <a:miter lim="800000"/>
            <a:headEnd/>
            <a:tailEnd/>
          </a:ln>
        </p:spPr>
        <p:txBody>
          <a:bodyPr>
            <a:spAutoFit/>
          </a:bodyPr>
          <a:lstStyle/>
          <a:p>
            <a:pPr algn="just">
              <a:spcBef>
                <a:spcPct val="50000"/>
              </a:spcBef>
            </a:pPr>
            <a:r>
              <a:rPr lang="en-US" sz="4800" b="1">
                <a:latin typeface="Times New Roman" pitchFamily="18" charset="0"/>
              </a:rPr>
              <a:t>* C1: Định vị trong không gian.</a:t>
            </a:r>
          </a:p>
        </p:txBody>
      </p:sp>
      <p:sp>
        <p:nvSpPr>
          <p:cNvPr id="6" name="Text Box 29"/>
          <p:cNvSpPr txBox="1">
            <a:spLocks noChangeArrowheads="1"/>
          </p:cNvSpPr>
          <p:nvPr/>
        </p:nvSpPr>
        <p:spPr bwMode="auto">
          <a:xfrm>
            <a:off x="228600" y="5638800"/>
            <a:ext cx="8686800" cy="830263"/>
          </a:xfrm>
          <a:prstGeom prst="rect">
            <a:avLst/>
          </a:prstGeom>
          <a:noFill/>
          <a:ln w="9525">
            <a:solidFill>
              <a:schemeClr val="tx1"/>
            </a:solidFill>
            <a:miter lim="800000"/>
            <a:headEnd/>
            <a:tailEnd/>
          </a:ln>
        </p:spPr>
        <p:txBody>
          <a:bodyPr>
            <a:spAutoFit/>
          </a:bodyPr>
          <a:lstStyle/>
          <a:p>
            <a:pPr algn="just">
              <a:spcBef>
                <a:spcPct val="50000"/>
              </a:spcBef>
            </a:pPr>
            <a:r>
              <a:rPr lang="en-US" sz="4800" b="1">
                <a:latin typeface="Times New Roman" pitchFamily="18" charset="0"/>
              </a:rPr>
              <a:t>* C2: Định vị trong thời gian.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Horizontal)">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outHorizontal)">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outHorizontal)">
                                      <p:cBhvr>
                                        <p:cTn id="2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6626" name="Picture 5"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6627" name="Picture 6"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6628"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Rectangle 3"/>
          <p:cNvSpPr txBox="1">
            <a:spLocks noChangeArrowheads="1"/>
          </p:cNvSpPr>
          <p:nvPr/>
        </p:nvSpPr>
        <p:spPr bwMode="auto">
          <a:xfrm>
            <a:off x="1295400" y="76200"/>
            <a:ext cx="6781800" cy="904875"/>
          </a:xfrm>
          <a:prstGeom prst="rect">
            <a:avLst/>
          </a:prstGeom>
          <a:solidFill>
            <a:schemeClr val="bg1"/>
          </a:solidFill>
          <a:ln w="57150" cmpd="thinThick">
            <a:solidFill>
              <a:srgbClr val="0000FF"/>
            </a:solidFill>
            <a:miter lim="800000"/>
            <a:headEnd/>
            <a:tailEnd/>
          </a:ln>
        </p:spPr>
        <p:txBody>
          <a:bodyPr/>
          <a:lstStyle/>
          <a:p>
            <a:pPr algn="ctr"/>
            <a:r>
              <a:rPr lang="en-US" sz="5400" b="1">
                <a:solidFill>
                  <a:srgbClr val="D60093"/>
                </a:solidFill>
                <a:latin typeface="Times New Roman" pitchFamily="18" charset="0"/>
              </a:rPr>
              <a:t>GHI NHỚ: SGK/ 137</a:t>
            </a:r>
          </a:p>
        </p:txBody>
      </p:sp>
      <p:sp>
        <p:nvSpPr>
          <p:cNvPr id="4" name="Rectangle 3"/>
          <p:cNvSpPr/>
          <p:nvPr/>
        </p:nvSpPr>
        <p:spPr>
          <a:xfrm>
            <a:off x="152400" y="1306513"/>
            <a:ext cx="8839200" cy="5170487"/>
          </a:xfrm>
          <a:prstGeom prst="rect">
            <a:avLst/>
          </a:prstGeom>
          <a:ln>
            <a:solidFill>
              <a:srgbClr val="D60093"/>
            </a:solidFill>
          </a:ln>
        </p:spPr>
        <p:txBody>
          <a:bodyPr>
            <a:spAutoFit/>
          </a:bodyPr>
          <a:lstStyle/>
          <a:p>
            <a:pPr algn="just" fontAlgn="auto">
              <a:spcBef>
                <a:spcPts val="0"/>
              </a:spcBef>
              <a:spcAft>
                <a:spcPts val="0"/>
              </a:spcAft>
              <a:defRPr/>
            </a:pPr>
            <a:r>
              <a:rPr lang="en-US" sz="6600" b="1" dirty="0" err="1">
                <a:solidFill>
                  <a:srgbClr val="0000FF"/>
                </a:solidFill>
                <a:effectLst>
                  <a:outerShdw blurRad="38100" dist="38100" dir="2700000" algn="tl">
                    <a:srgbClr val="000000">
                      <a:alpha val="43137"/>
                    </a:srgbClr>
                  </a:outerShdw>
                </a:effectLst>
                <a:latin typeface="Times New Roman" pitchFamily="18" charset="0"/>
                <a:cs typeface="+mn-cs"/>
              </a:rPr>
              <a:t>Chỉ</a:t>
            </a:r>
            <a:r>
              <a:rPr lang="en-US" sz="6600" b="1" dirty="0">
                <a:solidFill>
                  <a:srgbClr val="0000FF"/>
                </a:solidFill>
                <a:effectLst>
                  <a:outerShdw blurRad="38100" dist="38100" dir="2700000" algn="tl">
                    <a:srgbClr val="000000">
                      <a:alpha val="43137"/>
                    </a:srgbClr>
                  </a:outerShdw>
                </a:effectLst>
                <a:latin typeface="Times New Roman" pitchFamily="18" charset="0"/>
                <a:cs typeface="+mn-cs"/>
              </a:rPr>
              <a:t> </a:t>
            </a:r>
            <a:r>
              <a:rPr lang="en-US" sz="6600" b="1" dirty="0" err="1">
                <a:solidFill>
                  <a:srgbClr val="0000FF"/>
                </a:solidFill>
                <a:effectLst>
                  <a:outerShdw blurRad="38100" dist="38100" dir="2700000" algn="tl">
                    <a:srgbClr val="000000">
                      <a:alpha val="43137"/>
                    </a:srgbClr>
                  </a:outerShdw>
                </a:effectLst>
                <a:latin typeface="Times New Roman" pitchFamily="18" charset="0"/>
                <a:cs typeface="+mn-cs"/>
              </a:rPr>
              <a:t>từ</a:t>
            </a:r>
            <a:r>
              <a:rPr lang="en-US" sz="6600" b="1" dirty="0">
                <a:solidFill>
                  <a:srgbClr val="0000FF"/>
                </a:solidFill>
                <a:effectLst>
                  <a:outerShdw blurRad="38100" dist="38100" dir="2700000" algn="tl">
                    <a:srgbClr val="000000">
                      <a:alpha val="43137"/>
                    </a:srgbClr>
                  </a:outerShdw>
                </a:effectLst>
                <a:latin typeface="Times New Roman" pitchFamily="18" charset="0"/>
                <a:cs typeface="+mn-cs"/>
              </a:rPr>
              <a:t> </a:t>
            </a:r>
            <a:r>
              <a:rPr lang="en-US" sz="6600" b="1" dirty="0" err="1">
                <a:latin typeface="Times New Roman" pitchFamily="18" charset="0"/>
                <a:cs typeface="+mn-cs"/>
              </a:rPr>
              <a:t>là</a:t>
            </a:r>
            <a:r>
              <a:rPr lang="en-US" sz="6600" b="1" dirty="0">
                <a:latin typeface="Times New Roman" pitchFamily="18" charset="0"/>
                <a:cs typeface="+mn-cs"/>
              </a:rPr>
              <a:t> </a:t>
            </a:r>
            <a:r>
              <a:rPr lang="en-US" sz="6600" b="1" dirty="0" err="1">
                <a:latin typeface="Times New Roman" pitchFamily="18" charset="0"/>
                <a:cs typeface="+mn-cs"/>
              </a:rPr>
              <a:t>những</a:t>
            </a:r>
            <a:r>
              <a:rPr lang="en-US" sz="6600" b="1" dirty="0">
                <a:latin typeface="Times New Roman" pitchFamily="18" charset="0"/>
                <a:cs typeface="+mn-cs"/>
              </a:rPr>
              <a:t> </a:t>
            </a:r>
            <a:r>
              <a:rPr lang="en-US" sz="6600" b="1" dirty="0" err="1">
                <a:latin typeface="Times New Roman" pitchFamily="18" charset="0"/>
                <a:cs typeface="+mn-cs"/>
              </a:rPr>
              <a:t>từ</a:t>
            </a:r>
            <a:r>
              <a:rPr lang="en-US" sz="6600" b="1" dirty="0">
                <a:latin typeface="Times New Roman" pitchFamily="18" charset="0"/>
                <a:cs typeface="+mn-cs"/>
              </a:rPr>
              <a:t> </a:t>
            </a:r>
            <a:r>
              <a:rPr lang="en-US" sz="6600" b="1" dirty="0" err="1">
                <a:latin typeface="Times New Roman" pitchFamily="18" charset="0"/>
                <a:cs typeface="+mn-cs"/>
              </a:rPr>
              <a:t>dùng</a:t>
            </a:r>
            <a:r>
              <a:rPr lang="en-US" sz="6600" b="1" dirty="0">
                <a:latin typeface="Times New Roman" pitchFamily="18" charset="0"/>
                <a:cs typeface="+mn-cs"/>
              </a:rPr>
              <a:t> </a:t>
            </a:r>
            <a:r>
              <a:rPr lang="en-US" sz="6600" b="1" dirty="0" err="1">
                <a:latin typeface="Times New Roman" pitchFamily="18" charset="0"/>
                <a:cs typeface="+mn-cs"/>
              </a:rPr>
              <a:t>để</a:t>
            </a:r>
            <a:r>
              <a:rPr lang="en-US" sz="6600" b="1" dirty="0">
                <a:latin typeface="Times New Roman" pitchFamily="18" charset="0"/>
                <a:cs typeface="+mn-cs"/>
              </a:rPr>
              <a:t> </a:t>
            </a:r>
            <a:r>
              <a:rPr lang="en-US" sz="6600" b="1" dirty="0" err="1">
                <a:latin typeface="Times New Roman" pitchFamily="18" charset="0"/>
                <a:cs typeface="+mn-cs"/>
              </a:rPr>
              <a:t>trỏ</a:t>
            </a:r>
            <a:r>
              <a:rPr lang="en-US" sz="6600" b="1" dirty="0">
                <a:latin typeface="Times New Roman" pitchFamily="18" charset="0"/>
                <a:cs typeface="+mn-cs"/>
              </a:rPr>
              <a:t> </a:t>
            </a:r>
            <a:r>
              <a:rPr lang="en-US" sz="6600" b="1" dirty="0" err="1">
                <a:latin typeface="Times New Roman" pitchFamily="18" charset="0"/>
                <a:cs typeface="+mn-cs"/>
              </a:rPr>
              <a:t>vào</a:t>
            </a:r>
            <a:r>
              <a:rPr lang="en-US" sz="6600" b="1" dirty="0">
                <a:latin typeface="Times New Roman" pitchFamily="18" charset="0"/>
                <a:cs typeface="+mn-cs"/>
              </a:rPr>
              <a:t> </a:t>
            </a:r>
            <a:r>
              <a:rPr lang="en-US" sz="6600" b="1" dirty="0" err="1">
                <a:latin typeface="Times New Roman" pitchFamily="18" charset="0"/>
                <a:cs typeface="+mn-cs"/>
              </a:rPr>
              <a:t>sự</a:t>
            </a:r>
            <a:r>
              <a:rPr lang="en-US" sz="6600" b="1" dirty="0">
                <a:latin typeface="Times New Roman" pitchFamily="18" charset="0"/>
                <a:cs typeface="+mn-cs"/>
              </a:rPr>
              <a:t> </a:t>
            </a:r>
            <a:r>
              <a:rPr lang="en-US" sz="6600" b="1" dirty="0" err="1">
                <a:latin typeface="Times New Roman" pitchFamily="18" charset="0"/>
                <a:cs typeface="+mn-cs"/>
              </a:rPr>
              <a:t>vật</a:t>
            </a:r>
            <a:r>
              <a:rPr lang="en-US" sz="6600" b="1" dirty="0">
                <a:latin typeface="Times New Roman" pitchFamily="18" charset="0"/>
                <a:cs typeface="+mn-cs"/>
              </a:rPr>
              <a:t> </a:t>
            </a:r>
            <a:r>
              <a:rPr lang="en-US" sz="6600" b="1" dirty="0" err="1">
                <a:latin typeface="Times New Roman" pitchFamily="18" charset="0"/>
                <a:cs typeface="+mn-cs"/>
              </a:rPr>
              <a:t>nhằm</a:t>
            </a:r>
            <a:r>
              <a:rPr lang="en-US" sz="6600" b="1" dirty="0">
                <a:latin typeface="Times New Roman" pitchFamily="18" charset="0"/>
                <a:cs typeface="+mn-cs"/>
              </a:rPr>
              <a:t> </a:t>
            </a:r>
            <a:r>
              <a:rPr lang="en-US" sz="6600" b="1" dirty="0" err="1">
                <a:latin typeface="Times New Roman" pitchFamily="18" charset="0"/>
                <a:cs typeface="+mn-cs"/>
              </a:rPr>
              <a:t>xác</a:t>
            </a:r>
            <a:r>
              <a:rPr lang="en-US" sz="6600" b="1" dirty="0">
                <a:latin typeface="Times New Roman" pitchFamily="18" charset="0"/>
                <a:cs typeface="+mn-cs"/>
              </a:rPr>
              <a:t> </a:t>
            </a:r>
            <a:r>
              <a:rPr lang="en-US" sz="6600" b="1" dirty="0" err="1">
                <a:latin typeface="Times New Roman" pitchFamily="18" charset="0"/>
                <a:cs typeface="+mn-cs"/>
              </a:rPr>
              <a:t>định</a:t>
            </a:r>
            <a:r>
              <a:rPr lang="en-US" sz="6600" b="1" dirty="0">
                <a:latin typeface="Times New Roman" pitchFamily="18" charset="0"/>
                <a:cs typeface="+mn-cs"/>
              </a:rPr>
              <a:t> </a:t>
            </a:r>
            <a:r>
              <a:rPr lang="en-US" sz="6600" b="1" dirty="0" err="1">
                <a:latin typeface="Times New Roman" pitchFamily="18" charset="0"/>
                <a:cs typeface="+mn-cs"/>
              </a:rPr>
              <a:t>vị</a:t>
            </a:r>
            <a:r>
              <a:rPr lang="en-US" sz="6600" b="1" dirty="0">
                <a:latin typeface="Times New Roman" pitchFamily="18" charset="0"/>
                <a:cs typeface="+mn-cs"/>
              </a:rPr>
              <a:t> </a:t>
            </a:r>
            <a:r>
              <a:rPr lang="en-US" sz="6600" b="1" dirty="0" err="1">
                <a:latin typeface="Times New Roman" pitchFamily="18" charset="0"/>
                <a:cs typeface="+mn-cs"/>
              </a:rPr>
              <a:t>trí</a:t>
            </a:r>
            <a:r>
              <a:rPr lang="en-US" sz="6600" b="1" dirty="0">
                <a:latin typeface="Times New Roman" pitchFamily="18" charset="0"/>
                <a:cs typeface="+mn-cs"/>
              </a:rPr>
              <a:t> </a:t>
            </a:r>
            <a:r>
              <a:rPr lang="en-US" sz="6600" b="1" dirty="0" err="1">
                <a:latin typeface="Times New Roman" pitchFamily="18" charset="0"/>
                <a:cs typeface="+mn-cs"/>
              </a:rPr>
              <a:t>của</a:t>
            </a:r>
            <a:r>
              <a:rPr lang="en-US" sz="6600" b="1" dirty="0">
                <a:latin typeface="Times New Roman" pitchFamily="18" charset="0"/>
                <a:cs typeface="+mn-cs"/>
              </a:rPr>
              <a:t> </a:t>
            </a:r>
            <a:r>
              <a:rPr lang="en-US" sz="6600" b="1" dirty="0" err="1">
                <a:latin typeface="Times New Roman" pitchFamily="18" charset="0"/>
                <a:cs typeface="+mn-cs"/>
              </a:rPr>
              <a:t>sự</a:t>
            </a:r>
            <a:r>
              <a:rPr lang="en-US" sz="6600" b="1" dirty="0">
                <a:latin typeface="Times New Roman" pitchFamily="18" charset="0"/>
                <a:cs typeface="+mn-cs"/>
              </a:rPr>
              <a:t> </a:t>
            </a:r>
            <a:r>
              <a:rPr lang="en-US" sz="6600" b="1" dirty="0" err="1">
                <a:latin typeface="Times New Roman" pitchFamily="18" charset="0"/>
                <a:cs typeface="+mn-cs"/>
              </a:rPr>
              <a:t>vật</a:t>
            </a:r>
            <a:r>
              <a:rPr lang="en-US" sz="6600" b="1" dirty="0">
                <a:latin typeface="Times New Roman" pitchFamily="18" charset="0"/>
                <a:cs typeface="+mn-cs"/>
              </a:rPr>
              <a:t> </a:t>
            </a:r>
            <a:r>
              <a:rPr lang="en-US" sz="6600" b="1" dirty="0" err="1">
                <a:latin typeface="Times New Roman" pitchFamily="18" charset="0"/>
                <a:cs typeface="+mn-cs"/>
              </a:rPr>
              <a:t>trong</a:t>
            </a:r>
            <a:r>
              <a:rPr lang="en-US" sz="6600" b="1" dirty="0">
                <a:latin typeface="Times New Roman" pitchFamily="18" charset="0"/>
                <a:cs typeface="+mn-cs"/>
              </a:rPr>
              <a:t> </a:t>
            </a:r>
            <a:r>
              <a:rPr lang="en-US" sz="6600" b="1" dirty="0" err="1">
                <a:latin typeface="Times New Roman" pitchFamily="18" charset="0"/>
                <a:cs typeface="+mn-cs"/>
              </a:rPr>
              <a:t>không</a:t>
            </a:r>
            <a:r>
              <a:rPr lang="en-US" sz="6600" b="1" dirty="0">
                <a:latin typeface="Times New Roman" pitchFamily="18" charset="0"/>
                <a:cs typeface="+mn-cs"/>
              </a:rPr>
              <a:t> </a:t>
            </a:r>
            <a:r>
              <a:rPr lang="en-US" sz="6600" b="1" dirty="0" err="1">
                <a:latin typeface="Times New Roman" pitchFamily="18" charset="0"/>
                <a:cs typeface="+mn-cs"/>
              </a:rPr>
              <a:t>gian</a:t>
            </a:r>
            <a:r>
              <a:rPr lang="en-US" sz="6600" b="1" dirty="0">
                <a:latin typeface="Times New Roman" pitchFamily="18" charset="0"/>
                <a:cs typeface="+mn-cs"/>
              </a:rPr>
              <a:t> </a:t>
            </a:r>
            <a:r>
              <a:rPr lang="en-US" sz="6600" b="1" dirty="0" err="1">
                <a:latin typeface="Times New Roman" pitchFamily="18" charset="0"/>
                <a:cs typeface="+mn-cs"/>
              </a:rPr>
              <a:t>hoặc</a:t>
            </a:r>
            <a:r>
              <a:rPr lang="en-US" sz="6600" b="1" dirty="0">
                <a:latin typeface="Times New Roman" pitchFamily="18" charset="0"/>
                <a:cs typeface="+mn-cs"/>
              </a:rPr>
              <a:t> </a:t>
            </a:r>
            <a:r>
              <a:rPr lang="en-US" sz="6600" b="1" dirty="0" err="1">
                <a:latin typeface="Times New Roman" pitchFamily="18" charset="0"/>
                <a:cs typeface="+mn-cs"/>
              </a:rPr>
              <a:t>thời</a:t>
            </a:r>
            <a:r>
              <a:rPr lang="en-US" sz="6600" b="1" dirty="0">
                <a:latin typeface="Times New Roman" pitchFamily="18" charset="0"/>
                <a:cs typeface="+mn-cs"/>
              </a:rPr>
              <a:t> </a:t>
            </a:r>
            <a:r>
              <a:rPr lang="en-US" sz="6600" b="1" dirty="0" err="1">
                <a:latin typeface="Times New Roman" pitchFamily="18" charset="0"/>
                <a:cs typeface="+mn-cs"/>
              </a:rPr>
              <a:t>gian</a:t>
            </a:r>
            <a:r>
              <a:rPr lang="en-US" sz="6600" b="1" dirty="0">
                <a:solidFill>
                  <a:srgbClr val="0000FF"/>
                </a:solidFill>
                <a:latin typeface="Times New Roman" pitchFamily="18" charset="0"/>
                <a:cs typeface="+mn-cs"/>
              </a:rPr>
              <a:t>.</a:t>
            </a:r>
            <a:r>
              <a:rPr lang="en-US" sz="6600" b="1" dirty="0">
                <a:solidFill>
                  <a:srgbClr val="CC0000"/>
                </a:solidFill>
                <a:latin typeface="Times New Roman" pitchFamily="18" charset="0"/>
                <a:cs typeface="+mn-cs"/>
              </a:rPr>
              <a:t> </a:t>
            </a:r>
            <a:endParaRPr lang="en-US" sz="6600" b="1" dirty="0">
              <a:solidFill>
                <a:srgbClr val="0000FF"/>
              </a:solidFill>
              <a:latin typeface="Times New Roman"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descr="Large confetti"/>
          <p:cNvSpPr txBox="1">
            <a:spLocks noChangeArrowheads="1"/>
          </p:cNvSpPr>
          <p:nvPr/>
        </p:nvSpPr>
        <p:spPr bwMode="auto">
          <a:xfrm>
            <a:off x="190500" y="4191000"/>
            <a:ext cx="5981700" cy="833438"/>
          </a:xfrm>
          <a:prstGeom prst="rect">
            <a:avLst/>
          </a:prstGeom>
          <a:noFill/>
          <a:ln w="9525">
            <a:noFill/>
            <a:miter lim="800000"/>
            <a:headEnd/>
            <a:tailEnd/>
          </a:ln>
        </p:spPr>
        <p:txBody>
          <a:bodyPr lIns="90000" tIns="46800" rIns="90000" bIns="46800">
            <a:spAutoFit/>
          </a:bodyPr>
          <a:lstStyle/>
          <a:p>
            <a:pPr>
              <a:spcBef>
                <a:spcPct val="50000"/>
              </a:spcBef>
            </a:pPr>
            <a:r>
              <a:rPr lang="en-US" sz="4800" b="1">
                <a:solidFill>
                  <a:srgbClr val="FF0000"/>
                </a:solidFill>
                <a:latin typeface="Times New Roman" pitchFamily="18" charset="0"/>
                <a:cs typeface="Times New Roman" pitchFamily="18" charset="0"/>
              </a:rPr>
              <a:t>này, kia, đấy, đó, ấy…</a:t>
            </a:r>
          </a:p>
        </p:txBody>
      </p:sp>
      <p:sp>
        <p:nvSpPr>
          <p:cNvPr id="67587" name="Text Box 3" descr="Large confetti"/>
          <p:cNvSpPr txBox="1">
            <a:spLocks noChangeArrowheads="1"/>
          </p:cNvSpPr>
          <p:nvPr/>
        </p:nvSpPr>
        <p:spPr bwMode="auto">
          <a:xfrm>
            <a:off x="152400" y="5181600"/>
            <a:ext cx="6781800" cy="1571625"/>
          </a:xfrm>
          <a:prstGeom prst="rect">
            <a:avLst/>
          </a:prstGeom>
          <a:noFill/>
          <a:ln w="9525" algn="ctr">
            <a:solidFill>
              <a:schemeClr val="tx1"/>
            </a:solidFill>
            <a:miter lim="800000"/>
            <a:headEnd/>
            <a:tailEnd/>
          </a:ln>
        </p:spPr>
        <p:txBody>
          <a:bodyPr lIns="90000" tIns="46800" rIns="90000" bIns="46800">
            <a:spAutoFit/>
          </a:bodyPr>
          <a:lstStyle/>
          <a:p>
            <a:pPr algn="ctr">
              <a:spcBef>
                <a:spcPct val="50000"/>
              </a:spcBef>
            </a:pPr>
            <a:r>
              <a:rPr lang="en-US" sz="4800" b="1">
                <a:latin typeface=".VnTime" pitchFamily="34" charset="0"/>
              </a:rPr>
              <a:t>(Nh»m t¸ch biÖt sù vËt nµy víi sù vËt kh¸c)</a:t>
            </a:r>
          </a:p>
        </p:txBody>
      </p:sp>
      <p:pic>
        <p:nvPicPr>
          <p:cNvPr id="67588" name="Picture 4" descr="ANd9GcTmzpswISmV0RIJrR-FF6j-QXyeB-3EbHEweFZa7WIK-HuhhQ2a"/>
          <p:cNvPicPr>
            <a:picLocks noChangeAspect="1" noChangeArrowheads="1"/>
          </p:cNvPicPr>
          <p:nvPr/>
        </p:nvPicPr>
        <p:blipFill>
          <a:blip r:embed="rId2"/>
          <a:srcRect/>
          <a:stretch>
            <a:fillRect/>
          </a:stretch>
        </p:blipFill>
        <p:spPr bwMode="auto">
          <a:xfrm>
            <a:off x="7010400" y="4191000"/>
            <a:ext cx="2057400" cy="2438400"/>
          </a:xfrm>
          <a:prstGeom prst="rect">
            <a:avLst/>
          </a:prstGeom>
          <a:noFill/>
          <a:ln w="9525">
            <a:noFill/>
            <a:miter lim="800000"/>
            <a:headEnd/>
            <a:tailEnd/>
          </a:ln>
        </p:spPr>
      </p:pic>
      <p:sp>
        <p:nvSpPr>
          <p:cNvPr id="27652" name="AutoShape 5"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latin typeface="Calibri" pitchFamily="34" charset="0"/>
            </a:endParaRPr>
          </a:p>
        </p:txBody>
      </p:sp>
      <p:sp>
        <p:nvSpPr>
          <p:cNvPr id="27653" name="AutoShape 6"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latin typeface="Calibri" pitchFamily="34" charset="0"/>
            </a:endParaRPr>
          </a:p>
        </p:txBody>
      </p:sp>
      <p:sp>
        <p:nvSpPr>
          <p:cNvPr id="27654" name="AutoShape 7" descr="2Q=="/>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latin typeface="Calibri" pitchFamily="34" charset="0"/>
            </a:endParaRPr>
          </a:p>
        </p:txBody>
      </p:sp>
      <p:sp>
        <p:nvSpPr>
          <p:cNvPr id="27655" name="AutoShape 8"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latin typeface="Calibri" pitchFamily="34" charset="0"/>
            </a:endParaRPr>
          </a:p>
        </p:txBody>
      </p:sp>
      <p:sp>
        <p:nvSpPr>
          <p:cNvPr id="27656" name="AutoShape 9"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en-US">
              <a:latin typeface="Calibri" pitchFamily="34" charset="0"/>
            </a:endParaRPr>
          </a:p>
        </p:txBody>
      </p:sp>
      <p:pic>
        <p:nvPicPr>
          <p:cNvPr id="67594" name="Picture 10" descr="1320268630_bang"/>
          <p:cNvPicPr>
            <a:picLocks noChangeAspect="1" noChangeArrowheads="1"/>
          </p:cNvPicPr>
          <p:nvPr/>
        </p:nvPicPr>
        <p:blipFill>
          <a:blip r:embed="rId3"/>
          <a:srcRect/>
          <a:stretch>
            <a:fillRect/>
          </a:stretch>
        </p:blipFill>
        <p:spPr bwMode="auto">
          <a:xfrm>
            <a:off x="5715000" y="1704975"/>
            <a:ext cx="1981200" cy="2867025"/>
          </a:xfrm>
          <a:prstGeom prst="rect">
            <a:avLst/>
          </a:prstGeom>
          <a:noFill/>
          <a:ln w="9525">
            <a:noFill/>
            <a:miter lim="800000"/>
            <a:headEnd/>
            <a:tailEnd/>
          </a:ln>
        </p:spPr>
      </p:pic>
      <p:pic>
        <p:nvPicPr>
          <p:cNvPr id="67595" name="Picture 11" descr="ANd9GcTmZCXf4UcJECdJCeE1iIL6n4S0PSOZJIv8XbupqFuYJ7bZYLnn"/>
          <p:cNvPicPr>
            <a:picLocks noChangeAspect="1" noChangeArrowheads="1"/>
          </p:cNvPicPr>
          <p:nvPr/>
        </p:nvPicPr>
        <p:blipFill>
          <a:blip r:embed="rId4"/>
          <a:srcRect l="3334" r="16667"/>
          <a:stretch>
            <a:fillRect/>
          </a:stretch>
        </p:blipFill>
        <p:spPr bwMode="auto">
          <a:xfrm>
            <a:off x="122238" y="1600200"/>
            <a:ext cx="2057400" cy="2590800"/>
          </a:xfrm>
          <a:prstGeom prst="rect">
            <a:avLst/>
          </a:prstGeom>
          <a:noFill/>
          <a:ln w="9525">
            <a:noFill/>
            <a:miter lim="800000"/>
            <a:headEnd/>
            <a:tailEnd/>
          </a:ln>
        </p:spPr>
      </p:pic>
      <p:pic>
        <p:nvPicPr>
          <p:cNvPr id="67596" name="Picture 12" descr="ANd9GcRwtEMoRQ8tx25BZLWayN8BW1UFmlXVRMbR935NSq7mKFk6bfoHYw"/>
          <p:cNvPicPr>
            <a:picLocks noChangeAspect="1" noChangeArrowheads="1"/>
          </p:cNvPicPr>
          <p:nvPr/>
        </p:nvPicPr>
        <p:blipFill>
          <a:blip r:embed="rId5"/>
          <a:srcRect/>
          <a:stretch>
            <a:fillRect/>
          </a:stretch>
        </p:blipFill>
        <p:spPr bwMode="auto">
          <a:xfrm>
            <a:off x="2971800" y="1371600"/>
            <a:ext cx="2324100" cy="2895600"/>
          </a:xfrm>
          <a:prstGeom prst="rect">
            <a:avLst/>
          </a:prstGeom>
          <a:noFill/>
          <a:ln w="9525">
            <a:noFill/>
            <a:miter lim="800000"/>
            <a:headEnd/>
            <a:tailEnd/>
          </a:ln>
        </p:spPr>
      </p:pic>
      <p:sp>
        <p:nvSpPr>
          <p:cNvPr id="67597" name="Text Box 13"/>
          <p:cNvSpPr txBox="1">
            <a:spLocks noChangeArrowheads="1"/>
          </p:cNvSpPr>
          <p:nvPr/>
        </p:nvSpPr>
        <p:spPr bwMode="auto">
          <a:xfrm>
            <a:off x="419100" y="76200"/>
            <a:ext cx="8496300" cy="1754188"/>
          </a:xfrm>
          <a:prstGeom prst="rect">
            <a:avLst/>
          </a:prstGeom>
          <a:noFill/>
          <a:ln>
            <a:noFill/>
          </a:ln>
          <a:effectLst/>
          <a:extLst>
            <a:ext uri="{909E8E84-426E-40DD-AFC4-6F175D3DCCD1}"/>
            <a:ext uri="{91240B29-F687-4F45-9708-019B960494DF}"/>
            <a:ext uri="{AF507438-7753-43E0-B8FC-AC1667EBCBE1}"/>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fontAlgn="auto">
              <a:spcBef>
                <a:spcPct val="50000"/>
              </a:spcBef>
              <a:spcAft>
                <a:spcPts val="0"/>
              </a:spcAft>
              <a:defRPr/>
            </a:pP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Em</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hãy</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tìm</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những</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solidFill>
                  <a:srgbClr val="0000FF"/>
                </a:solidFill>
                <a:effectLst>
                  <a:outerShdw blurRad="38100" dist="38100" dir="2700000" algn="tl">
                    <a:srgbClr val="000000">
                      <a:alpha val="43137"/>
                    </a:srgbClr>
                  </a:outerShdw>
                </a:effectLst>
                <a:latin typeface="Times New Roman" pitchFamily="18" charset="0"/>
                <a:cs typeface="+mn-cs"/>
              </a:rPr>
              <a:t>chỉ</a:t>
            </a:r>
            <a:r>
              <a:rPr lang="en-US" sz="3600" b="1" dirty="0">
                <a:solidFill>
                  <a:srgbClr val="0000FF"/>
                </a:solidFill>
                <a:effectLst>
                  <a:outerShdw blurRad="38100" dist="38100" dir="2700000" algn="tl">
                    <a:srgbClr val="000000">
                      <a:alpha val="43137"/>
                    </a:srgbClr>
                  </a:outerShdw>
                </a:effectLst>
                <a:latin typeface="Times New Roman" pitchFamily="18" charset="0"/>
                <a:cs typeface="+mn-cs"/>
              </a:rPr>
              <a:t> </a:t>
            </a:r>
            <a:r>
              <a:rPr lang="en-US" sz="3600" b="1" dirty="0" err="1">
                <a:solidFill>
                  <a:srgbClr val="0000FF"/>
                </a:solidFill>
                <a:effectLst>
                  <a:outerShdw blurRad="38100" dist="38100" dir="2700000" algn="tl">
                    <a:srgbClr val="000000">
                      <a:alpha val="43137"/>
                    </a:srgbClr>
                  </a:outerShdw>
                </a:effectLst>
                <a:latin typeface="Times New Roman" pitchFamily="18" charset="0"/>
                <a:cs typeface="+mn-cs"/>
              </a:rPr>
              <a:t>từ</a:t>
            </a:r>
            <a:r>
              <a:rPr lang="en-US" sz="3600" b="1" dirty="0">
                <a:solidFill>
                  <a:srgbClr val="0000FF"/>
                </a:solidFill>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thích</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hợp</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để</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trả</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lời</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cho</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câu</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effectLst>
                  <a:outerShdw blurRad="38100" dist="38100" dir="2700000" algn="tl">
                    <a:srgbClr val="000000">
                      <a:alpha val="43137"/>
                    </a:srgbClr>
                  </a:outerShdw>
                </a:effectLst>
                <a:latin typeface="Times New Roman" pitchFamily="18" charset="0"/>
                <a:cs typeface="+mn-cs"/>
              </a:rPr>
              <a:t>hỏi</a:t>
            </a:r>
            <a:r>
              <a:rPr lang="en-US" sz="3600" b="1" dirty="0">
                <a:effectLst>
                  <a:outerShdw blurRad="38100" dist="38100" dir="2700000" algn="tl">
                    <a:srgbClr val="000000">
                      <a:alpha val="43137"/>
                    </a:srgbClr>
                  </a:outerShdw>
                </a:effectLst>
                <a:latin typeface="Times New Roman" pitchFamily="18" charset="0"/>
                <a:cs typeface="+mn-cs"/>
              </a:rPr>
              <a:t> “</a:t>
            </a:r>
            <a:r>
              <a:rPr lang="en-US" sz="3600" b="1" dirty="0" err="1">
                <a:solidFill>
                  <a:srgbClr val="D60093"/>
                </a:solidFill>
                <a:effectLst>
                  <a:outerShdw blurRad="38100" dist="38100" dir="2700000" algn="tl">
                    <a:srgbClr val="000000">
                      <a:alpha val="43137"/>
                    </a:srgbClr>
                  </a:outerShdw>
                </a:effectLst>
                <a:latin typeface="Times New Roman" pitchFamily="18" charset="0"/>
                <a:cs typeface="+mn-cs"/>
              </a:rPr>
              <a:t>Em</a:t>
            </a:r>
            <a:r>
              <a:rPr lang="en-US" sz="3600" b="1" dirty="0">
                <a:solidFill>
                  <a:srgbClr val="D60093"/>
                </a:solidFill>
                <a:effectLst>
                  <a:outerShdw blurRad="38100" dist="38100" dir="2700000" algn="tl">
                    <a:srgbClr val="000000">
                      <a:alpha val="43137"/>
                    </a:srgbClr>
                  </a:outerShdw>
                </a:effectLst>
                <a:latin typeface="Times New Roman" pitchFamily="18" charset="0"/>
                <a:cs typeface="+mn-cs"/>
              </a:rPr>
              <a:t> </a:t>
            </a:r>
            <a:r>
              <a:rPr lang="en-US" sz="3600" b="1" dirty="0" err="1">
                <a:solidFill>
                  <a:srgbClr val="D60093"/>
                </a:solidFill>
                <a:effectLst>
                  <a:outerShdw blurRad="38100" dist="38100" dir="2700000" algn="tl">
                    <a:srgbClr val="000000">
                      <a:alpha val="43137"/>
                    </a:srgbClr>
                  </a:outerShdw>
                </a:effectLst>
                <a:latin typeface="Times New Roman" pitchFamily="18" charset="0"/>
                <a:cs typeface="+mn-cs"/>
              </a:rPr>
              <a:t>thích</a:t>
            </a:r>
            <a:r>
              <a:rPr lang="en-US" sz="3600" b="1" dirty="0">
                <a:solidFill>
                  <a:srgbClr val="D60093"/>
                </a:solidFill>
                <a:effectLst>
                  <a:outerShdw blurRad="38100" dist="38100" dir="2700000" algn="tl">
                    <a:srgbClr val="000000">
                      <a:alpha val="43137"/>
                    </a:srgbClr>
                  </a:outerShdw>
                </a:effectLst>
                <a:latin typeface="Times New Roman" pitchFamily="18" charset="0"/>
                <a:cs typeface="+mn-cs"/>
              </a:rPr>
              <a:t> </a:t>
            </a:r>
            <a:r>
              <a:rPr lang="en-US" sz="3600" b="1" dirty="0" err="1">
                <a:solidFill>
                  <a:srgbClr val="D60093"/>
                </a:solidFill>
                <a:effectLst>
                  <a:outerShdw blurRad="38100" dist="38100" dir="2700000" algn="tl">
                    <a:srgbClr val="000000">
                      <a:alpha val="43137"/>
                    </a:srgbClr>
                  </a:outerShdw>
                </a:effectLst>
                <a:latin typeface="Times New Roman" pitchFamily="18" charset="0"/>
                <a:cs typeface="+mn-cs"/>
              </a:rPr>
              <a:t>lẵng</a:t>
            </a:r>
            <a:r>
              <a:rPr lang="en-US" sz="3600" b="1" dirty="0">
                <a:solidFill>
                  <a:srgbClr val="D60093"/>
                </a:solidFill>
                <a:effectLst>
                  <a:outerShdw blurRad="38100" dist="38100" dir="2700000" algn="tl">
                    <a:srgbClr val="000000">
                      <a:alpha val="43137"/>
                    </a:srgbClr>
                  </a:outerShdw>
                </a:effectLst>
                <a:latin typeface="Times New Roman" pitchFamily="18" charset="0"/>
                <a:cs typeface="+mn-cs"/>
              </a:rPr>
              <a:t> </a:t>
            </a:r>
            <a:r>
              <a:rPr lang="en-US" sz="3600" b="1" dirty="0" err="1">
                <a:solidFill>
                  <a:srgbClr val="D60093"/>
                </a:solidFill>
                <a:effectLst>
                  <a:outerShdw blurRad="38100" dist="38100" dir="2700000" algn="tl">
                    <a:srgbClr val="000000">
                      <a:alpha val="43137"/>
                    </a:srgbClr>
                  </a:outerShdw>
                </a:effectLst>
                <a:latin typeface="Times New Roman" pitchFamily="18" charset="0"/>
                <a:cs typeface="+mn-cs"/>
              </a:rPr>
              <a:t>hoa</a:t>
            </a:r>
            <a:r>
              <a:rPr lang="en-US" sz="3600" b="1" dirty="0">
                <a:solidFill>
                  <a:srgbClr val="D60093"/>
                </a:solidFill>
                <a:effectLst>
                  <a:outerShdw blurRad="38100" dist="38100" dir="2700000" algn="tl">
                    <a:srgbClr val="000000">
                      <a:alpha val="43137"/>
                    </a:srgbClr>
                  </a:outerShdw>
                </a:effectLst>
                <a:latin typeface="Times New Roman" pitchFamily="18" charset="0"/>
                <a:cs typeface="+mn-cs"/>
              </a:rPr>
              <a:t> </a:t>
            </a:r>
            <a:r>
              <a:rPr lang="en-US" sz="3600" b="1" dirty="0" err="1" smtClean="0">
                <a:solidFill>
                  <a:srgbClr val="D60093"/>
                </a:solidFill>
                <a:effectLst>
                  <a:outerShdw blurRad="38100" dist="38100" dir="2700000" algn="tl">
                    <a:srgbClr val="000000">
                      <a:alpha val="43137"/>
                    </a:srgbClr>
                  </a:outerShdw>
                </a:effectLst>
                <a:latin typeface="Times New Roman" pitchFamily="18" charset="0"/>
                <a:cs typeface="+mn-cs"/>
              </a:rPr>
              <a:t>nào</a:t>
            </a:r>
            <a:r>
              <a:rPr lang="en-US" sz="3600" b="1" dirty="0" smtClean="0">
                <a:effectLst>
                  <a:outerShdw blurRad="38100" dist="38100" dir="2700000" algn="tl">
                    <a:srgbClr val="000000">
                      <a:alpha val="43137"/>
                    </a:srgbClr>
                  </a:outerShdw>
                </a:effectLst>
                <a:latin typeface="Times New Roman" pitchFamily="18" charset="0"/>
                <a:cs typeface="+mn-cs"/>
              </a:rPr>
              <a:t>?”</a:t>
            </a:r>
            <a:endParaRPr lang="en-US" sz="3600" b="1" dirty="0">
              <a:effectLst>
                <a:outerShdw blurRad="38100" dist="38100" dir="2700000" algn="tl">
                  <a:srgbClr val="000000">
                    <a:alpha val="43137"/>
                  </a:srgbClr>
                </a:outerShdw>
              </a:effectLst>
              <a:latin typeface="Times New Roman" pitchFamily="18" charset="0"/>
              <a:cs typeface="+mn-cs"/>
            </a:endParaRPr>
          </a:p>
        </p:txBody>
      </p:sp>
      <p:sp>
        <p:nvSpPr>
          <p:cNvPr id="67598" name="Text Box 14"/>
          <p:cNvSpPr txBox="1">
            <a:spLocks noChangeArrowheads="1"/>
          </p:cNvSpPr>
          <p:nvPr/>
        </p:nvSpPr>
        <p:spPr bwMode="auto">
          <a:xfrm>
            <a:off x="-76200" y="136525"/>
            <a:ext cx="685800" cy="1311275"/>
          </a:xfrm>
          <a:prstGeom prst="rect">
            <a:avLst/>
          </a:prstGeom>
          <a:noFill/>
          <a:ln w="9525">
            <a:noFill/>
            <a:miter lim="800000"/>
            <a:headEnd/>
            <a:tailEnd/>
          </a:ln>
        </p:spPr>
        <p:txBody>
          <a:bodyPr>
            <a:spAutoFit/>
          </a:bodyPr>
          <a:lstStyle/>
          <a:p>
            <a:pPr algn="ctr">
              <a:spcBef>
                <a:spcPct val="50000"/>
              </a:spcBef>
            </a:pPr>
            <a:r>
              <a:rPr lang="en-US" sz="8000" b="1">
                <a:solidFill>
                  <a:srgbClr val="FF0000"/>
                </a:solidFill>
                <a:latin typeface="Times New Roman" pitchFamily="18" charset="0"/>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67597"/>
                                        </p:tgtEl>
                                        <p:attrNameLst>
                                          <p:attrName>style.visibility</p:attrName>
                                        </p:attrNameLst>
                                      </p:cBhvr>
                                      <p:to>
                                        <p:strVal val="visible"/>
                                      </p:to>
                                    </p:set>
                                    <p:animEffect transition="in" filter="barn(outHorizontal)">
                                      <p:cBhvr>
                                        <p:cTn id="7" dur="1000"/>
                                        <p:tgtEl>
                                          <p:spTgt spid="67597"/>
                                        </p:tgtEl>
                                      </p:cBhvr>
                                    </p:animEffect>
                                  </p:childTnLst>
                                </p:cTn>
                              </p:par>
                              <p:par>
                                <p:cTn id="8" presetID="53" presetClass="entr" presetSubtype="0" fill="hold" grpId="0" nodeType="withEffect">
                                  <p:stCondLst>
                                    <p:cond delay="0"/>
                                  </p:stCondLst>
                                  <p:childTnLst>
                                    <p:set>
                                      <p:cBhvr>
                                        <p:cTn id="9" dur="1" fill="hold">
                                          <p:stCondLst>
                                            <p:cond delay="0"/>
                                          </p:stCondLst>
                                        </p:cTn>
                                        <p:tgtEl>
                                          <p:spTgt spid="67598"/>
                                        </p:tgtEl>
                                        <p:attrNameLst>
                                          <p:attrName>style.visibility</p:attrName>
                                        </p:attrNameLst>
                                      </p:cBhvr>
                                      <p:to>
                                        <p:strVal val="visible"/>
                                      </p:to>
                                    </p:set>
                                    <p:anim calcmode="lin" valueType="num">
                                      <p:cBhvr>
                                        <p:cTn id="10" dur="500" fill="hold"/>
                                        <p:tgtEl>
                                          <p:spTgt spid="67598"/>
                                        </p:tgtEl>
                                        <p:attrNameLst>
                                          <p:attrName>ppt_w</p:attrName>
                                        </p:attrNameLst>
                                      </p:cBhvr>
                                      <p:tavLst>
                                        <p:tav tm="0">
                                          <p:val>
                                            <p:fltVal val="0"/>
                                          </p:val>
                                        </p:tav>
                                        <p:tav tm="100000">
                                          <p:val>
                                            <p:strVal val="#ppt_w"/>
                                          </p:val>
                                        </p:tav>
                                      </p:tavLst>
                                    </p:anim>
                                    <p:anim calcmode="lin" valueType="num">
                                      <p:cBhvr>
                                        <p:cTn id="11" dur="500" fill="hold"/>
                                        <p:tgtEl>
                                          <p:spTgt spid="67598"/>
                                        </p:tgtEl>
                                        <p:attrNameLst>
                                          <p:attrName>ppt_h</p:attrName>
                                        </p:attrNameLst>
                                      </p:cBhvr>
                                      <p:tavLst>
                                        <p:tav tm="0">
                                          <p:val>
                                            <p:fltVal val="0"/>
                                          </p:val>
                                        </p:tav>
                                        <p:tav tm="100000">
                                          <p:val>
                                            <p:strVal val="#ppt_h"/>
                                          </p:val>
                                        </p:tav>
                                      </p:tavLst>
                                    </p:anim>
                                    <p:animEffect transition="in" filter="fade">
                                      <p:cBhvr>
                                        <p:cTn id="12" dur="500"/>
                                        <p:tgtEl>
                                          <p:spTgt spid="675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67588"/>
                                        </p:tgtEl>
                                        <p:attrNameLst>
                                          <p:attrName>style.visibility</p:attrName>
                                        </p:attrNameLst>
                                      </p:cBhvr>
                                      <p:to>
                                        <p:strVal val="visible"/>
                                      </p:to>
                                    </p:set>
                                    <p:anim calcmode="lin" valueType="num">
                                      <p:cBhvr>
                                        <p:cTn id="17" dur="1000" fill="hold"/>
                                        <p:tgtEl>
                                          <p:spTgt spid="67588"/>
                                        </p:tgtEl>
                                        <p:attrNameLst>
                                          <p:attrName>ppt_w</p:attrName>
                                        </p:attrNameLst>
                                      </p:cBhvr>
                                      <p:tavLst>
                                        <p:tav tm="0">
                                          <p:val>
                                            <p:fltVal val="0"/>
                                          </p:val>
                                        </p:tav>
                                        <p:tav tm="100000">
                                          <p:val>
                                            <p:strVal val="#ppt_w"/>
                                          </p:val>
                                        </p:tav>
                                      </p:tavLst>
                                    </p:anim>
                                    <p:anim calcmode="lin" valueType="num">
                                      <p:cBhvr>
                                        <p:cTn id="18" dur="1000" fill="hold"/>
                                        <p:tgtEl>
                                          <p:spTgt spid="67588"/>
                                        </p:tgtEl>
                                        <p:attrNameLst>
                                          <p:attrName>ppt_h</p:attrName>
                                        </p:attrNameLst>
                                      </p:cBhvr>
                                      <p:tavLst>
                                        <p:tav tm="0">
                                          <p:val>
                                            <p:fltVal val="0"/>
                                          </p:val>
                                        </p:tav>
                                        <p:tav tm="100000">
                                          <p:val>
                                            <p:strVal val="#ppt_h"/>
                                          </p:val>
                                        </p:tav>
                                      </p:tavLst>
                                    </p:anim>
                                    <p:animEffect transition="in" filter="fade">
                                      <p:cBhvr>
                                        <p:cTn id="19" dur="1000"/>
                                        <p:tgtEl>
                                          <p:spTgt spid="67588"/>
                                        </p:tgtEl>
                                      </p:cBhvr>
                                    </p:animEffect>
                                  </p:childTnLst>
                                </p:cTn>
                              </p:par>
                              <p:par>
                                <p:cTn id="20" presetID="53" presetClass="entr" presetSubtype="0" fill="hold" nodeType="withEffect">
                                  <p:stCondLst>
                                    <p:cond delay="0"/>
                                  </p:stCondLst>
                                  <p:childTnLst>
                                    <p:set>
                                      <p:cBhvr>
                                        <p:cTn id="21" dur="1" fill="hold">
                                          <p:stCondLst>
                                            <p:cond delay="0"/>
                                          </p:stCondLst>
                                        </p:cTn>
                                        <p:tgtEl>
                                          <p:spTgt spid="67596"/>
                                        </p:tgtEl>
                                        <p:attrNameLst>
                                          <p:attrName>style.visibility</p:attrName>
                                        </p:attrNameLst>
                                      </p:cBhvr>
                                      <p:to>
                                        <p:strVal val="visible"/>
                                      </p:to>
                                    </p:set>
                                    <p:anim calcmode="lin" valueType="num">
                                      <p:cBhvr>
                                        <p:cTn id="22" dur="1000" fill="hold"/>
                                        <p:tgtEl>
                                          <p:spTgt spid="67596"/>
                                        </p:tgtEl>
                                        <p:attrNameLst>
                                          <p:attrName>ppt_w</p:attrName>
                                        </p:attrNameLst>
                                      </p:cBhvr>
                                      <p:tavLst>
                                        <p:tav tm="0">
                                          <p:val>
                                            <p:fltVal val="0"/>
                                          </p:val>
                                        </p:tav>
                                        <p:tav tm="100000">
                                          <p:val>
                                            <p:strVal val="#ppt_w"/>
                                          </p:val>
                                        </p:tav>
                                      </p:tavLst>
                                    </p:anim>
                                    <p:anim calcmode="lin" valueType="num">
                                      <p:cBhvr>
                                        <p:cTn id="23" dur="1000" fill="hold"/>
                                        <p:tgtEl>
                                          <p:spTgt spid="67596"/>
                                        </p:tgtEl>
                                        <p:attrNameLst>
                                          <p:attrName>ppt_h</p:attrName>
                                        </p:attrNameLst>
                                      </p:cBhvr>
                                      <p:tavLst>
                                        <p:tav tm="0">
                                          <p:val>
                                            <p:fltVal val="0"/>
                                          </p:val>
                                        </p:tav>
                                        <p:tav tm="100000">
                                          <p:val>
                                            <p:strVal val="#ppt_h"/>
                                          </p:val>
                                        </p:tav>
                                      </p:tavLst>
                                    </p:anim>
                                    <p:animEffect transition="in" filter="fade">
                                      <p:cBhvr>
                                        <p:cTn id="24" dur="1000"/>
                                        <p:tgtEl>
                                          <p:spTgt spid="67596"/>
                                        </p:tgtEl>
                                      </p:cBhvr>
                                    </p:animEffect>
                                  </p:childTnLst>
                                </p:cTn>
                              </p:par>
                              <p:par>
                                <p:cTn id="25" presetID="53" presetClass="entr" presetSubtype="0" fill="hold" nodeType="withEffect">
                                  <p:stCondLst>
                                    <p:cond delay="0"/>
                                  </p:stCondLst>
                                  <p:childTnLst>
                                    <p:set>
                                      <p:cBhvr>
                                        <p:cTn id="26" dur="1" fill="hold">
                                          <p:stCondLst>
                                            <p:cond delay="0"/>
                                          </p:stCondLst>
                                        </p:cTn>
                                        <p:tgtEl>
                                          <p:spTgt spid="67594"/>
                                        </p:tgtEl>
                                        <p:attrNameLst>
                                          <p:attrName>style.visibility</p:attrName>
                                        </p:attrNameLst>
                                      </p:cBhvr>
                                      <p:to>
                                        <p:strVal val="visible"/>
                                      </p:to>
                                    </p:set>
                                    <p:anim calcmode="lin" valueType="num">
                                      <p:cBhvr>
                                        <p:cTn id="27" dur="1000" fill="hold"/>
                                        <p:tgtEl>
                                          <p:spTgt spid="67594"/>
                                        </p:tgtEl>
                                        <p:attrNameLst>
                                          <p:attrName>ppt_w</p:attrName>
                                        </p:attrNameLst>
                                      </p:cBhvr>
                                      <p:tavLst>
                                        <p:tav tm="0">
                                          <p:val>
                                            <p:fltVal val="0"/>
                                          </p:val>
                                        </p:tav>
                                        <p:tav tm="100000">
                                          <p:val>
                                            <p:strVal val="#ppt_w"/>
                                          </p:val>
                                        </p:tav>
                                      </p:tavLst>
                                    </p:anim>
                                    <p:anim calcmode="lin" valueType="num">
                                      <p:cBhvr>
                                        <p:cTn id="28" dur="1000" fill="hold"/>
                                        <p:tgtEl>
                                          <p:spTgt spid="67594"/>
                                        </p:tgtEl>
                                        <p:attrNameLst>
                                          <p:attrName>ppt_h</p:attrName>
                                        </p:attrNameLst>
                                      </p:cBhvr>
                                      <p:tavLst>
                                        <p:tav tm="0">
                                          <p:val>
                                            <p:fltVal val="0"/>
                                          </p:val>
                                        </p:tav>
                                        <p:tav tm="100000">
                                          <p:val>
                                            <p:strVal val="#ppt_h"/>
                                          </p:val>
                                        </p:tav>
                                      </p:tavLst>
                                    </p:anim>
                                    <p:animEffect transition="in" filter="fade">
                                      <p:cBhvr>
                                        <p:cTn id="29" dur="1000"/>
                                        <p:tgtEl>
                                          <p:spTgt spid="67594"/>
                                        </p:tgtEl>
                                      </p:cBhvr>
                                    </p:animEffect>
                                  </p:childTnLst>
                                </p:cTn>
                              </p:par>
                              <p:par>
                                <p:cTn id="30" presetID="53" presetClass="entr" presetSubtype="0" fill="hold" nodeType="withEffect">
                                  <p:stCondLst>
                                    <p:cond delay="0"/>
                                  </p:stCondLst>
                                  <p:childTnLst>
                                    <p:set>
                                      <p:cBhvr>
                                        <p:cTn id="31" dur="1" fill="hold">
                                          <p:stCondLst>
                                            <p:cond delay="0"/>
                                          </p:stCondLst>
                                        </p:cTn>
                                        <p:tgtEl>
                                          <p:spTgt spid="67595"/>
                                        </p:tgtEl>
                                        <p:attrNameLst>
                                          <p:attrName>style.visibility</p:attrName>
                                        </p:attrNameLst>
                                      </p:cBhvr>
                                      <p:to>
                                        <p:strVal val="visible"/>
                                      </p:to>
                                    </p:set>
                                    <p:anim calcmode="lin" valueType="num">
                                      <p:cBhvr>
                                        <p:cTn id="32" dur="1000" fill="hold"/>
                                        <p:tgtEl>
                                          <p:spTgt spid="67595"/>
                                        </p:tgtEl>
                                        <p:attrNameLst>
                                          <p:attrName>ppt_w</p:attrName>
                                        </p:attrNameLst>
                                      </p:cBhvr>
                                      <p:tavLst>
                                        <p:tav tm="0">
                                          <p:val>
                                            <p:fltVal val="0"/>
                                          </p:val>
                                        </p:tav>
                                        <p:tav tm="100000">
                                          <p:val>
                                            <p:strVal val="#ppt_w"/>
                                          </p:val>
                                        </p:tav>
                                      </p:tavLst>
                                    </p:anim>
                                    <p:anim calcmode="lin" valueType="num">
                                      <p:cBhvr>
                                        <p:cTn id="33" dur="1000" fill="hold"/>
                                        <p:tgtEl>
                                          <p:spTgt spid="67595"/>
                                        </p:tgtEl>
                                        <p:attrNameLst>
                                          <p:attrName>ppt_h</p:attrName>
                                        </p:attrNameLst>
                                      </p:cBhvr>
                                      <p:tavLst>
                                        <p:tav tm="0">
                                          <p:val>
                                            <p:fltVal val="0"/>
                                          </p:val>
                                        </p:tav>
                                        <p:tav tm="100000">
                                          <p:val>
                                            <p:strVal val="#ppt_h"/>
                                          </p:val>
                                        </p:tav>
                                      </p:tavLst>
                                    </p:anim>
                                    <p:animEffect transition="in" filter="fade">
                                      <p:cBhvr>
                                        <p:cTn id="34" dur="1000"/>
                                        <p:tgtEl>
                                          <p:spTgt spid="6759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3" presetClass="entr" presetSubtype="16" fill="hold" nodeType="clickEffect">
                                  <p:stCondLst>
                                    <p:cond delay="0"/>
                                  </p:stCondLst>
                                  <p:childTnLst>
                                    <p:set>
                                      <p:cBhvr>
                                        <p:cTn id="38" dur="1" fill="hold">
                                          <p:stCondLst>
                                            <p:cond delay="0"/>
                                          </p:stCondLst>
                                        </p:cTn>
                                        <p:tgtEl>
                                          <p:spTgt spid="67586">
                                            <p:txEl>
                                              <p:pRg st="0" end="0"/>
                                            </p:txEl>
                                          </p:spTgt>
                                        </p:tgtEl>
                                        <p:attrNameLst>
                                          <p:attrName>style.visibility</p:attrName>
                                        </p:attrNameLst>
                                      </p:cBhvr>
                                      <p:to>
                                        <p:strVal val="visible"/>
                                      </p:to>
                                    </p:set>
                                    <p:animEffect transition="in" filter="plus(in)">
                                      <p:cBhvr>
                                        <p:cTn id="39" dur="2000"/>
                                        <p:tgtEl>
                                          <p:spTgt spid="67586">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67587"/>
                                        </p:tgtEl>
                                        <p:attrNameLst>
                                          <p:attrName>style.visibility</p:attrName>
                                        </p:attrNameLst>
                                      </p:cBhvr>
                                      <p:to>
                                        <p:strVal val="visible"/>
                                      </p:to>
                                    </p:set>
                                    <p:animEffect transition="in" filter="circle(in)">
                                      <p:cBhvr>
                                        <p:cTn id="44" dur="2000"/>
                                        <p:tgtEl>
                                          <p:spTgt spid="67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nimBg="1"/>
      <p:bldP spid="67597" grpId="0"/>
      <p:bldP spid="6759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endParaRPr lang="en-US" smtClean="0"/>
          </a:p>
        </p:txBody>
      </p:sp>
      <p:sp>
        <p:nvSpPr>
          <p:cNvPr id="28674" name="Content Placeholder 2"/>
          <p:cNvSpPr>
            <a:spLocks noGrp="1"/>
          </p:cNvSpPr>
          <p:nvPr>
            <p:ph idx="1"/>
          </p:nvPr>
        </p:nvSpPr>
        <p:spPr/>
        <p:txBody>
          <a:bodyPr/>
          <a:lstStyle/>
          <a:p>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9698" name="Picture 9"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9699" name="Picture 10"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970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graphicFrame>
        <p:nvGraphicFramePr>
          <p:cNvPr id="13" name="Table 12"/>
          <p:cNvGraphicFramePr>
            <a:graphicFrameLocks noGrp="1"/>
          </p:cNvGraphicFramePr>
          <p:nvPr/>
        </p:nvGraphicFramePr>
        <p:xfrm>
          <a:off x="304800" y="914400"/>
          <a:ext cx="8610600" cy="2139950"/>
        </p:xfrm>
        <a:graphic>
          <a:graphicData uri="http://schemas.openxmlformats.org/drawingml/2006/table">
            <a:tbl>
              <a:tblPr firstRow="1" bandRow="1">
                <a:tableStyleId>{5C22544A-7EE6-4342-B048-85BDC9FD1C3A}</a:tableStyleId>
              </a:tblPr>
              <a:tblGrid>
                <a:gridCol w="2518195"/>
                <a:gridCol w="3492979"/>
                <a:gridCol w="2599426"/>
              </a:tblGrid>
              <a:tr h="1066800">
                <a:tc>
                  <a:txBody>
                    <a:bodyPr/>
                    <a:lstStyle/>
                    <a:p>
                      <a:pPr algn="ctr"/>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trước</a:t>
                      </a:r>
                      <a:endParaRPr lang="en-US" sz="3200" b="1" dirty="0">
                        <a:latin typeface="Times New Roman" pitchFamily="18" charset="0"/>
                        <a:cs typeface="Times New Roman" pitchFamily="18" charset="0"/>
                      </a:endParaRPr>
                    </a:p>
                  </a:txBody>
                  <a:tcPr/>
                </a:tc>
                <a:tc>
                  <a:txBody>
                    <a:bodyPr/>
                    <a:lstStyle/>
                    <a:p>
                      <a:pPr algn="ctr"/>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trung</a:t>
                      </a:r>
                      <a:r>
                        <a:rPr lang="en-US" sz="3200" b="1" baseline="0" dirty="0" smtClean="0">
                          <a:latin typeface="Times New Roman" pitchFamily="18" charset="0"/>
                          <a:cs typeface="Times New Roman" pitchFamily="18" charset="0"/>
                        </a:rPr>
                        <a:t> </a:t>
                      </a:r>
                      <a:r>
                        <a:rPr lang="en-US" sz="3200" b="1" baseline="0" dirty="0" err="1" smtClean="0">
                          <a:latin typeface="Times New Roman" pitchFamily="18" charset="0"/>
                          <a:cs typeface="Times New Roman" pitchFamily="18" charset="0"/>
                        </a:rPr>
                        <a:t>tâm</a:t>
                      </a:r>
                      <a:endParaRPr lang="en-US" sz="3200" b="1" dirty="0">
                        <a:latin typeface="Times New Roman" pitchFamily="18" charset="0"/>
                        <a:cs typeface="Times New Roman" pitchFamily="18" charset="0"/>
                      </a:endParaRPr>
                    </a:p>
                  </a:txBody>
                  <a:tcPr/>
                </a:tc>
                <a:tc>
                  <a:txBody>
                    <a:bodyPr/>
                    <a:lstStyle/>
                    <a:p>
                      <a:pPr algn="ctr"/>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sau</a:t>
                      </a:r>
                      <a:endParaRPr lang="en-US" sz="3200" b="1" dirty="0">
                        <a:latin typeface="Times New Roman" pitchFamily="18" charset="0"/>
                        <a:cs typeface="Times New Roman" pitchFamily="18" charset="0"/>
                      </a:endParaRPr>
                    </a:p>
                  </a:txBody>
                  <a:tcPr/>
                </a:tc>
              </a:tr>
              <a:tr h="1072444">
                <a:tc>
                  <a:txBody>
                    <a:bodyPr/>
                    <a:lstStyle/>
                    <a:p>
                      <a:pPr algn="ctr"/>
                      <a:endParaRPr lang="en-US" sz="3200" b="1" dirty="0">
                        <a:latin typeface="Times New Roman" pitchFamily="18" charset="0"/>
                        <a:cs typeface="Times New Roman" pitchFamily="18" charset="0"/>
                      </a:endParaRPr>
                    </a:p>
                  </a:txBody>
                  <a:tcPr/>
                </a:tc>
                <a:tc>
                  <a:txBody>
                    <a:bodyPr/>
                    <a:lstStyle/>
                    <a:p>
                      <a:pPr algn="ctr"/>
                      <a:r>
                        <a:rPr lang="en-US" sz="3200" b="1" dirty="0" err="1" smtClean="0">
                          <a:solidFill>
                            <a:srgbClr val="D60093"/>
                          </a:solidFill>
                          <a:latin typeface="Times New Roman" pitchFamily="18" charset="0"/>
                          <a:cs typeface="Times New Roman" pitchFamily="18" charset="0"/>
                        </a:rPr>
                        <a:t>Ông</a:t>
                      </a:r>
                      <a:r>
                        <a:rPr lang="en-US" sz="3200" b="1" baseline="0" dirty="0" smtClean="0">
                          <a:solidFill>
                            <a:srgbClr val="D60093"/>
                          </a:solidFill>
                          <a:latin typeface="Times New Roman" pitchFamily="18" charset="0"/>
                          <a:cs typeface="Times New Roman" pitchFamily="18" charset="0"/>
                        </a:rPr>
                        <a:t> </a:t>
                      </a:r>
                      <a:r>
                        <a:rPr lang="en-US" sz="3200" b="1" baseline="0" dirty="0" err="1" smtClean="0">
                          <a:solidFill>
                            <a:srgbClr val="D60093"/>
                          </a:solidFill>
                          <a:latin typeface="Times New Roman" pitchFamily="18" charset="0"/>
                          <a:cs typeface="Times New Roman" pitchFamily="18" charset="0"/>
                        </a:rPr>
                        <a:t>vua</a:t>
                      </a:r>
                      <a:endParaRPr lang="en-US" sz="3200" b="1" dirty="0">
                        <a:solidFill>
                          <a:srgbClr val="D60093"/>
                        </a:solidFill>
                        <a:latin typeface="Times New Roman" pitchFamily="18" charset="0"/>
                        <a:cs typeface="Times New Roman" pitchFamily="18" charset="0"/>
                      </a:endParaRPr>
                    </a:p>
                  </a:txBody>
                  <a:tcPr/>
                </a:tc>
                <a:tc>
                  <a:txBody>
                    <a:bodyPr/>
                    <a:lstStyle/>
                    <a:p>
                      <a:pPr algn="ctr"/>
                      <a:r>
                        <a:rPr lang="en-US" sz="3200" b="1" dirty="0" err="1" smtClean="0">
                          <a:solidFill>
                            <a:srgbClr val="D60093"/>
                          </a:solidFill>
                          <a:latin typeface="Times New Roman" pitchFamily="18" charset="0"/>
                          <a:cs typeface="Times New Roman" pitchFamily="18" charset="0"/>
                        </a:rPr>
                        <a:t>nọ</a:t>
                      </a:r>
                      <a:endParaRPr lang="en-US" sz="3200" b="1" dirty="0">
                        <a:solidFill>
                          <a:srgbClr val="D60093"/>
                        </a:solidFill>
                        <a:latin typeface="Times New Roman" pitchFamily="18" charset="0"/>
                        <a:cs typeface="Times New Roman" pitchFamily="18" charset="0"/>
                      </a:endParaRPr>
                    </a:p>
                  </a:txBody>
                  <a:tcPr/>
                </a:tc>
              </a:tr>
            </a:tbl>
          </a:graphicData>
        </a:graphic>
      </p:graphicFrame>
      <p:sp>
        <p:nvSpPr>
          <p:cNvPr id="14" name="Text Box 15"/>
          <p:cNvSpPr txBox="1">
            <a:spLocks noChangeArrowheads="1"/>
          </p:cNvSpPr>
          <p:nvPr/>
        </p:nvSpPr>
        <p:spPr bwMode="auto">
          <a:xfrm>
            <a:off x="228600" y="3733800"/>
            <a:ext cx="8686800" cy="1938338"/>
          </a:xfrm>
          <a:prstGeom prst="rect">
            <a:avLst/>
          </a:prstGeom>
          <a:noFill/>
          <a:ln w="9525">
            <a:solidFill>
              <a:srgbClr val="FF0000"/>
            </a:solidFill>
            <a:miter lim="800000"/>
            <a:headEnd/>
            <a:tailEnd/>
          </a:ln>
        </p:spPr>
        <p:txBody>
          <a:bodyPr>
            <a:spAutoFit/>
          </a:bodyPr>
          <a:lstStyle/>
          <a:p>
            <a:pPr algn="just">
              <a:spcBef>
                <a:spcPct val="50000"/>
              </a:spcBef>
            </a:pPr>
            <a:r>
              <a:rPr lang="en-US" sz="6000" b="1">
                <a:solidFill>
                  <a:srgbClr val="E60414"/>
                </a:solidFill>
                <a:latin typeface="Times New Roman" pitchFamily="18" charset="0"/>
              </a:rPr>
              <a:t>1. </a:t>
            </a:r>
            <a:r>
              <a:rPr lang="en-US" sz="6000" b="1">
                <a:solidFill>
                  <a:srgbClr val="0000FF"/>
                </a:solidFill>
                <a:latin typeface="Times New Roman" pitchFamily="18" charset="0"/>
              </a:rPr>
              <a:t>Chỉ từ </a:t>
            </a:r>
            <a:r>
              <a:rPr lang="en-US" sz="6000" b="1">
                <a:latin typeface="Times New Roman" pitchFamily="18" charset="0"/>
              </a:rPr>
              <a:t>làm phụ ngữ sau của  danh từ</a:t>
            </a:r>
            <a:r>
              <a:rPr lang="en-US" sz="6000" b="1">
                <a:solidFill>
                  <a:srgbClr val="0000FF"/>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Right)">
                                      <p:cBhvr>
                                        <p:cTn id="1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95400"/>
            <a:ext cx="8534400" cy="3786188"/>
          </a:xfrm>
          <a:prstGeom prst="rect">
            <a:avLst/>
          </a:prstGeom>
        </p:spPr>
        <p:txBody>
          <a:bodyPr>
            <a:spAutoFit/>
          </a:bodyPr>
          <a:lstStyle/>
          <a:p>
            <a:pPr algn="just" eaLnBrk="0" fontAlgn="auto" hangingPunct="0">
              <a:spcBef>
                <a:spcPts val="0"/>
              </a:spcBef>
              <a:spcAft>
                <a:spcPts val="0"/>
              </a:spcAft>
              <a:defRPr/>
            </a:pPr>
            <a:r>
              <a:rPr lang="en-US" sz="6000" b="1" dirty="0">
                <a:effectLst>
                  <a:outerShdw blurRad="38100" dist="38100" dir="2700000" algn="tl">
                    <a:srgbClr val="000000">
                      <a:alpha val="43137"/>
                    </a:srgbClr>
                  </a:outerShdw>
                </a:effectLst>
                <a:latin typeface="Times New Roman" pitchFamily="18" charset="0"/>
                <a:cs typeface="Times New Roman" pitchFamily="18" charset="0"/>
              </a:rPr>
              <a:t>2.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Tìm</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chỉ</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trong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những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câu</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dưới</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đây</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Xác</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định</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chức</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vụ</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của</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chúng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trong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câu</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a:t>
            </a:r>
            <a:endParaRPr lang="en-US" sz="6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1746"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1747"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1748"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1749"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2770" name="Picture 1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2771" name="Picture 1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2772"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Box 1"/>
          <p:cNvSpPr txBox="1">
            <a:spLocks noChangeArrowheads="1"/>
          </p:cNvSpPr>
          <p:nvPr/>
        </p:nvSpPr>
        <p:spPr bwMode="auto">
          <a:xfrm>
            <a:off x="228600" y="304800"/>
            <a:ext cx="8686800" cy="1108075"/>
          </a:xfrm>
          <a:prstGeom prst="rect">
            <a:avLst/>
          </a:prstGeom>
          <a:noFill/>
          <a:ln w="9525">
            <a:noFill/>
            <a:miter lim="800000"/>
            <a:headEnd/>
            <a:tailEnd/>
          </a:ln>
        </p:spPr>
        <p:txBody>
          <a:bodyPr>
            <a:spAutoFit/>
          </a:bodyPr>
          <a:lstStyle/>
          <a:p>
            <a:pPr algn="just"/>
            <a:r>
              <a:rPr lang="en-US" sz="6600" b="1">
                <a:latin typeface="Times New Roman" pitchFamily="18" charset="0"/>
                <a:cs typeface="Times New Roman" pitchFamily="18" charset="0"/>
              </a:rPr>
              <a:t>a. Đó là điều chắc chắn</a:t>
            </a:r>
          </a:p>
        </p:txBody>
      </p:sp>
      <p:cxnSp>
        <p:nvCxnSpPr>
          <p:cNvPr id="4" name="Straight Connector 3"/>
          <p:cNvCxnSpPr/>
          <p:nvPr/>
        </p:nvCxnSpPr>
        <p:spPr>
          <a:xfrm>
            <a:off x="1219200" y="1371600"/>
            <a:ext cx="838200"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2590800" y="1330325"/>
            <a:ext cx="5943600" cy="41275"/>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1219200" y="1371600"/>
            <a:ext cx="1066800" cy="830263"/>
          </a:xfrm>
          <a:prstGeom prst="rect">
            <a:avLst/>
          </a:prstGeom>
          <a:noFill/>
          <a:ln w="9525">
            <a:noFill/>
            <a:miter lim="800000"/>
            <a:headEnd/>
            <a:tailEnd/>
          </a:ln>
        </p:spPr>
        <p:txBody>
          <a:bodyPr>
            <a:spAutoFit/>
          </a:bodyPr>
          <a:lstStyle/>
          <a:p>
            <a:r>
              <a:rPr lang="en-US" sz="4800" b="1">
                <a:solidFill>
                  <a:srgbClr val="0000FF"/>
                </a:solidFill>
                <a:latin typeface="Times New Roman" pitchFamily="18" charset="0"/>
                <a:cs typeface="Times New Roman" pitchFamily="18" charset="0"/>
              </a:rPr>
              <a:t>CN</a:t>
            </a:r>
          </a:p>
        </p:txBody>
      </p:sp>
      <p:sp>
        <p:nvSpPr>
          <p:cNvPr id="8" name="TextBox 7"/>
          <p:cNvSpPr txBox="1">
            <a:spLocks noChangeArrowheads="1"/>
          </p:cNvSpPr>
          <p:nvPr/>
        </p:nvSpPr>
        <p:spPr bwMode="auto">
          <a:xfrm>
            <a:off x="4800600" y="1371600"/>
            <a:ext cx="1066800" cy="830263"/>
          </a:xfrm>
          <a:prstGeom prst="rect">
            <a:avLst/>
          </a:prstGeom>
          <a:noFill/>
          <a:ln w="9525">
            <a:noFill/>
            <a:miter lim="800000"/>
            <a:headEnd/>
            <a:tailEnd/>
          </a:ln>
        </p:spPr>
        <p:txBody>
          <a:bodyPr>
            <a:spAutoFit/>
          </a:bodyPr>
          <a:lstStyle/>
          <a:p>
            <a:r>
              <a:rPr lang="en-US" sz="4800" b="1">
                <a:solidFill>
                  <a:srgbClr val="0000FF"/>
                </a:solidFill>
                <a:latin typeface="Times New Roman" pitchFamily="18" charset="0"/>
                <a:cs typeface="Times New Roman" pitchFamily="18" charset="0"/>
              </a:rPr>
              <a:t>VN</a:t>
            </a:r>
          </a:p>
        </p:txBody>
      </p:sp>
      <p:sp>
        <p:nvSpPr>
          <p:cNvPr id="9" name="TextBox 8"/>
          <p:cNvSpPr txBox="1">
            <a:spLocks noChangeArrowheads="1"/>
          </p:cNvSpPr>
          <p:nvPr/>
        </p:nvSpPr>
        <p:spPr bwMode="auto">
          <a:xfrm>
            <a:off x="0" y="1905000"/>
            <a:ext cx="9144000" cy="5170488"/>
          </a:xfrm>
          <a:prstGeom prst="rect">
            <a:avLst/>
          </a:prstGeom>
          <a:noFill/>
          <a:ln w="9525">
            <a:noFill/>
            <a:miter lim="800000"/>
            <a:headEnd/>
            <a:tailEnd/>
          </a:ln>
        </p:spPr>
        <p:txBody>
          <a:bodyPr>
            <a:spAutoFit/>
          </a:bodyPr>
          <a:lstStyle/>
          <a:p>
            <a:pPr algn="just"/>
            <a:r>
              <a:rPr lang="en-US" sz="6600" b="1">
                <a:latin typeface="Times New Roman" pitchFamily="18" charset="0"/>
                <a:cs typeface="Times New Roman" pitchFamily="18" charset="0"/>
              </a:rPr>
              <a:t>b. Từ đấy, nước ta</a:t>
            </a:r>
          </a:p>
          <a:p>
            <a:pPr algn="just"/>
            <a:endParaRPr lang="en-US" sz="6600" b="1">
              <a:latin typeface="Times New Roman" pitchFamily="18" charset="0"/>
              <a:cs typeface="Times New Roman" pitchFamily="18" charset="0"/>
            </a:endParaRPr>
          </a:p>
          <a:p>
            <a:pPr algn="just"/>
            <a:r>
              <a:rPr lang="en-US" sz="6600" b="1">
                <a:latin typeface="Times New Roman" pitchFamily="18" charset="0"/>
                <a:cs typeface="Times New Roman" pitchFamily="18" charset="0"/>
              </a:rPr>
              <a:t>chăm nghề trồng trọt, chăn nuôi và có tục ngày …</a:t>
            </a:r>
          </a:p>
        </p:txBody>
      </p:sp>
      <p:cxnSp>
        <p:nvCxnSpPr>
          <p:cNvPr id="11" name="Straight Connector 10"/>
          <p:cNvCxnSpPr/>
          <p:nvPr/>
        </p:nvCxnSpPr>
        <p:spPr>
          <a:xfrm>
            <a:off x="2362200" y="2895600"/>
            <a:ext cx="914400"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p:nvSpPr>
        <p:spPr bwMode="auto">
          <a:xfrm>
            <a:off x="2286000" y="2903538"/>
            <a:ext cx="1066800" cy="830262"/>
          </a:xfrm>
          <a:prstGeom prst="rect">
            <a:avLst/>
          </a:prstGeom>
          <a:noFill/>
          <a:ln w="9525">
            <a:noFill/>
            <a:miter lim="800000"/>
            <a:headEnd/>
            <a:tailEnd/>
          </a:ln>
        </p:spPr>
        <p:txBody>
          <a:bodyPr>
            <a:spAutoFit/>
          </a:bodyPr>
          <a:lstStyle/>
          <a:p>
            <a:r>
              <a:rPr lang="en-US" sz="4800" b="1">
                <a:solidFill>
                  <a:srgbClr val="0000FF"/>
                </a:solidFill>
                <a:latin typeface="Times New Roman" pitchFamily="18" charset="0"/>
                <a:cs typeface="Times New Roman" pitchFamily="18" charset="0"/>
              </a:rPr>
              <a:t>TN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par>
                                <p:cTn id="13" presetID="6"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circle(in)">
                                      <p:cBhvr>
                                        <p:cTn id="20" dur="2000"/>
                                        <p:tgtEl>
                                          <p:spTgt spid="7"/>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circle(in)">
                                      <p:cBhvr>
                                        <p:cTn id="28" dur="2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circle(in)">
                                      <p:cBhvr>
                                        <p:cTn id="33" dur="2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circle(in)">
                                      <p:cBhvr>
                                        <p:cTn id="3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AutoShape 11"/>
          <p:cNvSpPr>
            <a:spLocks noChangeArrowheads="1"/>
          </p:cNvSpPr>
          <p:nvPr/>
        </p:nvSpPr>
        <p:spPr bwMode="auto">
          <a:xfrm>
            <a:off x="228600" y="1219200"/>
            <a:ext cx="8686800" cy="4237038"/>
          </a:xfrm>
          <a:prstGeom prst="cloudCallout">
            <a:avLst>
              <a:gd name="adj1" fmla="val -30491"/>
              <a:gd name="adj2" fmla="val -45875"/>
            </a:avLst>
          </a:prstGeom>
          <a:noFill/>
          <a:ln w="9525">
            <a:solidFill>
              <a:srgbClr val="00B050"/>
            </a:solidFill>
            <a:round/>
            <a:headEnd/>
            <a:tailEnd/>
          </a:ln>
        </p:spPr>
        <p:txBody>
          <a:bodyPr/>
          <a:lstStyle/>
          <a:p>
            <a:pPr algn="just" eaLnBrk="0" hangingPunct="0"/>
            <a:r>
              <a:rPr lang="en-US" sz="4400" b="1">
                <a:latin typeface="Times New Roman" pitchFamily="18" charset="0"/>
                <a:cs typeface="Times New Roman" pitchFamily="18" charset="0"/>
              </a:rPr>
              <a:t>Ngoài việc làm phụ ngữ sau danh từ theo em chỉ từ còn đảm nhiệm chức vụ gì?</a:t>
            </a:r>
          </a:p>
        </p:txBody>
      </p:sp>
      <p:pic>
        <p:nvPicPr>
          <p:cNvPr id="33794"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3795" name="Picture 27"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3796" name="Picture 28"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3797"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4818"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4819"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482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16"/>
          <p:cNvSpPr txBox="1">
            <a:spLocks noChangeArrowheads="1"/>
          </p:cNvSpPr>
          <p:nvPr/>
        </p:nvSpPr>
        <p:spPr bwMode="auto">
          <a:xfrm>
            <a:off x="228600" y="1395413"/>
            <a:ext cx="8686800" cy="3786187"/>
          </a:xfrm>
          <a:prstGeom prst="rect">
            <a:avLst/>
          </a:prstGeom>
          <a:noFill/>
          <a:ln w="9525">
            <a:solidFill>
              <a:srgbClr val="00B050"/>
            </a:solidFill>
            <a:miter lim="800000"/>
            <a:headEnd/>
            <a:tailEnd/>
          </a:ln>
        </p:spPr>
        <p:txBody>
          <a:bodyPr>
            <a:spAutoFit/>
          </a:bodyPr>
          <a:lstStyle/>
          <a:p>
            <a:pPr algn="just">
              <a:spcBef>
                <a:spcPct val="50000"/>
              </a:spcBef>
            </a:pPr>
            <a:r>
              <a:rPr lang="en-US" sz="8000" b="1">
                <a:latin typeface="Times New Roman" pitchFamily="18" charset="0"/>
              </a:rPr>
              <a:t>. </a:t>
            </a:r>
            <a:r>
              <a:rPr lang="en-US" sz="8000" b="1">
                <a:solidFill>
                  <a:srgbClr val="0000FF"/>
                </a:solidFill>
                <a:latin typeface="Times New Roman" pitchFamily="18" charset="0"/>
              </a:rPr>
              <a:t>Chỉ  từ  </a:t>
            </a:r>
            <a:r>
              <a:rPr lang="en-US" sz="8000" b="1">
                <a:latin typeface="Times New Roman" pitchFamily="18" charset="0"/>
              </a:rPr>
              <a:t>làm </a:t>
            </a:r>
            <a:r>
              <a:rPr lang="en-US" sz="8000" b="1">
                <a:solidFill>
                  <a:srgbClr val="D60093"/>
                </a:solidFill>
                <a:latin typeface="Times New Roman" pitchFamily="18" charset="0"/>
              </a:rPr>
              <a:t>chủ ngữ</a:t>
            </a:r>
            <a:r>
              <a:rPr lang="en-US" sz="8000" b="1">
                <a:latin typeface="Times New Roman" pitchFamily="18" charset="0"/>
              </a:rPr>
              <a:t> và </a:t>
            </a:r>
            <a:r>
              <a:rPr lang="en-US" sz="8000" b="1">
                <a:solidFill>
                  <a:srgbClr val="660033"/>
                </a:solidFill>
                <a:latin typeface="Times New Roman" pitchFamily="18" charset="0"/>
              </a:rPr>
              <a:t>trạng ngữ </a:t>
            </a:r>
            <a:r>
              <a:rPr lang="en-US" sz="8000" b="1">
                <a:latin typeface="Times New Roman" pitchFamily="18" charset="0"/>
              </a:rPr>
              <a:t>trong câu.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sp>
        <p:nvSpPr>
          <p:cNvPr id="3" name="Rectangle 2"/>
          <p:cNvSpPr/>
          <p:nvPr/>
        </p:nvSpPr>
        <p:spPr>
          <a:xfrm>
            <a:off x="1066800" y="889337"/>
            <a:ext cx="6949082" cy="1015663"/>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en-US" sz="6000" b="1" dirty="0">
                <a:ln w="11430"/>
                <a:solidFill>
                  <a:srgbClr val="0000FF"/>
                </a:solidFill>
                <a:latin typeface="Times New Roman" pitchFamily="18" charset="0"/>
                <a:cs typeface="Times New Roman" pitchFamily="18" charset="0"/>
              </a:rPr>
              <a:t>KIỂM TRA BÀI CŨ</a:t>
            </a:r>
          </a:p>
        </p:txBody>
      </p:sp>
      <p:pic>
        <p:nvPicPr>
          <p:cNvPr id="17411"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17412"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17413"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5842"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5843"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5844"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Rectangle 3"/>
          <p:cNvSpPr txBox="1">
            <a:spLocks noChangeArrowheads="1"/>
          </p:cNvSpPr>
          <p:nvPr/>
        </p:nvSpPr>
        <p:spPr bwMode="auto">
          <a:xfrm>
            <a:off x="1219200" y="314325"/>
            <a:ext cx="6781800" cy="904875"/>
          </a:xfrm>
          <a:prstGeom prst="rect">
            <a:avLst/>
          </a:prstGeom>
          <a:solidFill>
            <a:schemeClr val="bg1"/>
          </a:solidFill>
          <a:ln w="57150" cmpd="thinThick">
            <a:solidFill>
              <a:srgbClr val="0000FF"/>
            </a:solidFill>
            <a:miter lim="800000"/>
            <a:headEnd/>
            <a:tailEnd/>
          </a:ln>
        </p:spPr>
        <p:txBody>
          <a:bodyPr/>
          <a:lstStyle/>
          <a:p>
            <a:pPr algn="ctr"/>
            <a:r>
              <a:rPr lang="en-US" sz="5400" b="1">
                <a:solidFill>
                  <a:srgbClr val="D60093"/>
                </a:solidFill>
                <a:latin typeface="Times New Roman" pitchFamily="18" charset="0"/>
              </a:rPr>
              <a:t>GHI NHỚ: SGK/ 137</a:t>
            </a:r>
          </a:p>
        </p:txBody>
      </p:sp>
      <p:sp>
        <p:nvSpPr>
          <p:cNvPr id="35846" name="Rectangle 2"/>
          <p:cNvSpPr>
            <a:spLocks noChangeArrowheads="1"/>
          </p:cNvSpPr>
          <p:nvPr/>
        </p:nvSpPr>
        <p:spPr bwMode="auto">
          <a:xfrm>
            <a:off x="228600" y="1752600"/>
            <a:ext cx="8686800" cy="4708525"/>
          </a:xfrm>
          <a:prstGeom prst="rect">
            <a:avLst/>
          </a:prstGeom>
          <a:noFill/>
          <a:ln w="9525">
            <a:solidFill>
              <a:srgbClr val="00B050"/>
            </a:solidFill>
            <a:miter lim="800000"/>
            <a:headEnd/>
            <a:tailEnd/>
          </a:ln>
        </p:spPr>
        <p:txBody>
          <a:bodyPr>
            <a:spAutoFit/>
          </a:bodyPr>
          <a:lstStyle/>
          <a:p>
            <a:pPr algn="just"/>
            <a:r>
              <a:rPr lang="en-US" sz="6000" b="1">
                <a:solidFill>
                  <a:srgbClr val="00B050"/>
                </a:solidFill>
                <a:latin typeface="Times New Roman" pitchFamily="18" charset="0"/>
              </a:rPr>
              <a:t>Chỉ từ </a:t>
            </a:r>
            <a:r>
              <a:rPr lang="en-US" sz="6000" b="1">
                <a:latin typeface="Times New Roman" pitchFamily="18" charset="0"/>
              </a:rPr>
              <a:t>thường làm </a:t>
            </a:r>
            <a:r>
              <a:rPr lang="en-US" sz="6000" b="1">
                <a:solidFill>
                  <a:srgbClr val="D60093"/>
                </a:solidFill>
                <a:latin typeface="Times New Roman" pitchFamily="18" charset="0"/>
              </a:rPr>
              <a:t>phụ ngữ</a:t>
            </a:r>
            <a:r>
              <a:rPr lang="en-US" sz="6000" b="1">
                <a:latin typeface="Times New Roman" pitchFamily="18" charset="0"/>
              </a:rPr>
              <a:t> trong cụm danh từ. Ngoài ra, chỉ từ còn có thể làm </a:t>
            </a:r>
            <a:r>
              <a:rPr lang="en-US" sz="6000" b="1">
                <a:solidFill>
                  <a:srgbClr val="0000FF"/>
                </a:solidFill>
                <a:latin typeface="Times New Roman" pitchFamily="18" charset="0"/>
              </a:rPr>
              <a:t>chủ ngữ </a:t>
            </a:r>
            <a:r>
              <a:rPr lang="en-US" sz="6000" b="1">
                <a:latin typeface="Times New Roman" pitchFamily="18" charset="0"/>
              </a:rPr>
              <a:t>hoặc </a:t>
            </a:r>
            <a:r>
              <a:rPr lang="en-US" sz="6000" b="1">
                <a:solidFill>
                  <a:srgbClr val="D60093"/>
                </a:solidFill>
                <a:latin typeface="Times New Roman" pitchFamily="18" charset="0"/>
              </a:rPr>
              <a:t>trạng ngữ </a:t>
            </a:r>
            <a:r>
              <a:rPr lang="en-US" sz="6000" b="1">
                <a:latin typeface="Times New Roman" pitchFamily="18" charset="0"/>
              </a:rPr>
              <a:t>trong câu.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849313"/>
            <a:ext cx="8839200" cy="5170487"/>
          </a:xfrm>
          <a:prstGeom prst="rect">
            <a:avLst/>
          </a:prstGeom>
          <a:noFill/>
          <a:ln w="9525">
            <a:solidFill>
              <a:srgbClr val="00B050"/>
            </a:solidFill>
            <a:miter lim="800000"/>
            <a:headEnd/>
            <a:tailEnd/>
          </a:ln>
        </p:spPr>
        <p:txBody>
          <a:bodyPr>
            <a:spAutoFit/>
          </a:bodyPr>
          <a:lstStyle/>
          <a:p>
            <a:pPr algn="ctr"/>
            <a:r>
              <a:rPr lang="en-US" sz="6600" b="1">
                <a:solidFill>
                  <a:srgbClr val="0000FF"/>
                </a:solidFill>
                <a:latin typeface="Times New Roman" pitchFamily="18" charset="0"/>
                <a:cs typeface="Times New Roman" pitchFamily="18" charset="0"/>
              </a:rPr>
              <a:t>Bài tập 1:</a:t>
            </a:r>
          </a:p>
          <a:p>
            <a:pPr algn="just"/>
            <a:r>
              <a:rPr lang="en-US" sz="6600" b="1">
                <a:latin typeface="Times New Roman" pitchFamily="18" charset="0"/>
                <a:cs typeface="Times New Roman" pitchFamily="18" charset="0"/>
              </a:rPr>
              <a:t>Tìm </a:t>
            </a:r>
            <a:r>
              <a:rPr lang="en-US" sz="6600" b="1">
                <a:solidFill>
                  <a:srgbClr val="0000FF"/>
                </a:solidFill>
                <a:latin typeface="Times New Roman" pitchFamily="18" charset="0"/>
                <a:cs typeface="Times New Roman" pitchFamily="18" charset="0"/>
              </a:rPr>
              <a:t>chỉ từ </a:t>
            </a:r>
            <a:r>
              <a:rPr lang="en-US" sz="6600" b="1">
                <a:latin typeface="Times New Roman" pitchFamily="18" charset="0"/>
                <a:cs typeface="Times New Roman" pitchFamily="18" charset="0"/>
              </a:rPr>
              <a:t>trong những câu sau.</a:t>
            </a:r>
            <a:r>
              <a:rPr lang="en-US" altLang="en-US" sz="6600" b="1">
                <a:latin typeface="Times New Roman" pitchFamily="18" charset="0"/>
                <a:cs typeface="Times New Roman" pitchFamily="18" charset="0"/>
              </a:rPr>
              <a:t> </a:t>
            </a:r>
            <a:r>
              <a:rPr lang="en-US" sz="6600" b="1">
                <a:latin typeface="Times New Roman" pitchFamily="18" charset="0"/>
                <a:cs typeface="Times New Roman" pitchFamily="18" charset="0"/>
              </a:rPr>
              <a:t>Xác định</a:t>
            </a:r>
            <a:r>
              <a:rPr lang="en-US" altLang="en-US" sz="6600" b="1">
                <a:latin typeface="Times New Roman" pitchFamily="18" charset="0"/>
                <a:cs typeface="Times New Roman" pitchFamily="18" charset="0"/>
              </a:rPr>
              <a:t> </a:t>
            </a:r>
            <a:r>
              <a:rPr lang="en-US" altLang="en-US" sz="6600" b="1">
                <a:solidFill>
                  <a:srgbClr val="D60093"/>
                </a:solidFill>
                <a:latin typeface="Times New Roman" pitchFamily="18" charset="0"/>
                <a:cs typeface="Times New Roman" pitchFamily="18" charset="0"/>
              </a:rPr>
              <a:t>ý</a:t>
            </a:r>
            <a:r>
              <a:rPr lang="en-US" sz="6600" b="1">
                <a:solidFill>
                  <a:srgbClr val="D60093"/>
                </a:solidFill>
                <a:latin typeface="Times New Roman" pitchFamily="18" charset="0"/>
                <a:cs typeface="Times New Roman" pitchFamily="18" charset="0"/>
              </a:rPr>
              <a:t> nghĩa</a:t>
            </a:r>
            <a:r>
              <a:rPr lang="en-US" sz="6600" b="1">
                <a:latin typeface="Times New Roman" pitchFamily="18" charset="0"/>
                <a:cs typeface="Times New Roman" pitchFamily="18" charset="0"/>
              </a:rPr>
              <a:t> và </a:t>
            </a:r>
            <a:r>
              <a:rPr lang="en-US" sz="6600" b="1">
                <a:solidFill>
                  <a:srgbClr val="C00000"/>
                </a:solidFill>
                <a:latin typeface="Times New Roman" pitchFamily="18" charset="0"/>
                <a:cs typeface="Times New Roman" pitchFamily="18" charset="0"/>
              </a:rPr>
              <a:t>chức vụ </a:t>
            </a:r>
            <a:r>
              <a:rPr lang="en-US" sz="6600" b="1">
                <a:latin typeface="Times New Roman" pitchFamily="18" charset="0"/>
                <a:cs typeface="Times New Roman" pitchFamily="18" charset="0"/>
              </a:rPr>
              <a:t>của các chỉ từ ấy?</a:t>
            </a:r>
          </a:p>
        </p:txBody>
      </p:sp>
      <p:pic>
        <p:nvPicPr>
          <p:cNvPr id="37890"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7891"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7892"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7893"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8914" name="Picture 5"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8915" name="Picture 6"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8916"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Rectangle 1"/>
          <p:cNvSpPr>
            <a:spLocks noChangeArrowheads="1"/>
          </p:cNvSpPr>
          <p:nvPr/>
        </p:nvSpPr>
        <p:spPr bwMode="auto">
          <a:xfrm>
            <a:off x="152400" y="76200"/>
            <a:ext cx="8839200" cy="6494463"/>
          </a:xfrm>
          <a:prstGeom prst="rect">
            <a:avLst/>
          </a:prstGeom>
          <a:noFill/>
          <a:ln w="9525">
            <a:solidFill>
              <a:srgbClr val="00B050"/>
            </a:solidFill>
            <a:miter lim="800000"/>
            <a:headEnd/>
            <a:tailEnd/>
          </a:ln>
        </p:spPr>
        <p:txBody>
          <a:bodyPr>
            <a:spAutoFit/>
          </a:bodyPr>
          <a:lstStyle/>
          <a:p>
            <a:pPr algn="just"/>
            <a:r>
              <a:rPr lang="en-US" sz="4800" b="1">
                <a:solidFill>
                  <a:srgbClr val="D60093"/>
                </a:solidFill>
                <a:latin typeface="Times New Roman" pitchFamily="18" charset="0"/>
                <a:cs typeface="Times New Roman" pitchFamily="18" charset="0"/>
              </a:rPr>
              <a:t>a.</a:t>
            </a:r>
            <a:r>
              <a:rPr lang="en-US" sz="4800" b="1">
                <a:latin typeface="Times New Roman" pitchFamily="18" charset="0"/>
                <a:cs typeface="Times New Roman" pitchFamily="18" charset="0"/>
              </a:rPr>
              <a:t>Vua cha xem qua một lượt rồi dừng lại trước chồng bánh của Lang Liêu, rất vừa ý,</a:t>
            </a:r>
            <a:r>
              <a:rPr lang="en-US" altLang="en-US" sz="4800" b="1">
                <a:latin typeface="Times New Roman" pitchFamily="18" charset="0"/>
                <a:cs typeface="Times New Roman" pitchFamily="18" charset="0"/>
              </a:rPr>
              <a:t> </a:t>
            </a:r>
            <a:r>
              <a:rPr lang="en-US" sz="4800" b="1">
                <a:latin typeface="Times New Roman" pitchFamily="18" charset="0"/>
                <a:cs typeface="Times New Roman" pitchFamily="18" charset="0"/>
              </a:rPr>
              <a:t>bèn gọi lên hỏi.</a:t>
            </a:r>
            <a:r>
              <a:rPr lang="en-US" altLang="en-US" sz="4800" b="1">
                <a:latin typeface="Times New Roman" pitchFamily="18" charset="0"/>
                <a:cs typeface="Times New Roman" pitchFamily="18" charset="0"/>
              </a:rPr>
              <a:t> </a:t>
            </a:r>
            <a:r>
              <a:rPr lang="en-US" sz="4800" b="1">
                <a:latin typeface="Times New Roman" pitchFamily="18" charset="0"/>
                <a:cs typeface="Times New Roman" pitchFamily="18" charset="0"/>
              </a:rPr>
              <a:t>Lang Liêu đem giấc mộng</a:t>
            </a:r>
            <a:r>
              <a:rPr lang="en-US" altLang="en-US" sz="4800" b="1">
                <a:latin typeface="Times New Roman" pitchFamily="18" charset="0"/>
                <a:cs typeface="Times New Roman" pitchFamily="18" charset="0"/>
              </a:rPr>
              <a:t> </a:t>
            </a:r>
            <a:r>
              <a:rPr lang="en-US" sz="4800" b="1">
                <a:latin typeface="Times New Roman" pitchFamily="18" charset="0"/>
                <a:cs typeface="Times New Roman" pitchFamily="18" charset="0"/>
              </a:rPr>
              <a:t>gặp thần ra kể lại. Vua cha ngẫm nghĩ rất lâu</a:t>
            </a:r>
            <a:r>
              <a:rPr lang="en-US" altLang="en-US" sz="4800" b="1">
                <a:latin typeface="Times New Roman" pitchFamily="18" charset="0"/>
                <a:cs typeface="Times New Roman" pitchFamily="18" charset="0"/>
              </a:rPr>
              <a:t> </a:t>
            </a:r>
            <a:r>
              <a:rPr lang="en-US" sz="4800" b="1">
                <a:latin typeface="Times New Roman" pitchFamily="18" charset="0"/>
                <a:cs typeface="Times New Roman" pitchFamily="18" charset="0"/>
              </a:rPr>
              <a:t>rồi chọn hai thứ bánh</a:t>
            </a:r>
            <a:r>
              <a:rPr lang="en-US" sz="4800" b="1">
                <a:solidFill>
                  <a:srgbClr val="FF0000"/>
                </a:solidFill>
                <a:latin typeface="Times New Roman" pitchFamily="18" charset="0"/>
                <a:cs typeface="Times New Roman" pitchFamily="18" charset="0"/>
              </a:rPr>
              <a:t> </a:t>
            </a:r>
            <a:r>
              <a:rPr lang="en-US" sz="4800" b="1">
                <a:latin typeface="Times New Roman" pitchFamily="18" charset="0"/>
                <a:cs typeface="Times New Roman" pitchFamily="18" charset="0"/>
              </a:rPr>
              <a:t>ấy đem tế Trời, Đất</a:t>
            </a:r>
            <a:r>
              <a:rPr lang="en-US" altLang="en-US" sz="4800" b="1">
                <a:latin typeface="Times New Roman" pitchFamily="18" charset="0"/>
                <a:cs typeface="Times New Roman" pitchFamily="18" charset="0"/>
              </a:rPr>
              <a:t> </a:t>
            </a:r>
            <a:r>
              <a:rPr lang="en-US" sz="4800" b="1">
                <a:latin typeface="Times New Roman" pitchFamily="18" charset="0"/>
                <a:cs typeface="Times New Roman" pitchFamily="18" charset="0"/>
              </a:rPr>
              <a:t>cùng Tiên Vương.</a:t>
            </a:r>
          </a:p>
          <a:p>
            <a:pPr algn="just"/>
            <a:r>
              <a:rPr lang="en-US" sz="3200" b="1">
                <a:solidFill>
                  <a:srgbClr val="C00000"/>
                </a:solidFill>
                <a:latin typeface="Times New Roman" pitchFamily="18" charset="0"/>
                <a:cs typeface="Times New Roman" pitchFamily="18" charset="0"/>
              </a:rPr>
              <a:t>                                         Bánh chưng, bánh giầy</a:t>
            </a:r>
          </a:p>
        </p:txBody>
      </p:sp>
      <p:sp>
        <p:nvSpPr>
          <p:cNvPr id="4" name="Rectangle 3"/>
          <p:cNvSpPr>
            <a:spLocks noChangeArrowheads="1"/>
          </p:cNvSpPr>
          <p:nvPr/>
        </p:nvSpPr>
        <p:spPr bwMode="auto">
          <a:xfrm>
            <a:off x="1752600" y="4503738"/>
            <a:ext cx="800100" cy="830262"/>
          </a:xfrm>
          <a:prstGeom prst="rect">
            <a:avLst/>
          </a:prstGeom>
          <a:noFill/>
          <a:ln w="9525">
            <a:noFill/>
            <a:miter lim="800000"/>
            <a:headEnd/>
            <a:tailEnd/>
          </a:ln>
        </p:spPr>
        <p:txBody>
          <a:bodyPr wrap="none">
            <a:spAutoFit/>
          </a:bodyPr>
          <a:lstStyle/>
          <a:p>
            <a:r>
              <a:rPr lang="en-US" sz="4800" b="1">
                <a:solidFill>
                  <a:srgbClr val="FF0000"/>
                </a:solidFill>
                <a:latin typeface="Times New Roman" pitchFamily="18" charset="0"/>
                <a:cs typeface="Times New Roman" pitchFamily="18" charset="0"/>
              </a:rPr>
              <a:t>ấy</a:t>
            </a:r>
            <a:endParaRPr lang="en-US" sz="4800">
              <a:solidFill>
                <a:srgbClr val="FF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39938" name="Picture 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39939" name="Picture 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3994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32"/>
          <p:cNvSpPr txBox="1">
            <a:spLocks noChangeArrowheads="1"/>
          </p:cNvSpPr>
          <p:nvPr/>
        </p:nvSpPr>
        <p:spPr bwMode="auto">
          <a:xfrm>
            <a:off x="153988" y="1066800"/>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Định vị sự vật trong </a:t>
            </a:r>
            <a:r>
              <a:rPr lang="en-US" sz="6600" b="1">
                <a:solidFill>
                  <a:srgbClr val="D60093"/>
                </a:solidFill>
                <a:latin typeface="Times New Roman" pitchFamily="18" charset="0"/>
                <a:cs typeface="Times New Roman" pitchFamily="18" charset="0"/>
              </a:rPr>
              <a:t>không gian</a:t>
            </a:r>
          </a:p>
        </p:txBody>
      </p:sp>
      <p:sp>
        <p:nvSpPr>
          <p:cNvPr id="3" name="Text Box 32"/>
          <p:cNvSpPr txBox="1">
            <a:spLocks noChangeArrowheads="1"/>
          </p:cNvSpPr>
          <p:nvPr/>
        </p:nvSpPr>
        <p:spPr bwMode="auto">
          <a:xfrm>
            <a:off x="2390775" y="76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Ý nghĩa</a:t>
            </a:r>
          </a:p>
        </p:txBody>
      </p:sp>
      <p:sp>
        <p:nvSpPr>
          <p:cNvPr id="4" name="Text Box 32"/>
          <p:cNvSpPr txBox="1">
            <a:spLocks noChangeArrowheads="1"/>
          </p:cNvSpPr>
          <p:nvPr/>
        </p:nvSpPr>
        <p:spPr bwMode="auto">
          <a:xfrm>
            <a:off x="2376488" y="3124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Chức vụ</a:t>
            </a:r>
          </a:p>
        </p:txBody>
      </p:sp>
      <p:sp>
        <p:nvSpPr>
          <p:cNvPr id="5" name="Text Box 33"/>
          <p:cNvSpPr txBox="1">
            <a:spLocks noChangeArrowheads="1"/>
          </p:cNvSpPr>
          <p:nvPr/>
        </p:nvSpPr>
        <p:spPr bwMode="auto">
          <a:xfrm>
            <a:off x="153988" y="4352925"/>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Làm </a:t>
            </a:r>
            <a:r>
              <a:rPr lang="en-US" sz="6600" b="1">
                <a:solidFill>
                  <a:srgbClr val="D60093"/>
                </a:solidFill>
                <a:latin typeface="Times New Roman" pitchFamily="18" charset="0"/>
                <a:cs typeface="Times New Roman" pitchFamily="18" charset="0"/>
              </a:rPr>
              <a:t>phụ ngữ </a:t>
            </a:r>
            <a:r>
              <a:rPr lang="en-US" sz="6600" b="1">
                <a:latin typeface="Times New Roman" pitchFamily="18" charset="0"/>
                <a:cs typeface="Times New Roman" pitchFamily="18" charset="0"/>
              </a:rPr>
              <a:t>trong cụm danh từ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34"/>
          <p:cNvSpPr txBox="1">
            <a:spLocks noChangeArrowheads="1"/>
          </p:cNvSpPr>
          <p:nvPr/>
        </p:nvSpPr>
        <p:spPr bwMode="auto">
          <a:xfrm>
            <a:off x="228600" y="1600200"/>
            <a:ext cx="8686800" cy="4154488"/>
          </a:xfrm>
          <a:prstGeom prst="rect">
            <a:avLst/>
          </a:prstGeom>
          <a:noFill/>
          <a:ln w="9525">
            <a:noFill/>
            <a:miter lim="800000"/>
            <a:headEnd/>
            <a:tailEnd/>
          </a:ln>
        </p:spPr>
        <p:txBody>
          <a:bodyPr>
            <a:spAutoFit/>
          </a:bodyPr>
          <a:lstStyle/>
          <a:p>
            <a:pPr marL="342900" indent="-342900">
              <a:spcBef>
                <a:spcPct val="50000"/>
              </a:spcBef>
            </a:pPr>
            <a:r>
              <a:rPr lang="en-US" sz="4800" b="1">
                <a:solidFill>
                  <a:srgbClr val="0000CC"/>
                </a:solidFill>
                <a:latin typeface="Times New Roman" pitchFamily="18" charset="0"/>
              </a:rPr>
              <a:t>b.Đấy</a:t>
            </a:r>
            <a:r>
              <a:rPr lang="en-US" sz="4800" b="1">
                <a:solidFill>
                  <a:srgbClr val="FF0000"/>
                </a:solidFill>
                <a:latin typeface="Times New Roman" pitchFamily="18" charset="0"/>
              </a:rPr>
              <a:t>  </a:t>
            </a:r>
            <a:r>
              <a:rPr lang="en-US" sz="4800" b="1">
                <a:solidFill>
                  <a:srgbClr val="0000CC"/>
                </a:solidFill>
                <a:latin typeface="Times New Roman" pitchFamily="18" charset="0"/>
              </a:rPr>
              <a:t>vàng, đây cũng đồng đen</a:t>
            </a:r>
          </a:p>
          <a:p>
            <a:pPr marL="342900" indent="-342900">
              <a:spcBef>
                <a:spcPct val="50000"/>
              </a:spcBef>
            </a:pPr>
            <a:endParaRPr lang="en-US" sz="4800" b="1">
              <a:solidFill>
                <a:srgbClr val="0000CC"/>
              </a:solidFill>
              <a:latin typeface="Times New Roman" pitchFamily="18" charset="0"/>
            </a:endParaRPr>
          </a:p>
          <a:p>
            <a:pPr marL="342900" indent="-342900">
              <a:spcBef>
                <a:spcPct val="50000"/>
              </a:spcBef>
            </a:pPr>
            <a:r>
              <a:rPr lang="en-US" sz="4800" b="1">
                <a:solidFill>
                  <a:srgbClr val="0000CC"/>
                </a:solidFill>
                <a:latin typeface="Times New Roman" pitchFamily="18" charset="0"/>
              </a:rPr>
              <a:t>Đấy hoa thiên lí, đây sen Tây Hồ</a:t>
            </a:r>
          </a:p>
          <a:p>
            <a:pPr marL="342900" indent="-342900">
              <a:spcBef>
                <a:spcPct val="50000"/>
              </a:spcBef>
            </a:pPr>
            <a:endParaRPr lang="en-US" sz="4800" b="1">
              <a:solidFill>
                <a:srgbClr val="0000CC"/>
              </a:solidFill>
              <a:latin typeface="Times New Roman" pitchFamily="18" charset="0"/>
            </a:endParaRPr>
          </a:p>
        </p:txBody>
      </p:sp>
      <p:sp>
        <p:nvSpPr>
          <p:cNvPr id="8" name="Rectangle 7"/>
          <p:cNvSpPr>
            <a:spLocks noChangeArrowheads="1"/>
          </p:cNvSpPr>
          <p:nvPr/>
        </p:nvSpPr>
        <p:spPr bwMode="auto">
          <a:xfrm>
            <a:off x="685800" y="1600200"/>
            <a:ext cx="1244600" cy="830263"/>
          </a:xfrm>
          <a:prstGeom prst="rect">
            <a:avLst/>
          </a:prstGeom>
          <a:noFill/>
          <a:ln w="9525">
            <a:noFill/>
            <a:miter lim="800000"/>
            <a:headEnd/>
            <a:tailEnd/>
          </a:ln>
        </p:spPr>
        <p:txBody>
          <a:bodyPr wrap="none">
            <a:spAutoFit/>
          </a:bodyPr>
          <a:lstStyle/>
          <a:p>
            <a:r>
              <a:rPr lang="en-US" sz="4800" b="1">
                <a:solidFill>
                  <a:srgbClr val="D60093"/>
                </a:solidFill>
                <a:latin typeface="Times New Roman" pitchFamily="18" charset="0"/>
              </a:rPr>
              <a:t>Đấy</a:t>
            </a:r>
            <a:endParaRPr lang="en-US" sz="4800">
              <a:solidFill>
                <a:srgbClr val="D60093"/>
              </a:solidFill>
              <a:latin typeface="Calibri" pitchFamily="34" charset="0"/>
            </a:endParaRPr>
          </a:p>
        </p:txBody>
      </p:sp>
      <p:sp>
        <p:nvSpPr>
          <p:cNvPr id="9" name="Rectangle 8"/>
          <p:cNvSpPr>
            <a:spLocks noChangeArrowheads="1"/>
          </p:cNvSpPr>
          <p:nvPr/>
        </p:nvSpPr>
        <p:spPr bwMode="auto">
          <a:xfrm>
            <a:off x="228600" y="3817938"/>
            <a:ext cx="1244600" cy="830262"/>
          </a:xfrm>
          <a:prstGeom prst="rect">
            <a:avLst/>
          </a:prstGeom>
          <a:noFill/>
          <a:ln w="9525">
            <a:noFill/>
            <a:miter lim="800000"/>
            <a:headEnd/>
            <a:tailEnd/>
          </a:ln>
        </p:spPr>
        <p:txBody>
          <a:bodyPr wrap="none">
            <a:spAutoFit/>
          </a:bodyPr>
          <a:lstStyle/>
          <a:p>
            <a:r>
              <a:rPr lang="en-US" sz="4800" b="1">
                <a:solidFill>
                  <a:srgbClr val="D60093"/>
                </a:solidFill>
                <a:latin typeface="Times New Roman" pitchFamily="18" charset="0"/>
              </a:rPr>
              <a:t>Đấy</a:t>
            </a:r>
            <a:endParaRPr lang="en-US" sz="4800">
              <a:solidFill>
                <a:srgbClr val="D60093"/>
              </a:solidFill>
              <a:latin typeface="Calibri" pitchFamily="34" charset="0"/>
            </a:endParaRPr>
          </a:p>
        </p:txBody>
      </p:sp>
      <p:sp>
        <p:nvSpPr>
          <p:cNvPr id="10" name="Rectangle 9"/>
          <p:cNvSpPr>
            <a:spLocks noChangeArrowheads="1"/>
          </p:cNvSpPr>
          <p:nvPr/>
        </p:nvSpPr>
        <p:spPr bwMode="auto">
          <a:xfrm>
            <a:off x="3657600" y="1600200"/>
            <a:ext cx="1143000" cy="830263"/>
          </a:xfrm>
          <a:prstGeom prst="rect">
            <a:avLst/>
          </a:prstGeom>
          <a:noFill/>
          <a:ln w="9525">
            <a:noFill/>
            <a:miter lim="800000"/>
            <a:headEnd/>
            <a:tailEnd/>
          </a:ln>
        </p:spPr>
        <p:txBody>
          <a:bodyPr wrap="none">
            <a:spAutoFit/>
          </a:bodyPr>
          <a:lstStyle/>
          <a:p>
            <a:r>
              <a:rPr lang="en-US" sz="4800" b="1">
                <a:solidFill>
                  <a:srgbClr val="D60093"/>
                </a:solidFill>
                <a:latin typeface="Times New Roman" pitchFamily="18" charset="0"/>
              </a:rPr>
              <a:t>đây</a:t>
            </a:r>
            <a:endParaRPr lang="en-US" sz="4800">
              <a:solidFill>
                <a:srgbClr val="D60093"/>
              </a:solidFill>
              <a:latin typeface="Calibri" pitchFamily="34" charset="0"/>
            </a:endParaRPr>
          </a:p>
        </p:txBody>
      </p:sp>
      <p:sp>
        <p:nvSpPr>
          <p:cNvPr id="11" name="Rectangle 10"/>
          <p:cNvSpPr>
            <a:spLocks noChangeArrowheads="1"/>
          </p:cNvSpPr>
          <p:nvPr/>
        </p:nvSpPr>
        <p:spPr bwMode="auto">
          <a:xfrm>
            <a:off x="4648200" y="3817938"/>
            <a:ext cx="1143000" cy="830262"/>
          </a:xfrm>
          <a:prstGeom prst="rect">
            <a:avLst/>
          </a:prstGeom>
          <a:noFill/>
          <a:ln w="9525">
            <a:noFill/>
            <a:miter lim="800000"/>
            <a:headEnd/>
            <a:tailEnd/>
          </a:ln>
        </p:spPr>
        <p:txBody>
          <a:bodyPr wrap="none">
            <a:spAutoFit/>
          </a:bodyPr>
          <a:lstStyle/>
          <a:p>
            <a:r>
              <a:rPr lang="en-US" sz="4800" b="1">
                <a:solidFill>
                  <a:srgbClr val="D60093"/>
                </a:solidFill>
                <a:latin typeface="Times New Roman" pitchFamily="18" charset="0"/>
              </a:rPr>
              <a:t>đây</a:t>
            </a:r>
            <a:endParaRPr lang="en-US" sz="4800">
              <a:solidFill>
                <a:srgbClr val="D60093"/>
              </a:solidFill>
              <a:latin typeface="Calibri" pitchFamily="34" charset="0"/>
            </a:endParaRPr>
          </a:p>
        </p:txBody>
      </p:sp>
      <p:pic>
        <p:nvPicPr>
          <p:cNvPr id="40966"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0967" name="Picture 12"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0968" name="Picture 13"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0969"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2000"/>
                                        <p:tgtEl>
                                          <p:spTgt spid="11"/>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153988" y="1066800"/>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Định vị sự vật trong </a:t>
            </a:r>
            <a:r>
              <a:rPr lang="en-US" sz="6600" b="1">
                <a:solidFill>
                  <a:srgbClr val="D60093"/>
                </a:solidFill>
                <a:latin typeface="Times New Roman" pitchFamily="18" charset="0"/>
                <a:cs typeface="Times New Roman" pitchFamily="18" charset="0"/>
              </a:rPr>
              <a:t>không gian</a:t>
            </a:r>
          </a:p>
        </p:txBody>
      </p:sp>
      <p:sp>
        <p:nvSpPr>
          <p:cNvPr id="3" name="Text Box 32"/>
          <p:cNvSpPr txBox="1">
            <a:spLocks noChangeArrowheads="1"/>
          </p:cNvSpPr>
          <p:nvPr/>
        </p:nvSpPr>
        <p:spPr bwMode="auto">
          <a:xfrm>
            <a:off x="2390775" y="76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Ý nghĩa</a:t>
            </a:r>
          </a:p>
        </p:txBody>
      </p:sp>
      <p:sp>
        <p:nvSpPr>
          <p:cNvPr id="4" name="Text Box 32"/>
          <p:cNvSpPr txBox="1">
            <a:spLocks noChangeArrowheads="1"/>
          </p:cNvSpPr>
          <p:nvPr/>
        </p:nvSpPr>
        <p:spPr bwMode="auto">
          <a:xfrm>
            <a:off x="2376488" y="3124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Chức vụ</a:t>
            </a:r>
          </a:p>
        </p:txBody>
      </p:sp>
      <p:sp>
        <p:nvSpPr>
          <p:cNvPr id="5" name="Text Box 33"/>
          <p:cNvSpPr txBox="1">
            <a:spLocks noChangeArrowheads="1"/>
          </p:cNvSpPr>
          <p:nvPr/>
        </p:nvSpPr>
        <p:spPr bwMode="auto">
          <a:xfrm>
            <a:off x="153988" y="4352925"/>
            <a:ext cx="8837612" cy="1108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Làm </a:t>
            </a:r>
            <a:r>
              <a:rPr lang="en-US" sz="6600" b="1">
                <a:solidFill>
                  <a:srgbClr val="D60093"/>
                </a:solidFill>
                <a:latin typeface="Times New Roman" pitchFamily="18" charset="0"/>
                <a:cs typeface="Times New Roman" pitchFamily="18" charset="0"/>
              </a:rPr>
              <a:t>chủ ngữ </a:t>
            </a:r>
            <a:r>
              <a:rPr lang="en-US" sz="6600" b="1">
                <a:latin typeface="Times New Roman" pitchFamily="18" charset="0"/>
                <a:cs typeface="Times New Roman" pitchFamily="18" charset="0"/>
              </a:rPr>
              <a:t>trong câu.</a:t>
            </a:r>
          </a:p>
        </p:txBody>
      </p:sp>
      <p:pic>
        <p:nvPicPr>
          <p:cNvPr id="41989"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1990" name="Picture 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1991" name="Picture 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1992"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3010"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3011"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3012"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43"/>
          <p:cNvSpPr txBox="1">
            <a:spLocks noChangeArrowheads="1"/>
          </p:cNvSpPr>
          <p:nvPr/>
        </p:nvSpPr>
        <p:spPr bwMode="auto">
          <a:xfrm>
            <a:off x="152400" y="87313"/>
            <a:ext cx="8763000" cy="6694487"/>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c. Nay ta đưa năm mươi con xuống biển, nàng đưa năm mươi con lên núi, chia nhau cai quản các phương. </a:t>
            </a:r>
          </a:p>
          <a:p>
            <a:pPr algn="just">
              <a:spcBef>
                <a:spcPct val="50000"/>
              </a:spcBef>
            </a:pPr>
            <a:r>
              <a:rPr lang="en-US" sz="6600" b="1">
                <a:latin typeface="Times New Roman" pitchFamily="18" charset="0"/>
                <a:cs typeface="Times New Roman" pitchFamily="18" charset="0"/>
              </a:rPr>
              <a:t>            </a:t>
            </a:r>
            <a:r>
              <a:rPr lang="en-US" sz="4800" b="1">
                <a:solidFill>
                  <a:srgbClr val="0000FF"/>
                </a:solidFill>
                <a:latin typeface="Times New Roman" pitchFamily="18" charset="0"/>
                <a:cs typeface="Times New Roman" pitchFamily="18" charset="0"/>
              </a:rPr>
              <a:t>( Con Rồng, cháu tiên )</a:t>
            </a:r>
          </a:p>
        </p:txBody>
      </p:sp>
      <p:sp>
        <p:nvSpPr>
          <p:cNvPr id="3" name="Rectangle 2"/>
          <p:cNvSpPr>
            <a:spLocks noChangeArrowheads="1"/>
          </p:cNvSpPr>
          <p:nvPr/>
        </p:nvSpPr>
        <p:spPr bwMode="auto">
          <a:xfrm>
            <a:off x="1482725" y="111125"/>
            <a:ext cx="1641475" cy="1108075"/>
          </a:xfrm>
          <a:prstGeom prst="rect">
            <a:avLst/>
          </a:prstGeom>
          <a:noFill/>
          <a:ln w="9525">
            <a:noFill/>
            <a:miter lim="800000"/>
            <a:headEnd/>
            <a:tailEnd/>
          </a:ln>
        </p:spPr>
        <p:txBody>
          <a:bodyPr wrap="none">
            <a:spAutoFit/>
          </a:bodyPr>
          <a:lstStyle/>
          <a:p>
            <a:r>
              <a:rPr lang="en-US" sz="6600" b="1">
                <a:solidFill>
                  <a:srgbClr val="D60093"/>
                </a:solidFill>
                <a:latin typeface="Times New Roman" pitchFamily="18" charset="0"/>
                <a:cs typeface="Times New Roman" pitchFamily="18" charset="0"/>
              </a:rPr>
              <a:t>Nay</a:t>
            </a:r>
            <a:endParaRPr lang="en-US" sz="6600">
              <a:solidFill>
                <a:srgbClr val="D60093"/>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sp>
        <p:nvSpPr>
          <p:cNvPr id="2" name="Text Box 32"/>
          <p:cNvSpPr txBox="1">
            <a:spLocks noChangeArrowheads="1"/>
          </p:cNvSpPr>
          <p:nvPr/>
        </p:nvSpPr>
        <p:spPr bwMode="auto">
          <a:xfrm>
            <a:off x="153988" y="1066800"/>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Định vị sự vật trong </a:t>
            </a:r>
            <a:r>
              <a:rPr lang="en-US" sz="6600" b="1">
                <a:solidFill>
                  <a:srgbClr val="D60093"/>
                </a:solidFill>
                <a:latin typeface="Times New Roman" pitchFamily="18" charset="0"/>
                <a:cs typeface="Times New Roman" pitchFamily="18" charset="0"/>
              </a:rPr>
              <a:t>thời gian</a:t>
            </a:r>
          </a:p>
        </p:txBody>
      </p:sp>
      <p:sp>
        <p:nvSpPr>
          <p:cNvPr id="3" name="Text Box 32"/>
          <p:cNvSpPr txBox="1">
            <a:spLocks noChangeArrowheads="1"/>
          </p:cNvSpPr>
          <p:nvPr/>
        </p:nvSpPr>
        <p:spPr bwMode="auto">
          <a:xfrm>
            <a:off x="2390775" y="76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Ý nghĩa</a:t>
            </a:r>
          </a:p>
        </p:txBody>
      </p:sp>
      <p:sp>
        <p:nvSpPr>
          <p:cNvPr id="4" name="Text Box 32"/>
          <p:cNvSpPr txBox="1">
            <a:spLocks noChangeArrowheads="1"/>
          </p:cNvSpPr>
          <p:nvPr/>
        </p:nvSpPr>
        <p:spPr bwMode="auto">
          <a:xfrm>
            <a:off x="2376488" y="3124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Chức vụ</a:t>
            </a:r>
          </a:p>
        </p:txBody>
      </p:sp>
      <p:sp>
        <p:nvSpPr>
          <p:cNvPr id="5" name="Text Box 33"/>
          <p:cNvSpPr txBox="1">
            <a:spLocks noChangeArrowheads="1"/>
          </p:cNvSpPr>
          <p:nvPr/>
        </p:nvSpPr>
        <p:spPr bwMode="auto">
          <a:xfrm>
            <a:off x="153988" y="4352925"/>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Làm </a:t>
            </a:r>
            <a:r>
              <a:rPr lang="en-US" sz="6600" b="1">
                <a:solidFill>
                  <a:srgbClr val="D60093"/>
                </a:solidFill>
                <a:latin typeface="Times New Roman" pitchFamily="18" charset="0"/>
                <a:cs typeface="Times New Roman" pitchFamily="18" charset="0"/>
              </a:rPr>
              <a:t>trạng ngữ </a:t>
            </a:r>
            <a:r>
              <a:rPr lang="en-US" sz="6600" b="1">
                <a:latin typeface="Times New Roman" pitchFamily="18" charset="0"/>
                <a:cs typeface="Times New Roman" pitchFamily="18" charset="0"/>
              </a:rPr>
              <a:t>trong câu.</a:t>
            </a:r>
          </a:p>
        </p:txBody>
      </p:sp>
      <p:pic>
        <p:nvPicPr>
          <p:cNvPr id="44038" name="Picture 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4039" name="Picture 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404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153988" y="1676400"/>
            <a:ext cx="8837612" cy="3140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đ. Từ đó, nhuệ khí của nghĩa quân Lam Sơn ngày một tăng.</a:t>
            </a:r>
            <a:endParaRPr lang="en-US" sz="6600" b="1">
              <a:solidFill>
                <a:srgbClr val="D60093"/>
              </a:solidFill>
              <a:latin typeface="Times New Roman" pitchFamily="18" charset="0"/>
              <a:cs typeface="Times New Roman" pitchFamily="18" charset="0"/>
            </a:endParaRPr>
          </a:p>
        </p:txBody>
      </p:sp>
      <p:sp>
        <p:nvSpPr>
          <p:cNvPr id="3" name="Rectangle 2"/>
          <p:cNvSpPr>
            <a:spLocks noChangeArrowheads="1"/>
          </p:cNvSpPr>
          <p:nvPr/>
        </p:nvSpPr>
        <p:spPr bwMode="auto">
          <a:xfrm>
            <a:off x="2514600" y="1711325"/>
            <a:ext cx="1079500" cy="1108075"/>
          </a:xfrm>
          <a:prstGeom prst="rect">
            <a:avLst/>
          </a:prstGeom>
          <a:noFill/>
          <a:ln w="9525">
            <a:noFill/>
            <a:miter lim="800000"/>
            <a:headEnd/>
            <a:tailEnd/>
          </a:ln>
        </p:spPr>
        <p:txBody>
          <a:bodyPr wrap="none">
            <a:spAutoFit/>
          </a:bodyPr>
          <a:lstStyle/>
          <a:p>
            <a:r>
              <a:rPr lang="en-US" sz="6600" b="1">
                <a:solidFill>
                  <a:srgbClr val="D60093"/>
                </a:solidFill>
                <a:latin typeface="Times New Roman" pitchFamily="18" charset="0"/>
                <a:cs typeface="Times New Roman" pitchFamily="18" charset="0"/>
              </a:rPr>
              <a:t>đó</a:t>
            </a:r>
            <a:endParaRPr lang="en-US" sz="6600">
              <a:solidFill>
                <a:srgbClr val="D60093"/>
              </a:solidFill>
              <a:latin typeface="Calibri" pitchFamily="34" charset="0"/>
            </a:endParaRPr>
          </a:p>
        </p:txBody>
      </p:sp>
      <p:pic>
        <p:nvPicPr>
          <p:cNvPr id="45059"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5060"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5061"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5062"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9" name="Text Box 13"/>
          <p:cNvSpPr txBox="1">
            <a:spLocks noChangeArrowheads="1"/>
          </p:cNvSpPr>
          <p:nvPr/>
        </p:nvSpPr>
        <p:spPr bwMode="auto">
          <a:xfrm>
            <a:off x="152400" y="990600"/>
            <a:ext cx="8839200" cy="590550"/>
          </a:xfrm>
          <a:prstGeom prst="rect">
            <a:avLst/>
          </a:prstGeom>
          <a:noFill/>
          <a:ln w="9525">
            <a:noFill/>
            <a:miter lim="800000"/>
            <a:headEnd/>
            <a:tailEnd/>
          </a:ln>
        </p:spPr>
        <p:txBody>
          <a:bodyPr anchorCtr="1">
            <a:spAutoFit/>
          </a:bodyPr>
          <a:lstStyle/>
          <a:p>
            <a:pPr algn="just">
              <a:lnSpc>
                <a:spcPct val="90000"/>
              </a:lnSpc>
              <a:spcBef>
                <a:spcPct val="50000"/>
              </a:spcBef>
            </a:pPr>
            <a:r>
              <a:rPr lang="en-US" sz="3600" b="1">
                <a:solidFill>
                  <a:srgbClr val="D60093"/>
                </a:solidFill>
                <a:latin typeface="Times New Roman" pitchFamily="18" charset="0"/>
              </a:rPr>
              <a:t>a</a:t>
            </a:r>
            <a:r>
              <a:rPr lang="en-US" sz="3600" b="1">
                <a:solidFill>
                  <a:schemeClr val="tx2"/>
                </a:solidFill>
                <a:latin typeface="Times New Roman" pitchFamily="18" charset="0"/>
              </a:rPr>
              <a:t>. Xác định thành phần chủ ngữ và vị ngữ?</a:t>
            </a:r>
          </a:p>
        </p:txBody>
      </p:sp>
      <p:sp>
        <p:nvSpPr>
          <p:cNvPr id="34830" name="Text Box 14"/>
          <p:cNvSpPr txBox="1">
            <a:spLocks noChangeArrowheads="1"/>
          </p:cNvSpPr>
          <p:nvPr/>
        </p:nvSpPr>
        <p:spPr bwMode="auto">
          <a:xfrm>
            <a:off x="152400" y="1600200"/>
            <a:ext cx="8763000" cy="1089025"/>
          </a:xfrm>
          <a:prstGeom prst="rect">
            <a:avLst/>
          </a:prstGeom>
          <a:noFill/>
          <a:ln w="9525">
            <a:noFill/>
            <a:miter lim="800000"/>
            <a:headEnd/>
            <a:tailEnd/>
          </a:ln>
        </p:spPr>
        <p:txBody>
          <a:bodyPr anchorCtr="1">
            <a:spAutoFit/>
          </a:bodyPr>
          <a:lstStyle/>
          <a:p>
            <a:pPr>
              <a:lnSpc>
                <a:spcPct val="90000"/>
              </a:lnSpc>
              <a:spcBef>
                <a:spcPct val="50000"/>
              </a:spcBef>
            </a:pPr>
            <a:r>
              <a:rPr lang="en-US" sz="3600" b="1">
                <a:solidFill>
                  <a:srgbClr val="CC0099"/>
                </a:solidFill>
                <a:latin typeface="Times New Roman" pitchFamily="18" charset="0"/>
              </a:rPr>
              <a:t>b</a:t>
            </a:r>
            <a:r>
              <a:rPr lang="en-US" sz="3600" b="1">
                <a:solidFill>
                  <a:schemeClr val="tx2"/>
                </a:solidFill>
                <a:latin typeface="Times New Roman" pitchFamily="18" charset="0"/>
              </a:rPr>
              <a:t>. Phân tích cấu tạo của chủ ngữ trong câu dưới đây?</a:t>
            </a:r>
          </a:p>
        </p:txBody>
      </p:sp>
      <p:grpSp>
        <p:nvGrpSpPr>
          <p:cNvPr id="34831" name="Group 15"/>
          <p:cNvGrpSpPr>
            <a:grpSpLocks/>
          </p:cNvGrpSpPr>
          <p:nvPr/>
        </p:nvGrpSpPr>
        <p:grpSpPr bwMode="auto">
          <a:xfrm>
            <a:off x="381000" y="2971800"/>
            <a:ext cx="8382000" cy="669925"/>
            <a:chOff x="624" y="2304"/>
            <a:chExt cx="4480" cy="422"/>
          </a:xfrm>
        </p:grpSpPr>
        <p:sp>
          <p:nvSpPr>
            <p:cNvPr id="18447" name="Text Box 16"/>
            <p:cNvSpPr txBox="1">
              <a:spLocks noChangeArrowheads="1"/>
            </p:cNvSpPr>
            <p:nvPr/>
          </p:nvSpPr>
          <p:spPr bwMode="auto">
            <a:xfrm>
              <a:off x="3328" y="2312"/>
              <a:ext cx="1776" cy="407"/>
            </a:xfrm>
            <a:prstGeom prst="rect">
              <a:avLst/>
            </a:prstGeom>
            <a:noFill/>
            <a:ln w="9525">
              <a:noFill/>
              <a:miter lim="800000"/>
              <a:headEnd/>
              <a:tailEnd/>
            </a:ln>
          </p:spPr>
          <p:txBody>
            <a:bodyPr anchorCtr="1">
              <a:spAutoFit/>
            </a:bodyPr>
            <a:lstStyle/>
            <a:p>
              <a:pPr algn="just">
                <a:lnSpc>
                  <a:spcPct val="90000"/>
                </a:lnSpc>
                <a:spcBef>
                  <a:spcPct val="50000"/>
                </a:spcBef>
              </a:pPr>
              <a:r>
                <a:rPr lang="en-US" sz="4000" b="1">
                  <a:solidFill>
                    <a:srgbClr val="FF9900"/>
                  </a:solidFill>
                  <a:latin typeface="Times New Roman" pitchFamily="18" charset="0"/>
                </a:rPr>
                <a:t> rất bổ ích.</a:t>
              </a:r>
            </a:p>
          </p:txBody>
        </p:sp>
        <p:sp>
          <p:nvSpPr>
            <p:cNvPr id="18448" name="Text Box 17"/>
            <p:cNvSpPr txBox="1">
              <a:spLocks noChangeArrowheads="1"/>
            </p:cNvSpPr>
            <p:nvPr/>
          </p:nvSpPr>
          <p:spPr bwMode="auto">
            <a:xfrm>
              <a:off x="624" y="2304"/>
              <a:ext cx="1056" cy="407"/>
            </a:xfrm>
            <a:prstGeom prst="rect">
              <a:avLst/>
            </a:prstGeom>
            <a:noFill/>
            <a:ln w="9525">
              <a:noFill/>
              <a:miter lim="800000"/>
              <a:headEnd/>
              <a:tailEnd/>
            </a:ln>
          </p:spPr>
          <p:txBody>
            <a:bodyPr anchorCtr="1">
              <a:spAutoFit/>
            </a:bodyPr>
            <a:lstStyle/>
            <a:p>
              <a:pPr algn="just">
                <a:lnSpc>
                  <a:spcPct val="90000"/>
                </a:lnSpc>
                <a:spcBef>
                  <a:spcPct val="50000"/>
                </a:spcBef>
              </a:pPr>
              <a:r>
                <a:rPr lang="en-US" sz="4000" b="1">
                  <a:solidFill>
                    <a:srgbClr val="0000FF"/>
                  </a:solidFill>
                  <a:latin typeface="Times New Roman" pitchFamily="18" charset="0"/>
                </a:rPr>
                <a:t>Những</a:t>
              </a:r>
            </a:p>
          </p:txBody>
        </p:sp>
        <p:sp>
          <p:nvSpPr>
            <p:cNvPr id="18449" name="Text Box 18"/>
            <p:cNvSpPr txBox="1">
              <a:spLocks noChangeArrowheads="1"/>
            </p:cNvSpPr>
            <p:nvPr/>
          </p:nvSpPr>
          <p:spPr bwMode="auto">
            <a:xfrm>
              <a:off x="1392" y="2304"/>
              <a:ext cx="1824" cy="407"/>
            </a:xfrm>
            <a:prstGeom prst="rect">
              <a:avLst/>
            </a:prstGeom>
            <a:noFill/>
            <a:ln w="9525">
              <a:noFill/>
              <a:miter lim="800000"/>
              <a:headEnd/>
              <a:tailEnd/>
            </a:ln>
          </p:spPr>
          <p:txBody>
            <a:bodyPr anchorCtr="1">
              <a:spAutoFit/>
            </a:bodyPr>
            <a:lstStyle/>
            <a:p>
              <a:pPr algn="just">
                <a:lnSpc>
                  <a:spcPct val="90000"/>
                </a:lnSpc>
                <a:spcBef>
                  <a:spcPct val="50000"/>
                </a:spcBef>
              </a:pPr>
              <a:r>
                <a:rPr lang="en-US" sz="4000" b="1">
                  <a:solidFill>
                    <a:srgbClr val="FF0000"/>
                  </a:solidFill>
                  <a:latin typeface="Times New Roman" pitchFamily="18" charset="0"/>
                </a:rPr>
                <a:t> quyển sách</a:t>
              </a:r>
            </a:p>
          </p:txBody>
        </p:sp>
        <p:sp>
          <p:nvSpPr>
            <p:cNvPr id="18450" name="Text Box 19"/>
            <p:cNvSpPr txBox="1">
              <a:spLocks noChangeArrowheads="1"/>
            </p:cNvSpPr>
            <p:nvPr/>
          </p:nvSpPr>
          <p:spPr bwMode="auto">
            <a:xfrm>
              <a:off x="2928" y="2319"/>
              <a:ext cx="816" cy="407"/>
            </a:xfrm>
            <a:prstGeom prst="rect">
              <a:avLst/>
            </a:prstGeom>
            <a:noFill/>
            <a:ln w="9525">
              <a:noFill/>
              <a:miter lim="800000"/>
              <a:headEnd/>
              <a:tailEnd/>
            </a:ln>
          </p:spPr>
          <p:txBody>
            <a:bodyPr anchorCtr="1">
              <a:spAutoFit/>
            </a:bodyPr>
            <a:lstStyle/>
            <a:p>
              <a:pPr algn="just">
                <a:lnSpc>
                  <a:spcPct val="90000"/>
                </a:lnSpc>
                <a:spcBef>
                  <a:spcPct val="50000"/>
                </a:spcBef>
              </a:pPr>
              <a:r>
                <a:rPr lang="en-US" sz="4000" b="1">
                  <a:solidFill>
                    <a:srgbClr val="9900CC"/>
                  </a:solidFill>
                  <a:latin typeface="Times New Roman" pitchFamily="18" charset="0"/>
                </a:rPr>
                <a:t>này</a:t>
              </a:r>
            </a:p>
          </p:txBody>
        </p:sp>
      </p:grpSp>
      <p:sp>
        <p:nvSpPr>
          <p:cNvPr id="34836" name="AutoShape 20"/>
          <p:cNvSpPr>
            <a:spLocks/>
          </p:cNvSpPr>
          <p:nvPr/>
        </p:nvSpPr>
        <p:spPr bwMode="auto">
          <a:xfrm rot="-5400000">
            <a:off x="2861469" y="2429669"/>
            <a:ext cx="576262" cy="5080000"/>
          </a:xfrm>
          <a:prstGeom prst="leftBrace">
            <a:avLst>
              <a:gd name="adj1" fmla="val 55586"/>
              <a:gd name="adj2" fmla="val 50000"/>
            </a:avLst>
          </a:prstGeom>
          <a:noFill/>
          <a:ln w="9525">
            <a:solidFill>
              <a:schemeClr val="tx1"/>
            </a:solidFill>
            <a:round/>
            <a:headEnd/>
            <a:tailEnd/>
          </a:ln>
        </p:spPr>
        <p:txBody>
          <a:bodyPr vert="eaVert" wrap="none" anchor="ctr"/>
          <a:lstStyle/>
          <a:p>
            <a:pPr algn="ctr"/>
            <a:endParaRPr lang="en-US" sz="2800">
              <a:latin typeface=".VnTimeH" pitchFamily="34" charset="0"/>
            </a:endParaRPr>
          </a:p>
        </p:txBody>
      </p:sp>
      <p:sp>
        <p:nvSpPr>
          <p:cNvPr id="34837" name="AutoShape 21"/>
          <p:cNvSpPr>
            <a:spLocks/>
          </p:cNvSpPr>
          <p:nvPr/>
        </p:nvSpPr>
        <p:spPr bwMode="auto">
          <a:xfrm rot="-5400000">
            <a:off x="6940550" y="3760788"/>
            <a:ext cx="444500" cy="2286000"/>
          </a:xfrm>
          <a:prstGeom prst="leftBrace">
            <a:avLst>
              <a:gd name="adj1" fmla="val 27905"/>
              <a:gd name="adj2" fmla="val 50000"/>
            </a:avLst>
          </a:prstGeom>
          <a:noFill/>
          <a:ln w="9525">
            <a:solidFill>
              <a:schemeClr val="tx1"/>
            </a:solidFill>
            <a:round/>
            <a:headEnd/>
            <a:tailEnd/>
          </a:ln>
        </p:spPr>
        <p:txBody>
          <a:bodyPr vert="eaVert" wrap="none" anchor="ctr"/>
          <a:lstStyle/>
          <a:p>
            <a:pPr algn="ctr"/>
            <a:endParaRPr lang="en-US" sz="2800">
              <a:latin typeface=".VnTimeH" pitchFamily="34" charset="0"/>
            </a:endParaRPr>
          </a:p>
        </p:txBody>
      </p:sp>
      <p:sp>
        <p:nvSpPr>
          <p:cNvPr id="34838" name="Text Box 22"/>
          <p:cNvSpPr txBox="1">
            <a:spLocks noChangeArrowheads="1"/>
          </p:cNvSpPr>
          <p:nvPr/>
        </p:nvSpPr>
        <p:spPr bwMode="auto">
          <a:xfrm>
            <a:off x="1828800" y="5486400"/>
            <a:ext cx="2667000" cy="701675"/>
          </a:xfrm>
          <a:prstGeom prst="rect">
            <a:avLst/>
          </a:prstGeom>
          <a:noFill/>
          <a:ln w="9525">
            <a:noFill/>
            <a:miter lim="800000"/>
            <a:headEnd/>
            <a:tailEnd/>
          </a:ln>
        </p:spPr>
        <p:txBody>
          <a:bodyPr anchorCtr="1">
            <a:spAutoFit/>
          </a:bodyPr>
          <a:lstStyle/>
          <a:p>
            <a:pPr algn="ctr">
              <a:lnSpc>
                <a:spcPct val="90000"/>
              </a:lnSpc>
              <a:spcBef>
                <a:spcPct val="50000"/>
              </a:spcBef>
            </a:pPr>
            <a:r>
              <a:rPr lang="en-US" sz="4400" b="1">
                <a:solidFill>
                  <a:srgbClr val="660066"/>
                </a:solidFill>
                <a:latin typeface="Times New Roman" pitchFamily="18" charset="0"/>
              </a:rPr>
              <a:t>Chủ ngữ</a:t>
            </a:r>
          </a:p>
        </p:txBody>
      </p:sp>
      <p:sp>
        <p:nvSpPr>
          <p:cNvPr id="34839" name="Text Box 23"/>
          <p:cNvSpPr txBox="1">
            <a:spLocks noChangeArrowheads="1"/>
          </p:cNvSpPr>
          <p:nvPr/>
        </p:nvSpPr>
        <p:spPr bwMode="auto">
          <a:xfrm>
            <a:off x="6096000" y="5489575"/>
            <a:ext cx="2209800" cy="701675"/>
          </a:xfrm>
          <a:prstGeom prst="rect">
            <a:avLst/>
          </a:prstGeom>
          <a:noFill/>
          <a:ln w="9525">
            <a:noFill/>
            <a:miter lim="800000"/>
            <a:headEnd/>
            <a:tailEnd/>
          </a:ln>
        </p:spPr>
        <p:txBody>
          <a:bodyPr anchorCtr="1">
            <a:spAutoFit/>
          </a:bodyPr>
          <a:lstStyle/>
          <a:p>
            <a:pPr algn="ctr">
              <a:lnSpc>
                <a:spcPct val="90000"/>
              </a:lnSpc>
              <a:spcBef>
                <a:spcPct val="50000"/>
              </a:spcBef>
            </a:pPr>
            <a:r>
              <a:rPr lang="en-US" sz="4400" b="1">
                <a:solidFill>
                  <a:srgbClr val="008000"/>
                </a:solidFill>
                <a:latin typeface="Times New Roman" pitchFamily="18" charset="0"/>
              </a:rPr>
              <a:t>Vị ngữ</a:t>
            </a:r>
          </a:p>
        </p:txBody>
      </p:sp>
      <p:sp>
        <p:nvSpPr>
          <p:cNvPr id="34840" name="Text Box 24"/>
          <p:cNvSpPr txBox="1">
            <a:spLocks noChangeArrowheads="1"/>
          </p:cNvSpPr>
          <p:nvPr/>
        </p:nvSpPr>
        <p:spPr bwMode="auto">
          <a:xfrm>
            <a:off x="5181600" y="3505200"/>
            <a:ext cx="457200" cy="769938"/>
          </a:xfrm>
          <a:prstGeom prst="rect">
            <a:avLst/>
          </a:prstGeom>
          <a:noFill/>
          <a:ln w="9525">
            <a:noFill/>
            <a:miter lim="800000"/>
            <a:headEnd/>
            <a:tailEnd/>
          </a:ln>
        </p:spPr>
        <p:txBody>
          <a:bodyPr>
            <a:spAutoFit/>
          </a:bodyPr>
          <a:lstStyle/>
          <a:p>
            <a:pPr>
              <a:spcBef>
                <a:spcPct val="50000"/>
              </a:spcBef>
            </a:pPr>
            <a:r>
              <a:rPr lang="en-US" sz="4400" b="1">
                <a:solidFill>
                  <a:srgbClr val="FF3300"/>
                </a:solidFill>
                <a:latin typeface="Times New Roman" pitchFamily="18" charset="0"/>
                <a:cs typeface="Times New Roman" pitchFamily="18" charset="0"/>
              </a:rPr>
              <a:t>?</a:t>
            </a:r>
          </a:p>
        </p:txBody>
      </p:sp>
      <p:sp>
        <p:nvSpPr>
          <p:cNvPr id="34841" name="Text Box 25"/>
          <p:cNvSpPr txBox="1">
            <a:spLocks noChangeArrowheads="1"/>
          </p:cNvSpPr>
          <p:nvPr/>
        </p:nvSpPr>
        <p:spPr bwMode="auto">
          <a:xfrm>
            <a:off x="76200" y="3657600"/>
            <a:ext cx="2590800" cy="534988"/>
          </a:xfrm>
          <a:prstGeom prst="rect">
            <a:avLst/>
          </a:prstGeom>
          <a:noFill/>
          <a:ln w="9525">
            <a:noFill/>
            <a:miter lim="800000"/>
            <a:headEnd/>
            <a:tailEnd/>
          </a:ln>
        </p:spPr>
        <p:txBody>
          <a:bodyPr anchorCtr="1">
            <a:spAutoFit/>
          </a:bodyPr>
          <a:lstStyle/>
          <a:p>
            <a:pPr algn="ctr">
              <a:lnSpc>
                <a:spcPct val="90000"/>
              </a:lnSpc>
              <a:spcBef>
                <a:spcPct val="50000"/>
              </a:spcBef>
            </a:pPr>
            <a:r>
              <a:rPr lang="en-US" sz="3200" b="1">
                <a:solidFill>
                  <a:srgbClr val="0000FF"/>
                </a:solidFill>
                <a:latin typeface="Times New Roman" pitchFamily="18" charset="0"/>
              </a:rPr>
              <a:t>(Lượng từ)</a:t>
            </a:r>
          </a:p>
        </p:txBody>
      </p:sp>
      <p:sp>
        <p:nvSpPr>
          <p:cNvPr id="34842" name="Text Box 26"/>
          <p:cNvSpPr txBox="1">
            <a:spLocks noChangeArrowheads="1"/>
          </p:cNvSpPr>
          <p:nvPr/>
        </p:nvSpPr>
        <p:spPr bwMode="auto">
          <a:xfrm>
            <a:off x="2514600" y="3656013"/>
            <a:ext cx="1985963" cy="534987"/>
          </a:xfrm>
          <a:prstGeom prst="rect">
            <a:avLst/>
          </a:prstGeom>
          <a:noFill/>
          <a:ln w="9525">
            <a:noFill/>
            <a:miter lim="800000"/>
            <a:headEnd/>
            <a:tailEnd/>
          </a:ln>
        </p:spPr>
        <p:txBody>
          <a:bodyPr anchorCtr="1">
            <a:spAutoFit/>
          </a:bodyPr>
          <a:lstStyle/>
          <a:p>
            <a:pPr algn="ctr">
              <a:lnSpc>
                <a:spcPct val="90000"/>
              </a:lnSpc>
              <a:spcBef>
                <a:spcPct val="50000"/>
              </a:spcBef>
            </a:pPr>
            <a:r>
              <a:rPr lang="en-US" sz="3200" b="1">
                <a:solidFill>
                  <a:srgbClr val="FF0066"/>
                </a:solidFill>
                <a:latin typeface="Times New Roman" pitchFamily="18" charset="0"/>
              </a:rPr>
              <a:t>(Danh từ)</a:t>
            </a:r>
          </a:p>
        </p:txBody>
      </p:sp>
      <p:pic>
        <p:nvPicPr>
          <p:cNvPr id="18443"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18444" name="Picture 2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18445" name="Picture 2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18446"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29"/>
                                        </p:tgtEl>
                                        <p:attrNameLst>
                                          <p:attrName>style.visibility</p:attrName>
                                        </p:attrNameLst>
                                      </p:cBhvr>
                                      <p:to>
                                        <p:strVal val="visible"/>
                                      </p:to>
                                    </p:set>
                                    <p:animEffect transition="in" filter="strips(downRight)">
                                      <p:cBhvr>
                                        <p:cTn id="7" dur="1000"/>
                                        <p:tgtEl>
                                          <p:spTgt spid="348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4830"/>
                                        </p:tgtEl>
                                        <p:attrNameLst>
                                          <p:attrName>style.visibility</p:attrName>
                                        </p:attrNameLst>
                                      </p:cBhvr>
                                      <p:to>
                                        <p:strVal val="visible"/>
                                      </p:to>
                                    </p:set>
                                    <p:animEffect transition="in" filter="box(out)">
                                      <p:cBhvr>
                                        <p:cTn id="12" dur="1000"/>
                                        <p:tgtEl>
                                          <p:spTgt spid="348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34831"/>
                                        </p:tgtEl>
                                        <p:attrNameLst>
                                          <p:attrName>style.visibility</p:attrName>
                                        </p:attrNameLst>
                                      </p:cBhvr>
                                      <p:to>
                                        <p:strVal val="visible"/>
                                      </p:to>
                                    </p:set>
                                    <p:animEffect transition="in" filter="strips(downRight)">
                                      <p:cBhvr>
                                        <p:cTn id="17" dur="1000"/>
                                        <p:tgtEl>
                                          <p:spTgt spid="348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4836"/>
                                        </p:tgtEl>
                                        <p:attrNameLst>
                                          <p:attrName>style.visibility</p:attrName>
                                        </p:attrNameLst>
                                      </p:cBhvr>
                                      <p:to>
                                        <p:strVal val="visible"/>
                                      </p:to>
                                    </p:set>
                                    <p:animEffect transition="in" filter="diamond(in)">
                                      <p:cBhvr>
                                        <p:cTn id="22" dur="500"/>
                                        <p:tgtEl>
                                          <p:spTgt spid="34836"/>
                                        </p:tgtEl>
                                      </p:cBhvr>
                                    </p:animEffect>
                                  </p:childTnLst>
                                </p:cTn>
                              </p:par>
                              <p:par>
                                <p:cTn id="23" presetID="4" presetClass="entr" presetSubtype="32" fill="hold" grpId="0" nodeType="withEffect">
                                  <p:stCondLst>
                                    <p:cond delay="0"/>
                                  </p:stCondLst>
                                  <p:childTnLst>
                                    <p:set>
                                      <p:cBhvr>
                                        <p:cTn id="24" dur="1" fill="hold">
                                          <p:stCondLst>
                                            <p:cond delay="0"/>
                                          </p:stCondLst>
                                        </p:cTn>
                                        <p:tgtEl>
                                          <p:spTgt spid="34838"/>
                                        </p:tgtEl>
                                        <p:attrNameLst>
                                          <p:attrName>style.visibility</p:attrName>
                                        </p:attrNameLst>
                                      </p:cBhvr>
                                      <p:to>
                                        <p:strVal val="visible"/>
                                      </p:to>
                                    </p:set>
                                    <p:animEffect transition="in" filter="box(out)">
                                      <p:cBhvr>
                                        <p:cTn id="25" dur="1000"/>
                                        <p:tgtEl>
                                          <p:spTgt spid="3483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34837"/>
                                        </p:tgtEl>
                                        <p:attrNameLst>
                                          <p:attrName>style.visibility</p:attrName>
                                        </p:attrNameLst>
                                      </p:cBhvr>
                                      <p:to>
                                        <p:strVal val="visible"/>
                                      </p:to>
                                    </p:set>
                                    <p:animEffect transition="in" filter="diamond(in)">
                                      <p:cBhvr>
                                        <p:cTn id="30" dur="500"/>
                                        <p:tgtEl>
                                          <p:spTgt spid="34837"/>
                                        </p:tgtEl>
                                      </p:cBhvr>
                                    </p:animEffect>
                                  </p:childTnLst>
                                </p:cTn>
                              </p:par>
                              <p:par>
                                <p:cTn id="31" presetID="4" presetClass="entr" presetSubtype="32" fill="hold" grpId="0" nodeType="withEffect">
                                  <p:stCondLst>
                                    <p:cond delay="0"/>
                                  </p:stCondLst>
                                  <p:childTnLst>
                                    <p:set>
                                      <p:cBhvr>
                                        <p:cTn id="32" dur="1" fill="hold">
                                          <p:stCondLst>
                                            <p:cond delay="0"/>
                                          </p:stCondLst>
                                        </p:cTn>
                                        <p:tgtEl>
                                          <p:spTgt spid="34839"/>
                                        </p:tgtEl>
                                        <p:attrNameLst>
                                          <p:attrName>style.visibility</p:attrName>
                                        </p:attrNameLst>
                                      </p:cBhvr>
                                      <p:to>
                                        <p:strVal val="visible"/>
                                      </p:to>
                                    </p:set>
                                    <p:animEffect transition="in" filter="box(out)">
                                      <p:cBhvr>
                                        <p:cTn id="33" dur="1000"/>
                                        <p:tgtEl>
                                          <p:spTgt spid="3483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32" fill="hold" grpId="0" nodeType="clickEffect">
                                  <p:stCondLst>
                                    <p:cond delay="0"/>
                                  </p:stCondLst>
                                  <p:childTnLst>
                                    <p:set>
                                      <p:cBhvr>
                                        <p:cTn id="37" dur="1" fill="hold">
                                          <p:stCondLst>
                                            <p:cond delay="0"/>
                                          </p:stCondLst>
                                        </p:cTn>
                                        <p:tgtEl>
                                          <p:spTgt spid="34841"/>
                                        </p:tgtEl>
                                        <p:attrNameLst>
                                          <p:attrName>style.visibility</p:attrName>
                                        </p:attrNameLst>
                                      </p:cBhvr>
                                      <p:to>
                                        <p:strVal val="visible"/>
                                      </p:to>
                                    </p:set>
                                    <p:animEffect transition="in" filter="box(out)">
                                      <p:cBhvr>
                                        <p:cTn id="38" dur="1000"/>
                                        <p:tgtEl>
                                          <p:spTgt spid="3484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32" fill="hold" grpId="0" nodeType="clickEffect">
                                  <p:stCondLst>
                                    <p:cond delay="0"/>
                                  </p:stCondLst>
                                  <p:childTnLst>
                                    <p:set>
                                      <p:cBhvr>
                                        <p:cTn id="42" dur="1" fill="hold">
                                          <p:stCondLst>
                                            <p:cond delay="0"/>
                                          </p:stCondLst>
                                        </p:cTn>
                                        <p:tgtEl>
                                          <p:spTgt spid="34842"/>
                                        </p:tgtEl>
                                        <p:attrNameLst>
                                          <p:attrName>style.visibility</p:attrName>
                                        </p:attrNameLst>
                                      </p:cBhvr>
                                      <p:to>
                                        <p:strVal val="visible"/>
                                      </p:to>
                                    </p:set>
                                    <p:animEffect transition="in" filter="box(out)">
                                      <p:cBhvr>
                                        <p:cTn id="43" dur="1000"/>
                                        <p:tgtEl>
                                          <p:spTgt spid="3484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5" presetClass="entr" presetSubtype="0" fill="hold" grpId="0" nodeType="clickEffect">
                                  <p:stCondLst>
                                    <p:cond delay="0"/>
                                  </p:stCondLst>
                                  <p:iterate type="lt">
                                    <p:tmPct val="10000"/>
                                  </p:iterate>
                                  <p:childTnLst>
                                    <p:set>
                                      <p:cBhvr>
                                        <p:cTn id="47" dur="1" fill="hold">
                                          <p:stCondLst>
                                            <p:cond delay="0"/>
                                          </p:stCondLst>
                                        </p:cTn>
                                        <p:tgtEl>
                                          <p:spTgt spid="34840"/>
                                        </p:tgtEl>
                                        <p:attrNameLst>
                                          <p:attrName>style.visibility</p:attrName>
                                        </p:attrNameLst>
                                      </p:cBhvr>
                                      <p:to>
                                        <p:strVal val="visible"/>
                                      </p:to>
                                    </p:set>
                                    <p:animEffect transition="in" filter="fade">
                                      <p:cBhvr>
                                        <p:cTn id="48" dur="2000"/>
                                        <p:tgtEl>
                                          <p:spTgt spid="34840"/>
                                        </p:tgtEl>
                                      </p:cBhvr>
                                    </p:animEffect>
                                    <p:anim calcmode="lin" valueType="num">
                                      <p:cBhvr>
                                        <p:cTn id="49" dur="2000" fill="hold"/>
                                        <p:tgtEl>
                                          <p:spTgt spid="34840"/>
                                        </p:tgtEl>
                                        <p:attrNameLst>
                                          <p:attrName>ppt_w</p:attrName>
                                        </p:attrNameLst>
                                      </p:cBhvr>
                                      <p:tavLst>
                                        <p:tav tm="0" fmla="#ppt_w*sin(2.5*pi*$)">
                                          <p:val>
                                            <p:fltVal val="0"/>
                                          </p:val>
                                        </p:tav>
                                        <p:tav tm="100000">
                                          <p:val>
                                            <p:fltVal val="1"/>
                                          </p:val>
                                        </p:tav>
                                      </p:tavLst>
                                    </p:anim>
                                    <p:anim calcmode="lin" valueType="num">
                                      <p:cBhvr>
                                        <p:cTn id="50" dur="2000" fill="hold"/>
                                        <p:tgtEl>
                                          <p:spTgt spid="3484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9" grpId="0"/>
      <p:bldP spid="34830" grpId="0"/>
      <p:bldP spid="34836" grpId="0" animBg="1"/>
      <p:bldP spid="34837" grpId="0" animBg="1"/>
      <p:bldP spid="34838" grpId="0"/>
      <p:bldP spid="34839" grpId="0"/>
      <p:bldP spid="34840" grpId="0"/>
      <p:bldP spid="34841" grpId="0"/>
      <p:bldP spid="3484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6082" name="Picture 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6083" name="Picture 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6084"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32"/>
          <p:cNvSpPr txBox="1">
            <a:spLocks noChangeArrowheads="1"/>
          </p:cNvSpPr>
          <p:nvPr/>
        </p:nvSpPr>
        <p:spPr bwMode="auto">
          <a:xfrm>
            <a:off x="153988" y="1066800"/>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Định vị sự vật trong </a:t>
            </a:r>
            <a:r>
              <a:rPr lang="en-US" sz="6600" b="1">
                <a:solidFill>
                  <a:srgbClr val="D60093"/>
                </a:solidFill>
                <a:latin typeface="Times New Roman" pitchFamily="18" charset="0"/>
                <a:cs typeface="Times New Roman" pitchFamily="18" charset="0"/>
              </a:rPr>
              <a:t>thời gian</a:t>
            </a:r>
          </a:p>
        </p:txBody>
      </p:sp>
      <p:sp>
        <p:nvSpPr>
          <p:cNvPr id="3" name="Text Box 32"/>
          <p:cNvSpPr txBox="1">
            <a:spLocks noChangeArrowheads="1"/>
          </p:cNvSpPr>
          <p:nvPr/>
        </p:nvSpPr>
        <p:spPr bwMode="auto">
          <a:xfrm>
            <a:off x="2390775" y="76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Ý nghĩa</a:t>
            </a:r>
          </a:p>
        </p:txBody>
      </p:sp>
      <p:sp>
        <p:nvSpPr>
          <p:cNvPr id="4" name="Text Box 32"/>
          <p:cNvSpPr txBox="1">
            <a:spLocks noChangeArrowheads="1"/>
          </p:cNvSpPr>
          <p:nvPr/>
        </p:nvSpPr>
        <p:spPr bwMode="auto">
          <a:xfrm>
            <a:off x="2376488" y="3124200"/>
            <a:ext cx="4391025" cy="1016000"/>
          </a:xfrm>
          <a:prstGeom prst="rect">
            <a:avLst/>
          </a:prstGeom>
          <a:noFill/>
          <a:ln w="9525">
            <a:noFill/>
            <a:miter lim="800000"/>
            <a:headEnd/>
            <a:tailEnd/>
          </a:ln>
        </p:spPr>
        <p:txBody>
          <a:bodyPr>
            <a:spAutoFit/>
          </a:bodyPr>
          <a:lstStyle/>
          <a:p>
            <a:pPr algn="ctr">
              <a:spcBef>
                <a:spcPct val="50000"/>
              </a:spcBef>
            </a:pPr>
            <a:r>
              <a:rPr lang="en-US" sz="6000" b="1">
                <a:solidFill>
                  <a:srgbClr val="0000CC"/>
                </a:solidFill>
                <a:latin typeface="Times New Roman" pitchFamily="18" charset="0"/>
                <a:cs typeface="Times New Roman" pitchFamily="18" charset="0"/>
              </a:rPr>
              <a:t>Chức vụ</a:t>
            </a:r>
          </a:p>
        </p:txBody>
      </p:sp>
      <p:sp>
        <p:nvSpPr>
          <p:cNvPr id="5" name="Text Box 33"/>
          <p:cNvSpPr txBox="1">
            <a:spLocks noChangeArrowheads="1"/>
          </p:cNvSpPr>
          <p:nvPr/>
        </p:nvSpPr>
        <p:spPr bwMode="auto">
          <a:xfrm>
            <a:off x="153988" y="4352925"/>
            <a:ext cx="8837612" cy="2124075"/>
          </a:xfrm>
          <a:prstGeom prst="rect">
            <a:avLst/>
          </a:prstGeom>
          <a:noFill/>
          <a:ln w="9525">
            <a:solidFill>
              <a:schemeClr val="tx1"/>
            </a:solid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Làm </a:t>
            </a:r>
            <a:r>
              <a:rPr lang="en-US" sz="6600" b="1">
                <a:solidFill>
                  <a:srgbClr val="D60093"/>
                </a:solidFill>
                <a:latin typeface="Times New Roman" pitchFamily="18" charset="0"/>
                <a:cs typeface="Times New Roman" pitchFamily="18" charset="0"/>
              </a:rPr>
              <a:t>trạng ngữ </a:t>
            </a:r>
            <a:r>
              <a:rPr lang="en-US" sz="6600" b="1">
                <a:latin typeface="Times New Roman" pitchFamily="18" charset="0"/>
                <a:cs typeface="Times New Roman" pitchFamily="18" charset="0"/>
              </a:rPr>
              <a:t>trong câu.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1633538"/>
            <a:ext cx="8458200" cy="3786187"/>
          </a:xfrm>
          <a:prstGeom prst="rect">
            <a:avLst/>
          </a:prstGeom>
          <a:noFill/>
          <a:ln w="9525">
            <a:solidFill>
              <a:srgbClr val="0000FF"/>
            </a:solidFill>
            <a:miter lim="800000"/>
            <a:headEnd/>
            <a:tailEnd/>
          </a:ln>
        </p:spPr>
        <p:txBody>
          <a:bodyPr>
            <a:spAutoFit/>
          </a:bodyPr>
          <a:lstStyle/>
          <a:p>
            <a:pPr algn="just">
              <a:spcBef>
                <a:spcPct val="50000"/>
              </a:spcBef>
            </a:pPr>
            <a:r>
              <a:rPr lang="en-US" sz="6000" b="1">
                <a:latin typeface="Times New Roman" pitchFamily="18" charset="0"/>
                <a:cs typeface="Times New Roman" pitchFamily="18" charset="0"/>
              </a:rPr>
              <a:t>Thay các từ </a:t>
            </a:r>
            <a:r>
              <a:rPr lang="en-US" sz="6000" b="1">
                <a:solidFill>
                  <a:srgbClr val="0000FF"/>
                </a:solidFill>
                <a:latin typeface="Times New Roman" pitchFamily="18" charset="0"/>
                <a:cs typeface="Times New Roman" pitchFamily="18" charset="0"/>
              </a:rPr>
              <a:t>in đậm </a:t>
            </a:r>
            <a:r>
              <a:rPr lang="en-US" sz="6000" b="1">
                <a:latin typeface="Times New Roman" pitchFamily="18" charset="0"/>
                <a:cs typeface="Times New Roman" pitchFamily="18" charset="0"/>
              </a:rPr>
              <a:t>bằng những từ thích hợp và giải thích vì sao cần thay như vậy?</a:t>
            </a:r>
          </a:p>
        </p:txBody>
      </p:sp>
      <p:sp>
        <p:nvSpPr>
          <p:cNvPr id="47106" name="Rectangle 2"/>
          <p:cNvSpPr>
            <a:spLocks noChangeArrowheads="1"/>
          </p:cNvSpPr>
          <p:nvPr/>
        </p:nvSpPr>
        <p:spPr bwMode="auto">
          <a:xfrm>
            <a:off x="2476500" y="0"/>
            <a:ext cx="3924300" cy="1108075"/>
          </a:xfrm>
          <a:prstGeom prst="rect">
            <a:avLst/>
          </a:prstGeom>
          <a:noFill/>
          <a:ln w="9525">
            <a:noFill/>
            <a:miter lim="800000"/>
            <a:headEnd/>
            <a:tailEnd/>
          </a:ln>
        </p:spPr>
        <p:txBody>
          <a:bodyPr wrap="none">
            <a:spAutoFit/>
          </a:bodyPr>
          <a:lstStyle/>
          <a:p>
            <a:r>
              <a:rPr lang="en-US" sz="6600" b="1">
                <a:solidFill>
                  <a:srgbClr val="0000FF"/>
                </a:solidFill>
                <a:latin typeface="Times New Roman" pitchFamily="18" charset="0"/>
                <a:cs typeface="Times New Roman" pitchFamily="18" charset="0"/>
              </a:rPr>
              <a:t>Bài tập 2: </a:t>
            </a:r>
            <a:endParaRPr lang="en-US" sz="6600">
              <a:latin typeface="Calibri" pitchFamily="34" charset="0"/>
            </a:endParaRPr>
          </a:p>
        </p:txBody>
      </p:sp>
      <p:pic>
        <p:nvPicPr>
          <p:cNvPr id="4710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7108"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7109"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711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2400" y="76200"/>
            <a:ext cx="8839200" cy="6740525"/>
          </a:xfrm>
          <a:prstGeom prst="rect">
            <a:avLst/>
          </a:prstGeom>
          <a:solidFill>
            <a:schemeClr val="bg1"/>
          </a:solidFill>
          <a:ln w="9525">
            <a:solidFill>
              <a:srgbClr val="0000FF"/>
            </a:solidFill>
            <a:miter lim="800000"/>
            <a:headEnd/>
            <a:tailEnd/>
          </a:ln>
        </p:spPr>
        <p:txBody>
          <a:bodyPr>
            <a:spAutoFit/>
          </a:bodyPr>
          <a:lstStyle/>
          <a:p>
            <a:pPr algn="just">
              <a:spcBef>
                <a:spcPct val="50000"/>
              </a:spcBef>
            </a:pPr>
            <a:r>
              <a:rPr lang="en-US" sz="4800" b="1">
                <a:latin typeface="Times New Roman" pitchFamily="18" charset="0"/>
                <a:cs typeface="Times New Roman" pitchFamily="18" charset="0"/>
              </a:rPr>
              <a:t>a. Giặc tan vỡ. Đám tàn quân giẫm đạp lên nhau chạy trốn, tráng sĩ đuổi đến chân núi Sóc ( Sóc Sơn ). Đến                 , một mình một ngựa, tráng sĩ lên đỉnh núi, cởi giáp sắt bỏ lại, rồi cả người lẫn ngựa từ từ bay lên trời.                                 	                                   			</a:t>
            </a:r>
            <a:r>
              <a:rPr lang="en-US" sz="4800" b="1">
                <a:solidFill>
                  <a:srgbClr val="D60093"/>
                </a:solidFill>
                <a:latin typeface="Times New Roman" pitchFamily="18" charset="0"/>
                <a:cs typeface="Times New Roman" pitchFamily="18" charset="0"/>
              </a:rPr>
              <a:t>( Theo Thánh Gióng )</a:t>
            </a:r>
          </a:p>
        </p:txBody>
      </p:sp>
      <p:sp>
        <p:nvSpPr>
          <p:cNvPr id="3" name="Rectangle 2"/>
          <p:cNvSpPr>
            <a:spLocks noChangeArrowheads="1"/>
          </p:cNvSpPr>
          <p:nvPr/>
        </p:nvSpPr>
        <p:spPr bwMode="auto">
          <a:xfrm>
            <a:off x="4156075" y="2293938"/>
            <a:ext cx="3540125" cy="830262"/>
          </a:xfrm>
          <a:prstGeom prst="rect">
            <a:avLst/>
          </a:prstGeom>
          <a:noFill/>
          <a:ln w="9525">
            <a:noFill/>
            <a:miter lim="800000"/>
            <a:headEnd/>
            <a:tailEnd/>
          </a:ln>
        </p:spPr>
        <p:txBody>
          <a:bodyPr wrap="none">
            <a:spAutoFit/>
          </a:bodyPr>
          <a:lstStyle/>
          <a:p>
            <a:r>
              <a:rPr lang="en-US" sz="4800" b="1">
                <a:solidFill>
                  <a:srgbClr val="D60093"/>
                </a:solidFill>
                <a:latin typeface="Times New Roman" pitchFamily="18" charset="0"/>
                <a:cs typeface="Times New Roman" pitchFamily="18" charset="0"/>
              </a:rPr>
              <a:t>chân núi Sóc</a:t>
            </a:r>
            <a:endParaRPr lang="en-US" sz="4800">
              <a:latin typeface="Calibri" pitchFamily="34" charset="0"/>
            </a:endParaRPr>
          </a:p>
        </p:txBody>
      </p:sp>
      <p:sp>
        <p:nvSpPr>
          <p:cNvPr id="5" name="TextBox 4"/>
          <p:cNvSpPr txBox="1">
            <a:spLocks noChangeArrowheads="1"/>
          </p:cNvSpPr>
          <p:nvPr/>
        </p:nvSpPr>
        <p:spPr bwMode="auto">
          <a:xfrm>
            <a:off x="5507038" y="2286000"/>
            <a:ext cx="838200" cy="830263"/>
          </a:xfrm>
          <a:prstGeom prst="rect">
            <a:avLst/>
          </a:prstGeom>
          <a:noFill/>
          <a:ln w="9525">
            <a:noFill/>
            <a:miter lim="800000"/>
            <a:headEnd/>
            <a:tailEnd/>
          </a:ln>
        </p:spPr>
        <p:txBody>
          <a:bodyPr>
            <a:spAutoFit/>
          </a:bodyPr>
          <a:lstStyle/>
          <a:p>
            <a:r>
              <a:rPr lang="en-US" sz="4800" b="1">
                <a:solidFill>
                  <a:srgbClr val="D60093"/>
                </a:solidFill>
                <a:latin typeface="Times New Roman" pitchFamily="18" charset="0"/>
                <a:cs typeface="Times New Roman" pitchFamily="18" charset="0"/>
              </a:rPr>
              <a:t>đó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3"/>
                                        </p:tgtEl>
                                        <p:attrNameLst>
                                          <p:attrName>ppt_x</p:attrName>
                                        </p:attrNameLst>
                                      </p:cBhvr>
                                      <p:tavLst>
                                        <p:tav tm="0">
                                          <p:val>
                                            <p:strVal val="ppt_x"/>
                                          </p:val>
                                        </p:tav>
                                        <p:tav tm="100000">
                                          <p:val>
                                            <p:strVal val="ppt_x"/>
                                          </p:val>
                                        </p:tav>
                                      </p:tavLst>
                                    </p:anim>
                                    <p:anim calcmode="lin" valueType="num">
                                      <p:cBhvr additive="base">
                                        <p:cTn id="15" dur="500"/>
                                        <p:tgtEl>
                                          <p:spTgt spid="3"/>
                                        </p:tgtEl>
                                        <p:attrNameLst>
                                          <p:attrName>ppt_y</p:attrName>
                                        </p:attrNameLst>
                                      </p:cBhvr>
                                      <p:tavLst>
                                        <p:tav tm="0">
                                          <p:val>
                                            <p:strVal val="ppt_y"/>
                                          </p:val>
                                        </p:tav>
                                        <p:tav tm="100000">
                                          <p:val>
                                            <p:strVal val="1+ppt_h/2"/>
                                          </p:val>
                                        </p:tav>
                                      </p:tavLst>
                                    </p:anim>
                                    <p:set>
                                      <p:cBhvr>
                                        <p:cTn id="16" dur="1" fill="hold">
                                          <p:stCondLst>
                                            <p:cond delay="499"/>
                                          </p:stCondLst>
                                        </p:cTn>
                                        <p:tgtEl>
                                          <p:spTgt spid="3"/>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heel(1)">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 grpId="1"/>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49154" name="Picture 5"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49155" name="Picture 8"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49156"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Rectangle 1"/>
          <p:cNvSpPr>
            <a:spLocks noChangeArrowheads="1"/>
          </p:cNvSpPr>
          <p:nvPr/>
        </p:nvSpPr>
        <p:spPr bwMode="auto">
          <a:xfrm>
            <a:off x="182563" y="76200"/>
            <a:ext cx="8732837" cy="6740525"/>
          </a:xfrm>
          <a:prstGeom prst="rect">
            <a:avLst/>
          </a:prstGeom>
          <a:noFill/>
          <a:ln w="9525">
            <a:noFill/>
            <a:miter lim="800000"/>
            <a:headEnd/>
            <a:tailEnd/>
          </a:ln>
        </p:spPr>
        <p:txBody>
          <a:bodyPr>
            <a:spAutoFit/>
          </a:bodyPr>
          <a:lstStyle/>
          <a:p>
            <a:pPr algn="just">
              <a:spcBef>
                <a:spcPct val="50000"/>
              </a:spcBef>
            </a:pPr>
            <a:r>
              <a:rPr lang="en-US" sz="6600" b="1">
                <a:latin typeface="Times New Roman" pitchFamily="18" charset="0"/>
                <a:cs typeface="Times New Roman" pitchFamily="18" charset="0"/>
              </a:rPr>
              <a:t>b. Người ta còn nói khi ngựa thét ra lửa, lửa đã thiêu cháy một làng, cho nên làng bị                       			            về sau gọi là làng Cháy. </a:t>
            </a:r>
            <a:r>
              <a:rPr lang="en-US" sz="3600" b="1">
                <a:latin typeface="Times New Roman" pitchFamily="18" charset="0"/>
                <a:cs typeface="Times New Roman" pitchFamily="18" charset="0"/>
              </a:rPr>
              <a:t> </a:t>
            </a:r>
            <a:r>
              <a:rPr lang="en-US" sz="3600" b="1">
                <a:solidFill>
                  <a:srgbClr val="0000FF"/>
                </a:solidFill>
                <a:latin typeface="Times New Roman" pitchFamily="18" charset="0"/>
                <a:cs typeface="Times New Roman" pitchFamily="18" charset="0"/>
              </a:rPr>
              <a:t>( Theo Thánh Gióng )</a:t>
            </a:r>
          </a:p>
        </p:txBody>
      </p:sp>
      <p:sp>
        <p:nvSpPr>
          <p:cNvPr id="7" name="Rectangle 6"/>
          <p:cNvSpPr>
            <a:spLocks noChangeArrowheads="1"/>
          </p:cNvSpPr>
          <p:nvPr/>
        </p:nvSpPr>
        <p:spPr bwMode="auto">
          <a:xfrm>
            <a:off x="182563" y="4149725"/>
            <a:ext cx="5302250" cy="1108075"/>
          </a:xfrm>
          <a:prstGeom prst="rect">
            <a:avLst/>
          </a:prstGeom>
          <a:noFill/>
          <a:ln w="9525">
            <a:noFill/>
            <a:miter lim="800000"/>
            <a:headEnd/>
            <a:tailEnd/>
          </a:ln>
        </p:spPr>
        <p:txBody>
          <a:bodyPr wrap="none">
            <a:spAutoFit/>
          </a:bodyPr>
          <a:lstStyle/>
          <a:p>
            <a:r>
              <a:rPr lang="en-US" sz="6600" b="1">
                <a:solidFill>
                  <a:srgbClr val="D60093"/>
                </a:solidFill>
                <a:latin typeface="Times New Roman" pitchFamily="18" charset="0"/>
                <a:cs typeface="Times New Roman" pitchFamily="18" charset="0"/>
              </a:rPr>
              <a:t>lửa thiêu cháy</a:t>
            </a:r>
            <a:endParaRPr lang="en-US" sz="6600">
              <a:latin typeface="Calibri" pitchFamily="34" charset="0"/>
            </a:endParaRPr>
          </a:p>
        </p:txBody>
      </p:sp>
      <p:sp>
        <p:nvSpPr>
          <p:cNvPr id="8" name="Rectangle 7"/>
          <p:cNvSpPr>
            <a:spLocks noChangeArrowheads="1"/>
          </p:cNvSpPr>
          <p:nvPr/>
        </p:nvSpPr>
        <p:spPr bwMode="auto">
          <a:xfrm>
            <a:off x="2317750" y="4149725"/>
            <a:ext cx="1031875" cy="1108075"/>
          </a:xfrm>
          <a:prstGeom prst="rect">
            <a:avLst/>
          </a:prstGeom>
          <a:noFill/>
          <a:ln w="9525">
            <a:noFill/>
            <a:miter lim="800000"/>
            <a:headEnd/>
            <a:tailEnd/>
          </a:ln>
        </p:spPr>
        <p:txBody>
          <a:bodyPr wrap="none">
            <a:spAutoFit/>
          </a:bodyPr>
          <a:lstStyle/>
          <a:p>
            <a:r>
              <a:rPr lang="en-US" sz="6600" b="1">
                <a:solidFill>
                  <a:srgbClr val="D60093"/>
                </a:solidFill>
                <a:latin typeface="Times New Roman" pitchFamily="18" charset="0"/>
                <a:cs typeface="Times New Roman" pitchFamily="18" charset="0"/>
              </a:rPr>
              <a:t>ấy</a:t>
            </a:r>
            <a:endParaRPr lang="en-US" sz="66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7" grpId="1"/>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50178" name="Picture 4"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50179" name="Picture 5"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5018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Rectangle 1"/>
          <p:cNvSpPr>
            <a:spLocks noChangeArrowheads="1"/>
          </p:cNvSpPr>
          <p:nvPr/>
        </p:nvSpPr>
        <p:spPr bwMode="auto">
          <a:xfrm>
            <a:off x="228600" y="1849438"/>
            <a:ext cx="8686800" cy="4246562"/>
          </a:xfrm>
          <a:prstGeom prst="rect">
            <a:avLst/>
          </a:prstGeom>
          <a:noFill/>
          <a:ln w="9525">
            <a:solidFill>
              <a:srgbClr val="0000FF"/>
            </a:solidFill>
            <a:miter lim="800000"/>
            <a:headEnd/>
            <a:tailEnd/>
          </a:ln>
        </p:spPr>
        <p:txBody>
          <a:bodyPr>
            <a:spAutoFit/>
          </a:bodyPr>
          <a:lstStyle/>
          <a:p>
            <a:pPr algn="just">
              <a:spcBef>
                <a:spcPct val="50000"/>
              </a:spcBef>
            </a:pPr>
            <a:r>
              <a:rPr lang="en-US" sz="5400" b="1">
                <a:latin typeface="Times New Roman" pitchFamily="18" charset="0"/>
                <a:cs typeface="Times New Roman" pitchFamily="18" charset="0"/>
              </a:rPr>
              <a:t>Có thể thay các </a:t>
            </a:r>
            <a:r>
              <a:rPr lang="en-US" sz="5400" b="1">
                <a:solidFill>
                  <a:srgbClr val="0000FF"/>
                </a:solidFill>
                <a:latin typeface="Times New Roman" pitchFamily="18" charset="0"/>
                <a:cs typeface="Times New Roman" pitchFamily="18" charset="0"/>
              </a:rPr>
              <a:t>chỉ từ </a:t>
            </a:r>
            <a:r>
              <a:rPr lang="en-US" sz="5400" b="1">
                <a:latin typeface="Times New Roman" pitchFamily="18" charset="0"/>
                <a:cs typeface="Times New Roman" pitchFamily="18" charset="0"/>
              </a:rPr>
              <a:t>trong đoạn văn dưới đây bằng những từ hoặc cụm từ nào không? Rút ra nhận xét về tác dụng của chỉ từ.</a:t>
            </a:r>
          </a:p>
        </p:txBody>
      </p:sp>
      <p:sp>
        <p:nvSpPr>
          <p:cNvPr id="50182" name="Rectangle 2"/>
          <p:cNvSpPr>
            <a:spLocks noChangeArrowheads="1"/>
          </p:cNvSpPr>
          <p:nvPr/>
        </p:nvSpPr>
        <p:spPr bwMode="auto">
          <a:xfrm>
            <a:off x="2476500" y="187325"/>
            <a:ext cx="3924300" cy="1108075"/>
          </a:xfrm>
          <a:prstGeom prst="rect">
            <a:avLst/>
          </a:prstGeom>
          <a:noFill/>
          <a:ln w="9525">
            <a:noFill/>
            <a:miter lim="800000"/>
            <a:headEnd/>
            <a:tailEnd/>
          </a:ln>
        </p:spPr>
        <p:txBody>
          <a:bodyPr wrap="none">
            <a:spAutoFit/>
          </a:bodyPr>
          <a:lstStyle/>
          <a:p>
            <a:r>
              <a:rPr lang="en-US" sz="6600" b="1">
                <a:solidFill>
                  <a:srgbClr val="0000FF"/>
                </a:solidFill>
                <a:latin typeface="Times New Roman" pitchFamily="18" charset="0"/>
                <a:cs typeface="Times New Roman" pitchFamily="18" charset="0"/>
              </a:rPr>
              <a:t>Bài tập 3: </a:t>
            </a:r>
            <a:endParaRPr lang="en-US" sz="66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51202" name="Picture 5"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51203" name="Picture 6"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51204"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4" name="Rectangle 3"/>
          <p:cNvSpPr>
            <a:spLocks noChangeArrowheads="1"/>
          </p:cNvSpPr>
          <p:nvPr/>
        </p:nvSpPr>
        <p:spPr bwMode="auto">
          <a:xfrm>
            <a:off x="152400" y="304800"/>
            <a:ext cx="8839200" cy="6248400"/>
          </a:xfrm>
          <a:prstGeom prst="rect">
            <a:avLst/>
          </a:prstGeom>
          <a:noFill/>
          <a:ln w="9525">
            <a:solidFill>
              <a:srgbClr val="0000FF"/>
            </a:solidFill>
            <a:miter lim="800000"/>
            <a:headEnd/>
            <a:tailEnd/>
          </a:ln>
        </p:spPr>
        <p:txBody>
          <a:bodyPr>
            <a:spAutoFit/>
          </a:bodyPr>
          <a:lstStyle/>
          <a:p>
            <a:pPr algn="just">
              <a:spcBef>
                <a:spcPct val="50000"/>
              </a:spcBef>
            </a:pPr>
            <a:r>
              <a:rPr lang="en-US" sz="4000" b="1">
                <a:solidFill>
                  <a:srgbClr val="0000FF"/>
                </a:solidFill>
                <a:latin typeface="Times New Roman" pitchFamily="18" charset="0"/>
                <a:cs typeface="Times New Roman" pitchFamily="18" charset="0"/>
              </a:rPr>
              <a:t>Năm</a:t>
            </a:r>
            <a:r>
              <a:rPr lang="en-US" sz="4000" b="1">
                <a:latin typeface="Times New Roman" pitchFamily="18" charset="0"/>
                <a:cs typeface="Times New Roman" pitchFamily="18" charset="0"/>
              </a:rPr>
              <a:t> </a:t>
            </a:r>
            <a:r>
              <a:rPr lang="en-US" sz="4000" b="1">
                <a:solidFill>
                  <a:srgbClr val="D60093"/>
                </a:solidFill>
                <a:latin typeface="Times New Roman" pitchFamily="18" charset="0"/>
                <a:cs typeface="Times New Roman" pitchFamily="18" charset="0"/>
              </a:rPr>
              <a:t>ấy</a:t>
            </a:r>
            <a:r>
              <a:rPr lang="en-US" sz="4000" b="1">
                <a:latin typeface="Times New Roman" pitchFamily="18" charset="0"/>
                <a:cs typeface="Times New Roman" pitchFamily="18" charset="0"/>
              </a:rPr>
              <a:t>, đến lượt Lí Thông nộp mình. Mẹ con hắn nghĩ kế lừa Thạch Sanh chết thay. </a:t>
            </a:r>
            <a:r>
              <a:rPr lang="en-US" sz="4000" b="1">
                <a:solidFill>
                  <a:srgbClr val="0000FF"/>
                </a:solidFill>
                <a:latin typeface="Times New Roman" pitchFamily="18" charset="0"/>
                <a:cs typeface="Times New Roman" pitchFamily="18" charset="0"/>
              </a:rPr>
              <a:t>Chiều hôm </a:t>
            </a:r>
            <a:r>
              <a:rPr lang="en-US" sz="4000" b="1">
                <a:solidFill>
                  <a:srgbClr val="D60093"/>
                </a:solidFill>
                <a:latin typeface="Times New Roman" pitchFamily="18" charset="0"/>
                <a:cs typeface="Times New Roman" pitchFamily="18" charset="0"/>
              </a:rPr>
              <a:t>đó</a:t>
            </a:r>
            <a:r>
              <a:rPr lang="en-US" sz="4000" b="1">
                <a:latin typeface="Times New Roman" pitchFamily="18" charset="0"/>
                <a:cs typeface="Times New Roman" pitchFamily="18" charset="0"/>
              </a:rPr>
              <a:t>, chờ Thạch Sanh kiếm củi về, Lí Thông dọn một mâm rượu thịt ê hề mời ăn, rồi bảo:</a:t>
            </a:r>
          </a:p>
          <a:p>
            <a:pPr algn="just">
              <a:spcBef>
                <a:spcPct val="50000"/>
              </a:spcBef>
            </a:pPr>
            <a:r>
              <a:rPr lang="en-US" sz="4000" b="1">
                <a:latin typeface="Times New Roman" pitchFamily="18" charset="0"/>
                <a:cs typeface="Times New Roman" pitchFamily="18" charset="0"/>
              </a:rPr>
              <a:t>  - </a:t>
            </a:r>
            <a:r>
              <a:rPr lang="en-US" sz="4000" b="1">
                <a:solidFill>
                  <a:srgbClr val="0000FF"/>
                </a:solidFill>
                <a:latin typeface="Times New Roman" pitchFamily="18" charset="0"/>
                <a:cs typeface="Times New Roman" pitchFamily="18" charset="0"/>
              </a:rPr>
              <a:t>Đêm</a:t>
            </a:r>
            <a:r>
              <a:rPr lang="en-US" sz="4000" b="1">
                <a:latin typeface="Times New Roman" pitchFamily="18" charset="0"/>
                <a:cs typeface="Times New Roman" pitchFamily="18" charset="0"/>
              </a:rPr>
              <a:t> </a:t>
            </a:r>
            <a:r>
              <a:rPr lang="en-US" sz="4000" b="1">
                <a:solidFill>
                  <a:srgbClr val="D60093"/>
                </a:solidFill>
                <a:latin typeface="Times New Roman" pitchFamily="18" charset="0"/>
                <a:cs typeface="Times New Roman" pitchFamily="18" charset="0"/>
              </a:rPr>
              <a:t>nay</a:t>
            </a:r>
            <a:r>
              <a:rPr lang="en-US" sz="4000" b="1">
                <a:latin typeface="Times New Roman" pitchFamily="18" charset="0"/>
                <a:cs typeface="Times New Roman" pitchFamily="18" charset="0"/>
              </a:rPr>
              <a:t>, đến phiên anh canh miếu thờ, ngặt vì dở cất mẻ rượu, em chịu khó thay anh, đến sáng thì về.</a:t>
            </a:r>
          </a:p>
          <a:p>
            <a:pPr algn="just">
              <a:spcBef>
                <a:spcPct val="50000"/>
              </a:spcBef>
            </a:pPr>
            <a:r>
              <a:rPr lang="en-US" sz="4000" b="1">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 Thạch Sanh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52226"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52227"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52228"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Box 1"/>
          <p:cNvSpPr txBox="1">
            <a:spLocks noChangeArrowheads="1"/>
          </p:cNvSpPr>
          <p:nvPr/>
        </p:nvSpPr>
        <p:spPr bwMode="auto">
          <a:xfrm>
            <a:off x="152400" y="76200"/>
            <a:ext cx="8839200" cy="6740525"/>
          </a:xfrm>
          <a:prstGeom prst="rect">
            <a:avLst/>
          </a:prstGeom>
          <a:noFill/>
          <a:ln w="9525">
            <a:solidFill>
              <a:srgbClr val="0000FF"/>
            </a:solidFill>
            <a:miter lim="800000"/>
            <a:headEnd/>
            <a:tailEnd/>
          </a:ln>
        </p:spPr>
        <p:txBody>
          <a:bodyPr>
            <a:spAutoFit/>
          </a:bodyPr>
          <a:lstStyle/>
          <a:p>
            <a:pPr algn="just"/>
            <a:r>
              <a:rPr lang="en-US" sz="4800" b="1">
                <a:solidFill>
                  <a:srgbClr val="0000FF"/>
                </a:solidFill>
                <a:latin typeface="Times New Roman" pitchFamily="18" charset="0"/>
                <a:cs typeface="Times New Roman" pitchFamily="18" charset="0"/>
              </a:rPr>
              <a:t>Chỉ từ </a:t>
            </a:r>
            <a:r>
              <a:rPr lang="en-US" sz="4800" b="1">
                <a:latin typeface="Times New Roman" pitchFamily="18" charset="0"/>
                <a:cs typeface="Times New Roman" pitchFamily="18" charset="0"/>
              </a:rPr>
              <a:t>ở bài tập 3 không thể thay thế. Điều này cho ta thấy chỉ từ có vai trò rất quan trọng, chúng có thể chỉ ra những sự vật thời điểm khó gọi thành tên, giúp người nghe, người đọc định vị các sự vật thời điểm ấy trong chuỗi sự vật hay dòng thời gian vô tận.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5" descr="POINSET2"/>
          <p:cNvPicPr>
            <a:picLocks noChangeAspect="1" noChangeArrowheads="1"/>
          </p:cNvPicPr>
          <p:nvPr/>
        </p:nvPicPr>
        <p:blipFill>
          <a:blip r:embed="rId2"/>
          <a:srcRect/>
          <a:stretch>
            <a:fillRect/>
          </a:stretch>
        </p:blipFill>
        <p:spPr bwMode="auto">
          <a:xfrm rot="5400000">
            <a:off x="8229600" y="228600"/>
            <a:ext cx="1143000" cy="685800"/>
          </a:xfrm>
          <a:prstGeom prst="rect">
            <a:avLst/>
          </a:prstGeom>
          <a:noFill/>
          <a:ln w="9525">
            <a:noFill/>
            <a:miter lim="800000"/>
            <a:headEnd/>
            <a:tailEnd/>
          </a:ln>
        </p:spPr>
      </p:pic>
      <p:pic>
        <p:nvPicPr>
          <p:cNvPr id="53250" name="Picture 35" descr="POINSET2"/>
          <p:cNvPicPr>
            <a:picLocks noChangeAspect="1" noChangeArrowheads="1"/>
          </p:cNvPicPr>
          <p:nvPr/>
        </p:nvPicPr>
        <p:blipFill>
          <a:blip r:embed="rId2"/>
          <a:srcRect/>
          <a:stretch>
            <a:fillRect/>
          </a:stretch>
        </p:blipFill>
        <p:spPr bwMode="auto">
          <a:xfrm>
            <a:off x="0" y="0"/>
            <a:ext cx="609600" cy="1219200"/>
          </a:xfrm>
          <a:prstGeom prst="rect">
            <a:avLst/>
          </a:prstGeom>
          <a:noFill/>
          <a:ln w="9525">
            <a:noFill/>
            <a:miter lim="800000"/>
            <a:headEnd/>
            <a:tailEnd/>
          </a:ln>
        </p:spPr>
      </p:pic>
      <p:pic>
        <p:nvPicPr>
          <p:cNvPr id="53251" name="Picture 7" descr="POINSET2"/>
          <p:cNvPicPr>
            <a:picLocks noChangeAspect="1" noChangeArrowheads="1"/>
          </p:cNvPicPr>
          <p:nvPr/>
        </p:nvPicPr>
        <p:blipFill>
          <a:blip r:embed="rId2"/>
          <a:srcRect/>
          <a:stretch>
            <a:fillRect/>
          </a:stretch>
        </p:blipFill>
        <p:spPr bwMode="auto">
          <a:xfrm rot="5400000" flipH="1">
            <a:off x="8229600" y="5943600"/>
            <a:ext cx="1143000" cy="685800"/>
          </a:xfrm>
          <a:prstGeom prst="rect">
            <a:avLst/>
          </a:prstGeom>
          <a:noFill/>
          <a:ln w="9525">
            <a:noFill/>
            <a:miter lim="800000"/>
            <a:headEnd/>
            <a:tailEnd/>
          </a:ln>
        </p:spPr>
      </p:pic>
      <p:pic>
        <p:nvPicPr>
          <p:cNvPr id="53252" name="Picture 35" descr="POINSET2"/>
          <p:cNvPicPr>
            <a:picLocks noChangeAspect="1" noChangeArrowheads="1"/>
          </p:cNvPicPr>
          <p:nvPr/>
        </p:nvPicPr>
        <p:blipFill>
          <a:blip r:embed="rId2"/>
          <a:srcRect/>
          <a:stretch>
            <a:fillRect/>
          </a:stretch>
        </p:blipFill>
        <p:spPr bwMode="auto">
          <a:xfrm flipV="1">
            <a:off x="0" y="5638800"/>
            <a:ext cx="533400" cy="1219200"/>
          </a:xfrm>
          <a:prstGeom prst="rect">
            <a:avLst/>
          </a:prstGeom>
          <a:noFill/>
          <a:ln w="9525">
            <a:noFill/>
            <a:miter lim="800000"/>
            <a:headEnd/>
            <a:tailEnd/>
          </a:ln>
        </p:spPr>
      </p:pic>
      <p:sp>
        <p:nvSpPr>
          <p:cNvPr id="10" name="Rectangle 9"/>
          <p:cNvSpPr>
            <a:spLocks noChangeArrowheads="1"/>
          </p:cNvSpPr>
          <p:nvPr/>
        </p:nvSpPr>
        <p:spPr bwMode="auto">
          <a:xfrm>
            <a:off x="525463" y="1219200"/>
            <a:ext cx="8610600" cy="2800350"/>
          </a:xfrm>
          <a:prstGeom prst="rect">
            <a:avLst/>
          </a:prstGeom>
          <a:noFill/>
          <a:ln w="9525">
            <a:solidFill>
              <a:srgbClr val="0000CC"/>
            </a:solidFill>
            <a:miter lim="800000"/>
            <a:headEnd/>
            <a:tailEnd/>
          </a:ln>
        </p:spPr>
        <p:txBody>
          <a:bodyPr>
            <a:spAutoFit/>
          </a:bodyPr>
          <a:lstStyle/>
          <a:p>
            <a:pPr marL="342900" indent="-342900" algn="just">
              <a:spcBef>
                <a:spcPct val="20000"/>
              </a:spcBef>
            </a:pPr>
            <a:r>
              <a:rPr lang="en-US" sz="4000" b="1">
                <a:solidFill>
                  <a:srgbClr val="FF0066"/>
                </a:solidFill>
                <a:latin typeface="Times New Roman" pitchFamily="18" charset="0"/>
                <a:cs typeface="Times New Roman" pitchFamily="18" charset="0"/>
              </a:rPr>
              <a:t>1</a:t>
            </a:r>
            <a:r>
              <a:rPr lang="en-US" sz="4000" b="1">
                <a:latin typeface="Times New Roman" pitchFamily="18" charset="0"/>
                <a:cs typeface="Times New Roman" pitchFamily="18" charset="0"/>
              </a:rPr>
              <a:t>* Thế nào là CHỈ TỪ?</a:t>
            </a:r>
          </a:p>
          <a:p>
            <a:pPr marL="342900" indent="-342900" algn="just">
              <a:spcBef>
                <a:spcPct val="20000"/>
              </a:spcBef>
            </a:pPr>
            <a:endParaRPr lang="en-US" sz="4000" b="1">
              <a:solidFill>
                <a:srgbClr val="FF0066"/>
              </a:solidFill>
              <a:latin typeface="Times New Roman" pitchFamily="18" charset="0"/>
              <a:cs typeface="Times New Roman" pitchFamily="18" charset="0"/>
            </a:endParaRPr>
          </a:p>
          <a:p>
            <a:pPr marL="342900" indent="-342900" algn="just">
              <a:spcBef>
                <a:spcPct val="20000"/>
              </a:spcBef>
            </a:pPr>
            <a:r>
              <a:rPr lang="en-US" sz="4000" b="1">
                <a:solidFill>
                  <a:srgbClr val="FF0066"/>
                </a:solidFill>
                <a:latin typeface="Times New Roman" pitchFamily="18" charset="0"/>
                <a:cs typeface="Times New Roman" pitchFamily="18" charset="0"/>
              </a:rPr>
              <a:t>2</a:t>
            </a:r>
            <a:r>
              <a:rPr lang="en-US" sz="4000" b="1">
                <a:latin typeface="Times New Roman" pitchFamily="18" charset="0"/>
                <a:cs typeface="Times New Roman" pitchFamily="18" charset="0"/>
              </a:rPr>
              <a:t>* Chức năng của CHỈ TỪ trong câu như thế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edg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edge">
                                      <p:cBhvr>
                                        <p:cTn id="12"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2" descr="024"/>
          <p:cNvPicPr>
            <a:picLocks noChangeAspect="1" noChangeArrowheads="1"/>
          </p:cNvPicPr>
          <p:nvPr/>
        </p:nvPicPr>
        <p:blipFill>
          <a:blip r:embed="rId2"/>
          <a:srcRect/>
          <a:stretch>
            <a:fillRect/>
          </a:stretch>
        </p:blipFill>
        <p:spPr bwMode="auto">
          <a:xfrm>
            <a:off x="152400" y="392113"/>
            <a:ext cx="8763000" cy="6096000"/>
          </a:xfrm>
          <a:prstGeom prst="rect">
            <a:avLst/>
          </a:prstGeom>
          <a:noFill/>
          <a:ln w="9525">
            <a:solidFill>
              <a:srgbClr val="FF0000"/>
            </a:solidFill>
            <a:miter lim="800000"/>
            <a:headEnd/>
            <a:tailEnd/>
          </a:ln>
        </p:spPr>
      </p:pic>
      <p:sp>
        <p:nvSpPr>
          <p:cNvPr id="54274" name="TextBox 2"/>
          <p:cNvSpPr txBox="1">
            <a:spLocks noChangeArrowheads="1"/>
          </p:cNvSpPr>
          <p:nvPr/>
        </p:nvSpPr>
        <p:spPr bwMode="auto">
          <a:xfrm>
            <a:off x="685800" y="1946275"/>
            <a:ext cx="1524000" cy="3540125"/>
          </a:xfrm>
          <a:prstGeom prst="rect">
            <a:avLst/>
          </a:prstGeom>
          <a:noFill/>
          <a:ln w="9525">
            <a:solidFill>
              <a:srgbClr val="FF0000"/>
            </a:solidFill>
            <a:miter lim="800000"/>
            <a:headEnd/>
            <a:tailEnd/>
          </a:ln>
        </p:spPr>
        <p:txBody>
          <a:bodyPr>
            <a:spAutoFit/>
          </a:bodyPr>
          <a:lstStyle/>
          <a:p>
            <a:pPr algn="ctr"/>
            <a:r>
              <a:rPr lang="en-US" sz="3200" b="1">
                <a:solidFill>
                  <a:schemeClr val="bg1"/>
                </a:solidFill>
                <a:latin typeface="Times New Roman" pitchFamily="18" charset="0"/>
                <a:cs typeface="Times New Roman" pitchFamily="18" charset="0"/>
              </a:rPr>
              <a:t>KÍNH CHÚC QUÝ THẦY CÔ MẠNH KHỎE</a:t>
            </a:r>
          </a:p>
        </p:txBody>
      </p:sp>
      <p:sp>
        <p:nvSpPr>
          <p:cNvPr id="54275" name="TextBox 3"/>
          <p:cNvSpPr txBox="1">
            <a:spLocks noChangeArrowheads="1"/>
          </p:cNvSpPr>
          <p:nvPr/>
        </p:nvSpPr>
        <p:spPr bwMode="auto">
          <a:xfrm>
            <a:off x="6934200" y="2211388"/>
            <a:ext cx="1447800" cy="3046412"/>
          </a:xfrm>
          <a:prstGeom prst="rect">
            <a:avLst/>
          </a:prstGeom>
          <a:noFill/>
          <a:ln w="9525">
            <a:solidFill>
              <a:srgbClr val="FF0000"/>
            </a:solidFill>
            <a:miter lim="800000"/>
            <a:headEnd/>
            <a:tailEnd/>
          </a:ln>
        </p:spPr>
        <p:txBody>
          <a:bodyPr>
            <a:spAutoFit/>
          </a:bodyPr>
          <a:lstStyle/>
          <a:p>
            <a:pPr algn="ctr"/>
            <a:r>
              <a:rPr lang="en-US" sz="3200" b="1">
                <a:solidFill>
                  <a:schemeClr val="bg1"/>
                </a:solidFill>
                <a:latin typeface="Times New Roman" pitchFamily="18" charset="0"/>
                <a:cs typeface="Times New Roman" pitchFamily="18" charset="0"/>
              </a:rPr>
              <a:t>CHÚC CÁC EM HỌC TẬP TỐT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19458"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5" name="Rectangle 4"/>
          <p:cNvSpPr/>
          <p:nvPr/>
        </p:nvSpPr>
        <p:spPr>
          <a:xfrm>
            <a:off x="473075" y="1295400"/>
            <a:ext cx="8534400" cy="2835275"/>
          </a:xfrm>
          <a:prstGeom prst="rect">
            <a:avLst/>
          </a:prstGeom>
        </p:spPr>
        <p:txBody>
          <a:bodyPr>
            <a:spAutoFit/>
          </a:bodyPr>
          <a:lstStyle/>
          <a:p>
            <a:pPr algn="just" eaLnBrk="0" hangingPunct="0"/>
            <a:r>
              <a:rPr lang="en-US" sz="6000" b="1">
                <a:effectLst>
                  <a:outerShdw blurRad="38100" dist="38100" dir="2700000" algn="tl">
                    <a:srgbClr val="C0C0C0"/>
                  </a:outerShdw>
                </a:effectLst>
                <a:latin typeface="Times New Roman" pitchFamily="18" charset="0"/>
                <a:cs typeface="Times New Roman" pitchFamily="18" charset="0"/>
              </a:rPr>
              <a:t>1. Các từ </a:t>
            </a:r>
            <a:r>
              <a:rPr lang="en-US" sz="6000" b="1">
                <a:solidFill>
                  <a:srgbClr val="D60093"/>
                </a:solidFill>
                <a:effectLst>
                  <a:outerShdw blurRad="38100" dist="38100" dir="2700000" algn="tl">
                    <a:srgbClr val="C0C0C0"/>
                  </a:outerShdw>
                </a:effectLst>
                <a:latin typeface="Times New Roman" pitchFamily="18" charset="0"/>
                <a:cs typeface="Times New Roman" pitchFamily="18" charset="0"/>
              </a:rPr>
              <a:t>in đậm </a:t>
            </a:r>
            <a:r>
              <a:rPr lang="en-US" sz="6000" b="1">
                <a:effectLst>
                  <a:outerShdw blurRad="38100" dist="38100" dir="2700000" algn="tl">
                    <a:srgbClr val="C0C0C0"/>
                  </a:outerShdw>
                </a:effectLst>
                <a:latin typeface="Times New Roman" pitchFamily="18" charset="0"/>
                <a:cs typeface="Times New Roman" pitchFamily="18" charset="0"/>
              </a:rPr>
              <a:t>trong câu sau bổ sung ý nghĩa cho từ nào?</a:t>
            </a:r>
          </a:p>
        </p:txBody>
      </p:sp>
      <p:pic>
        <p:nvPicPr>
          <p:cNvPr id="19460" name="Picture 6"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19461" name="Picture 7"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0482"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0483"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0484"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28"/>
          <p:cNvSpPr txBox="1">
            <a:spLocks noChangeArrowheads="1"/>
          </p:cNvSpPr>
          <p:nvPr/>
        </p:nvSpPr>
        <p:spPr bwMode="auto">
          <a:xfrm>
            <a:off x="152400" y="366713"/>
            <a:ext cx="8839200" cy="6186487"/>
          </a:xfrm>
          <a:prstGeom prst="rect">
            <a:avLst/>
          </a:prstGeom>
          <a:noFill/>
          <a:ln w="9525">
            <a:solidFill>
              <a:schemeClr val="tx1"/>
            </a:solidFill>
            <a:miter lim="800000"/>
            <a:headEnd/>
            <a:tailEnd/>
          </a:ln>
        </p:spPr>
        <p:txBody>
          <a:bodyPr>
            <a:spAutoFit/>
          </a:bodyPr>
          <a:lstStyle/>
          <a:p>
            <a:pPr algn="just"/>
            <a:r>
              <a:rPr lang="en-US" sz="3600" b="1">
                <a:latin typeface="Times New Roman" pitchFamily="18" charset="0"/>
              </a:rPr>
              <a:t>       Ngày xưa có ông vua </a:t>
            </a:r>
            <a:r>
              <a:rPr lang="en-US" sz="3600" b="1">
                <a:solidFill>
                  <a:srgbClr val="FF0000"/>
                </a:solidFill>
                <a:latin typeface="Times New Roman" pitchFamily="18" charset="0"/>
              </a:rPr>
              <a:t>nọ</a:t>
            </a:r>
            <a:r>
              <a:rPr lang="en-US" sz="3600" b="1">
                <a:latin typeface="Times New Roman" pitchFamily="18" charset="0"/>
              </a:rPr>
              <a:t> sai một viên quan đi dò la khắp nước tìm người tài giỏi. Viên quan </a:t>
            </a:r>
            <a:r>
              <a:rPr lang="en-US" sz="3600" b="1">
                <a:solidFill>
                  <a:srgbClr val="FF0000"/>
                </a:solidFill>
                <a:latin typeface="Times New Roman" pitchFamily="18" charset="0"/>
              </a:rPr>
              <a:t>ấy</a:t>
            </a:r>
            <a:r>
              <a:rPr lang="en-US" sz="3600" b="1">
                <a:latin typeface="Times New Roman" pitchFamily="18" charset="0"/>
              </a:rPr>
              <a:t> đã đi nhiều nơi, đến đâu quan cũng ra những câu đố oái oăm để hỏi mọi người. Đã mất nhiều công tìm kiếm nhưng viên quan vẫn chưa thấy có người nào thật lỗi lạc.</a:t>
            </a:r>
          </a:p>
          <a:p>
            <a:pPr algn="just"/>
            <a:r>
              <a:rPr lang="en-US" sz="3600" b="1">
                <a:latin typeface="Times New Roman" pitchFamily="18" charset="0"/>
              </a:rPr>
              <a:t>  Một hôm, viên quan đi qua một cánh đồng làng </a:t>
            </a:r>
            <a:r>
              <a:rPr lang="en-US" sz="3600" b="1">
                <a:solidFill>
                  <a:srgbClr val="FF0000"/>
                </a:solidFill>
                <a:latin typeface="Times New Roman" pitchFamily="18" charset="0"/>
              </a:rPr>
              <a:t>kia</a:t>
            </a:r>
            <a:r>
              <a:rPr lang="en-US" sz="3600" b="1">
                <a:latin typeface="Times New Roman" pitchFamily="18" charset="0"/>
              </a:rPr>
              <a:t>, chợt thấy bên vệ đường có hai cha con nhà </a:t>
            </a:r>
            <a:r>
              <a:rPr lang="en-US" sz="3600" b="1">
                <a:solidFill>
                  <a:srgbClr val="FF0000"/>
                </a:solidFill>
                <a:latin typeface="Times New Roman" pitchFamily="18" charset="0"/>
              </a:rPr>
              <a:t>nọ</a:t>
            </a:r>
            <a:r>
              <a:rPr lang="en-US" sz="3600" b="1">
                <a:latin typeface="Times New Roman" pitchFamily="18" charset="0"/>
              </a:rPr>
              <a:t> đang làm ruộng … </a:t>
            </a:r>
          </a:p>
          <a:p>
            <a:pPr algn="just"/>
            <a:r>
              <a:rPr lang="en-US" sz="3600" b="1">
                <a:latin typeface="Times New Roman" pitchFamily="18" charset="0"/>
              </a:rPr>
              <a:t>			             </a:t>
            </a:r>
            <a:r>
              <a:rPr lang="en-US" sz="3600" b="1" i="1">
                <a:solidFill>
                  <a:srgbClr val="0000FF"/>
                </a:solidFill>
                <a:latin typeface="Times New Roman" pitchFamily="18" charset="0"/>
              </a:rPr>
              <a:t>(Em bé thông minh)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791200" y="152400"/>
            <a:ext cx="1211263" cy="1016000"/>
          </a:xfrm>
          <a:prstGeom prst="rect">
            <a:avLst/>
          </a:prstGeom>
          <a:noFill/>
          <a:ln w="9525">
            <a:noFill/>
            <a:miter lim="800000"/>
            <a:headEnd/>
            <a:tailEnd/>
          </a:ln>
        </p:spPr>
        <p:txBody>
          <a:bodyPr>
            <a:spAutoFit/>
          </a:bodyPr>
          <a:lstStyle/>
          <a:p>
            <a:pPr algn="just">
              <a:spcBef>
                <a:spcPct val="20000"/>
              </a:spcBef>
              <a:buClr>
                <a:schemeClr val="bg2"/>
              </a:buClr>
              <a:buSzPct val="75000"/>
            </a:pPr>
            <a:r>
              <a:rPr lang="en-US" sz="6000" b="1">
                <a:solidFill>
                  <a:srgbClr val="FF0000"/>
                </a:solidFill>
                <a:latin typeface="Times New Roman" pitchFamily="18" charset="0"/>
              </a:rPr>
              <a:t>nọ</a:t>
            </a:r>
          </a:p>
        </p:txBody>
      </p:sp>
      <p:sp>
        <p:nvSpPr>
          <p:cNvPr id="21506" name="Rectangle 2"/>
          <p:cNvSpPr>
            <a:spLocks noChangeArrowheads="1"/>
          </p:cNvSpPr>
          <p:nvPr/>
        </p:nvSpPr>
        <p:spPr bwMode="auto">
          <a:xfrm>
            <a:off x="1230313" y="152400"/>
            <a:ext cx="2984500" cy="1016000"/>
          </a:xfrm>
          <a:prstGeom prst="rect">
            <a:avLst/>
          </a:prstGeom>
          <a:noFill/>
          <a:ln w="9525">
            <a:noFill/>
            <a:miter lim="800000"/>
            <a:headEnd/>
            <a:tailEnd/>
          </a:ln>
        </p:spPr>
        <p:txBody>
          <a:bodyPr wrap="none">
            <a:spAutoFit/>
          </a:bodyPr>
          <a:lstStyle/>
          <a:p>
            <a:pPr algn="just">
              <a:spcBef>
                <a:spcPct val="20000"/>
              </a:spcBef>
              <a:buClr>
                <a:schemeClr val="bg2"/>
              </a:buClr>
              <a:buSzPct val="75000"/>
            </a:pPr>
            <a:r>
              <a:rPr lang="en-US" sz="6000" b="1">
                <a:solidFill>
                  <a:srgbClr val="0000FF"/>
                </a:solidFill>
                <a:latin typeface="Times New Roman" pitchFamily="18" charset="0"/>
              </a:rPr>
              <a:t>Ông vua</a:t>
            </a:r>
          </a:p>
        </p:txBody>
      </p:sp>
      <p:sp>
        <p:nvSpPr>
          <p:cNvPr id="21507" name="Rectangle 3"/>
          <p:cNvSpPr>
            <a:spLocks noChangeArrowheads="1"/>
          </p:cNvSpPr>
          <p:nvPr/>
        </p:nvSpPr>
        <p:spPr bwMode="auto">
          <a:xfrm>
            <a:off x="858838" y="1447800"/>
            <a:ext cx="3556000" cy="1016000"/>
          </a:xfrm>
          <a:prstGeom prst="rect">
            <a:avLst/>
          </a:prstGeom>
          <a:noFill/>
          <a:ln w="9525">
            <a:noFill/>
            <a:miter lim="800000"/>
            <a:headEnd/>
            <a:tailEnd/>
          </a:ln>
        </p:spPr>
        <p:txBody>
          <a:bodyPr wrap="none">
            <a:spAutoFit/>
          </a:bodyPr>
          <a:lstStyle/>
          <a:p>
            <a:pPr algn="just">
              <a:spcBef>
                <a:spcPct val="20000"/>
              </a:spcBef>
              <a:buClr>
                <a:schemeClr val="bg2"/>
              </a:buClr>
              <a:buSzPct val="75000"/>
            </a:pPr>
            <a:r>
              <a:rPr lang="en-US" sz="6000" b="1">
                <a:solidFill>
                  <a:srgbClr val="0000FF"/>
                </a:solidFill>
                <a:latin typeface="Times New Roman" pitchFamily="18" charset="0"/>
              </a:rPr>
              <a:t>Viên quan</a:t>
            </a:r>
          </a:p>
        </p:txBody>
      </p:sp>
      <p:sp>
        <p:nvSpPr>
          <p:cNvPr id="21508" name="Rectangle 4"/>
          <p:cNvSpPr>
            <a:spLocks noChangeArrowheads="1"/>
          </p:cNvSpPr>
          <p:nvPr/>
        </p:nvSpPr>
        <p:spPr bwMode="auto">
          <a:xfrm>
            <a:off x="5791200" y="1447800"/>
            <a:ext cx="1211263" cy="1016000"/>
          </a:xfrm>
          <a:prstGeom prst="rect">
            <a:avLst/>
          </a:prstGeom>
          <a:noFill/>
          <a:ln w="9525">
            <a:noFill/>
            <a:miter lim="800000"/>
            <a:headEnd/>
            <a:tailEnd/>
          </a:ln>
        </p:spPr>
        <p:txBody>
          <a:bodyPr>
            <a:spAutoFit/>
          </a:bodyPr>
          <a:lstStyle/>
          <a:p>
            <a:pPr algn="just">
              <a:spcBef>
                <a:spcPct val="20000"/>
              </a:spcBef>
              <a:buClr>
                <a:schemeClr val="bg2"/>
              </a:buClr>
              <a:buSzPct val="75000"/>
            </a:pPr>
            <a:r>
              <a:rPr lang="en-US" sz="6000" b="1">
                <a:solidFill>
                  <a:srgbClr val="FF0000"/>
                </a:solidFill>
                <a:latin typeface="Times New Roman" pitchFamily="18" charset="0"/>
              </a:rPr>
              <a:t>ấy</a:t>
            </a:r>
          </a:p>
        </p:txBody>
      </p:sp>
      <p:sp>
        <p:nvSpPr>
          <p:cNvPr id="21509" name="Rectangle 5"/>
          <p:cNvSpPr>
            <a:spLocks noChangeArrowheads="1"/>
          </p:cNvSpPr>
          <p:nvPr/>
        </p:nvSpPr>
        <p:spPr bwMode="auto">
          <a:xfrm>
            <a:off x="5791200" y="3022600"/>
            <a:ext cx="1211263" cy="1016000"/>
          </a:xfrm>
          <a:prstGeom prst="rect">
            <a:avLst/>
          </a:prstGeom>
          <a:noFill/>
          <a:ln w="9525">
            <a:noFill/>
            <a:miter lim="800000"/>
            <a:headEnd/>
            <a:tailEnd/>
          </a:ln>
        </p:spPr>
        <p:txBody>
          <a:bodyPr wrap="none">
            <a:spAutoFit/>
          </a:bodyPr>
          <a:lstStyle/>
          <a:p>
            <a:pPr algn="just">
              <a:spcBef>
                <a:spcPct val="20000"/>
              </a:spcBef>
              <a:buClr>
                <a:schemeClr val="bg2"/>
              </a:buClr>
              <a:buSzPct val="75000"/>
            </a:pPr>
            <a:r>
              <a:rPr lang="en-US" sz="6000" b="1">
                <a:solidFill>
                  <a:srgbClr val="FF0000"/>
                </a:solidFill>
                <a:latin typeface="Times New Roman" pitchFamily="18" charset="0"/>
              </a:rPr>
              <a:t>kia</a:t>
            </a:r>
          </a:p>
        </p:txBody>
      </p:sp>
      <p:sp>
        <p:nvSpPr>
          <p:cNvPr id="21510" name="Rectangle 6"/>
          <p:cNvSpPr>
            <a:spLocks noChangeArrowheads="1"/>
          </p:cNvSpPr>
          <p:nvPr/>
        </p:nvSpPr>
        <p:spPr bwMode="auto">
          <a:xfrm>
            <a:off x="1373188" y="3022600"/>
            <a:ext cx="2087562" cy="1016000"/>
          </a:xfrm>
          <a:prstGeom prst="rect">
            <a:avLst/>
          </a:prstGeom>
          <a:noFill/>
          <a:ln w="9525">
            <a:noFill/>
            <a:miter lim="800000"/>
            <a:headEnd/>
            <a:tailEnd/>
          </a:ln>
        </p:spPr>
        <p:txBody>
          <a:bodyPr wrap="none">
            <a:spAutoFit/>
          </a:bodyPr>
          <a:lstStyle/>
          <a:p>
            <a:pPr algn="just">
              <a:spcBef>
                <a:spcPct val="20000"/>
              </a:spcBef>
              <a:buClr>
                <a:schemeClr val="bg2"/>
              </a:buClr>
              <a:buSzPct val="75000"/>
            </a:pPr>
            <a:r>
              <a:rPr lang="en-US" sz="6000" b="1">
                <a:solidFill>
                  <a:srgbClr val="0000FF"/>
                </a:solidFill>
                <a:latin typeface="Times New Roman" pitchFamily="18" charset="0"/>
              </a:rPr>
              <a:t>Làng </a:t>
            </a:r>
          </a:p>
        </p:txBody>
      </p:sp>
      <p:sp>
        <p:nvSpPr>
          <p:cNvPr id="21511" name="Rectangle 7"/>
          <p:cNvSpPr>
            <a:spLocks noChangeArrowheads="1"/>
          </p:cNvSpPr>
          <p:nvPr/>
        </p:nvSpPr>
        <p:spPr bwMode="auto">
          <a:xfrm>
            <a:off x="5791200" y="4572000"/>
            <a:ext cx="1211263" cy="1016000"/>
          </a:xfrm>
          <a:prstGeom prst="rect">
            <a:avLst/>
          </a:prstGeom>
          <a:noFill/>
          <a:ln w="9525">
            <a:noFill/>
            <a:miter lim="800000"/>
            <a:headEnd/>
            <a:tailEnd/>
          </a:ln>
        </p:spPr>
        <p:txBody>
          <a:bodyPr>
            <a:spAutoFit/>
          </a:bodyPr>
          <a:lstStyle/>
          <a:p>
            <a:pPr algn="just">
              <a:spcBef>
                <a:spcPct val="20000"/>
              </a:spcBef>
              <a:buClr>
                <a:schemeClr val="bg2"/>
              </a:buClr>
              <a:buSzPct val="75000"/>
            </a:pPr>
            <a:r>
              <a:rPr lang="en-US" sz="6000" b="1">
                <a:solidFill>
                  <a:srgbClr val="FF0000"/>
                </a:solidFill>
                <a:latin typeface="Times New Roman" pitchFamily="18" charset="0"/>
              </a:rPr>
              <a:t>nọ</a:t>
            </a:r>
          </a:p>
        </p:txBody>
      </p:sp>
      <p:sp>
        <p:nvSpPr>
          <p:cNvPr id="21512" name="Rectangle 8"/>
          <p:cNvSpPr>
            <a:spLocks noChangeArrowheads="1"/>
          </p:cNvSpPr>
          <p:nvPr/>
        </p:nvSpPr>
        <p:spPr bwMode="auto">
          <a:xfrm>
            <a:off x="1763713" y="4572000"/>
            <a:ext cx="1746250" cy="1016000"/>
          </a:xfrm>
          <a:prstGeom prst="rect">
            <a:avLst/>
          </a:prstGeom>
          <a:noFill/>
          <a:ln w="9525">
            <a:noFill/>
            <a:miter lim="800000"/>
            <a:headEnd/>
            <a:tailEnd/>
          </a:ln>
        </p:spPr>
        <p:txBody>
          <a:bodyPr wrap="none">
            <a:spAutoFit/>
          </a:bodyPr>
          <a:lstStyle/>
          <a:p>
            <a:pPr algn="just">
              <a:spcBef>
                <a:spcPct val="20000"/>
              </a:spcBef>
              <a:buClr>
                <a:schemeClr val="bg2"/>
              </a:buClr>
              <a:buSzPct val="75000"/>
            </a:pPr>
            <a:r>
              <a:rPr lang="en-US" sz="6000" b="1">
                <a:solidFill>
                  <a:srgbClr val="0000FF"/>
                </a:solidFill>
                <a:latin typeface="Times New Roman" pitchFamily="18" charset="0"/>
              </a:rPr>
              <a:t>Nhà </a:t>
            </a:r>
          </a:p>
        </p:txBody>
      </p:sp>
      <p:cxnSp>
        <p:nvCxnSpPr>
          <p:cNvPr id="11" name="Straight Connector 10"/>
          <p:cNvCxnSpPr/>
          <p:nvPr/>
        </p:nvCxnSpPr>
        <p:spPr>
          <a:xfrm>
            <a:off x="1449388" y="1168400"/>
            <a:ext cx="2589212"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943600" y="1168400"/>
            <a:ext cx="609600"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524000" y="4038600"/>
            <a:ext cx="1600200"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943600" y="4038600"/>
            <a:ext cx="838200"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763713" y="5562600"/>
            <a:ext cx="1360487"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943600" y="5562600"/>
            <a:ext cx="685800"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286500" y="1168400"/>
            <a:ext cx="0" cy="27940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2798763" y="1168400"/>
            <a:ext cx="0" cy="279400"/>
          </a:xfrm>
          <a:prstGeom prst="straightConnector1">
            <a:avLst/>
          </a:prstGeom>
          <a:ln w="38100">
            <a:solidFill>
              <a:srgbClr val="CC0099"/>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798763" y="1447800"/>
            <a:ext cx="3487737" cy="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447800" y="2438400"/>
            <a:ext cx="2589213"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942013" y="2438400"/>
            <a:ext cx="609600" cy="0"/>
          </a:xfrm>
          <a:prstGeom prst="line">
            <a:avLst/>
          </a:prstGeom>
          <a:ln w="5715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284913" y="2438400"/>
            <a:ext cx="0" cy="27940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2797175" y="2438400"/>
            <a:ext cx="0" cy="279400"/>
          </a:xfrm>
          <a:prstGeom prst="straightConnector1">
            <a:avLst/>
          </a:prstGeom>
          <a:ln w="38100">
            <a:solidFill>
              <a:srgbClr val="CC0099"/>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97175" y="2717800"/>
            <a:ext cx="3487738" cy="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307138" y="4038600"/>
            <a:ext cx="0" cy="27940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2362200" y="4038600"/>
            <a:ext cx="0" cy="279400"/>
          </a:xfrm>
          <a:prstGeom prst="straightConnector1">
            <a:avLst/>
          </a:prstGeom>
          <a:ln w="38100">
            <a:solidFill>
              <a:srgbClr val="CC0099"/>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362200" y="4318000"/>
            <a:ext cx="3944938" cy="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307138" y="5588000"/>
            <a:ext cx="0" cy="27940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2438400" y="5588000"/>
            <a:ext cx="0" cy="279400"/>
          </a:xfrm>
          <a:prstGeom prst="straightConnector1">
            <a:avLst/>
          </a:prstGeom>
          <a:ln w="38100">
            <a:solidFill>
              <a:srgbClr val="CC0099"/>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443163" y="5867400"/>
            <a:ext cx="3863975" cy="0"/>
          </a:xfrm>
          <a:prstGeom prst="line">
            <a:avLst/>
          </a:prstGeom>
          <a:ln w="38100">
            <a:solidFill>
              <a:srgbClr val="CC0099"/>
            </a:solidFill>
          </a:ln>
        </p:spPr>
        <p:style>
          <a:lnRef idx="1">
            <a:schemeClr val="accent1"/>
          </a:lnRef>
          <a:fillRef idx="0">
            <a:schemeClr val="accent1"/>
          </a:fillRef>
          <a:effectRef idx="0">
            <a:schemeClr val="accent1"/>
          </a:effectRef>
          <a:fontRef idx="minor">
            <a:schemeClr val="tx1"/>
          </a:fontRef>
        </p:style>
      </p:cxnSp>
      <p:pic>
        <p:nvPicPr>
          <p:cNvPr id="21533"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1534" name="Picture 30"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1535" name="Picture 31"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1536"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circle(in)">
                                      <p:cBhvr>
                                        <p:cTn id="10" dur="2000"/>
                                        <p:tgtEl>
                                          <p:spTgt spid="40"/>
                                        </p:tgtEl>
                                      </p:cBhvr>
                                    </p:animEffect>
                                  </p:childTnLst>
                                </p:cTn>
                              </p:par>
                              <p:par>
                                <p:cTn id="11" presetID="6" presetClass="entr" presetSubtype="16"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circle(in)">
                                      <p:cBhvr>
                                        <p:cTn id="13" dur="2000"/>
                                        <p:tgtEl>
                                          <p:spTgt spid="42"/>
                                        </p:tgtEl>
                                      </p:cBhvr>
                                    </p:animEffect>
                                  </p:childTnLst>
                                </p:cTn>
                              </p:par>
                              <p:par>
                                <p:cTn id="14" presetID="6"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ircle(in)">
                                      <p:cBhvr>
                                        <p:cTn id="16" dur="2000"/>
                                        <p:tgtEl>
                                          <p:spTgt spid="13"/>
                                        </p:tgtEl>
                                      </p:cBhvr>
                                    </p:animEffect>
                                  </p:childTnLst>
                                </p:cTn>
                              </p:par>
                              <p:par>
                                <p:cTn id="17" presetID="6" presetClass="entr" presetSubtype="16"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circle(in)">
                                      <p:cBhvr>
                                        <p:cTn id="19" dur="2000"/>
                                        <p:tgtEl>
                                          <p:spTgt spid="28"/>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circle(in)">
                                      <p:cBhvr>
                                        <p:cTn id="24" dur="2000"/>
                                        <p:tgtEl>
                                          <p:spTgt spid="43"/>
                                        </p:tgtEl>
                                      </p:cBhvr>
                                    </p:animEffect>
                                  </p:childTnLst>
                                </p:cTn>
                              </p:par>
                              <p:par>
                                <p:cTn id="25" presetID="6" presetClass="entr" presetSubtype="16"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circle(in)">
                                      <p:cBhvr>
                                        <p:cTn id="27" dur="2000"/>
                                        <p:tgtEl>
                                          <p:spTgt spid="46"/>
                                        </p:tgtEl>
                                      </p:cBhvr>
                                    </p:animEffect>
                                  </p:childTnLst>
                                </p:cTn>
                              </p:par>
                              <p:par>
                                <p:cTn id="28" presetID="6" presetClass="entr" presetSubtype="16" fill="hold" nodeType="with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circle(in)">
                                      <p:cBhvr>
                                        <p:cTn id="30" dur="2000"/>
                                        <p:tgtEl>
                                          <p:spTgt spid="47"/>
                                        </p:tgtEl>
                                      </p:cBhvr>
                                    </p:animEffect>
                                  </p:childTnLst>
                                </p:cTn>
                              </p:par>
                              <p:par>
                                <p:cTn id="31" presetID="6" presetClass="entr" presetSubtype="16"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circle(in)">
                                      <p:cBhvr>
                                        <p:cTn id="33" dur="2000"/>
                                        <p:tgtEl>
                                          <p:spTgt spid="45"/>
                                        </p:tgtEl>
                                      </p:cBhvr>
                                    </p:animEffect>
                                  </p:childTnLst>
                                </p:cTn>
                              </p:par>
                              <p:par>
                                <p:cTn id="34" presetID="6" presetClass="entr" presetSubtype="16"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circle(in)">
                                      <p:cBhvr>
                                        <p:cTn id="36" dur="2000"/>
                                        <p:tgtEl>
                                          <p:spTgt spid="44"/>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circle(in)">
                                      <p:cBhvr>
                                        <p:cTn id="41" dur="2000"/>
                                        <p:tgtEl>
                                          <p:spTgt spid="22"/>
                                        </p:tgtEl>
                                      </p:cBhvr>
                                    </p:animEffect>
                                  </p:childTnLst>
                                </p:cTn>
                              </p:par>
                              <p:par>
                                <p:cTn id="42" presetID="6" presetClass="entr" presetSubtype="16" fill="hold" nodeType="with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circle(in)">
                                      <p:cBhvr>
                                        <p:cTn id="44" dur="2000"/>
                                        <p:tgtEl>
                                          <p:spTgt spid="48"/>
                                        </p:tgtEl>
                                      </p:cBhvr>
                                    </p:animEffect>
                                  </p:childTnLst>
                                </p:cTn>
                              </p:par>
                              <p:par>
                                <p:cTn id="45" presetID="6" presetClass="entr" presetSubtype="16" fill="hold" nodeType="with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circle(in)">
                                      <p:cBhvr>
                                        <p:cTn id="47" dur="2000"/>
                                        <p:tgtEl>
                                          <p:spTgt spid="50"/>
                                        </p:tgtEl>
                                      </p:cBhvr>
                                    </p:animEffect>
                                  </p:childTnLst>
                                </p:cTn>
                              </p:par>
                              <p:par>
                                <p:cTn id="48" presetID="6" presetClass="entr" presetSubtype="16" fill="hold" nodeType="with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circle(in)">
                                      <p:cBhvr>
                                        <p:cTn id="50" dur="2000"/>
                                        <p:tgtEl>
                                          <p:spTgt spid="49"/>
                                        </p:tgtEl>
                                      </p:cBhvr>
                                    </p:animEffect>
                                  </p:childTnLst>
                                </p:cTn>
                              </p:par>
                              <p:par>
                                <p:cTn id="51" presetID="6" presetClass="entr" presetSubtype="16"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circle(in)">
                                      <p:cBhvr>
                                        <p:cTn id="53" dur="2000"/>
                                        <p:tgtEl>
                                          <p:spTgt spid="20"/>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circle(in)">
                                      <p:cBhvr>
                                        <p:cTn id="58" dur="2000"/>
                                        <p:tgtEl>
                                          <p:spTgt spid="26"/>
                                        </p:tgtEl>
                                      </p:cBhvr>
                                    </p:animEffect>
                                  </p:childTnLst>
                                </p:cTn>
                              </p:par>
                              <p:par>
                                <p:cTn id="59" presetID="6" presetClass="entr" presetSubtype="16" fill="hold" nodeType="with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circle(in)">
                                      <p:cBhvr>
                                        <p:cTn id="61" dur="2000"/>
                                        <p:tgtEl>
                                          <p:spTgt spid="51"/>
                                        </p:tgtEl>
                                      </p:cBhvr>
                                    </p:animEffect>
                                  </p:childTnLst>
                                </p:cTn>
                              </p:par>
                              <p:par>
                                <p:cTn id="62" presetID="6" presetClass="entr" presetSubtype="16" fill="hold" nodeType="with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circle(in)">
                                      <p:cBhvr>
                                        <p:cTn id="64" dur="2000"/>
                                        <p:tgtEl>
                                          <p:spTgt spid="53"/>
                                        </p:tgtEl>
                                      </p:cBhvr>
                                    </p:animEffect>
                                  </p:childTnLst>
                                </p:cTn>
                              </p:par>
                              <p:par>
                                <p:cTn id="65" presetID="6" presetClass="entr" presetSubtype="16" fill="hold" nodeType="with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circle(in)">
                                      <p:cBhvr>
                                        <p:cTn id="67" dur="2000"/>
                                        <p:tgtEl>
                                          <p:spTgt spid="52"/>
                                        </p:tgtEl>
                                      </p:cBhvr>
                                    </p:animEffect>
                                  </p:childTnLst>
                                </p:cTn>
                              </p:par>
                              <p:par>
                                <p:cTn id="68" presetID="6" presetClass="entr" presetSubtype="16" fill="hold"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circle(in)">
                                      <p:cBhvr>
                                        <p:cTn id="70"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descr="POINSET2"/>
          <p:cNvPicPr>
            <a:picLocks noChangeAspect="1" noChangeArrowheads="1"/>
          </p:cNvPicPr>
          <p:nvPr/>
        </p:nvPicPr>
        <p:blipFill>
          <a:blip r:embed="rId2"/>
          <a:srcRect/>
          <a:stretch>
            <a:fillRect/>
          </a:stretch>
        </p:blipFill>
        <p:spPr bwMode="auto">
          <a:xfrm rot="-5400000">
            <a:off x="-400050" y="5581650"/>
            <a:ext cx="1676400" cy="723900"/>
          </a:xfrm>
          <a:prstGeom prst="rect">
            <a:avLst/>
          </a:prstGeom>
          <a:noFill/>
          <a:ln w="9525">
            <a:noFill/>
            <a:miter lim="800000"/>
            <a:headEnd/>
            <a:tailEnd/>
          </a:ln>
        </p:spPr>
      </p:pic>
      <p:pic>
        <p:nvPicPr>
          <p:cNvPr id="22530" name="Picture 8" descr="POINSET2"/>
          <p:cNvPicPr>
            <a:picLocks noChangeAspect="1" noChangeArrowheads="1"/>
          </p:cNvPicPr>
          <p:nvPr/>
        </p:nvPicPr>
        <p:blipFill>
          <a:blip r:embed="rId2"/>
          <a:srcRect/>
          <a:stretch>
            <a:fillRect/>
          </a:stretch>
        </p:blipFill>
        <p:spPr bwMode="auto">
          <a:xfrm rot="10800000">
            <a:off x="8305800" y="5105400"/>
            <a:ext cx="701675" cy="1709738"/>
          </a:xfrm>
          <a:prstGeom prst="rect">
            <a:avLst/>
          </a:prstGeom>
          <a:noFill/>
          <a:ln w="9525">
            <a:noFill/>
            <a:miter lim="800000"/>
            <a:headEnd/>
            <a:tailEnd/>
          </a:ln>
        </p:spPr>
      </p:pic>
      <p:pic>
        <p:nvPicPr>
          <p:cNvPr id="22531" name="Picture 9" descr="POINSET2"/>
          <p:cNvPicPr>
            <a:picLocks noChangeAspect="1" noChangeArrowheads="1"/>
          </p:cNvPicPr>
          <p:nvPr/>
        </p:nvPicPr>
        <p:blipFill>
          <a:blip r:embed="rId2"/>
          <a:srcRect/>
          <a:stretch>
            <a:fillRect/>
          </a:stretch>
        </p:blipFill>
        <p:spPr bwMode="auto">
          <a:xfrm rot="5400000">
            <a:off x="7977188" y="357187"/>
            <a:ext cx="1371600" cy="657225"/>
          </a:xfrm>
          <a:prstGeom prst="rect">
            <a:avLst/>
          </a:prstGeom>
          <a:noFill/>
          <a:ln w="9525">
            <a:noFill/>
            <a:miter lim="800000"/>
            <a:headEnd/>
            <a:tailEnd/>
          </a:ln>
        </p:spPr>
      </p:pic>
      <p:pic>
        <p:nvPicPr>
          <p:cNvPr id="22532" name="Picture 8" descr="POINSET2"/>
          <p:cNvPicPr>
            <a:picLocks noChangeAspect="1" noChangeArrowheads="1"/>
          </p:cNvPicPr>
          <p:nvPr/>
        </p:nvPicPr>
        <p:blipFill>
          <a:blip r:embed="rId2"/>
          <a:srcRect/>
          <a:stretch>
            <a:fillRect/>
          </a:stretch>
        </p:blipFill>
        <p:spPr bwMode="auto">
          <a:xfrm>
            <a:off x="76200" y="0"/>
            <a:ext cx="685800" cy="1371600"/>
          </a:xfrm>
          <a:prstGeom prst="rect">
            <a:avLst/>
          </a:prstGeom>
          <a:noFill/>
          <a:ln w="9525">
            <a:noFill/>
            <a:miter lim="800000"/>
            <a:headEnd/>
            <a:tailEnd/>
          </a:ln>
        </p:spPr>
      </p:pic>
      <p:graphicFrame>
        <p:nvGraphicFramePr>
          <p:cNvPr id="2" name="Group 39"/>
          <p:cNvGraphicFramePr>
            <a:graphicFrameLocks noGrp="1"/>
          </p:cNvGraphicFramePr>
          <p:nvPr/>
        </p:nvGraphicFramePr>
        <p:xfrm>
          <a:off x="228600" y="1347788"/>
          <a:ext cx="8686800" cy="2919412"/>
        </p:xfrm>
        <a:graphic>
          <a:graphicData uri="http://schemas.openxmlformats.org/drawingml/2006/table">
            <a:tbl>
              <a:tblPr/>
              <a:tblGrid>
                <a:gridCol w="3425729"/>
                <a:gridCol w="5261072"/>
              </a:tblGrid>
              <a:tr h="291941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CC0099"/>
                          </a:solidFill>
                          <a:effectLst/>
                          <a:latin typeface="Times New Roman" pitchFamily="18" charset="0"/>
                        </a:rPr>
                        <a:t>CÁC TỪ</a:t>
                      </a: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Ông</a:t>
                      </a: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vua</a:t>
                      </a:r>
                      <a:endParaRPr kumimoji="0" lang="en-US" sz="3200" b="1" i="0" u="none" strike="noStrike" cap="none" normalizeH="0" baseline="0" dirty="0" smtClean="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Viên</a:t>
                      </a: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quan</a:t>
                      </a:r>
                      <a:endParaRPr kumimoji="0" lang="en-US" sz="3200" b="1" i="0" u="none" strike="noStrike" cap="none" normalizeH="0" baseline="0" dirty="0" smtClean="0">
                        <a:ln>
                          <a:noFill/>
                        </a:ln>
                        <a:solidFill>
                          <a:schemeClr val="tx1"/>
                        </a:solidFill>
                        <a:effectLst/>
                        <a:latin typeface="Times New Roman" pitchFamily="18" charset="0"/>
                      </a:endParaRP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Làng</a:t>
                      </a:r>
                      <a:r>
                        <a:rPr kumimoji="0" lang="en-US" sz="3200" b="1" i="0" u="none" strike="noStrike" cap="none" normalizeH="0" baseline="0" dirty="0" smtClean="0">
                          <a:ln>
                            <a:noFill/>
                          </a:ln>
                          <a:solidFill>
                            <a:schemeClr val="tx1"/>
                          </a:solidFill>
                          <a:effectLst/>
                          <a:latin typeface="Times New Roman" pitchFamily="18" charset="0"/>
                        </a:rPr>
                        <a:t> </a:t>
                      </a:r>
                    </a:p>
                    <a:p>
                      <a:pPr marL="0" marR="0" lvl="0" indent="0" algn="just"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     </a:t>
                      </a:r>
                      <a:r>
                        <a:rPr kumimoji="0" lang="en-US" sz="3200" b="1" i="0" u="none" strike="noStrike" cap="none" normalizeH="0" baseline="0" dirty="0" err="1" smtClean="0">
                          <a:ln>
                            <a:noFill/>
                          </a:ln>
                          <a:solidFill>
                            <a:schemeClr val="tx1"/>
                          </a:solidFill>
                          <a:effectLst/>
                          <a:latin typeface="Times New Roman" pitchFamily="18" charset="0"/>
                        </a:rPr>
                        <a:t>Nhà</a:t>
                      </a:r>
                      <a:r>
                        <a:rPr kumimoji="0" lang="en-US" sz="3200" b="1" i="0" u="none" strike="noStrike" cap="none" normalizeH="0" baseline="0" dirty="0" smtClean="0">
                          <a:ln>
                            <a:noFill/>
                          </a:ln>
                          <a:solidFill>
                            <a:schemeClr val="tx1"/>
                          </a:solidFill>
                          <a:effectLst/>
                          <a:latin typeface="Times New Roman" pitchFamily="18" charset="0"/>
                        </a:rPr>
                        <a:t> </a:t>
                      </a:r>
                    </a:p>
                  </a:txBody>
                  <a:tcPr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smtClean="0">
                          <a:ln>
                            <a:noFill/>
                          </a:ln>
                          <a:solidFill>
                            <a:srgbClr val="CC0099"/>
                          </a:solidFill>
                          <a:effectLst/>
                          <a:latin typeface="Times New Roman" pitchFamily="18" charset="0"/>
                        </a:rPr>
                        <a:t>CÁC CỤM TỪ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Ông</a:t>
                      </a: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vua</a:t>
                      </a:r>
                      <a:r>
                        <a:rPr kumimoji="0" lang="en-US" sz="3200" b="1" i="0" u="none" strike="noStrike" cap="none" normalizeH="0" baseline="0" dirty="0" smtClean="0">
                          <a:ln>
                            <a:noFill/>
                          </a:ln>
                          <a:solidFill>
                            <a:srgbClr val="0000FF"/>
                          </a:solidFill>
                          <a:effectLst/>
                          <a:latin typeface="Times New Roman" pitchFamily="18" charset="0"/>
                        </a:rPr>
                        <a:t>  / </a:t>
                      </a:r>
                      <a:r>
                        <a:rPr kumimoji="0" lang="en-US" sz="3200" b="1" i="0" u="none" strike="noStrike" cap="none" normalizeH="0" baseline="0" dirty="0" err="1" smtClean="0">
                          <a:ln>
                            <a:noFill/>
                          </a:ln>
                          <a:solidFill>
                            <a:srgbClr val="FF0000"/>
                          </a:solidFill>
                          <a:effectLst/>
                          <a:latin typeface="Times New Roman" pitchFamily="18" charset="0"/>
                        </a:rPr>
                        <a:t>nọ</a:t>
                      </a:r>
                      <a:endParaRPr kumimoji="0" lang="en-US" sz="3200" b="1" i="0" u="none" strike="noStrike" cap="none" normalizeH="0" baseline="0" dirty="0" smtClean="0">
                        <a:ln>
                          <a:noFill/>
                        </a:ln>
                        <a:solidFill>
                          <a:srgbClr val="FF0000"/>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Viên</a:t>
                      </a: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quan</a:t>
                      </a:r>
                      <a:r>
                        <a:rPr kumimoji="0" lang="en-US" sz="3200" b="1" i="0" u="none" strike="noStrike" cap="none" normalizeH="0" baseline="0" dirty="0" smtClean="0">
                          <a:ln>
                            <a:noFill/>
                          </a:ln>
                          <a:solidFill>
                            <a:srgbClr val="0000FF"/>
                          </a:solidFill>
                          <a:effectLst/>
                          <a:latin typeface="Times New Roman" pitchFamily="18" charset="0"/>
                        </a:rPr>
                        <a:t> / </a:t>
                      </a:r>
                      <a:r>
                        <a:rPr kumimoji="0" lang="en-US" sz="3200" b="1" i="0" u="none" strike="noStrike" cap="none" normalizeH="0" baseline="0" dirty="0" err="1" smtClean="0">
                          <a:ln>
                            <a:noFill/>
                          </a:ln>
                          <a:solidFill>
                            <a:srgbClr val="FF0000"/>
                          </a:solidFill>
                          <a:effectLst/>
                          <a:latin typeface="Times New Roman" pitchFamily="18" charset="0"/>
                        </a:rPr>
                        <a:t>ấy</a:t>
                      </a:r>
                      <a:endParaRPr kumimoji="0" lang="en-US" sz="3200" b="1" i="0" u="none" strike="noStrike" cap="none" normalizeH="0" baseline="0" dirty="0" smtClean="0">
                        <a:ln>
                          <a:noFill/>
                        </a:ln>
                        <a:solidFill>
                          <a:srgbClr val="FF0000"/>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Làng</a:t>
                      </a:r>
                      <a:r>
                        <a:rPr kumimoji="0" lang="en-US" sz="3200" b="1" i="0" u="none" strike="noStrike" cap="none" normalizeH="0" baseline="0" dirty="0" smtClean="0">
                          <a:ln>
                            <a:noFill/>
                          </a:ln>
                          <a:solidFill>
                            <a:srgbClr val="0000FF"/>
                          </a:solidFill>
                          <a:effectLst/>
                          <a:latin typeface="Times New Roman" pitchFamily="18" charset="0"/>
                        </a:rPr>
                        <a:t> / </a:t>
                      </a:r>
                      <a:r>
                        <a:rPr kumimoji="0" lang="en-US" sz="3200" b="1" i="0" u="none" strike="noStrike" cap="none" normalizeH="0" baseline="0" dirty="0" err="1" smtClean="0">
                          <a:ln>
                            <a:noFill/>
                          </a:ln>
                          <a:solidFill>
                            <a:srgbClr val="FF0000"/>
                          </a:solidFill>
                          <a:effectLst/>
                          <a:latin typeface="Times New Roman" pitchFamily="18" charset="0"/>
                        </a:rPr>
                        <a:t>kia</a:t>
                      </a:r>
                      <a:endParaRPr kumimoji="0" lang="en-US" sz="3200" b="1" i="0" u="none" strike="noStrike" cap="none" normalizeH="0" baseline="0" dirty="0" smtClean="0">
                        <a:ln>
                          <a:noFill/>
                        </a:ln>
                        <a:solidFill>
                          <a:srgbClr val="FF0000"/>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3200" b="1" i="0" u="none" strike="noStrike" cap="none" normalizeH="0" baseline="0" dirty="0" smtClean="0">
                          <a:ln>
                            <a:noFill/>
                          </a:ln>
                          <a:solidFill>
                            <a:srgbClr val="0000FF"/>
                          </a:solidFill>
                          <a:effectLst/>
                          <a:latin typeface="Times New Roman" pitchFamily="18" charset="0"/>
                        </a:rPr>
                        <a:t>             </a:t>
                      </a:r>
                      <a:r>
                        <a:rPr kumimoji="0" lang="en-US" sz="3200" b="1" i="0" u="none" strike="noStrike" cap="none" normalizeH="0" baseline="0" dirty="0" err="1" smtClean="0">
                          <a:ln>
                            <a:noFill/>
                          </a:ln>
                          <a:solidFill>
                            <a:srgbClr val="0000FF"/>
                          </a:solidFill>
                          <a:effectLst/>
                          <a:latin typeface="Times New Roman" pitchFamily="18" charset="0"/>
                        </a:rPr>
                        <a:t>Nhà</a:t>
                      </a:r>
                      <a:r>
                        <a:rPr kumimoji="0" lang="en-US" sz="3200" b="1" i="0" u="none" strike="noStrike" cap="none" normalizeH="0" baseline="0" dirty="0" smtClean="0">
                          <a:ln>
                            <a:noFill/>
                          </a:ln>
                          <a:solidFill>
                            <a:srgbClr val="0000FF"/>
                          </a:solidFill>
                          <a:effectLst/>
                          <a:latin typeface="Times New Roman" pitchFamily="18" charset="0"/>
                        </a:rPr>
                        <a:t> / </a:t>
                      </a:r>
                      <a:r>
                        <a:rPr kumimoji="0" lang="en-US" sz="3200" b="1" i="0" u="none" strike="noStrike" cap="none" normalizeH="0" baseline="0" dirty="0" err="1" smtClean="0">
                          <a:ln>
                            <a:noFill/>
                          </a:ln>
                          <a:solidFill>
                            <a:srgbClr val="FF0000"/>
                          </a:solidFill>
                          <a:effectLst/>
                          <a:latin typeface="Times New Roman" pitchFamily="18" charset="0"/>
                        </a:rPr>
                        <a:t>nọ</a:t>
                      </a:r>
                      <a:endParaRPr kumimoji="0" lang="en-US" sz="3200" b="1" i="0" u="none" strike="noStrike" cap="none" normalizeH="0" baseline="0" dirty="0" smtClean="0">
                        <a:ln>
                          <a:noFill/>
                        </a:ln>
                        <a:solidFill>
                          <a:srgbClr val="FF0000"/>
                        </a:solidFill>
                        <a:effectLst/>
                        <a:latin typeface="Times New Roman" pitchFamily="18" charset="0"/>
                      </a:endParaRPr>
                    </a:p>
                  </a:txBody>
                  <a:tcPr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3" name="Group 44"/>
          <p:cNvGrpSpPr>
            <a:grpSpLocks/>
          </p:cNvGrpSpPr>
          <p:nvPr/>
        </p:nvGrpSpPr>
        <p:grpSpPr bwMode="auto">
          <a:xfrm>
            <a:off x="234950" y="4449763"/>
            <a:ext cx="8686800" cy="584200"/>
            <a:chOff x="480" y="2688"/>
            <a:chExt cx="4896" cy="368"/>
          </a:xfrm>
        </p:grpSpPr>
        <p:sp>
          <p:nvSpPr>
            <p:cNvPr id="22544" name="Text Box 37"/>
            <p:cNvSpPr txBox="1">
              <a:spLocks noChangeArrowheads="1"/>
            </p:cNvSpPr>
            <p:nvPr/>
          </p:nvSpPr>
          <p:spPr bwMode="auto">
            <a:xfrm>
              <a:off x="480" y="2688"/>
              <a:ext cx="4896" cy="368"/>
            </a:xfrm>
            <a:prstGeom prst="rect">
              <a:avLst/>
            </a:prstGeom>
            <a:noFill/>
            <a:ln w="9525">
              <a:solidFill>
                <a:srgbClr val="0000FF"/>
              </a:solidFill>
              <a:miter lim="800000"/>
              <a:headEnd/>
              <a:tailEnd/>
            </a:ln>
          </p:spPr>
          <p:txBody>
            <a:bodyPr>
              <a:spAutoFit/>
            </a:bodyPr>
            <a:lstStyle/>
            <a:p>
              <a:pPr algn="just">
                <a:spcBef>
                  <a:spcPct val="50000"/>
                </a:spcBef>
              </a:pPr>
              <a:r>
                <a:rPr lang="en-US" sz="3200" b="1">
                  <a:solidFill>
                    <a:srgbClr val="FF0000"/>
                  </a:solidFill>
                  <a:latin typeface="Times New Roman" pitchFamily="18" charset="0"/>
                </a:rPr>
                <a:t>nọ, ấy, kia            </a:t>
              </a:r>
              <a:r>
                <a:rPr lang="en-US" sz="3200" b="1">
                  <a:solidFill>
                    <a:srgbClr val="0000FF"/>
                  </a:solidFill>
                  <a:latin typeface="Times New Roman" pitchFamily="18" charset="0"/>
                </a:rPr>
                <a:t>bổ nghĩa cho danh từ chỉ sự vật </a:t>
              </a:r>
            </a:p>
          </p:txBody>
        </p:sp>
        <p:sp>
          <p:nvSpPr>
            <p:cNvPr id="22545" name="AutoShape 43"/>
            <p:cNvSpPr>
              <a:spLocks noChangeArrowheads="1"/>
            </p:cNvSpPr>
            <p:nvPr/>
          </p:nvSpPr>
          <p:spPr bwMode="auto">
            <a:xfrm>
              <a:off x="1638" y="2814"/>
              <a:ext cx="384" cy="144"/>
            </a:xfrm>
            <a:prstGeom prst="notchedRightArrow">
              <a:avLst>
                <a:gd name="adj1" fmla="val 50000"/>
                <a:gd name="adj2" fmla="val 66667"/>
              </a:avLst>
            </a:prstGeom>
            <a:solidFill>
              <a:srgbClr val="FF9900"/>
            </a:solidFill>
            <a:ln w="9525">
              <a:solidFill>
                <a:srgbClr val="008000"/>
              </a:solidFill>
              <a:miter lim="800000"/>
              <a:headEnd/>
              <a:tailEnd/>
            </a:ln>
          </p:spPr>
          <p:txBody>
            <a:bodyPr wrap="none" anchor="ctr"/>
            <a:lstStyle/>
            <a:p>
              <a:endParaRPr lang="en-US">
                <a:latin typeface="Times New Roman" pitchFamily="18" charset="0"/>
                <a:cs typeface="Times New Roman" pitchFamily="18" charset="0"/>
              </a:endParaRPr>
            </a:p>
          </p:txBody>
        </p:sp>
      </p:grpSp>
      <p:sp>
        <p:nvSpPr>
          <p:cNvPr id="6" name="Text Box 38"/>
          <p:cNvSpPr txBox="1">
            <a:spLocks noChangeArrowheads="1"/>
          </p:cNvSpPr>
          <p:nvPr/>
        </p:nvSpPr>
        <p:spPr bwMode="auto">
          <a:xfrm>
            <a:off x="228600" y="5181600"/>
            <a:ext cx="8686800" cy="1570038"/>
          </a:xfrm>
          <a:prstGeom prst="rect">
            <a:avLst/>
          </a:prstGeom>
          <a:noFill/>
          <a:ln w="9525">
            <a:solidFill>
              <a:srgbClr val="0000FF"/>
            </a:solidFill>
            <a:miter lim="800000"/>
            <a:headEnd/>
            <a:tailEnd/>
          </a:ln>
        </p:spPr>
        <p:txBody>
          <a:bodyPr>
            <a:spAutoFit/>
          </a:bodyPr>
          <a:lstStyle/>
          <a:p>
            <a:pPr algn="just">
              <a:spcBef>
                <a:spcPct val="50000"/>
              </a:spcBef>
            </a:pPr>
            <a:r>
              <a:rPr lang="en-US" sz="3200" b="1">
                <a:latin typeface="Times New Roman" pitchFamily="18" charset="0"/>
              </a:rPr>
              <a:t>   Khi thêm các từ: </a:t>
            </a:r>
            <a:r>
              <a:rPr lang="en-US" sz="3200" b="1">
                <a:solidFill>
                  <a:srgbClr val="0000FF"/>
                </a:solidFill>
                <a:latin typeface="Times New Roman" pitchFamily="18" charset="0"/>
              </a:rPr>
              <a:t>nọ, ấy, kia </a:t>
            </a:r>
            <a:r>
              <a:rPr lang="en-US" sz="3200" b="1">
                <a:latin typeface="Times New Roman" pitchFamily="18" charset="0"/>
              </a:rPr>
              <a:t>thì nghĩa của các cụm từ đã được cụ thể hóa, xác định một cách rõ ràng trong không gian.</a:t>
            </a:r>
          </a:p>
        </p:txBody>
      </p:sp>
      <p:sp>
        <p:nvSpPr>
          <p:cNvPr id="7" name="TextBox 6"/>
          <p:cNvSpPr txBox="1"/>
          <p:nvPr/>
        </p:nvSpPr>
        <p:spPr>
          <a:xfrm>
            <a:off x="152400" y="0"/>
            <a:ext cx="8763000" cy="1200150"/>
          </a:xfrm>
          <a:prstGeom prst="rect">
            <a:avLst/>
          </a:prstGeom>
          <a:noFill/>
        </p:spPr>
        <p:txBody>
          <a:bodyPr>
            <a:spAutoFit/>
          </a:bodyPr>
          <a:lstStyle/>
          <a:p>
            <a:pPr algn="ctr" fontAlgn="auto">
              <a:spcBef>
                <a:spcPts val="0"/>
              </a:spcBef>
              <a:spcAft>
                <a:spcPts val="0"/>
              </a:spcAft>
              <a:defRPr/>
            </a:pPr>
            <a:r>
              <a:rPr lang="en-US" sz="3600" b="1" dirty="0">
                <a:effectLst>
                  <a:outerShdw blurRad="38100" dist="38100" dir="2700000" algn="tl">
                    <a:srgbClr val="000000">
                      <a:alpha val="43137"/>
                    </a:srgbClr>
                  </a:outerShdw>
                </a:effectLst>
                <a:latin typeface="Times New Roman" pitchFamily="18" charset="0"/>
                <a:cs typeface="Times New Roman" pitchFamily="18" charset="0"/>
              </a:rPr>
              <a:t>2. So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sánh</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các</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và</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cụm</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sau</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đó</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rút</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ra</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ý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nghĩa</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của</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 in </a:t>
            </a:r>
            <a:r>
              <a:rPr lang="en-US" sz="3600" b="1" dirty="0" err="1">
                <a:effectLst>
                  <a:outerShdw blurRad="38100" dist="38100" dir="2700000" algn="tl">
                    <a:srgbClr val="000000">
                      <a:alpha val="43137"/>
                    </a:srgbClr>
                  </a:outerShdw>
                </a:effectLst>
                <a:latin typeface="Times New Roman" pitchFamily="18" charset="0"/>
                <a:cs typeface="Times New Roman" pitchFamily="18" charset="0"/>
              </a:rPr>
              <a:t>đậm</a:t>
            </a:r>
            <a:r>
              <a:rPr lang="en-US" sz="3600" b="1" dirty="0">
                <a:effectLst>
                  <a:outerShdw blurRad="38100" dist="38100" dir="2700000" algn="tl">
                    <a:srgbClr val="000000">
                      <a:alpha val="43137"/>
                    </a:srgbClr>
                  </a:outerShdw>
                </a:effectLst>
                <a:latin typeface="Times New Roman" pitchFamily="18" charset="0"/>
                <a:cs typeface="Times New Roman" pitchFamily="18" charset="0"/>
              </a:rPr>
              <a:t>.</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219200"/>
            <a:ext cx="8763000" cy="3786188"/>
          </a:xfrm>
          <a:prstGeom prst="rect">
            <a:avLst/>
          </a:prstGeom>
          <a:noFill/>
        </p:spPr>
        <p:txBody>
          <a:bodyPr>
            <a:spAutoFit/>
          </a:bodyPr>
          <a:lstStyle/>
          <a:p>
            <a:pPr algn="ctr" fontAlgn="auto">
              <a:spcBef>
                <a:spcPts val="0"/>
              </a:spcBef>
              <a:spcAft>
                <a:spcPts val="0"/>
              </a:spcAft>
              <a:defRPr/>
            </a:pPr>
            <a:r>
              <a:rPr lang="en-US" sz="6000" b="1" dirty="0">
                <a:effectLst>
                  <a:outerShdw blurRad="38100" dist="38100" dir="2700000" algn="tl">
                    <a:srgbClr val="000000">
                      <a:alpha val="43137"/>
                    </a:srgbClr>
                  </a:outerShdw>
                </a:effectLst>
                <a:latin typeface="Times New Roman" pitchFamily="18" charset="0"/>
                <a:cs typeface="Times New Roman" pitchFamily="18" charset="0"/>
              </a:rPr>
              <a:t>3.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Nghĩa</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của</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ấy</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nọ</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trong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câu</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sau</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có</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điểm</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nào</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giống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và</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khác</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trường</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hợp</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đã</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phân</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6000" b="1" dirty="0" err="1">
                <a:effectLst>
                  <a:outerShdw blurRad="38100" dist="38100" dir="2700000" algn="tl">
                    <a:srgbClr val="000000">
                      <a:alpha val="43137"/>
                    </a:srgbClr>
                  </a:outerShdw>
                </a:effectLst>
                <a:latin typeface="Times New Roman" pitchFamily="18" charset="0"/>
                <a:cs typeface="Times New Roman" pitchFamily="18" charset="0"/>
              </a:rPr>
              <a:t>tích</a:t>
            </a:r>
            <a:r>
              <a:rPr lang="en-US" sz="6000" b="1" dirty="0">
                <a:effectLst>
                  <a:outerShdw blurRad="38100" dist="38100" dir="2700000" algn="tl">
                    <a:srgbClr val="000000">
                      <a:alpha val="43137"/>
                    </a:srgbClr>
                  </a:outerShdw>
                </a:effectLst>
                <a:latin typeface="Times New Roman" pitchFamily="18" charset="0"/>
                <a:cs typeface="Times New Roman" pitchFamily="18" charset="0"/>
              </a:rPr>
              <a:t>?</a:t>
            </a:r>
          </a:p>
        </p:txBody>
      </p:sp>
      <p:pic>
        <p:nvPicPr>
          <p:cNvPr id="23554"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3555"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3556"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3557"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descr="POINSET2"/>
          <p:cNvPicPr>
            <a:picLocks noChangeAspect="1" noChangeArrowheads="1"/>
          </p:cNvPicPr>
          <p:nvPr/>
        </p:nvPicPr>
        <p:blipFill>
          <a:blip r:embed="rId2"/>
          <a:srcRect/>
          <a:stretch>
            <a:fillRect/>
          </a:stretch>
        </p:blipFill>
        <p:spPr bwMode="auto">
          <a:xfrm rot="-5400000">
            <a:off x="-38100" y="5219700"/>
            <a:ext cx="1676400" cy="1447800"/>
          </a:xfrm>
          <a:prstGeom prst="rect">
            <a:avLst/>
          </a:prstGeom>
          <a:noFill/>
          <a:ln w="9525">
            <a:noFill/>
            <a:miter lim="800000"/>
            <a:headEnd/>
            <a:tailEnd/>
          </a:ln>
        </p:spPr>
      </p:pic>
      <p:pic>
        <p:nvPicPr>
          <p:cNvPr id="24578" name="Picture 3" descr="POINSET2"/>
          <p:cNvPicPr>
            <a:picLocks noChangeAspect="1" noChangeArrowheads="1"/>
          </p:cNvPicPr>
          <p:nvPr/>
        </p:nvPicPr>
        <p:blipFill>
          <a:blip r:embed="rId2"/>
          <a:srcRect/>
          <a:stretch>
            <a:fillRect/>
          </a:stretch>
        </p:blipFill>
        <p:spPr bwMode="auto">
          <a:xfrm rot="10800000">
            <a:off x="7543800" y="5105400"/>
            <a:ext cx="1463675" cy="1709738"/>
          </a:xfrm>
          <a:prstGeom prst="rect">
            <a:avLst/>
          </a:prstGeom>
          <a:noFill/>
          <a:ln w="9525">
            <a:noFill/>
            <a:miter lim="800000"/>
            <a:headEnd/>
            <a:tailEnd/>
          </a:ln>
        </p:spPr>
      </p:pic>
      <p:pic>
        <p:nvPicPr>
          <p:cNvPr id="24579" name="Picture 4" descr="POINSET2"/>
          <p:cNvPicPr>
            <a:picLocks noChangeAspect="1" noChangeArrowheads="1"/>
          </p:cNvPicPr>
          <p:nvPr/>
        </p:nvPicPr>
        <p:blipFill>
          <a:blip r:embed="rId2"/>
          <a:srcRect/>
          <a:stretch>
            <a:fillRect/>
          </a:stretch>
        </p:blipFill>
        <p:spPr bwMode="auto">
          <a:xfrm rot="5400000">
            <a:off x="7620000" y="0"/>
            <a:ext cx="1371600" cy="1371600"/>
          </a:xfrm>
          <a:prstGeom prst="rect">
            <a:avLst/>
          </a:prstGeom>
          <a:noFill/>
          <a:ln w="9525">
            <a:noFill/>
            <a:miter lim="800000"/>
            <a:headEnd/>
            <a:tailEnd/>
          </a:ln>
        </p:spPr>
      </p:pic>
      <p:pic>
        <p:nvPicPr>
          <p:cNvPr id="24580" name="Picture 8" descr="POINSET2"/>
          <p:cNvPicPr>
            <a:picLocks noChangeAspect="1" noChangeArrowheads="1"/>
          </p:cNvPicPr>
          <p:nvPr/>
        </p:nvPicPr>
        <p:blipFill>
          <a:blip r:embed="rId2"/>
          <a:srcRect/>
          <a:stretch>
            <a:fillRect/>
          </a:stretch>
        </p:blipFill>
        <p:spPr bwMode="auto">
          <a:xfrm>
            <a:off x="76200" y="0"/>
            <a:ext cx="1371600" cy="1371600"/>
          </a:xfrm>
          <a:prstGeom prst="rect">
            <a:avLst/>
          </a:prstGeom>
          <a:noFill/>
          <a:ln w="9525">
            <a:noFill/>
            <a:miter lim="800000"/>
            <a:headEnd/>
            <a:tailEnd/>
          </a:ln>
        </p:spPr>
      </p:pic>
      <p:sp>
        <p:nvSpPr>
          <p:cNvPr id="2" name="Text Box 11"/>
          <p:cNvSpPr txBox="1">
            <a:spLocks noChangeArrowheads="1"/>
          </p:cNvSpPr>
          <p:nvPr/>
        </p:nvSpPr>
        <p:spPr bwMode="auto">
          <a:xfrm>
            <a:off x="228600" y="463550"/>
            <a:ext cx="8686800" cy="5632450"/>
          </a:xfrm>
          <a:prstGeom prst="rect">
            <a:avLst/>
          </a:prstGeom>
          <a:noFill/>
          <a:ln w="9525">
            <a:solidFill>
              <a:schemeClr val="tx1"/>
            </a:solidFill>
            <a:miter lim="800000"/>
            <a:headEnd/>
            <a:tailEnd/>
          </a:ln>
        </p:spPr>
        <p:txBody>
          <a:bodyPr>
            <a:spAutoFit/>
          </a:bodyPr>
          <a:lstStyle/>
          <a:p>
            <a:pPr algn="just"/>
            <a:r>
              <a:rPr lang="en-US" sz="6000" b="1">
                <a:latin typeface="Times New Roman" pitchFamily="18" charset="0"/>
              </a:rPr>
              <a:t>    Hồi </a:t>
            </a:r>
            <a:r>
              <a:rPr lang="en-US" sz="6000" b="1">
                <a:solidFill>
                  <a:srgbClr val="FF0000"/>
                </a:solidFill>
                <a:latin typeface="Times New Roman" pitchFamily="18" charset="0"/>
              </a:rPr>
              <a:t>ấy</a:t>
            </a:r>
            <a:r>
              <a:rPr lang="en-US" sz="6000" b="1">
                <a:latin typeface="Times New Roman" pitchFamily="18" charset="0"/>
              </a:rPr>
              <a:t>, ở Thanh Hoá có một người làm nghề đánh cá tên là Lê Thận. Một đêm </a:t>
            </a:r>
            <a:r>
              <a:rPr lang="en-US" sz="6000" b="1">
                <a:solidFill>
                  <a:srgbClr val="FF0000"/>
                </a:solidFill>
                <a:latin typeface="Times New Roman" pitchFamily="18" charset="0"/>
              </a:rPr>
              <a:t>nọ</a:t>
            </a:r>
            <a:r>
              <a:rPr lang="en-US" sz="6000" b="1">
                <a:latin typeface="Times New Roman" pitchFamily="18" charset="0"/>
              </a:rPr>
              <a:t>, Thận thả lưới ở một bến vắng như thường lệ. 	</a:t>
            </a:r>
            <a:r>
              <a:rPr lang="en-US" sz="6000" b="1" i="1">
                <a:solidFill>
                  <a:srgbClr val="0000FF"/>
                </a:solidFill>
                <a:latin typeface="Times New Roman" pitchFamily="18" charset="0"/>
              </a:rPr>
              <a:t>(Sự tích Hồ Gươm)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985</Words>
  <Application>Microsoft Office PowerPoint</Application>
  <PresentationFormat>On-screen Show (4:3)</PresentationFormat>
  <Paragraphs>120</Paragraphs>
  <Slides>38</Slides>
  <Notes>1</Notes>
  <HiddenSlides>0</HiddenSlides>
  <MMClips>0</MMClips>
  <ScaleCrop>false</ScaleCrop>
  <HeadingPairs>
    <vt:vector size="6" baseType="variant">
      <vt:variant>
        <vt:lpstr>Fonts Used</vt:lpstr>
      </vt:variant>
      <vt:variant>
        <vt:i4>6</vt:i4>
      </vt:variant>
      <vt:variant>
        <vt:lpstr>Design Template</vt:lpstr>
      </vt:variant>
      <vt:variant>
        <vt:i4>2</vt:i4>
      </vt:variant>
      <vt:variant>
        <vt:lpstr>Slide Titles</vt:lpstr>
      </vt:variant>
      <vt:variant>
        <vt:i4>38</vt:i4>
      </vt:variant>
    </vt:vector>
  </HeadingPairs>
  <TitlesOfParts>
    <vt:vector size="46" baseType="lpstr">
      <vt:lpstr>Calibri</vt:lpstr>
      <vt:lpstr>Arial</vt:lpstr>
      <vt:lpstr>Times New Roman</vt:lpstr>
      <vt:lpstr>.VnTimeH</vt:lpstr>
      <vt:lpstr>Wingdings</vt:lpstr>
      <vt:lpstr>.VnTime</vt: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Admn</dc:creator>
  <cp:lastModifiedBy>Welcome</cp:lastModifiedBy>
  <cp:revision>37</cp:revision>
  <dcterms:created xsi:type="dcterms:W3CDTF">2018-11-26T09:51:21Z</dcterms:created>
  <dcterms:modified xsi:type="dcterms:W3CDTF">2019-02-19T01:44:56Z</dcterms:modified>
</cp:coreProperties>
</file>