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6"/>
  </p:notesMasterIdLst>
  <p:sldIdLst>
    <p:sldId id="298" r:id="rId3"/>
    <p:sldId id="294" r:id="rId4"/>
    <p:sldId id="263" r:id="rId5"/>
    <p:sldId id="270" r:id="rId6"/>
    <p:sldId id="271" r:id="rId7"/>
    <p:sldId id="272" r:id="rId8"/>
    <p:sldId id="285" r:id="rId9"/>
    <p:sldId id="291" r:id="rId10"/>
    <p:sldId id="293" r:id="rId11"/>
    <p:sldId id="287" r:id="rId12"/>
    <p:sldId id="297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8728-4F5A-41E6-B486-78256AB29CF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4426-F6DC-4D69-87D0-D5AC7F07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4426-F6DC-4D69-87D0-D5AC7F076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7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5D6868-890C-48D2-9645-7DC69E8DE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628CD3-6546-46E8-8C26-226248ECD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10C107A3-743F-416A-8B79-AD14F7767904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4289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4D149-5B9F-44D2-9AC8-232821117F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BBDA-849F-4424-82DF-E518E96CA7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3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2175-5203-4697-8B09-B171D37662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6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E824-9A3B-4797-B813-7523E37ED5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7968-FAC7-49D2-99CE-140F15231D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8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7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C72-2F76-448E-8274-516FCC34C4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8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75C4-E2B9-4950-8175-63F0C03420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4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47E2-80A6-459D-8810-979ABFA689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1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605D-B5BD-44B7-9D60-3FB53FE782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A871-3FCF-4EFA-AC90-5FA7239362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48D2-C54C-47B2-B1E6-7D7ADEBE2D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9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2A75-FC2A-46F9-9544-4F9258BFA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1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7AB0-2B9A-445F-958B-D2EED6C8D2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D3ED-93C0-413D-9B82-D6AA17AA35A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94513-181C-483C-8C66-4BC0F3F3A52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slide" Target="slide6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212201120956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685800"/>
            <a:ext cx="11686988" cy="875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895600" y="9906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40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1276350" y="182880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40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05000" y="3929062"/>
            <a:ext cx="4876800" cy="113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HÙY</a:t>
            </a:r>
            <a:endParaRPr lang="en-US" sz="40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08/04/2020</a:t>
            </a:r>
            <a:endParaRPr lang="en-US" sz="40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42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08738"/>
              </p:ext>
            </p:extLst>
          </p:nvPr>
        </p:nvGraphicFramePr>
        <p:xfrm>
          <a:off x="381000" y="838200"/>
          <a:ext cx="6096000" cy="5797296"/>
        </p:xfrm>
        <a:graphic>
          <a:graphicData uri="http://schemas.openxmlformats.org/drawingml/2006/table">
            <a:tbl>
              <a:tblPr/>
              <a:tblGrid>
                <a:gridCol w="1465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5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4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0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trị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Tần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x.n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Tổng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746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868471"/>
              </p:ext>
            </p:extLst>
          </p:nvPr>
        </p:nvGraphicFramePr>
        <p:xfrm>
          <a:off x="6991350" y="2249488"/>
          <a:ext cx="1781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3" imgW="1295280" imgH="368280" progId="Equation.DSMT4">
                  <p:embed/>
                </p:oleObj>
              </mc:Choice>
              <mc:Fallback>
                <p:oleObj name="Equation" r:id="rId3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249488"/>
                        <a:ext cx="17811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379885" y="16453"/>
            <a:ext cx="6471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>
            <a:hlinkClick r:id="rId5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2710A765-4A5F-4C42-8D5A-03C9003F53E4}"/>
              </a:ext>
            </a:extLst>
          </p:cNvPr>
          <p:cNvSpPr/>
          <p:nvPr/>
        </p:nvSpPr>
        <p:spPr>
          <a:xfrm>
            <a:off x="2286000" y="3276600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02ECC740-9C93-41FA-965E-81EDB47F1240}"/>
              </a:ext>
            </a:extLst>
          </p:cNvPr>
          <p:cNvSpPr/>
          <p:nvPr/>
        </p:nvSpPr>
        <p:spPr>
          <a:xfrm>
            <a:off x="4648200" y="3264816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669FC64B-2746-4434-9467-8DE27AC4F81D}"/>
              </a:ext>
            </a:extLst>
          </p:cNvPr>
          <p:cNvSpPr/>
          <p:nvPr/>
        </p:nvSpPr>
        <p:spPr>
          <a:xfrm>
            <a:off x="5105400" y="6120353"/>
            <a:ext cx="914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AE9C706D-32D1-43BB-9F44-38E9F9E9C00A}"/>
              </a:ext>
            </a:extLst>
          </p:cNvPr>
          <p:cNvSpPr/>
          <p:nvPr/>
        </p:nvSpPr>
        <p:spPr>
          <a:xfrm>
            <a:off x="4572000" y="4976080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="" xmlns:a16="http://schemas.microsoft.com/office/drawing/2014/main" id="{4E665B14-6AC8-432E-8DE9-E72A61411B83}"/>
              </a:ext>
            </a:extLst>
          </p:cNvPr>
          <p:cNvSpPr/>
          <p:nvPr/>
        </p:nvSpPr>
        <p:spPr>
          <a:xfrm>
            <a:off x="838200" y="4976080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="" xmlns:a16="http://schemas.microsoft.com/office/drawing/2014/main" id="{DE44F7C3-727B-4A2E-A0AB-900967ED4C07}"/>
              </a:ext>
            </a:extLst>
          </p:cNvPr>
          <p:cNvSpPr/>
          <p:nvPr/>
        </p:nvSpPr>
        <p:spPr>
          <a:xfrm>
            <a:off x="6019799" y="5176462"/>
            <a:ext cx="2752725" cy="1071938"/>
          </a:xfrm>
          <a:prstGeom prst="cloudCallout">
            <a:avLst>
              <a:gd name="adj1" fmla="val -53024"/>
              <a:gd name="adj2" fmla="val 633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="" xmlns:a16="http://schemas.microsoft.com/office/drawing/2014/main" id="{934B17D5-9456-4E90-9E67-09A104DA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113295"/>
              </p:ext>
            </p:extLst>
          </p:nvPr>
        </p:nvGraphicFramePr>
        <p:xfrm>
          <a:off x="6466788" y="5390399"/>
          <a:ext cx="1971328" cy="67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6" imgW="1942920" imgH="660240" progId="Equation.DSMT4">
                  <p:embed/>
                </p:oleObj>
              </mc:Choice>
              <mc:Fallback>
                <p:oleObj name="Equation" r:id="rId6" imgW="19429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6788" y="5390399"/>
                        <a:ext cx="1971328" cy="670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9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52450" y="1228725"/>
            <a:ext cx="5791200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b="1" i="1" u="sng" dirty="0">
                <a:latin typeface="+mj-lt"/>
              </a:rPr>
              <a:t>*Bài tập 5:</a:t>
            </a:r>
            <a:r>
              <a:rPr lang="vi-VN" b="1" i="1" dirty="0">
                <a:latin typeface="+mj-lt"/>
              </a:rPr>
              <a:t> Quan sát biểu đồ biểu diễn lư­ợng </a:t>
            </a:r>
            <a:r>
              <a:rPr lang="vi-VN" b="1" i="1" dirty="0" smtClean="0">
                <a:latin typeface="+mj-lt"/>
              </a:rPr>
              <a:t>mưa </a:t>
            </a:r>
            <a:r>
              <a:rPr lang="vi-VN" b="1" i="1" dirty="0">
                <a:latin typeface="+mj-lt"/>
              </a:rPr>
              <a:t>trung bình hàng tháng năm 2009 của Việt Nam sau đây</a:t>
            </a:r>
            <a:r>
              <a:rPr lang="vi-VN" b="1" i="1" dirty="0"/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800" b="1" i="1" dirty="0">
              <a:latin typeface=".VnTime" panose="020B7200000000000000" pitchFamily="34" charset="0"/>
            </a:endParaRPr>
          </a:p>
          <a:p>
            <a:r>
              <a:rPr lang="vi-VN" b="1" i="1" dirty="0"/>
              <a:t>Em có nhận xét gì về lư­ợng </a:t>
            </a:r>
            <a:r>
              <a:rPr lang="vi-VN" b="1" i="1" dirty="0" smtClean="0"/>
              <a:t>mưa </a:t>
            </a:r>
            <a:r>
              <a:rPr lang="vi-VN" b="1" i="1" dirty="0"/>
              <a:t>trung bình của nước ta? (tháng có lư­ợng </a:t>
            </a:r>
            <a:r>
              <a:rPr lang="vi-VN" b="1" i="1" dirty="0" smtClean="0"/>
              <a:t>mưa </a:t>
            </a:r>
            <a:r>
              <a:rPr lang="vi-VN" b="1" i="1" dirty="0"/>
              <a:t>cao nhất , thấp nhất, lư­ợng </a:t>
            </a:r>
            <a:r>
              <a:rPr lang="vi-VN" b="1" i="1" dirty="0" smtClean="0"/>
              <a:t>mưa </a:t>
            </a:r>
            <a:r>
              <a:rPr lang="vi-VN" b="1" i="1" dirty="0"/>
              <a:t>lớn tập trung vào tháng mấy…)</a:t>
            </a:r>
          </a:p>
        </p:txBody>
      </p:sp>
      <p:grpSp>
        <p:nvGrpSpPr>
          <p:cNvPr id="157702" name="Group 6"/>
          <p:cNvGrpSpPr>
            <a:grpSpLocks/>
          </p:cNvGrpSpPr>
          <p:nvPr/>
        </p:nvGrpSpPr>
        <p:grpSpPr bwMode="auto">
          <a:xfrm>
            <a:off x="492125" y="1806575"/>
            <a:ext cx="4762500" cy="3678238"/>
            <a:chOff x="1252" y="1136"/>
            <a:chExt cx="3000" cy="2317"/>
          </a:xfrm>
        </p:grpSpPr>
        <p:pic>
          <p:nvPicPr>
            <p:cNvPr id="1577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1203"/>
              <a:ext cx="3000" cy="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7704" name="Rectangle 8"/>
            <p:cNvSpPr>
              <a:spLocks noChangeArrowheads="1"/>
            </p:cNvSpPr>
            <p:nvPr/>
          </p:nvSpPr>
          <p:spPr bwMode="auto">
            <a:xfrm>
              <a:off x="2584" y="1136"/>
              <a:ext cx="1656" cy="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5" name="Rectangle 9"/>
            <p:cNvSpPr>
              <a:spLocks noChangeArrowheads="1"/>
            </p:cNvSpPr>
            <p:nvPr/>
          </p:nvSpPr>
          <p:spPr bwMode="auto">
            <a:xfrm>
              <a:off x="3336" y="1592"/>
              <a:ext cx="872" cy="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" name="Rectangle 10"/>
            <p:cNvSpPr>
              <a:spLocks noChangeArrowheads="1"/>
            </p:cNvSpPr>
            <p:nvPr/>
          </p:nvSpPr>
          <p:spPr bwMode="auto">
            <a:xfrm>
              <a:off x="2732" y="1812"/>
              <a:ext cx="132" cy="13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707" name="Group 11"/>
          <p:cNvGrpSpPr>
            <a:grpSpLocks/>
          </p:cNvGrpSpPr>
          <p:nvPr/>
        </p:nvGrpSpPr>
        <p:grpSpPr bwMode="auto">
          <a:xfrm>
            <a:off x="6283325" y="1408113"/>
            <a:ext cx="2643188" cy="5106987"/>
            <a:chOff x="3958" y="1032"/>
            <a:chExt cx="1665" cy="3217"/>
          </a:xfrm>
        </p:grpSpPr>
        <p:sp>
          <p:nvSpPr>
            <p:cNvPr id="157708" name="Rectangle 12"/>
            <p:cNvSpPr>
              <a:spLocks noChangeArrowheads="1"/>
            </p:cNvSpPr>
            <p:nvPr/>
          </p:nvSpPr>
          <p:spPr bwMode="auto">
            <a:xfrm>
              <a:off x="3958" y="1032"/>
              <a:ext cx="1665" cy="32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57709" name="Text Box 13"/>
            <p:cNvSpPr txBox="1">
              <a:spLocks noChangeArrowheads="1"/>
            </p:cNvSpPr>
            <p:nvPr/>
          </p:nvSpPr>
          <p:spPr bwMode="auto">
            <a:xfrm>
              <a:off x="4460" y="1112"/>
              <a:ext cx="8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800" b="1" u="sng">
                  <a:solidFill>
                    <a:srgbClr val="663300"/>
                  </a:solidFill>
                  <a:latin typeface=".VnTime" panose="020B7200000000000000" pitchFamily="34" charset="0"/>
                </a:rPr>
                <a:t>NhËn xÐt:</a:t>
              </a:r>
            </a:p>
          </p:txBody>
        </p:sp>
        <p:sp>
          <p:nvSpPr>
            <p:cNvPr id="157710" name="Text Box 14"/>
            <p:cNvSpPr txBox="1">
              <a:spLocks noChangeArrowheads="1"/>
            </p:cNvSpPr>
            <p:nvPr/>
          </p:nvSpPr>
          <p:spPr bwMode="auto">
            <a:xfrm>
              <a:off x="3967" y="1460"/>
              <a:ext cx="1636" cy="2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vi-VN" sz="1600" dirty="0"/>
                <a:t>+ Tháng có </a:t>
              </a:r>
              <a:r>
                <a:rPr lang="vi-VN" sz="1600" b="1" dirty="0"/>
                <a:t>lư­ợng </a:t>
              </a:r>
              <a:r>
                <a:rPr lang="vi-VN" sz="1600" b="1" dirty="0" smtClean="0"/>
                <a:t>mưa </a:t>
              </a:r>
              <a:r>
                <a:rPr lang="vi-VN" sz="1600" dirty="0"/>
                <a:t>cao nhất là tháng 7 (khoảng 500mm);</a:t>
              </a:r>
            </a:p>
            <a:p>
              <a:pPr algn="just"/>
              <a:r>
                <a:rPr lang="vi-VN" sz="1600" dirty="0"/>
                <a:t>+ Tháng có </a:t>
              </a:r>
              <a:r>
                <a:rPr lang="vi-VN" sz="1600" b="1" dirty="0"/>
                <a:t>lư­ợng </a:t>
              </a:r>
              <a:r>
                <a:rPr lang="vi-VN" sz="1600" b="1" dirty="0" smtClean="0"/>
                <a:t>mưa </a:t>
              </a:r>
              <a:r>
                <a:rPr lang="vi-VN" sz="1600" dirty="0"/>
                <a:t>thấp nhất là tháng 12 và tháng 1 (dưới 50mm);</a:t>
              </a:r>
            </a:p>
            <a:p>
              <a:pPr algn="just"/>
              <a:r>
                <a:rPr lang="vi-VN" sz="1600" dirty="0"/>
                <a:t>+ </a:t>
              </a:r>
              <a:r>
                <a:rPr lang="vi-VN" sz="1600" b="1" dirty="0"/>
                <a:t>Lư­ợng </a:t>
              </a:r>
              <a:r>
                <a:rPr lang="vi-VN" sz="1600" b="1" dirty="0" smtClean="0"/>
                <a:t>mưa </a:t>
              </a:r>
              <a:r>
                <a:rPr lang="vi-VN" sz="1600" dirty="0"/>
                <a:t>lớn tập trung vào ba tháng 6, 7, 8.</a:t>
              </a:r>
            </a:p>
            <a:p>
              <a:pPr algn="just"/>
              <a:r>
                <a:rPr lang="vi-VN" sz="1600" dirty="0"/>
                <a:t>+ </a:t>
              </a:r>
              <a:r>
                <a:rPr lang="vi-VN" sz="1600" b="1" dirty="0"/>
                <a:t>Lư­ợng </a:t>
              </a:r>
              <a:r>
                <a:rPr lang="vi-VN" sz="1600" b="1" dirty="0" smtClean="0"/>
                <a:t>mưa </a:t>
              </a:r>
              <a:r>
                <a:rPr lang="vi-VN" sz="1600" dirty="0"/>
                <a:t>tăng dần từ tháng 1 đến tháng 7 và giảm dần từ tháng 7 đến tháng 12.</a:t>
              </a:r>
            </a:p>
            <a:p>
              <a:endParaRPr lang="en-US" sz="1600" dirty="0"/>
            </a:p>
          </p:txBody>
        </p:sp>
      </p:grpSp>
      <p:sp>
        <p:nvSpPr>
          <p:cNvPr id="157711" name="Line 15"/>
          <p:cNvSpPr>
            <a:spLocks noChangeShapeType="1"/>
          </p:cNvSpPr>
          <p:nvPr/>
        </p:nvSpPr>
        <p:spPr bwMode="auto">
          <a:xfrm flipV="1">
            <a:off x="4373563" y="4911725"/>
            <a:ext cx="17462" cy="269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THỐNG K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Picture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111500" y="123190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000" b="1" dirty="0"/>
              <a:t>HƯỚNG DẪN VỀ NHÀ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397000" y="2400300"/>
            <a:ext cx="6451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 smtClean="0"/>
              <a:t>- </a:t>
            </a:r>
            <a:r>
              <a:rPr lang="vi-VN" sz="2000" dirty="0" smtClean="0"/>
              <a:t>Ôn </a:t>
            </a:r>
            <a:r>
              <a:rPr lang="vi-VN" sz="2000" dirty="0"/>
              <a:t>lại kiến thức của chương (theo hệ thống câu hỏi SGK);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14, 15/</a:t>
            </a:r>
            <a:r>
              <a:rPr lang="en-US" sz="2000" dirty="0" err="1"/>
              <a:t>SBT</a:t>
            </a:r>
            <a:r>
              <a:rPr lang="en-US" sz="2000" dirty="0"/>
              <a:t>; 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  <a:r>
              <a:rPr lang="vi-VN" sz="2000" dirty="0" smtClean="0"/>
              <a:t>§</a:t>
            </a:r>
            <a:r>
              <a:rPr lang="vi-VN" sz="2000" dirty="0"/>
              <a:t>1. Khái niệm về biểu thức đại số </a:t>
            </a:r>
            <a:endParaRPr lang="en-US" sz="2000" dirty="0"/>
          </a:p>
          <a:p>
            <a:r>
              <a:rPr lang="en-US" sz="2000" dirty="0" smtClean="0"/>
              <a:t>                             </a:t>
            </a:r>
            <a:r>
              <a:rPr lang="vi-VN" sz="2000" dirty="0" smtClean="0"/>
              <a:t>§</a:t>
            </a:r>
            <a:r>
              <a:rPr lang="vi-VN" sz="2000" dirty="0"/>
              <a:t>2</a:t>
            </a:r>
            <a:r>
              <a:rPr lang="en-US" sz="2000" dirty="0"/>
              <a:t>.</a:t>
            </a:r>
            <a:r>
              <a:rPr lang="vi-VN" sz="2000" dirty="0"/>
              <a:t>Giá trị của một biểu thức đại số</a:t>
            </a:r>
            <a:endParaRPr lang="en-US" altLang="en-US" sz="20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I/</a:t>
            </a:r>
            <a:r>
              <a:rPr lang="en-US" altLang="en-US" sz="2400" b="1" u="sng" dirty="0" err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altLang="en-US" sz="2400" b="1" u="sng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400" b="1" u="sng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altLang="en-US" sz="2400" b="1" u="sng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 b="1" u="sng" dirty="0">
              <a:solidFill>
                <a:srgbClr val="FF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066800" y="1371600"/>
            <a:ext cx="3581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5908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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990600" y="2133600"/>
            <a:ext cx="3733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14400" y="2438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Lập bảng số liệu ban đầu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371600" y="3733800"/>
            <a:ext cx="2971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2667000" y="3352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</a:t>
            </a: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H="1">
            <a:off x="990600" y="4114800"/>
            <a:ext cx="1447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04800" y="44958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2971800" y="41148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2438400" y="4495800"/>
            <a:ext cx="3048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mốt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838200" y="48768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 flipH="1">
            <a:off x="3200400" y="52578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457200" y="5715000"/>
            <a:ext cx="464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Ý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sống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990600" y="2743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914400" y="3048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-Tìm tần số của mỗi giá trị</a:t>
            </a:r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1676400" y="0"/>
            <a:ext cx="6400800" cy="762000"/>
          </a:xfrm>
          <a:prstGeom prst="rect">
            <a:avLst/>
          </a:prstGeom>
          <a:solidFill>
            <a:srgbClr val="EE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III</a:t>
            </a:r>
          </a:p>
        </p:txBody>
      </p:sp>
    </p:spTree>
    <p:extLst>
      <p:ext uri="{BB962C8B-B14F-4D97-AF65-F5344CB8AC3E}">
        <p14:creationId xmlns:p14="http://schemas.microsoft.com/office/powerpoint/2010/main" val="3493282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4" grpId="0" animBg="1"/>
      <p:bldP spid="151565" grpId="0" animBg="1" autoUpdateAnimBg="0"/>
      <p:bldP spid="151566" grpId="0" animBg="1"/>
      <p:bldP spid="151567" grpId="0" animBg="1"/>
      <p:bldP spid="15156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75750" cy="838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4986259"/>
              </p:ext>
            </p:extLst>
          </p:nvPr>
        </p:nvGraphicFramePr>
        <p:xfrm>
          <a:off x="533400" y="1295400"/>
          <a:ext cx="8077200" cy="914400"/>
        </p:xfrm>
        <a:graphic>
          <a:graphicData uri="http://schemas.openxmlformats.org/drawingml/2006/table">
            <a:tbl>
              <a:tblPr/>
              <a:tblGrid>
                <a:gridCol w="161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4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27013" y="2422237"/>
            <a:ext cx="937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107586" name="Oval 66"/>
          <p:cNvSpPr>
            <a:spLocks noChangeArrowheads="1"/>
          </p:cNvSpPr>
          <p:nvPr/>
        </p:nvSpPr>
        <p:spPr bwMode="auto">
          <a:xfrm>
            <a:off x="1610157" y="4306888"/>
            <a:ext cx="441325" cy="44291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3934691" y="2595418"/>
            <a:ext cx="5181600" cy="2133600"/>
          </a:xfrm>
          <a:prstGeom prst="cloudCallout">
            <a:avLst>
              <a:gd name="adj1" fmla="val -46145"/>
              <a:gd name="adj2" fmla="val -771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 lvl="1" indent="-2667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các số liệu trên để trả lời các câu hỏi sau:</a:t>
            </a:r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214745" y="2895600"/>
            <a:ext cx="9372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28750" lvl="2" indent="-59055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428750" lvl="2" indent="-59055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28750" lvl="2" indent="-59055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28750" lvl="2" indent="-59055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100"/>
                                        <p:tgtEl>
                                          <p:spTgt spid="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8" grpId="0"/>
      <p:bldP spid="107586" grpId="0" animBg="1"/>
      <p:bldP spid="3" grpId="0" animBg="1"/>
      <p:bldP spid="3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1750" y="304800"/>
            <a:ext cx="9175750" cy="838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0155194"/>
              </p:ext>
            </p:extLst>
          </p:nvPr>
        </p:nvGraphicFramePr>
        <p:xfrm>
          <a:off x="533400" y="1295400"/>
          <a:ext cx="8077200" cy="914400"/>
        </p:xfrm>
        <a:graphic>
          <a:graphicData uri="http://schemas.openxmlformats.org/drawingml/2006/table">
            <a:tbl>
              <a:tblPr/>
              <a:tblGrid>
                <a:gridCol w="161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4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895600" y="2286000"/>
            <a:ext cx="357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 đáp án đúng.</a:t>
            </a:r>
          </a:p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2881746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2. Số các giá trị của dấu hiệu là:</a:t>
            </a:r>
          </a:p>
          <a:p>
            <a:pPr marL="1428750" lvl="2" indent="-59055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7             B. 8             C. 9            D. 10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1750" y="4133255"/>
            <a:ext cx="9429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Câu 3. Số các giá trị khác nhau của dấu hiệu là:</a:t>
            </a:r>
          </a:p>
          <a:p>
            <a:pPr lvl="2"/>
            <a:r>
              <a:rPr lang="en-US" sz="280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7	      B. 6             C. 5            D. 4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0" y="544669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4. Tần số của giá trị 7 là:</a:t>
            </a:r>
          </a:p>
          <a:p>
            <a:pPr lvl="2"/>
            <a:r>
              <a:rPr lang="en-US" sz="280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              B. 5             C. 3            D. 4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6629400" y="3368675"/>
            <a:ext cx="585787" cy="442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3200400" y="4644450"/>
            <a:ext cx="585787" cy="442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5029200" y="5957888"/>
            <a:ext cx="585787" cy="442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1750" y="304800"/>
            <a:ext cx="9175750" cy="838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9739391"/>
              </p:ext>
            </p:extLst>
          </p:nvPr>
        </p:nvGraphicFramePr>
        <p:xfrm>
          <a:off x="533400" y="1295400"/>
          <a:ext cx="8077200" cy="914400"/>
        </p:xfrm>
        <a:graphic>
          <a:graphicData uri="http://schemas.openxmlformats.org/drawingml/2006/table">
            <a:tbl>
              <a:tblPr/>
              <a:tblGrid>
                <a:gridCol w="161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4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895600" y="2286000"/>
            <a:ext cx="357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 đáp án đúng.</a:t>
            </a:r>
          </a:p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480219" y="4960144"/>
            <a:ext cx="585787" cy="442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78238"/>
              </p:ext>
            </p:extLst>
          </p:nvPr>
        </p:nvGraphicFramePr>
        <p:xfrm>
          <a:off x="228600" y="3611880"/>
          <a:ext cx="8793162" cy="1036320"/>
        </p:xfrm>
        <a:graphic>
          <a:graphicData uri="http://schemas.openxmlformats.org/drawingml/2006/table">
            <a:tbl>
              <a:tblPr/>
              <a:tblGrid>
                <a:gridCol w="1874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6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7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20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01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628"/>
              </p:ext>
            </p:extLst>
          </p:nvPr>
        </p:nvGraphicFramePr>
        <p:xfrm>
          <a:off x="228600" y="5516880"/>
          <a:ext cx="8793162" cy="1036320"/>
        </p:xfrm>
        <a:graphic>
          <a:graphicData uri="http://schemas.openxmlformats.org/drawingml/2006/table">
            <a:tbl>
              <a:tblPr/>
              <a:tblGrid>
                <a:gridCol w="1874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6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61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01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 số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133"/>
          <p:cNvSpPr txBox="1">
            <a:spLocks noChangeArrowheads="1"/>
          </p:cNvSpPr>
          <p:nvPr/>
        </p:nvSpPr>
        <p:spPr bwMode="auto">
          <a:xfrm>
            <a:off x="532102" y="3101686"/>
            <a:ext cx="102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18" name="Text Box 134"/>
          <p:cNvSpPr txBox="1">
            <a:spLocks noChangeArrowheads="1"/>
          </p:cNvSpPr>
          <p:nvPr/>
        </p:nvSpPr>
        <p:spPr bwMode="auto">
          <a:xfrm>
            <a:off x="555625" y="4953000"/>
            <a:ext cx="102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228168" y="2688848"/>
            <a:ext cx="876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1750" y="304800"/>
            <a:ext cx="9175750" cy="838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0933319"/>
              </p:ext>
            </p:extLst>
          </p:nvPr>
        </p:nvGraphicFramePr>
        <p:xfrm>
          <a:off x="533400" y="1295400"/>
          <a:ext cx="8077200" cy="914400"/>
        </p:xfrm>
        <a:graphic>
          <a:graphicData uri="http://schemas.openxmlformats.org/drawingml/2006/table">
            <a:tbl>
              <a:tblPr/>
              <a:tblGrid>
                <a:gridCol w="161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4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6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895600" y="2286000"/>
            <a:ext cx="357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4251759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lvl="1" indent="-2667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28750" lvl="2" indent="-59055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7,6             B. 7,5             C. 7,8            D. 7,9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1750" y="5370493"/>
            <a:ext cx="9429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80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	      B. 3             C. 7            D. 10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1447800" y="4738688"/>
            <a:ext cx="585787" cy="442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5008418" y="5881688"/>
            <a:ext cx="585787" cy="442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07769"/>
              </p:ext>
            </p:extLst>
          </p:nvPr>
        </p:nvGraphicFramePr>
        <p:xfrm>
          <a:off x="198438" y="2895600"/>
          <a:ext cx="8793162" cy="1036320"/>
        </p:xfrm>
        <a:graphic>
          <a:graphicData uri="http://schemas.openxmlformats.org/drawingml/2006/table">
            <a:tbl>
              <a:tblPr/>
              <a:tblGrid>
                <a:gridCol w="1874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6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61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01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8763000" y="64770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="" xmlns:a16="http://schemas.microsoft.com/office/drawing/2014/main" id="{A4E8CF1A-0472-41D1-9D69-CBD8DA2C8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88109"/>
              </p:ext>
            </p:extLst>
          </p:nvPr>
        </p:nvGraphicFramePr>
        <p:xfrm>
          <a:off x="1152832" y="5638709"/>
          <a:ext cx="6685935" cy="103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2539800" imgH="393480" progId="Equation.DSMT4">
                  <p:embed/>
                </p:oleObj>
              </mc:Choice>
              <mc:Fallback>
                <p:oleObj name="Equation" r:id="rId5" imgW="253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2832" y="5638709"/>
                        <a:ext cx="6685935" cy="103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5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 i="1" dirty="0">
                <a:cs typeface="Times New Roman" panose="02020603050405020304" pitchFamily="18" charset="0"/>
              </a:rPr>
              <a:t>Bài tập 2</a:t>
            </a:r>
            <a:r>
              <a:rPr lang="vi-VN" i="1" dirty="0">
                <a:cs typeface="Times New Roman" panose="02020603050405020304" pitchFamily="18" charset="0"/>
              </a:rPr>
              <a:t>:</a:t>
            </a:r>
            <a:r>
              <a:rPr lang="vi-VN" dirty="0">
                <a:cs typeface="Times New Roman" panose="02020603050405020304" pitchFamily="18" charset="0"/>
              </a:rPr>
              <a:t>  </a:t>
            </a:r>
            <a:r>
              <a:rPr lang="vi-VN" b="1" i="1" dirty="0">
                <a:cs typeface="Times New Roman" panose="02020603050405020304" pitchFamily="18" charset="0"/>
              </a:rPr>
              <a:t>Điền vào chỗ trống để đưưîc câu khẳng định đúng:</a:t>
            </a:r>
          </a:p>
          <a:p>
            <a:r>
              <a:rPr lang="en-US" dirty="0">
                <a:cs typeface="Times New Roman" panose="02020603050405020304" pitchFamily="18" charset="0"/>
              </a:rPr>
              <a:t>1. </a:t>
            </a:r>
            <a:r>
              <a:rPr lang="en-US" dirty="0" err="1">
                <a:cs typeface="Times New Roman" panose="02020603050405020304" pitchFamily="18" charset="0"/>
              </a:rPr>
              <a:t>Số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lần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xuất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một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dãy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dấu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</a:t>
            </a:r>
            <a:r>
              <a:rPr lang="en-US" dirty="0">
                <a:cs typeface="Times New Roman" panose="02020603050405020304" pitchFamily="18" charset="0"/>
              </a:rPr>
              <a:t> …    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đó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cs typeface="Times New Roman" panose="02020603050405020304" pitchFamily="18" charset="0"/>
              </a:rPr>
              <a:t>2. </a:t>
            </a:r>
            <a:r>
              <a:rPr lang="en-US" dirty="0" err="1">
                <a:cs typeface="Times New Roman" panose="02020603050405020304" pitchFamily="18" charset="0"/>
              </a:rPr>
              <a:t>Số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dấu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bằng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tổng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…   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đó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cs typeface="Times New Roman" panose="02020603050405020304" pitchFamily="18" charset="0"/>
              </a:rPr>
              <a:t>3. </a:t>
            </a:r>
            <a:r>
              <a:rPr lang="en-US" dirty="0" err="1">
                <a:cs typeface="Times New Roman" panose="02020603050405020304" pitchFamily="18" charset="0"/>
              </a:rPr>
              <a:t>Khi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…    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dấu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có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khoảng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chênh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lệch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rất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lớn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thì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ta </a:t>
            </a:r>
            <a:r>
              <a:rPr lang="en-US" dirty="0" err="1">
                <a:cs typeface="Times New Roman" panose="02020603050405020304" pitchFamily="18" charset="0"/>
              </a:rPr>
              <a:t>không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nên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lấy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trung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cộng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đại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diện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dấu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đó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cs typeface="Times New Roman" panose="02020603050405020304" pitchFamily="18" charset="0"/>
              </a:rPr>
              <a:t>4. </a:t>
            </a:r>
            <a:r>
              <a:rPr lang="en-US" dirty="0" err="1">
                <a:cs typeface="Times New Roman" panose="02020603050405020304" pitchFamily="18" charset="0"/>
              </a:rPr>
              <a:t>Mốt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dấu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</a:t>
            </a:r>
            <a:r>
              <a:rPr lang="en-US" dirty="0">
                <a:cs typeface="Times New Roman" panose="02020603050405020304" pitchFamily="18" charset="0"/>
              </a:rPr>
              <a:t> …        </a:t>
            </a:r>
            <a:r>
              <a:rPr lang="en-US" dirty="0" err="1">
                <a:cs typeface="Times New Roman" panose="02020603050405020304" pitchFamily="18" charset="0"/>
              </a:rPr>
              <a:t>có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tần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lớn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nhất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bảng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tần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số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vi-VN" dirty="0">
                <a:cs typeface="Times New Roman" panose="02020603050405020304" pitchFamily="18" charset="0"/>
              </a:rPr>
              <a:t>5. Số trung </a:t>
            </a:r>
            <a:r>
              <a:rPr lang="vi-VN" dirty="0" smtClean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ì</a:t>
            </a:r>
            <a:r>
              <a:rPr lang="vi-VN" dirty="0" smtClean="0">
                <a:cs typeface="Times New Roman" panose="02020603050405020304" pitchFamily="18" charset="0"/>
              </a:rPr>
              <a:t>nh </a:t>
            </a:r>
            <a:r>
              <a:rPr lang="vi-VN" dirty="0">
                <a:cs typeface="Times New Roman" panose="02020603050405020304" pitchFamily="18" charset="0"/>
              </a:rPr>
              <a:t>cộng của dấu hiệu (   ) đưược tính bằng công thức:</a:t>
            </a:r>
          </a:p>
          <a:p>
            <a:pPr algn="just" eaLnBrk="0" hangingPunct="0"/>
            <a:endParaRPr lang="en-US" dirty="0">
              <a:latin typeface=".VnTime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sz="1800" dirty="0">
              <a:latin typeface=".VnTime" pitchFamily="34" charset="0"/>
              <a:cs typeface="Times New Roman" pitchFamily="18" charset="0"/>
            </a:endParaRPr>
          </a:p>
        </p:txBody>
      </p:sp>
      <p:graphicFrame>
        <p:nvGraphicFramePr>
          <p:cNvPr id="154656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63050265"/>
              </p:ext>
            </p:extLst>
          </p:nvPr>
        </p:nvGraphicFramePr>
        <p:xfrm>
          <a:off x="1647644" y="5033622"/>
          <a:ext cx="1295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3" imgW="698400" imgH="228600" progId="Equation.DSMT4">
                  <p:embed/>
                </p:oleObj>
              </mc:Choice>
              <mc:Fallback>
                <p:oleObj name="Equation" r:id="rId3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644" y="5033622"/>
                        <a:ext cx="1295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743200" y="5943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8153400" y="6096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5360168" y="1276647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284070" y="1682844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4638" name="Group 14"/>
          <p:cNvGrpSpPr>
            <a:grpSpLocks/>
          </p:cNvGrpSpPr>
          <p:nvPr/>
        </p:nvGrpSpPr>
        <p:grpSpPr bwMode="auto">
          <a:xfrm>
            <a:off x="2295344" y="3389794"/>
            <a:ext cx="4553311" cy="1021637"/>
            <a:chOff x="1143" y="1700"/>
            <a:chExt cx="2817" cy="499"/>
          </a:xfrm>
        </p:grpSpPr>
        <p:graphicFrame>
          <p:nvGraphicFramePr>
            <p:cNvPr id="15463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361592"/>
                </p:ext>
              </p:extLst>
            </p:nvPr>
          </p:nvGraphicFramePr>
          <p:xfrm>
            <a:off x="1143" y="1700"/>
            <a:ext cx="340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5" name="Equation" r:id="rId5" imgW="126720" imgH="152280" progId="Equation.DSMT4">
                    <p:embed/>
                  </p:oleObj>
                </mc:Choice>
                <mc:Fallback>
                  <p:oleObj name="Equation" r:id="rId5" imgW="1267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" y="1700"/>
                          <a:ext cx="340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40" name="Text Box 16"/>
            <p:cNvSpPr txBox="1">
              <a:spLocks noChangeArrowheads="1"/>
            </p:cNvSpPr>
            <p:nvPr/>
          </p:nvSpPr>
          <p:spPr bwMode="auto">
            <a:xfrm>
              <a:off x="1585" y="1730"/>
              <a:ext cx="23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x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1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.n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1 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+ x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2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.n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2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 +x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3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.n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3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 + … + </a:t>
              </a:r>
              <a:r>
                <a:rPr lang="en-US" sz="2000" b="1" dirty="0" err="1">
                  <a:solidFill>
                    <a:srgbClr val="0000CC"/>
                  </a:solidFill>
                  <a:latin typeface=".VnTime" pitchFamily="34" charset="0"/>
                </a:rPr>
                <a:t>x</a:t>
              </a:r>
              <a:r>
                <a:rPr lang="en-US" sz="2000" b="1" baseline="-25000" dirty="0" err="1">
                  <a:solidFill>
                    <a:srgbClr val="0000CC"/>
                  </a:solidFill>
                  <a:latin typeface=".VnTime" pitchFamily="34" charset="0"/>
                </a:rPr>
                <a:t>k</a:t>
              </a:r>
              <a:r>
                <a:rPr lang="en-US" sz="2000" b="1" baseline="-25000" dirty="0">
                  <a:solidFill>
                    <a:srgbClr val="0000CC"/>
                  </a:solidFill>
                  <a:latin typeface=".VnTime" pitchFamily="34" charset="0"/>
                </a:rPr>
                <a:t>.</a:t>
              </a:r>
              <a:r>
                <a:rPr lang="en-US" sz="2000" b="1" dirty="0">
                  <a:solidFill>
                    <a:srgbClr val="0000CC"/>
                  </a:solidFill>
                  <a:latin typeface=".VnTime" pitchFamily="34" charset="0"/>
                </a:rPr>
                <a:t>.</a:t>
              </a:r>
              <a:r>
                <a:rPr lang="en-US" sz="2000" b="1" dirty="0" err="1">
                  <a:solidFill>
                    <a:srgbClr val="0000CC"/>
                  </a:solidFill>
                  <a:latin typeface=".VnTime" pitchFamily="34" charset="0"/>
                </a:rPr>
                <a:t>n</a:t>
              </a:r>
              <a:r>
                <a:rPr lang="en-US" sz="2000" b="1" baseline="-25000" dirty="0" err="1">
                  <a:solidFill>
                    <a:srgbClr val="0000CC"/>
                  </a:solidFill>
                  <a:latin typeface=".VnTime" pitchFamily="34" charset="0"/>
                </a:rPr>
                <a:t>k</a:t>
              </a:r>
              <a:endParaRPr lang="en-US" sz="2000" b="1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54641" name="Text Box 17"/>
            <p:cNvSpPr txBox="1">
              <a:spLocks noChangeArrowheads="1"/>
            </p:cNvSpPr>
            <p:nvPr/>
          </p:nvSpPr>
          <p:spPr bwMode="auto">
            <a:xfrm>
              <a:off x="1842" y="1947"/>
              <a:ext cx="13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CC"/>
                  </a:solidFill>
                  <a:latin typeface=".VnTime" pitchFamily="34" charset="0"/>
                </a:rPr>
                <a:t>N</a:t>
              </a:r>
              <a:endParaRPr lang="en-US" sz="18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54642" name="Text Box 18"/>
            <p:cNvSpPr txBox="1">
              <a:spLocks noChangeArrowheads="1"/>
            </p:cNvSpPr>
            <p:nvPr/>
          </p:nvSpPr>
          <p:spPr bwMode="auto">
            <a:xfrm>
              <a:off x="1420" y="1833"/>
              <a:ext cx="4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latin typeface=".VnTime" pitchFamily="34" charset="0"/>
                </a:rPr>
                <a:t>=</a:t>
              </a:r>
            </a:p>
          </p:txBody>
        </p:sp>
        <p:sp>
          <p:nvSpPr>
            <p:cNvPr id="154643" name="Line 19"/>
            <p:cNvSpPr>
              <a:spLocks noChangeShapeType="1"/>
            </p:cNvSpPr>
            <p:nvPr/>
          </p:nvSpPr>
          <p:spPr bwMode="auto">
            <a:xfrm>
              <a:off x="1618" y="1963"/>
              <a:ext cx="19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754704" y="4434043"/>
            <a:ext cx="7772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là các tần số tưương ứng của các giá trị đó.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số các giá trị</a:t>
            </a:r>
          </a:p>
        </p:txBody>
      </p:sp>
      <p:graphicFrame>
        <p:nvGraphicFramePr>
          <p:cNvPr id="154660" name="Object 3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904007"/>
              </p:ext>
            </p:extLst>
          </p:nvPr>
        </p:nvGraphicFramePr>
        <p:xfrm>
          <a:off x="1647523" y="4757440"/>
          <a:ext cx="1219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7" imgW="698400" imgH="228600" progId="Equation.DSMT4">
                  <p:embed/>
                </p:oleObj>
              </mc:Choice>
              <mc:Fallback>
                <p:oleObj name="Equation" r:id="rId7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523" y="4757440"/>
                        <a:ext cx="1219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15861"/>
              </p:ext>
            </p:extLst>
          </p:nvPr>
        </p:nvGraphicFramePr>
        <p:xfrm>
          <a:off x="4495648" y="2848521"/>
          <a:ext cx="290513" cy="31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648" y="2848521"/>
                        <a:ext cx="290513" cy="31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866723" y="23622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54635" grpId="0"/>
      <p:bldP spid="154636" grpId="0"/>
      <p:bldP spid="15464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9600"/>
            <a:ext cx="8382000" cy="68580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sz="2400" b="1" u="sng" dirty="0" smtClean="0">
                <a:latin typeface="+mj-lt"/>
              </a:rPr>
              <a:t>Bài </a:t>
            </a:r>
            <a:r>
              <a:rPr lang="vi-VN" sz="2400" b="1" u="sng" dirty="0">
                <a:latin typeface="+mj-lt"/>
              </a:rPr>
              <a:t>3:</a:t>
            </a:r>
            <a:r>
              <a:rPr lang="vi-VN" sz="2400" b="1" dirty="0">
                <a:latin typeface="+mj-lt"/>
              </a:rPr>
              <a:t> Điểm kiểm tra 45 phút môn toán của lớp 7 </a:t>
            </a:r>
            <a:r>
              <a:rPr lang="vi-VN" sz="2400" b="1" dirty="0" smtClean="0">
                <a:latin typeface="+mj-lt"/>
              </a:rPr>
              <a:t>đư</a:t>
            </a:r>
            <a:r>
              <a:rPr lang="en-US" sz="2400" b="1" dirty="0" smtClean="0">
                <a:latin typeface="+mj-lt"/>
              </a:rPr>
              <a:t>ợ</a:t>
            </a:r>
            <a:r>
              <a:rPr lang="vi-VN" sz="2400" b="1" dirty="0" smtClean="0">
                <a:latin typeface="+mj-lt"/>
              </a:rPr>
              <a:t>c </a:t>
            </a:r>
            <a:r>
              <a:rPr lang="vi-VN" sz="2400" b="1" dirty="0">
                <a:latin typeface="+mj-lt"/>
              </a:rPr>
              <a:t>ghi lại </a:t>
            </a:r>
            <a:r>
              <a:rPr lang="vi-VN" sz="2400" b="1" dirty="0" smtClean="0">
                <a:latin typeface="+mj-lt"/>
              </a:rPr>
              <a:t>như </a:t>
            </a:r>
            <a:r>
              <a:rPr lang="vi-VN" sz="2400" b="1" dirty="0">
                <a:latin typeface="+mj-lt"/>
              </a:rPr>
              <a:t>sau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0" y="32004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32843" name="Text Box 75"/>
          <p:cNvSpPr txBox="1">
            <a:spLocks noChangeArrowheads="1"/>
          </p:cNvSpPr>
          <p:nvPr/>
        </p:nvSpPr>
        <p:spPr bwMode="auto">
          <a:xfrm>
            <a:off x="286603" y="3890963"/>
            <a:ext cx="467176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1:Điền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…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điều tra……….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8202" name="Text Box 77"/>
          <p:cNvSpPr txBox="1">
            <a:spLocks noChangeArrowheads="1"/>
          </p:cNvSpPr>
          <p:nvPr/>
        </p:nvSpPr>
        <p:spPr bwMode="auto">
          <a:xfrm>
            <a:off x="2133600" y="4876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8203" name="Text Box 78"/>
          <p:cNvSpPr txBox="1">
            <a:spLocks noChangeArrowheads="1"/>
          </p:cNvSpPr>
          <p:nvPr/>
        </p:nvSpPr>
        <p:spPr bwMode="auto">
          <a:xfrm>
            <a:off x="2286000" y="5791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8204" name="Text Box 79"/>
          <p:cNvSpPr txBox="1">
            <a:spLocks noChangeArrowheads="1"/>
          </p:cNvSpPr>
          <p:nvPr/>
        </p:nvSpPr>
        <p:spPr bwMode="auto">
          <a:xfrm>
            <a:off x="3124200" y="5410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50284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63955"/>
              </p:ext>
            </p:extLst>
          </p:nvPr>
        </p:nvGraphicFramePr>
        <p:xfrm>
          <a:off x="2258505" y="1397058"/>
          <a:ext cx="4648200" cy="1981200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41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4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4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78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78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718" name="Group 950"/>
          <p:cNvGraphicFramePr>
            <a:graphicFrameLocks noGrp="1"/>
          </p:cNvGraphicFramePr>
          <p:nvPr>
            <p:ph sz="quarter" idx="2"/>
          </p:nvPr>
        </p:nvGraphicFramePr>
        <p:xfrm>
          <a:off x="4800600" y="1676400"/>
          <a:ext cx="4191000" cy="1752601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86" name="Text Box 1134"/>
          <p:cNvSpPr txBox="1">
            <a:spLocks noChangeArrowheads="1"/>
          </p:cNvSpPr>
          <p:nvPr/>
        </p:nvSpPr>
        <p:spPr bwMode="auto">
          <a:xfrm>
            <a:off x="4976567" y="3977729"/>
            <a:ext cx="404881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dirty="0" err="1">
                <a:solidFill>
                  <a:schemeClr val="tx2"/>
                </a:solidFill>
                <a:latin typeface=".VnTime" panose="020B7200000000000000" pitchFamily="34" charset="0"/>
              </a:rPr>
              <a:t>LËp</a:t>
            </a:r>
            <a:r>
              <a:rPr lang="en-US" altLang="en-US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.VnTime" panose="020B7200000000000000" pitchFamily="34" charset="0"/>
              </a:rPr>
              <a:t>b¶ng</a:t>
            </a:r>
            <a:r>
              <a:rPr lang="en-US" altLang="en-US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.VnTime" panose="020B7200000000000000" pitchFamily="34" charset="0"/>
              </a:rPr>
              <a:t>t©n</a:t>
            </a:r>
            <a:r>
              <a:rPr lang="en-US" altLang="en-US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.VnTime" panose="020B7200000000000000" pitchFamily="34" charset="0"/>
              </a:rPr>
              <a:t>sè</a:t>
            </a:r>
            <a:r>
              <a:rPr lang="en-US" altLang="en-US" dirty="0">
                <a:solidFill>
                  <a:schemeClr val="tx2"/>
                </a:solidFill>
                <a:latin typeface=".VnTime" panose="020B7200000000000000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dirty="0" err="1">
                <a:solidFill>
                  <a:schemeClr val="tx2"/>
                </a:solidFill>
                <a:latin typeface=".VnTime" panose="020B7200000000000000" pitchFamily="34" charset="0"/>
              </a:rPr>
              <a:t>Dùng</a:t>
            </a:r>
            <a:r>
              <a:rPr lang="en-US" altLang="en-US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.VnTime" panose="020B7200000000000000" pitchFamily="34" charset="0"/>
              </a:rPr>
              <a:t>biÓu</a:t>
            </a:r>
            <a:r>
              <a:rPr lang="en-US" altLang="en-US" dirty="0">
                <a:solidFill>
                  <a:schemeClr val="tx2"/>
                </a:solidFill>
                <a:latin typeface=".VnTime" panose="020B7200000000000000" pitchFamily="34" charset="0"/>
              </a:rPr>
              <a:t> ®å ®o¹n th¼ng ?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843" grpId="1"/>
      <p:bldP spid="502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9"/>
          <p:cNvSpPr txBox="1">
            <a:spLocks noChangeArrowheads="1"/>
          </p:cNvSpPr>
          <p:nvPr/>
        </p:nvSpPr>
        <p:spPr bwMode="auto">
          <a:xfrm>
            <a:off x="2193925" y="2324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414779" y="235771"/>
            <a:ext cx="662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a) </a:t>
            </a:r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endParaRPr lang="en-US" sz="2000" b="1" dirty="0"/>
          </a:p>
        </p:txBody>
      </p:sp>
      <p:graphicFrame>
        <p:nvGraphicFramePr>
          <p:cNvPr id="36578" name="Group 73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5797947"/>
              </p:ext>
            </p:extLst>
          </p:nvPr>
        </p:nvGraphicFramePr>
        <p:xfrm>
          <a:off x="1905000" y="716340"/>
          <a:ext cx="4800594" cy="1402040"/>
        </p:xfrm>
        <a:graphic>
          <a:graphicData uri="http://schemas.openxmlformats.org/drawingml/2006/table">
            <a:tbl>
              <a:tblPr/>
              <a:tblGrid>
                <a:gridCol w="728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3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46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81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81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14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97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2211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00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=45 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361" name="Group 52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80383825"/>
              </p:ext>
            </p:extLst>
          </p:nvPr>
        </p:nvGraphicFramePr>
        <p:xfrm>
          <a:off x="2944404" y="6525033"/>
          <a:ext cx="4038600" cy="404813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6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67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67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67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67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262" name="Text Box 422"/>
          <p:cNvSpPr txBox="1">
            <a:spLocks noChangeArrowheads="1"/>
          </p:cNvSpPr>
          <p:nvPr/>
        </p:nvSpPr>
        <p:spPr bwMode="auto">
          <a:xfrm>
            <a:off x="2487204" y="2486433"/>
            <a:ext cx="60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9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8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7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6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5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4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3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2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1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36263" name="Line 423"/>
          <p:cNvSpPr>
            <a:spLocks noChangeShapeType="1"/>
          </p:cNvSpPr>
          <p:nvPr/>
        </p:nvSpPr>
        <p:spPr bwMode="auto">
          <a:xfrm flipV="1">
            <a:off x="2792004" y="2638833"/>
            <a:ext cx="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264" name="Line 424"/>
          <p:cNvSpPr>
            <a:spLocks noChangeShapeType="1"/>
          </p:cNvSpPr>
          <p:nvPr/>
        </p:nvSpPr>
        <p:spPr bwMode="auto">
          <a:xfrm>
            <a:off x="2792004" y="6525033"/>
            <a:ext cx="396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05" name="Text Box 438"/>
          <p:cNvSpPr txBox="1">
            <a:spLocks noChangeArrowheads="1"/>
          </p:cNvSpPr>
          <p:nvPr/>
        </p:nvSpPr>
        <p:spPr bwMode="auto">
          <a:xfrm>
            <a:off x="4697004" y="5305833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36349" name="Line 509"/>
          <p:cNvSpPr>
            <a:spLocks noChangeShapeType="1"/>
          </p:cNvSpPr>
          <p:nvPr/>
        </p:nvSpPr>
        <p:spPr bwMode="auto">
          <a:xfrm flipH="1" flipV="1">
            <a:off x="4163604" y="583923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350" name="Line 510"/>
          <p:cNvSpPr>
            <a:spLocks noChangeShapeType="1"/>
          </p:cNvSpPr>
          <p:nvPr/>
        </p:nvSpPr>
        <p:spPr bwMode="auto">
          <a:xfrm flipV="1">
            <a:off x="4544604" y="5229633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351" name="Line 511"/>
          <p:cNvSpPr>
            <a:spLocks noChangeShapeType="1"/>
          </p:cNvSpPr>
          <p:nvPr/>
        </p:nvSpPr>
        <p:spPr bwMode="auto">
          <a:xfrm flipH="1" flipV="1">
            <a:off x="4925604" y="4315233"/>
            <a:ext cx="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352" name="Line 512"/>
          <p:cNvSpPr>
            <a:spLocks noChangeShapeType="1"/>
          </p:cNvSpPr>
          <p:nvPr/>
        </p:nvSpPr>
        <p:spPr bwMode="auto">
          <a:xfrm flipH="1" flipV="1">
            <a:off x="5306604" y="3324633"/>
            <a:ext cx="0" cy="3200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11" name="Text Box 625"/>
          <p:cNvSpPr txBox="1">
            <a:spLocks noChangeArrowheads="1"/>
          </p:cNvSpPr>
          <p:nvPr/>
        </p:nvSpPr>
        <p:spPr bwMode="auto">
          <a:xfrm>
            <a:off x="2258604" y="5991633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36549" name="Line 709"/>
          <p:cNvSpPr>
            <a:spLocks noChangeShapeType="1"/>
          </p:cNvSpPr>
          <p:nvPr/>
        </p:nvSpPr>
        <p:spPr bwMode="auto">
          <a:xfrm flipH="1" flipV="1">
            <a:off x="3401604" y="583923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50" name="Line 710"/>
          <p:cNvSpPr>
            <a:spLocks noChangeShapeType="1"/>
          </p:cNvSpPr>
          <p:nvPr/>
        </p:nvSpPr>
        <p:spPr bwMode="auto">
          <a:xfrm flipH="1" flipV="1">
            <a:off x="3782604" y="6144033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52" name="Line 712"/>
          <p:cNvSpPr>
            <a:spLocks noChangeShapeType="1"/>
          </p:cNvSpPr>
          <p:nvPr/>
        </p:nvSpPr>
        <p:spPr bwMode="auto">
          <a:xfrm flipV="1">
            <a:off x="6068604" y="4620033"/>
            <a:ext cx="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53" name="Line 713"/>
          <p:cNvSpPr>
            <a:spLocks noChangeShapeType="1"/>
          </p:cNvSpPr>
          <p:nvPr/>
        </p:nvSpPr>
        <p:spPr bwMode="auto">
          <a:xfrm flipV="1">
            <a:off x="5687604" y="3934233"/>
            <a:ext cx="0" cy="2590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64" name="Line 724"/>
          <p:cNvSpPr>
            <a:spLocks noChangeShapeType="1"/>
          </p:cNvSpPr>
          <p:nvPr/>
        </p:nvSpPr>
        <p:spPr bwMode="auto">
          <a:xfrm flipV="1">
            <a:off x="6449604" y="4924833"/>
            <a:ext cx="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67" name="Text Box 727"/>
          <p:cNvSpPr txBox="1">
            <a:spLocks noChangeArrowheads="1"/>
          </p:cNvSpPr>
          <p:nvPr/>
        </p:nvSpPr>
        <p:spPr bwMode="auto">
          <a:xfrm>
            <a:off x="190500" y="2193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b) </a:t>
            </a:r>
            <a:r>
              <a:rPr lang="en-US" sz="2000" b="1" dirty="0" err="1"/>
              <a:t>Biểu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endParaRPr lang="en-US" altLang="en-US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6594" name="Line 754"/>
          <p:cNvSpPr>
            <a:spLocks noChangeShapeType="1"/>
          </p:cNvSpPr>
          <p:nvPr/>
        </p:nvSpPr>
        <p:spPr bwMode="auto">
          <a:xfrm>
            <a:off x="2715804" y="393423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95" name="Line 755"/>
          <p:cNvSpPr>
            <a:spLocks noChangeShapeType="1"/>
          </p:cNvSpPr>
          <p:nvPr/>
        </p:nvSpPr>
        <p:spPr bwMode="auto">
          <a:xfrm>
            <a:off x="2792004" y="492483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96" name="Line 756"/>
          <p:cNvSpPr>
            <a:spLocks noChangeShapeType="1"/>
          </p:cNvSpPr>
          <p:nvPr/>
        </p:nvSpPr>
        <p:spPr bwMode="auto">
          <a:xfrm>
            <a:off x="2792004" y="4620033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97" name="Line 757"/>
          <p:cNvSpPr>
            <a:spLocks noChangeShapeType="1"/>
          </p:cNvSpPr>
          <p:nvPr/>
        </p:nvSpPr>
        <p:spPr bwMode="auto">
          <a:xfrm>
            <a:off x="2792004" y="431523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98" name="Line 758"/>
          <p:cNvSpPr>
            <a:spLocks noChangeShapeType="1"/>
          </p:cNvSpPr>
          <p:nvPr/>
        </p:nvSpPr>
        <p:spPr bwMode="auto">
          <a:xfrm>
            <a:off x="2715804" y="393423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599" name="Line 759"/>
          <p:cNvSpPr>
            <a:spLocks noChangeShapeType="1"/>
          </p:cNvSpPr>
          <p:nvPr/>
        </p:nvSpPr>
        <p:spPr bwMode="auto">
          <a:xfrm>
            <a:off x="2715804" y="393423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600" name="Line 760"/>
          <p:cNvSpPr>
            <a:spLocks noChangeShapeType="1"/>
          </p:cNvSpPr>
          <p:nvPr/>
        </p:nvSpPr>
        <p:spPr bwMode="auto">
          <a:xfrm>
            <a:off x="2715804" y="332463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601" name="Line 761"/>
          <p:cNvSpPr>
            <a:spLocks noChangeShapeType="1"/>
          </p:cNvSpPr>
          <p:nvPr/>
        </p:nvSpPr>
        <p:spPr bwMode="auto">
          <a:xfrm>
            <a:off x="2792004" y="522963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603" name="Line 763"/>
          <p:cNvSpPr>
            <a:spLocks noChangeShapeType="1"/>
          </p:cNvSpPr>
          <p:nvPr/>
        </p:nvSpPr>
        <p:spPr bwMode="auto">
          <a:xfrm>
            <a:off x="2792004" y="614403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604" name="Line 764"/>
          <p:cNvSpPr>
            <a:spLocks noChangeShapeType="1"/>
          </p:cNvSpPr>
          <p:nvPr/>
        </p:nvSpPr>
        <p:spPr bwMode="auto">
          <a:xfrm>
            <a:off x="2792004" y="583923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4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62" grpId="0"/>
      <p:bldP spid="36263" grpId="0" animBg="1"/>
      <p:bldP spid="36264" grpId="0" animBg="1"/>
      <p:bldP spid="36349" grpId="0" animBg="1"/>
      <p:bldP spid="36350" grpId="0" animBg="1"/>
      <p:bldP spid="36351" grpId="0" animBg="1"/>
      <p:bldP spid="36352" grpId="0" animBg="1"/>
      <p:bldP spid="36549" grpId="0" animBg="1"/>
      <p:bldP spid="36550" grpId="0" animBg="1"/>
      <p:bldP spid="36552" grpId="0" animBg="1"/>
      <p:bldP spid="36553" grpId="0" animBg="1"/>
      <p:bldP spid="36564" grpId="0" animBg="1"/>
      <p:bldP spid="36567" grpId="0"/>
      <p:bldP spid="36594" grpId="0" animBg="1"/>
      <p:bldP spid="36595" grpId="0" animBg="1"/>
      <p:bldP spid="36596" grpId="0" animBg="1"/>
      <p:bldP spid="36597" grpId="0" animBg="1"/>
      <p:bldP spid="36598" grpId="0" animBg="1"/>
      <p:bldP spid="36599" grpId="0" animBg="1"/>
      <p:bldP spid="36600" grpId="0" animBg="1"/>
      <p:bldP spid="36601" grpId="0" animBg="1"/>
      <p:bldP spid="36603" grpId="0" animBg="1"/>
      <p:bldP spid="366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1033</Words>
  <Application>Microsoft Office PowerPoint</Application>
  <PresentationFormat>On-screen Show (4:3)</PresentationFormat>
  <Paragraphs>316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Arial</vt:lpstr>
      <vt:lpstr>Calibri</vt:lpstr>
      <vt:lpstr>Tahoma</vt:lpstr>
      <vt:lpstr>Times New Roman</vt:lpstr>
      <vt:lpstr>Wingdings</vt:lpstr>
      <vt:lpstr>Wingdings 3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54</cp:revision>
  <dcterms:created xsi:type="dcterms:W3CDTF">2016-02-17T14:41:23Z</dcterms:created>
  <dcterms:modified xsi:type="dcterms:W3CDTF">2020-04-18T03:34:47Z</dcterms:modified>
</cp:coreProperties>
</file>