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8" r:id="rId5"/>
    <p:sldId id="259" r:id="rId6"/>
    <p:sldId id="261" r:id="rId7"/>
    <p:sldId id="265" r:id="rId8"/>
    <p:sldId id="266" r:id="rId9"/>
    <p:sldId id="267" r:id="rId10"/>
    <p:sldId id="268" r:id="rId11"/>
    <p:sldId id="269" r:id="rId12"/>
    <p:sldId id="270" r:id="rId13"/>
    <p:sldId id="298"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293" r:id="rId27"/>
    <p:sldId id="312" r:id="rId28"/>
    <p:sldId id="313" r:id="rId29"/>
    <p:sldId id="315" r:id="rId30"/>
    <p:sldId id="271"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VNI-Times" pitchFamily="2" charset="0"/>
        <a:ea typeface="+mn-ea"/>
        <a:cs typeface="+mn-cs"/>
      </a:defRPr>
    </a:lvl1pPr>
    <a:lvl2pPr marL="457200" algn="ctr" rtl="0" fontAlgn="base">
      <a:spcBef>
        <a:spcPct val="0"/>
      </a:spcBef>
      <a:spcAft>
        <a:spcPct val="0"/>
      </a:spcAft>
      <a:defRPr kern="1200">
        <a:solidFill>
          <a:schemeClr val="tx1"/>
        </a:solidFill>
        <a:latin typeface="VNI-Times" pitchFamily="2" charset="0"/>
        <a:ea typeface="+mn-ea"/>
        <a:cs typeface="+mn-cs"/>
      </a:defRPr>
    </a:lvl2pPr>
    <a:lvl3pPr marL="914400" algn="ctr" rtl="0" fontAlgn="base">
      <a:spcBef>
        <a:spcPct val="0"/>
      </a:spcBef>
      <a:spcAft>
        <a:spcPct val="0"/>
      </a:spcAft>
      <a:defRPr kern="1200">
        <a:solidFill>
          <a:schemeClr val="tx1"/>
        </a:solidFill>
        <a:latin typeface="VNI-Times" pitchFamily="2" charset="0"/>
        <a:ea typeface="+mn-ea"/>
        <a:cs typeface="+mn-cs"/>
      </a:defRPr>
    </a:lvl3pPr>
    <a:lvl4pPr marL="1371600" algn="ctr" rtl="0" fontAlgn="base">
      <a:spcBef>
        <a:spcPct val="0"/>
      </a:spcBef>
      <a:spcAft>
        <a:spcPct val="0"/>
      </a:spcAft>
      <a:defRPr kern="1200">
        <a:solidFill>
          <a:schemeClr val="tx1"/>
        </a:solidFill>
        <a:latin typeface="VNI-Times" pitchFamily="2" charset="0"/>
        <a:ea typeface="+mn-ea"/>
        <a:cs typeface="+mn-cs"/>
      </a:defRPr>
    </a:lvl4pPr>
    <a:lvl5pPr marL="1828800" algn="ctr" rtl="0" fontAlgn="base">
      <a:spcBef>
        <a:spcPct val="0"/>
      </a:spcBef>
      <a:spcAft>
        <a:spcPct val="0"/>
      </a:spcAft>
      <a:defRPr kern="1200">
        <a:solidFill>
          <a:schemeClr val="tx1"/>
        </a:solidFill>
        <a:latin typeface="VNI-Times" pitchFamily="2" charset="0"/>
        <a:ea typeface="+mn-ea"/>
        <a:cs typeface="+mn-cs"/>
      </a:defRPr>
    </a:lvl5pPr>
    <a:lvl6pPr marL="2286000" algn="l" defTabSz="914400" rtl="0" eaLnBrk="1" latinLnBrk="0" hangingPunct="1">
      <a:defRPr kern="1200">
        <a:solidFill>
          <a:schemeClr val="tx1"/>
        </a:solidFill>
        <a:latin typeface="VNI-Times" pitchFamily="2" charset="0"/>
        <a:ea typeface="+mn-ea"/>
        <a:cs typeface="+mn-cs"/>
      </a:defRPr>
    </a:lvl6pPr>
    <a:lvl7pPr marL="2743200" algn="l" defTabSz="914400" rtl="0" eaLnBrk="1" latinLnBrk="0" hangingPunct="1">
      <a:defRPr kern="1200">
        <a:solidFill>
          <a:schemeClr val="tx1"/>
        </a:solidFill>
        <a:latin typeface="VNI-Times" pitchFamily="2" charset="0"/>
        <a:ea typeface="+mn-ea"/>
        <a:cs typeface="+mn-cs"/>
      </a:defRPr>
    </a:lvl7pPr>
    <a:lvl8pPr marL="3200400" algn="l" defTabSz="914400" rtl="0" eaLnBrk="1" latinLnBrk="0" hangingPunct="1">
      <a:defRPr kern="1200">
        <a:solidFill>
          <a:schemeClr val="tx1"/>
        </a:solidFill>
        <a:latin typeface="VNI-Times" pitchFamily="2" charset="0"/>
        <a:ea typeface="+mn-ea"/>
        <a:cs typeface="+mn-cs"/>
      </a:defRPr>
    </a:lvl8pPr>
    <a:lvl9pPr marL="3657600" algn="l" defTabSz="914400" rtl="0" eaLnBrk="1" latinLnBrk="0" hangingPunct="1">
      <a:defRPr kern="1200">
        <a:solidFill>
          <a:schemeClr val="tx1"/>
        </a:solidFill>
        <a:latin typeface="VNI-Times" pitchFamily="2"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FF00"/>
    <a:srgbClr val="FF00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4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FED4DA6-6759-4E57-9798-2866D2B9BD6E}" type="slidenum">
              <a:rPr lang="en-US"/>
              <a:pPr/>
              <a:t>‹#›</a:t>
            </a:fld>
            <a:endParaRPr lang="en-US"/>
          </a:p>
        </p:txBody>
      </p:sp>
    </p:spTree>
    <p:extLst>
      <p:ext uri="{BB962C8B-B14F-4D97-AF65-F5344CB8AC3E}">
        <p14:creationId xmlns:p14="http://schemas.microsoft.com/office/powerpoint/2010/main" val="55286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F53533-9720-493C-A4CE-07CAD02C82B9}" type="slidenum">
              <a:rPr lang="en-US"/>
              <a:pPr/>
              <a:t>‹#›</a:t>
            </a:fld>
            <a:endParaRPr lang="en-US"/>
          </a:p>
        </p:txBody>
      </p:sp>
    </p:spTree>
    <p:extLst>
      <p:ext uri="{BB962C8B-B14F-4D97-AF65-F5344CB8AC3E}">
        <p14:creationId xmlns:p14="http://schemas.microsoft.com/office/powerpoint/2010/main" val="415584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C5C813-94AF-4EC2-BB12-A8968D23403D}" type="slidenum">
              <a:rPr lang="en-US"/>
              <a:pPr/>
              <a:t>‹#›</a:t>
            </a:fld>
            <a:endParaRPr lang="en-US"/>
          </a:p>
        </p:txBody>
      </p:sp>
    </p:spTree>
    <p:extLst>
      <p:ext uri="{BB962C8B-B14F-4D97-AF65-F5344CB8AC3E}">
        <p14:creationId xmlns:p14="http://schemas.microsoft.com/office/powerpoint/2010/main" val="10380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686D7DC-1600-483B-8B37-F2D83A4EC772}" type="slidenum">
              <a:rPr lang="en-US"/>
              <a:pPr/>
              <a:t>‹#›</a:t>
            </a:fld>
            <a:endParaRPr lang="en-US"/>
          </a:p>
        </p:txBody>
      </p:sp>
    </p:spTree>
    <p:extLst>
      <p:ext uri="{BB962C8B-B14F-4D97-AF65-F5344CB8AC3E}">
        <p14:creationId xmlns:p14="http://schemas.microsoft.com/office/powerpoint/2010/main" val="104102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27550E-38E5-4C80-B21A-C33BD80C94F1}" type="slidenum">
              <a:rPr lang="en-US"/>
              <a:pPr/>
              <a:t>‹#›</a:t>
            </a:fld>
            <a:endParaRPr lang="en-US"/>
          </a:p>
        </p:txBody>
      </p:sp>
    </p:spTree>
    <p:extLst>
      <p:ext uri="{BB962C8B-B14F-4D97-AF65-F5344CB8AC3E}">
        <p14:creationId xmlns:p14="http://schemas.microsoft.com/office/powerpoint/2010/main" val="3305606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BED257-F84E-4CBC-BAFC-CB3501F491FC}" type="slidenum">
              <a:rPr lang="en-US"/>
              <a:pPr/>
              <a:t>‹#›</a:t>
            </a:fld>
            <a:endParaRPr lang="en-US"/>
          </a:p>
        </p:txBody>
      </p:sp>
    </p:spTree>
    <p:extLst>
      <p:ext uri="{BB962C8B-B14F-4D97-AF65-F5344CB8AC3E}">
        <p14:creationId xmlns:p14="http://schemas.microsoft.com/office/powerpoint/2010/main" val="267354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4D9EC2-FD68-4771-87A5-D31BCD08B8C5}" type="slidenum">
              <a:rPr lang="en-US"/>
              <a:pPr/>
              <a:t>‹#›</a:t>
            </a:fld>
            <a:endParaRPr lang="en-US"/>
          </a:p>
        </p:txBody>
      </p:sp>
    </p:spTree>
    <p:extLst>
      <p:ext uri="{BB962C8B-B14F-4D97-AF65-F5344CB8AC3E}">
        <p14:creationId xmlns:p14="http://schemas.microsoft.com/office/powerpoint/2010/main" val="368040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3CBCC52-F335-495F-BDDB-7BA5C9F0116A}" type="slidenum">
              <a:rPr lang="en-US"/>
              <a:pPr/>
              <a:t>‹#›</a:t>
            </a:fld>
            <a:endParaRPr lang="en-US"/>
          </a:p>
        </p:txBody>
      </p:sp>
    </p:spTree>
    <p:extLst>
      <p:ext uri="{BB962C8B-B14F-4D97-AF65-F5344CB8AC3E}">
        <p14:creationId xmlns:p14="http://schemas.microsoft.com/office/powerpoint/2010/main" val="327662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3704FDE-98DD-4E74-A7C4-CA556FD1B5A8}" type="slidenum">
              <a:rPr lang="en-US"/>
              <a:pPr/>
              <a:t>‹#›</a:t>
            </a:fld>
            <a:endParaRPr lang="en-US"/>
          </a:p>
        </p:txBody>
      </p:sp>
    </p:spTree>
    <p:extLst>
      <p:ext uri="{BB962C8B-B14F-4D97-AF65-F5344CB8AC3E}">
        <p14:creationId xmlns:p14="http://schemas.microsoft.com/office/powerpoint/2010/main" val="7300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2AAB512-7722-421C-A8C0-592C0C4E5E01}" type="slidenum">
              <a:rPr lang="en-US"/>
              <a:pPr/>
              <a:t>‹#›</a:t>
            </a:fld>
            <a:endParaRPr lang="en-US"/>
          </a:p>
        </p:txBody>
      </p:sp>
    </p:spTree>
    <p:extLst>
      <p:ext uri="{BB962C8B-B14F-4D97-AF65-F5344CB8AC3E}">
        <p14:creationId xmlns:p14="http://schemas.microsoft.com/office/powerpoint/2010/main" val="355496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DD9BE8-A7B7-4E5E-B612-1358E55EF6C2}" type="slidenum">
              <a:rPr lang="en-US"/>
              <a:pPr/>
              <a:t>‹#›</a:t>
            </a:fld>
            <a:endParaRPr lang="en-US"/>
          </a:p>
        </p:txBody>
      </p:sp>
    </p:spTree>
    <p:extLst>
      <p:ext uri="{BB962C8B-B14F-4D97-AF65-F5344CB8AC3E}">
        <p14:creationId xmlns:p14="http://schemas.microsoft.com/office/powerpoint/2010/main" val="224773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76C4A6-653B-4388-8A4C-8BC5D38391EF}" type="slidenum">
              <a:rPr lang="en-US"/>
              <a:pPr/>
              <a:t>‹#›</a:t>
            </a:fld>
            <a:endParaRPr lang="en-US"/>
          </a:p>
        </p:txBody>
      </p:sp>
    </p:spTree>
    <p:extLst>
      <p:ext uri="{BB962C8B-B14F-4D97-AF65-F5344CB8AC3E}">
        <p14:creationId xmlns:p14="http://schemas.microsoft.com/office/powerpoint/2010/main" val="1266740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88E83C94-7085-4604-9344-D52907CB01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vi.wikipedia.org/wiki/H%C3%ACnh:Tran_Vo.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81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WordArt 6"/>
          <p:cNvSpPr>
            <a:spLocks noChangeArrowheads="1" noChangeShapeType="1" noTextEdit="1"/>
          </p:cNvSpPr>
          <p:nvPr/>
        </p:nvSpPr>
        <p:spPr bwMode="auto">
          <a:xfrm>
            <a:off x="1752600" y="2667000"/>
            <a:ext cx="5791200" cy="1371600"/>
          </a:xfrm>
          <a:prstGeom prst="rect">
            <a:avLst/>
          </a:prstGeom>
        </p:spPr>
        <p:txBody>
          <a:bodyPr wrap="none" fromWordArt="1">
            <a:prstTxWarp prst="textPlain">
              <a:avLst>
                <a:gd name="adj" fmla="val 49500"/>
              </a:avLst>
            </a:prstTxWarp>
          </a:bodyPr>
          <a:lstStyle/>
          <a:p>
            <a:r>
              <a:rPr lang="en-US" sz="3200" b="1" kern="10" smtClean="0">
                <a:ln w="19050">
                  <a:solidFill>
                    <a:srgbClr val="FF3300"/>
                  </a:solidFill>
                  <a:round/>
                  <a:headEnd/>
                  <a:tailEnd/>
                </a:ln>
                <a:solidFill>
                  <a:srgbClr val="0066CC"/>
                </a:solidFill>
                <a:latin typeface="Times New Roman" panose="02020603050405020304" pitchFamily="18" charset="0"/>
                <a:cs typeface="Times New Roman" panose="02020603050405020304" pitchFamily="18" charset="0"/>
              </a:rPr>
              <a:t>TIẾT 25. BÀI 24,25. SỰ </a:t>
            </a:r>
            <a:r>
              <a:rPr lang="en-US" sz="3200" b="1" kern="10">
                <a:ln w="19050">
                  <a:solidFill>
                    <a:srgbClr val="FF3300"/>
                  </a:solidFill>
                  <a:round/>
                  <a:headEnd/>
                  <a:tailEnd/>
                </a:ln>
                <a:solidFill>
                  <a:srgbClr val="0066CC"/>
                </a:solidFill>
                <a:latin typeface="Times New Roman" panose="02020603050405020304" pitchFamily="18" charset="0"/>
                <a:cs typeface="Times New Roman" panose="02020603050405020304" pitchFamily="18" charset="0"/>
              </a:rPr>
              <a:t>NÓNG CHẢY VÀ</a:t>
            </a:r>
          </a:p>
          <a:p>
            <a:r>
              <a:rPr lang="en-US" sz="3200" b="1" kern="10">
                <a:ln w="19050">
                  <a:solidFill>
                    <a:srgbClr val="FF3300"/>
                  </a:solidFill>
                  <a:round/>
                  <a:headEnd/>
                  <a:tailEnd/>
                </a:ln>
                <a:solidFill>
                  <a:srgbClr val="0066CC"/>
                </a:solidFill>
                <a:latin typeface="Times New Roman" panose="02020603050405020304" pitchFamily="18" charset="0"/>
                <a:cs typeface="Times New Roman" panose="02020603050405020304" pitchFamily="18" charset="0"/>
              </a:rPr>
              <a:t> SỰ ĐÔNG ĐẶC</a:t>
            </a:r>
          </a:p>
        </p:txBody>
      </p:sp>
      <p:pic>
        <p:nvPicPr>
          <p:cNvPr id="2053" name="Picture 7"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23622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WordArt 8"/>
          <p:cNvSpPr>
            <a:spLocks noChangeArrowheads="1" noChangeShapeType="1" noTextEdit="1"/>
          </p:cNvSpPr>
          <p:nvPr/>
        </p:nvSpPr>
        <p:spPr bwMode="auto">
          <a:xfrm>
            <a:off x="2057400" y="304800"/>
            <a:ext cx="5181600" cy="1066800"/>
          </a:xfrm>
          <a:prstGeom prst="rect">
            <a:avLst/>
          </a:prstGeom>
        </p:spPr>
        <p:txBody>
          <a:bodyPr wrap="none" fromWordArt="1">
            <a:prstTxWarp prst="textPlain">
              <a:avLst>
                <a:gd name="adj" fmla="val 50000"/>
              </a:avLst>
            </a:prstTxWarp>
          </a:bodyPr>
          <a:lstStyle/>
          <a:p>
            <a:r>
              <a:rPr lang="en-US" sz="3200" b="1" i="1" kern="10">
                <a:ln w="19050">
                  <a:solidFill>
                    <a:srgbClr val="FF3300"/>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VẬT LÝ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0" y="52388"/>
            <a:ext cx="5257800" cy="3378200"/>
          </a:xfrm>
          <a:prstGeom prst="rect">
            <a:avLst/>
          </a:prstGeom>
          <a:solidFill>
            <a:srgbClr val="FF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400" b="1">
                <a:latin typeface="Times New Roman" panose="02020603050405020304" pitchFamily="18" charset="0"/>
              </a:rPr>
              <a:t>  </a:t>
            </a:r>
            <a:r>
              <a:rPr lang="en-US" sz="2400" b="1">
                <a:solidFill>
                  <a:srgbClr val="0000CC"/>
                </a:solidFill>
                <a:latin typeface="Times New Roman" panose="02020603050405020304" pitchFamily="18" charset="0"/>
              </a:rPr>
              <a:t>C</a:t>
            </a:r>
            <a:r>
              <a:rPr lang="en-US" sz="2400" b="1" baseline="-25000">
                <a:solidFill>
                  <a:srgbClr val="0000CC"/>
                </a:solidFill>
                <a:latin typeface="Times New Roman" panose="02020603050405020304" pitchFamily="18" charset="0"/>
              </a:rPr>
              <a:t>5</a:t>
            </a:r>
            <a:r>
              <a:rPr lang="en-US" sz="2400" b="1">
                <a:solidFill>
                  <a:srgbClr val="0000CC"/>
                </a:solidFill>
                <a:latin typeface="Times New Roman" panose="02020603050405020304" pitchFamily="18" charset="0"/>
              </a:rPr>
              <a:t>:  Chọn từ thích hợp trong khung để điền vào chỗ trống trong các câu sau:</a:t>
            </a:r>
          </a:p>
          <a:p>
            <a:pPr algn="just" eaLnBrk="1" hangingPunct="1">
              <a:spcBef>
                <a:spcPct val="50000"/>
              </a:spcBef>
              <a:buFontTx/>
              <a:buAutoNum type="alphaLcParenR"/>
            </a:pPr>
            <a:r>
              <a:rPr lang="en-US" sz="2400" b="1">
                <a:solidFill>
                  <a:srgbClr val="0000CC"/>
                </a:solidFill>
                <a:latin typeface="Times New Roman" panose="02020603050405020304" pitchFamily="18" charset="0"/>
              </a:rPr>
              <a:t>Băng phiến nóng chảy ở …....., nhiệt độ này gọi là nhiệt độ nóng chảy của băng phiến.</a:t>
            </a:r>
          </a:p>
          <a:p>
            <a:pPr algn="just" eaLnBrk="1" hangingPunct="1">
              <a:spcBef>
                <a:spcPct val="50000"/>
              </a:spcBef>
              <a:buFontTx/>
              <a:buAutoNum type="alphaLcParenR"/>
            </a:pPr>
            <a:r>
              <a:rPr lang="en-US" sz="2400" b="1">
                <a:solidFill>
                  <a:srgbClr val="0000CC"/>
                </a:solidFill>
                <a:latin typeface="Times New Roman" panose="02020603050405020304" pitchFamily="18" charset="0"/>
              </a:rPr>
              <a:t>Trong thời gian nóng chảy, nhiệt độ của băng phiến ........................ </a:t>
            </a:r>
          </a:p>
        </p:txBody>
      </p:sp>
      <p:sp>
        <p:nvSpPr>
          <p:cNvPr id="20485" name="Rectangle 5"/>
          <p:cNvSpPr>
            <a:spLocks noChangeArrowheads="1"/>
          </p:cNvSpPr>
          <p:nvPr/>
        </p:nvSpPr>
        <p:spPr bwMode="auto">
          <a:xfrm>
            <a:off x="3657600" y="132238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r>
              <a:rPr lang="en-US" sz="2400" b="1" i="1">
                <a:solidFill>
                  <a:srgbClr val="FF0000"/>
                </a:solidFill>
                <a:latin typeface="Times New Roman" panose="02020603050405020304" pitchFamily="18" charset="0"/>
              </a:rPr>
              <a:t>80</a:t>
            </a:r>
            <a:r>
              <a:rPr lang="en-US" sz="2400" b="1" i="1" baseline="30000">
                <a:solidFill>
                  <a:srgbClr val="FF0000"/>
                </a:solidFill>
                <a:latin typeface="Times New Roman" panose="02020603050405020304" pitchFamily="18" charset="0"/>
              </a:rPr>
              <a:t>0</a:t>
            </a:r>
            <a:r>
              <a:rPr lang="en-US" sz="2400" b="1" i="1">
                <a:solidFill>
                  <a:srgbClr val="FF0000"/>
                </a:solidFill>
                <a:latin typeface="Times New Roman" panose="02020603050405020304" pitchFamily="18" charset="0"/>
              </a:rPr>
              <a:t>C</a:t>
            </a:r>
          </a:p>
        </p:txBody>
      </p:sp>
      <p:sp>
        <p:nvSpPr>
          <p:cNvPr id="20486" name="Rectangle 6"/>
          <p:cNvSpPr>
            <a:spLocks noChangeArrowheads="1"/>
          </p:cNvSpPr>
          <p:nvPr/>
        </p:nvSpPr>
        <p:spPr bwMode="auto">
          <a:xfrm>
            <a:off x="2432050" y="2947988"/>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r>
              <a:rPr lang="en-US" sz="2400" b="1" i="1">
                <a:solidFill>
                  <a:srgbClr val="FF0000"/>
                </a:solidFill>
                <a:latin typeface="Times New Roman" panose="02020603050405020304" pitchFamily="18" charset="0"/>
              </a:rPr>
              <a:t>không thay đổi</a:t>
            </a:r>
          </a:p>
        </p:txBody>
      </p:sp>
      <p:sp>
        <p:nvSpPr>
          <p:cNvPr id="20487" name="Rectangle 7"/>
          <p:cNvSpPr>
            <a:spLocks noChangeArrowheads="1"/>
          </p:cNvSpPr>
          <p:nvPr/>
        </p:nvSpPr>
        <p:spPr bwMode="auto">
          <a:xfrm>
            <a:off x="5410200" y="762000"/>
            <a:ext cx="3581400" cy="990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buFontTx/>
              <a:buChar char="-"/>
            </a:pPr>
            <a:r>
              <a:rPr lang="en-US" sz="2400" b="1">
                <a:latin typeface="Times New Roman" panose="02020603050405020304" pitchFamily="18" charset="0"/>
              </a:rPr>
              <a:t>70</a:t>
            </a:r>
            <a:r>
              <a:rPr lang="en-US" sz="2400" b="1" baseline="30000">
                <a:latin typeface="Times New Roman" panose="02020603050405020304" pitchFamily="18" charset="0"/>
              </a:rPr>
              <a:t>0</a:t>
            </a:r>
            <a:r>
              <a:rPr lang="en-US" sz="2400" b="1">
                <a:latin typeface="Times New Roman" panose="02020603050405020304" pitchFamily="18" charset="0"/>
              </a:rPr>
              <a:t>C, 80</a:t>
            </a:r>
            <a:r>
              <a:rPr lang="en-US" sz="2400" b="1" baseline="30000">
                <a:latin typeface="Times New Roman" panose="02020603050405020304" pitchFamily="18" charset="0"/>
              </a:rPr>
              <a:t>0</a:t>
            </a:r>
            <a:r>
              <a:rPr lang="en-US" sz="2400" b="1">
                <a:latin typeface="Times New Roman" panose="02020603050405020304" pitchFamily="18" charset="0"/>
              </a:rPr>
              <a:t>C, 90</a:t>
            </a:r>
            <a:r>
              <a:rPr lang="en-US" sz="2400" b="1" baseline="30000">
                <a:latin typeface="Times New Roman" panose="02020603050405020304" pitchFamily="18" charset="0"/>
              </a:rPr>
              <a:t>0</a:t>
            </a:r>
            <a:r>
              <a:rPr lang="en-US" sz="2400" b="1">
                <a:latin typeface="Times New Roman" panose="02020603050405020304" pitchFamily="18" charset="0"/>
              </a:rPr>
              <a:t>C</a:t>
            </a:r>
          </a:p>
          <a:p>
            <a:pPr algn="l" eaLnBrk="1" hangingPunct="1"/>
            <a:r>
              <a:rPr lang="en-US" sz="2400" b="1">
                <a:latin typeface="Times New Roman" panose="02020603050405020304" pitchFamily="18" charset="0"/>
              </a:rPr>
              <a:t>- thay đổi, không thay đổi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vertical)">
                                      <p:cBhvr>
                                        <p:cTn id="7" dur="500"/>
                                        <p:tgtEl>
                                          <p:spTgt spid="2048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0487"/>
                                        </p:tgtEl>
                                        <p:attrNameLst>
                                          <p:attrName>style.visibility</p:attrName>
                                        </p:attrNameLst>
                                      </p:cBhvr>
                                      <p:to>
                                        <p:strVal val="visible"/>
                                      </p:to>
                                    </p:set>
                                    <p:anim calcmode="lin" valueType="num">
                                      <p:cBhvr additive="base">
                                        <p:cTn id="10" dur="500" fill="hold"/>
                                        <p:tgtEl>
                                          <p:spTgt spid="20487"/>
                                        </p:tgtEl>
                                        <p:attrNameLst>
                                          <p:attrName>ppt_x</p:attrName>
                                        </p:attrNameLst>
                                      </p:cBhvr>
                                      <p:tavLst>
                                        <p:tav tm="0">
                                          <p:val>
                                            <p:strVal val="#ppt_x"/>
                                          </p:val>
                                        </p:tav>
                                        <p:tav tm="100000">
                                          <p:val>
                                            <p:strVal val="#ppt_x"/>
                                          </p:val>
                                        </p:tav>
                                      </p:tavLst>
                                    </p:anim>
                                    <p:anim calcmode="lin" valueType="num">
                                      <p:cBhvr additive="base">
                                        <p:cTn id="11"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485"/>
                                        </p:tgtEl>
                                        <p:attrNameLst>
                                          <p:attrName>style.visibility</p:attrName>
                                        </p:attrNameLst>
                                      </p:cBhvr>
                                      <p:to>
                                        <p:strVal val="visible"/>
                                      </p:to>
                                    </p:set>
                                    <p:anim calcmode="lin" valueType="num">
                                      <p:cBhvr additive="base">
                                        <p:cTn id="16" dur="500" fill="hold"/>
                                        <p:tgtEl>
                                          <p:spTgt spid="20485"/>
                                        </p:tgtEl>
                                        <p:attrNameLst>
                                          <p:attrName>ppt_x</p:attrName>
                                        </p:attrNameLst>
                                      </p:cBhvr>
                                      <p:tavLst>
                                        <p:tav tm="0">
                                          <p:val>
                                            <p:strVal val="#ppt_x"/>
                                          </p:val>
                                        </p:tav>
                                        <p:tav tm="100000">
                                          <p:val>
                                            <p:strVal val="#ppt_x"/>
                                          </p:val>
                                        </p:tav>
                                      </p:tavLst>
                                    </p:anim>
                                    <p:anim calcmode="lin" valueType="num">
                                      <p:cBhvr additive="base">
                                        <p:cTn id="17"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486"/>
                                        </p:tgtEl>
                                        <p:attrNameLst>
                                          <p:attrName>style.visibility</p:attrName>
                                        </p:attrNameLst>
                                      </p:cBhvr>
                                      <p:to>
                                        <p:strVal val="visible"/>
                                      </p:to>
                                    </p:set>
                                    <p:anim calcmode="lin" valueType="num">
                                      <p:cBhvr additive="base">
                                        <p:cTn id="22" dur="500" fill="hold"/>
                                        <p:tgtEl>
                                          <p:spTgt spid="20486"/>
                                        </p:tgtEl>
                                        <p:attrNameLst>
                                          <p:attrName>ppt_x</p:attrName>
                                        </p:attrNameLst>
                                      </p:cBhvr>
                                      <p:tavLst>
                                        <p:tav tm="0">
                                          <p:val>
                                            <p:strVal val="#ppt_x"/>
                                          </p:val>
                                        </p:tav>
                                        <p:tav tm="100000">
                                          <p:val>
                                            <p:strVal val="#ppt_x"/>
                                          </p:val>
                                        </p:tav>
                                      </p:tavLst>
                                    </p:anim>
                                    <p:anim calcmode="lin" valueType="num">
                                      <p:cBhvr additive="base">
                                        <p:cTn id="23"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autoUpdateAnimBg="0"/>
      <p:bldP spid="20485" grpId="0"/>
      <p:bldP spid="20486" grpId="0"/>
      <p:bldP spid="204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6" name="Group 62"/>
          <p:cNvGraphicFramePr>
            <a:graphicFrameLocks noGrp="1"/>
          </p:cNvGraphicFramePr>
          <p:nvPr>
            <p:ph/>
          </p:nvPr>
        </p:nvGraphicFramePr>
        <p:xfrm>
          <a:off x="3581400" y="644525"/>
          <a:ext cx="5105400" cy="6156552"/>
        </p:xfrm>
        <a:graphic>
          <a:graphicData uri="http://schemas.openxmlformats.org/drawingml/2006/table">
            <a:tbl>
              <a:tblPr/>
              <a:tblGrid>
                <a:gridCol w="2930525"/>
                <a:gridCol w="2174875"/>
              </a:tblGrid>
              <a:tr h="8228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Chất</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AB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rPr>
                        <a:t>Nhiệt độ nóng chảy (</a:t>
                      </a:r>
                      <a:r>
                        <a:rPr kumimoji="0" lang="en-US" sz="2400" b="1" i="0" u="none" strike="noStrike" cap="none" normalizeH="0" baseline="30000" smtClean="0">
                          <a:ln>
                            <a:noFill/>
                          </a:ln>
                          <a:solidFill>
                            <a:srgbClr val="FF0000"/>
                          </a:solidFill>
                          <a:effectLst/>
                          <a:latin typeface="Times New Roman" pitchFamily="18" charset="0"/>
                        </a:rPr>
                        <a:t>o</a:t>
                      </a:r>
                      <a:r>
                        <a:rPr kumimoji="0" lang="en-US" sz="2400" b="1" i="0" u="none" strike="noStrike" cap="none" normalizeH="0" baseline="0" smtClean="0">
                          <a:ln>
                            <a:noFill/>
                          </a:ln>
                          <a:solidFill>
                            <a:srgbClr val="FF0000"/>
                          </a:solidFill>
                          <a:effectLst/>
                          <a:latin typeface="Times New Roman" pitchFamily="18" charset="0"/>
                        </a:rPr>
                        <a:t>C)</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AB0"/>
                    </a:solidFill>
                  </a:tcPr>
                </a:tc>
              </a:tr>
              <a:tr h="761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Vonfam</a:t>
                      </a:r>
                      <a:r>
                        <a:rPr kumimoji="0" lang="en-US" sz="2400" b="1"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(chất làm dây tóc bóng đèn)</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3370</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Thép</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1300</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Đồng</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1083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Vàng</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1064</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Bạc</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960</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Chì</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327</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Kẽm</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232</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Băng phiến</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80</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Nước</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0</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Thuỷ ngân</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-39</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Rượu</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1B10F0"/>
                          </a:solidFill>
                          <a:effectLst/>
                          <a:latin typeface="Times New Roman" pitchFamily="18" charset="0"/>
                        </a:rPr>
                        <a:t>-117</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31" name="Text Box 48"/>
          <p:cNvSpPr txBox="1">
            <a:spLocks noChangeArrowheads="1"/>
          </p:cNvSpPr>
          <p:nvPr/>
        </p:nvSpPr>
        <p:spPr bwMode="auto">
          <a:xfrm>
            <a:off x="3048000" y="14288"/>
            <a:ext cx="617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800" b="1">
                <a:solidFill>
                  <a:srgbClr val="FF0000"/>
                </a:solidFill>
                <a:latin typeface="Times New Roman" panose="02020603050405020304" pitchFamily="18" charset="0"/>
              </a:rPr>
              <a:t>Bảng nhiệt độ nóng chảy của 1 số chất</a:t>
            </a:r>
          </a:p>
        </p:txBody>
      </p:sp>
      <p:sp>
        <p:nvSpPr>
          <p:cNvPr id="12332" name="Text Box 55"/>
          <p:cNvSpPr txBox="1">
            <a:spLocks noChangeArrowheads="1"/>
          </p:cNvSpPr>
          <p:nvPr/>
        </p:nvSpPr>
        <p:spPr bwMode="auto">
          <a:xfrm>
            <a:off x="152400" y="1708150"/>
            <a:ext cx="3429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a:solidFill>
                  <a:srgbClr val="FF0000"/>
                </a:solidFill>
                <a:latin typeface="Arial" panose="020B0604020202020204" pitchFamily="34" charset="0"/>
              </a:rPr>
              <a:t>Đọc và cho biết: </a:t>
            </a:r>
          </a:p>
          <a:p>
            <a:pPr eaLnBrk="1" hangingPunct="1">
              <a:spcBef>
                <a:spcPct val="50000"/>
              </a:spcBef>
            </a:pPr>
            <a:r>
              <a:rPr lang="en-US" sz="2400" b="1">
                <a:latin typeface="Arial" panose="020B0604020202020204" pitchFamily="34" charset="0"/>
              </a:rPr>
              <a:t>Các chất khác nhau có nhiệt độ nóng chảy như thế nào?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ChangeArrowheads="1"/>
          </p:cNvSpPr>
          <p:nvPr/>
        </p:nvSpPr>
        <p:spPr bwMode="auto">
          <a:xfrm>
            <a:off x="0" y="762000"/>
            <a:ext cx="4648200" cy="6096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3315" name="Rectangle 9"/>
          <p:cNvSpPr>
            <a:spLocks noChangeArrowheads="1"/>
          </p:cNvSpPr>
          <p:nvPr/>
        </p:nvSpPr>
        <p:spPr bwMode="auto">
          <a:xfrm>
            <a:off x="0" y="0"/>
            <a:ext cx="9144000" cy="762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3316" name="Text Box 10"/>
          <p:cNvSpPr txBox="1">
            <a:spLocks noChangeArrowheads="1"/>
          </p:cNvSpPr>
          <p:nvPr/>
        </p:nvSpPr>
        <p:spPr bwMode="auto">
          <a:xfrm>
            <a:off x="609600" y="762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800" b="1" u="sng">
                <a:solidFill>
                  <a:srgbClr val="FF0000"/>
                </a:solidFill>
                <a:latin typeface="Times New Roman" panose="02020603050405020304" pitchFamily="18" charset="0"/>
              </a:rPr>
              <a:t>BÀI 24: </a:t>
            </a:r>
            <a:r>
              <a:rPr lang="en-US" sz="2800" b="1">
                <a:solidFill>
                  <a:srgbClr val="FF0000"/>
                </a:solidFill>
                <a:latin typeface="Times New Roman" panose="02020603050405020304" pitchFamily="18" charset="0"/>
              </a:rPr>
              <a:t> SỰ NÓNG CHẢY VÀ SỰ ĐÔNG ĐẶC</a:t>
            </a:r>
            <a:endParaRPr lang="en-US" sz="2800" b="1" u="sng">
              <a:solidFill>
                <a:srgbClr val="FF0000"/>
              </a:solidFill>
              <a:latin typeface="Times New Roman" panose="02020603050405020304" pitchFamily="18" charset="0"/>
            </a:endParaRPr>
          </a:p>
        </p:txBody>
      </p:sp>
      <p:sp>
        <p:nvSpPr>
          <p:cNvPr id="13317" name="Text Box 11"/>
          <p:cNvSpPr txBox="1">
            <a:spLocks noChangeArrowheads="1"/>
          </p:cNvSpPr>
          <p:nvPr/>
        </p:nvSpPr>
        <p:spPr bwMode="auto">
          <a:xfrm>
            <a:off x="0" y="838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I.</a:t>
            </a:r>
            <a:r>
              <a:rPr lang="en-US" sz="2400" b="1">
                <a:latin typeface="Times New Roman" panose="02020603050405020304" pitchFamily="18" charset="0"/>
              </a:rPr>
              <a:t> SỰ NÓNG CHẢY</a:t>
            </a:r>
          </a:p>
        </p:txBody>
      </p:sp>
      <p:sp>
        <p:nvSpPr>
          <p:cNvPr id="13318" name="Text Box 12">
            <a:hlinkClick r:id="rId2" action="ppaction://hlinksldjump"/>
          </p:cNvPr>
          <p:cNvSpPr txBox="1">
            <a:spLocks noChangeArrowheads="1"/>
          </p:cNvSpPr>
          <p:nvPr/>
        </p:nvSpPr>
        <p:spPr bwMode="auto">
          <a:xfrm>
            <a:off x="0" y="12192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1.</a:t>
            </a:r>
            <a:r>
              <a:rPr lang="en-US" sz="2400" b="1">
                <a:latin typeface="Times New Roman" panose="02020603050405020304" pitchFamily="18" charset="0"/>
              </a:rPr>
              <a:t> </a:t>
            </a:r>
            <a:r>
              <a:rPr lang="en-US" sz="2400" b="1" u="sng">
                <a:latin typeface="Times New Roman" panose="02020603050405020304" pitchFamily="18" charset="0"/>
              </a:rPr>
              <a:t>Phân tích kết quả thí nghiệm:</a:t>
            </a:r>
            <a:endParaRPr lang="en-US" sz="2400" b="1">
              <a:latin typeface="Times New Roman" panose="02020603050405020304" pitchFamily="18" charset="0"/>
            </a:endParaRPr>
          </a:p>
        </p:txBody>
      </p:sp>
      <p:sp>
        <p:nvSpPr>
          <p:cNvPr id="23556" name="Text Box 4"/>
          <p:cNvSpPr txBox="1">
            <a:spLocks noChangeArrowheads="1"/>
          </p:cNvSpPr>
          <p:nvPr/>
        </p:nvSpPr>
        <p:spPr bwMode="auto">
          <a:xfrm>
            <a:off x="0" y="1752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2.</a:t>
            </a:r>
            <a:r>
              <a:rPr lang="en-US" sz="2400" b="1">
                <a:latin typeface="Times New Roman" panose="02020603050405020304" pitchFamily="18" charset="0"/>
                <a:cs typeface="Times New Roman" panose="02020603050405020304" pitchFamily="18" charset="0"/>
              </a:rPr>
              <a:t> Rút ra kết luận</a:t>
            </a:r>
          </a:p>
        </p:txBody>
      </p:sp>
      <p:sp>
        <p:nvSpPr>
          <p:cNvPr id="23557" name="Text Box 5"/>
          <p:cNvSpPr txBox="1">
            <a:spLocks noChangeArrowheads="1"/>
          </p:cNvSpPr>
          <p:nvPr/>
        </p:nvSpPr>
        <p:spPr bwMode="auto">
          <a:xfrm>
            <a:off x="76200" y="2514600"/>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buFont typeface="Wingdings" panose="05000000000000000000" pitchFamily="2" charset="2"/>
              <a:buNone/>
            </a:pPr>
            <a:r>
              <a:rPr lang="en-US" sz="2400" b="1">
                <a:solidFill>
                  <a:srgbClr val="FF0000"/>
                </a:solidFill>
                <a:latin typeface="Times New Roman" panose="02020603050405020304" pitchFamily="18" charset="0"/>
              </a:rPr>
              <a:t>* </a:t>
            </a:r>
            <a:r>
              <a:rPr lang="en-US" sz="2400" b="1">
                <a:solidFill>
                  <a:srgbClr val="0000FF"/>
                </a:solidFill>
                <a:latin typeface="Times New Roman" panose="02020603050405020304" pitchFamily="18" charset="0"/>
              </a:rPr>
              <a:t>Sự chuyển từ thể rắn sang thể lỏng gọi là ………………...</a:t>
            </a:r>
          </a:p>
        </p:txBody>
      </p:sp>
      <p:sp>
        <p:nvSpPr>
          <p:cNvPr id="23558" name="Text Box 6"/>
          <p:cNvSpPr txBox="1">
            <a:spLocks noChangeArrowheads="1"/>
          </p:cNvSpPr>
          <p:nvPr/>
        </p:nvSpPr>
        <p:spPr bwMode="auto">
          <a:xfrm>
            <a:off x="76200" y="3429000"/>
            <a:ext cx="426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buFont typeface="Wingdings" panose="05000000000000000000" pitchFamily="2" charset="2"/>
              <a:buNone/>
            </a:pPr>
            <a:r>
              <a:rPr lang="en-US" sz="2400" b="1">
                <a:solidFill>
                  <a:srgbClr val="FF0000"/>
                </a:solidFill>
                <a:latin typeface="Times New Roman" panose="02020603050405020304" pitchFamily="18" charset="0"/>
              </a:rPr>
              <a:t>* </a:t>
            </a:r>
            <a:r>
              <a:rPr lang="en-US" sz="2400" b="1">
                <a:solidFill>
                  <a:srgbClr val="0000FF"/>
                </a:solidFill>
                <a:latin typeface="Times New Roman" panose="02020603050405020304" pitchFamily="18" charset="0"/>
              </a:rPr>
              <a:t>Phần lớn các chất nóng chảy ở một nhiệt độ xác định, nhiệt độ đó gọi là ……………………</a:t>
            </a:r>
          </a:p>
        </p:txBody>
      </p:sp>
      <p:sp>
        <p:nvSpPr>
          <p:cNvPr id="23559" name="Text Box 7"/>
          <p:cNvSpPr txBox="1">
            <a:spLocks noChangeArrowheads="1"/>
          </p:cNvSpPr>
          <p:nvPr/>
        </p:nvSpPr>
        <p:spPr bwMode="auto">
          <a:xfrm>
            <a:off x="76200" y="4800600"/>
            <a:ext cx="403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buFont typeface="Wingdings" panose="05000000000000000000" pitchFamily="2" charset="2"/>
              <a:buNone/>
            </a:pPr>
            <a:r>
              <a:rPr lang="en-US" sz="2400" b="1">
                <a:solidFill>
                  <a:srgbClr val="FF0000"/>
                </a:solidFill>
                <a:latin typeface="Times New Roman" panose="02020603050405020304" pitchFamily="18" charset="0"/>
              </a:rPr>
              <a:t>* </a:t>
            </a:r>
            <a:r>
              <a:rPr lang="en-US" sz="2400" b="1">
                <a:solidFill>
                  <a:srgbClr val="0000FF"/>
                </a:solidFill>
                <a:latin typeface="Times New Roman" panose="02020603050405020304" pitchFamily="18" charset="0"/>
              </a:rPr>
              <a:t>Trong thời gian nóng chảy nhiệt độ của chất ……………</a:t>
            </a:r>
          </a:p>
        </p:txBody>
      </p:sp>
      <p:sp>
        <p:nvSpPr>
          <p:cNvPr id="23570" name="Text Box 18"/>
          <p:cNvSpPr txBox="1">
            <a:spLocks noChangeArrowheads="1"/>
          </p:cNvSpPr>
          <p:nvPr/>
        </p:nvSpPr>
        <p:spPr bwMode="auto">
          <a:xfrm>
            <a:off x="2057400" y="2819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sự nóng chảy</a:t>
            </a:r>
          </a:p>
        </p:txBody>
      </p:sp>
      <p:sp>
        <p:nvSpPr>
          <p:cNvPr id="23571" name="Text Box 19"/>
          <p:cNvSpPr txBox="1">
            <a:spLocks noChangeArrowheads="1"/>
          </p:cNvSpPr>
          <p:nvPr/>
        </p:nvSpPr>
        <p:spPr bwMode="auto">
          <a:xfrm>
            <a:off x="1676400" y="4114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buFont typeface="Wingdings" panose="05000000000000000000" pitchFamily="2" charset="2"/>
              <a:buNone/>
            </a:pPr>
            <a:r>
              <a:rPr lang="en-US" sz="2400" b="1">
                <a:solidFill>
                  <a:srgbClr val="FF0000"/>
                </a:solidFill>
                <a:latin typeface="Times New Roman" panose="02020603050405020304" pitchFamily="18" charset="0"/>
              </a:rPr>
              <a:t>nhiệt độ nóng chảy.</a:t>
            </a:r>
          </a:p>
        </p:txBody>
      </p:sp>
      <p:sp>
        <p:nvSpPr>
          <p:cNvPr id="23572" name="Text Box 20"/>
          <p:cNvSpPr txBox="1">
            <a:spLocks noChangeArrowheads="1"/>
          </p:cNvSpPr>
          <p:nvPr/>
        </p:nvSpPr>
        <p:spPr bwMode="auto">
          <a:xfrm>
            <a:off x="2362200" y="51054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buFont typeface="Wingdings" panose="05000000000000000000" pitchFamily="2" charset="2"/>
              <a:buNone/>
            </a:pPr>
            <a:r>
              <a:rPr lang="en-US" sz="2400" b="1">
                <a:solidFill>
                  <a:srgbClr val="FF0000"/>
                </a:solidFill>
                <a:latin typeface="Times New Roman" panose="02020603050405020304" pitchFamily="18" charset="0"/>
              </a:rPr>
              <a:t>không thay đổi.</a:t>
            </a:r>
          </a:p>
        </p:txBody>
      </p:sp>
      <p:sp>
        <p:nvSpPr>
          <p:cNvPr id="13326" name="Text Box 23"/>
          <p:cNvSpPr txBox="1">
            <a:spLocks noChangeArrowheads="1"/>
          </p:cNvSpPr>
          <p:nvPr/>
        </p:nvSpPr>
        <p:spPr bwMode="auto">
          <a:xfrm>
            <a:off x="4724400" y="10668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itchFamily="18" charset="0"/>
                <a:cs typeface="Times New Roman" pitchFamily="18" charset="0"/>
              </a:rPr>
              <a:t>Tìm cụm từ thích hợp điền vào chỗ trống.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wedge">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wipe(up)">
                                      <p:cBhvr>
                                        <p:cTn id="12" dur="500"/>
                                        <p:tgtEl>
                                          <p:spTgt spid="2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558"/>
                                        </p:tgtEl>
                                        <p:attrNameLst>
                                          <p:attrName>style.visibility</p:attrName>
                                        </p:attrNameLst>
                                      </p:cBhvr>
                                      <p:to>
                                        <p:strVal val="visible"/>
                                      </p:to>
                                    </p:set>
                                    <p:animEffect transition="in" filter="wipe(up)">
                                      <p:cBhvr>
                                        <p:cTn id="17" dur="500"/>
                                        <p:tgtEl>
                                          <p:spTgt spid="235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559"/>
                                        </p:tgtEl>
                                        <p:attrNameLst>
                                          <p:attrName>style.visibility</p:attrName>
                                        </p:attrNameLst>
                                      </p:cBhvr>
                                      <p:to>
                                        <p:strVal val="visible"/>
                                      </p:to>
                                    </p:set>
                                    <p:animEffect transition="in" filter="wipe(up)">
                                      <p:cBhvr>
                                        <p:cTn id="22" dur="500"/>
                                        <p:tgtEl>
                                          <p:spTgt spid="235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570"/>
                                        </p:tgtEl>
                                        <p:attrNameLst>
                                          <p:attrName>style.visibility</p:attrName>
                                        </p:attrNameLst>
                                      </p:cBhvr>
                                      <p:to>
                                        <p:strVal val="visible"/>
                                      </p:to>
                                    </p:set>
                                    <p:anim calcmode="lin" valueType="num">
                                      <p:cBhvr additive="base">
                                        <p:cTn id="27" dur="500" fill="hold"/>
                                        <p:tgtEl>
                                          <p:spTgt spid="23570"/>
                                        </p:tgtEl>
                                        <p:attrNameLst>
                                          <p:attrName>ppt_x</p:attrName>
                                        </p:attrNameLst>
                                      </p:cBhvr>
                                      <p:tavLst>
                                        <p:tav tm="0">
                                          <p:val>
                                            <p:strVal val="#ppt_x"/>
                                          </p:val>
                                        </p:tav>
                                        <p:tav tm="100000">
                                          <p:val>
                                            <p:strVal val="#ppt_x"/>
                                          </p:val>
                                        </p:tav>
                                      </p:tavLst>
                                    </p:anim>
                                    <p:anim calcmode="lin" valueType="num">
                                      <p:cBhvr additive="base">
                                        <p:cTn id="28" dur="500" fill="hold"/>
                                        <p:tgtEl>
                                          <p:spTgt spid="2357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3571"/>
                                        </p:tgtEl>
                                        <p:attrNameLst>
                                          <p:attrName>style.visibility</p:attrName>
                                        </p:attrNameLst>
                                      </p:cBhvr>
                                      <p:to>
                                        <p:strVal val="visible"/>
                                      </p:to>
                                    </p:set>
                                    <p:anim calcmode="lin" valueType="num">
                                      <p:cBhvr additive="base">
                                        <p:cTn id="32" dur="500" fill="hold"/>
                                        <p:tgtEl>
                                          <p:spTgt spid="23571"/>
                                        </p:tgtEl>
                                        <p:attrNameLst>
                                          <p:attrName>ppt_x</p:attrName>
                                        </p:attrNameLst>
                                      </p:cBhvr>
                                      <p:tavLst>
                                        <p:tav tm="0">
                                          <p:val>
                                            <p:strVal val="#ppt_x"/>
                                          </p:val>
                                        </p:tav>
                                        <p:tav tm="100000">
                                          <p:val>
                                            <p:strVal val="#ppt_x"/>
                                          </p:val>
                                        </p:tav>
                                      </p:tavLst>
                                    </p:anim>
                                    <p:anim calcmode="lin" valueType="num">
                                      <p:cBhvr additive="base">
                                        <p:cTn id="33" dur="500" fill="hold"/>
                                        <p:tgtEl>
                                          <p:spTgt spid="2357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23572"/>
                                        </p:tgtEl>
                                        <p:attrNameLst>
                                          <p:attrName>style.visibility</p:attrName>
                                        </p:attrNameLst>
                                      </p:cBhvr>
                                      <p:to>
                                        <p:strVal val="visible"/>
                                      </p:to>
                                    </p:set>
                                    <p:anim calcmode="lin" valueType="num">
                                      <p:cBhvr additive="base">
                                        <p:cTn id="37" dur="500" fill="hold"/>
                                        <p:tgtEl>
                                          <p:spTgt spid="23572"/>
                                        </p:tgtEl>
                                        <p:attrNameLst>
                                          <p:attrName>ppt_x</p:attrName>
                                        </p:attrNameLst>
                                      </p:cBhvr>
                                      <p:tavLst>
                                        <p:tav tm="0">
                                          <p:val>
                                            <p:strVal val="#ppt_x"/>
                                          </p:val>
                                        </p:tav>
                                        <p:tav tm="100000">
                                          <p:val>
                                            <p:strVal val="#ppt_x"/>
                                          </p:val>
                                        </p:tav>
                                      </p:tavLst>
                                    </p:anim>
                                    <p:anim calcmode="lin" valueType="num">
                                      <p:cBhvr additive="base">
                                        <p:cTn id="38"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p:bldP spid="23558" grpId="0"/>
      <p:bldP spid="23559" grpId="0"/>
      <p:bldP spid="23570" grpId="0"/>
      <p:bldP spid="23571" grpId="0"/>
      <p:bldP spid="235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533400"/>
            <a:ext cx="8458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vi-VN" sz="2800"/>
          </a:p>
        </p:txBody>
      </p:sp>
      <p:sp>
        <p:nvSpPr>
          <p:cNvPr id="5124" name="Text Box 4"/>
          <p:cNvSpPr txBox="1">
            <a:spLocks noChangeArrowheads="1"/>
          </p:cNvSpPr>
          <p:nvPr/>
        </p:nvSpPr>
        <p:spPr bwMode="auto">
          <a:xfrm>
            <a:off x="165100" y="533400"/>
            <a:ext cx="411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II. Sự đông đặc:</a:t>
            </a:r>
          </a:p>
        </p:txBody>
      </p:sp>
      <p:sp>
        <p:nvSpPr>
          <p:cNvPr id="5125" name="Text Box 5"/>
          <p:cNvSpPr txBox="1">
            <a:spLocks noChangeArrowheads="1"/>
          </p:cNvSpPr>
          <p:nvPr/>
        </p:nvSpPr>
        <p:spPr bwMode="auto">
          <a:xfrm>
            <a:off x="393700" y="10668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i="1">
                <a:solidFill>
                  <a:schemeClr val="accent2"/>
                </a:solidFill>
                <a:latin typeface="Times New Roman" panose="02020603050405020304" pitchFamily="18" charset="0"/>
                <a:cs typeface="Times New Roman" panose="02020603050405020304" pitchFamily="18" charset="0"/>
              </a:rPr>
              <a:t>1. Dự đóan:</a:t>
            </a:r>
          </a:p>
        </p:txBody>
      </p:sp>
      <p:sp>
        <p:nvSpPr>
          <p:cNvPr id="5126" name="Text Box 6" descr="Bouquet"/>
          <p:cNvSpPr txBox="1">
            <a:spLocks noChangeArrowheads="1"/>
          </p:cNvSpPr>
          <p:nvPr/>
        </p:nvSpPr>
        <p:spPr bwMode="auto">
          <a:xfrm>
            <a:off x="244475" y="1744663"/>
            <a:ext cx="8229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a:latin typeface="Times New Roman" panose="02020603050405020304" pitchFamily="18" charset="0"/>
                <a:cs typeface="Times New Roman" panose="02020603050405020304" pitchFamily="18" charset="0"/>
              </a:rPr>
              <a:t>     Trong thí nghiệm về sự nóng chảy của băng phiến, khi băng phiến được đun nóng, nó nóng dần lên rồi nóng chảy.</a:t>
            </a:r>
          </a:p>
          <a:p>
            <a:pPr algn="just" eaLnBrk="1" hangingPunct="1">
              <a:spcBef>
                <a:spcPct val="50000"/>
              </a:spcBef>
            </a:pPr>
            <a:r>
              <a:rPr lang="en-US" sz="2800" b="1">
                <a:latin typeface="Times New Roman" panose="02020603050405020304" pitchFamily="18" charset="0"/>
                <a:cs typeface="Times New Roman" panose="02020603050405020304" pitchFamily="18" charset="0"/>
              </a:rPr>
              <a:t>     Hãy dự đoán điều gì sẽ </a:t>
            </a:r>
            <a:r>
              <a:rPr lang="en-US" sz="2800" b="1" smtClean="0">
                <a:latin typeface="Times New Roman" panose="02020603050405020304" pitchFamily="18" charset="0"/>
                <a:cs typeface="Times New Roman" panose="02020603050405020304" pitchFamily="18" charset="0"/>
              </a:rPr>
              <a:t>xảy </a:t>
            </a:r>
            <a:r>
              <a:rPr lang="en-US" sz="2800" b="1">
                <a:latin typeface="Times New Roman" panose="02020603050405020304" pitchFamily="18" charset="0"/>
                <a:cs typeface="Times New Roman" panose="02020603050405020304" pitchFamily="18" charset="0"/>
              </a:rPr>
              <a:t>ra đối với băng phiến khi thôi </a:t>
            </a:r>
            <a:r>
              <a:rPr lang="en-US" sz="2800" b="1" i="1" u="sng">
                <a:solidFill>
                  <a:srgbClr val="000000"/>
                </a:solidFill>
                <a:latin typeface="Times New Roman" panose="02020603050405020304" pitchFamily="18" charset="0"/>
                <a:cs typeface="Times New Roman" panose="02020603050405020304" pitchFamily="18" charset="0"/>
              </a:rPr>
              <a:t>không đun nóng và để băng phiến nguội dần</a:t>
            </a:r>
            <a:r>
              <a:rPr lang="en-US" sz="2800" b="1">
                <a:solidFill>
                  <a:srgbClr val="000000"/>
                </a:solidFill>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Hãy viết điều dự đoán đó của em vào vở?</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box(in)">
                                      <p:cBhvr>
                                        <p:cTn id="13" dur="500"/>
                                        <p:tgtEl>
                                          <p:spTgt spid="51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diamond(in)">
                                      <p:cBhvr>
                                        <p:cTn id="1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14288"/>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2800" b="1" i="1">
                <a:solidFill>
                  <a:srgbClr val="990099"/>
                </a:solidFill>
                <a:latin typeface="Times New Roman" panose="02020603050405020304" pitchFamily="18" charset="0"/>
                <a:cs typeface="Times New Roman" panose="02020603050405020304" pitchFamily="18" charset="0"/>
              </a:rPr>
              <a:t>Hãy</a:t>
            </a:r>
            <a:r>
              <a:rPr lang="en-US" sz="4400" b="1" i="1">
                <a:solidFill>
                  <a:srgbClr val="990099"/>
                </a:solidFill>
                <a:latin typeface="Times New Roman" panose="02020603050405020304" pitchFamily="18" charset="0"/>
                <a:cs typeface="Times New Roman" panose="02020603050405020304" pitchFamily="18" charset="0"/>
              </a:rPr>
              <a:t> </a:t>
            </a:r>
            <a:r>
              <a:rPr lang="en-US" sz="2800" b="1" i="1">
                <a:solidFill>
                  <a:srgbClr val="990099"/>
                </a:solidFill>
                <a:latin typeface="Times New Roman" panose="02020603050405020304" pitchFamily="18" charset="0"/>
                <a:cs typeface="Times New Roman" panose="02020603050405020304" pitchFamily="18" charset="0"/>
              </a:rPr>
              <a:t>quan sat hình 24.1 và nêu dụng cụ chính trong thí nghiệm?</a:t>
            </a:r>
          </a:p>
        </p:txBody>
      </p:sp>
      <p:sp>
        <p:nvSpPr>
          <p:cNvPr id="7171" name="Text Box 3"/>
          <p:cNvSpPr txBox="1">
            <a:spLocks noChangeArrowheads="1"/>
          </p:cNvSpPr>
          <p:nvPr/>
        </p:nvSpPr>
        <p:spPr bwMode="auto">
          <a:xfrm>
            <a:off x="381000" y="1025525"/>
            <a:ext cx="42672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3600" b="1">
                <a:latin typeface="Times New Roman" panose="02020603050405020304" pitchFamily="18" charset="0"/>
                <a:cs typeface="Times New Roman" panose="02020603050405020304" pitchFamily="18" charset="0"/>
              </a:rPr>
              <a:t/>
            </a:r>
            <a:br>
              <a:rPr lang="en-US" sz="36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1. Nhiệt kế.</a:t>
            </a:r>
          </a:p>
          <a:p>
            <a:pPr eaLnBrk="1" hangingPunct="1"/>
            <a:r>
              <a:rPr lang="en-US" sz="2800" b="1">
                <a:latin typeface="Times New Roman" panose="02020603050405020304" pitchFamily="18" charset="0"/>
                <a:cs typeface="Times New Roman" panose="02020603050405020304" pitchFamily="18" charset="0"/>
              </a:rPr>
              <a:t>2. Ống nghiệm đựng băng phiến.</a:t>
            </a:r>
          </a:p>
          <a:p>
            <a:pPr eaLnBrk="1" hangingPunct="1"/>
            <a:r>
              <a:rPr lang="en-US" sz="2800" b="1">
                <a:latin typeface="Times New Roman" panose="02020603050405020304" pitchFamily="18" charset="0"/>
                <a:cs typeface="Times New Roman" panose="02020603050405020304" pitchFamily="18" charset="0"/>
              </a:rPr>
              <a:t>3. Cốc thủy tinh chứa nước.</a:t>
            </a:r>
          </a:p>
          <a:p>
            <a:pPr eaLnBrk="1" hangingPunct="1"/>
            <a:r>
              <a:rPr lang="en-US" sz="2800" b="1">
                <a:latin typeface="Times New Roman" panose="02020603050405020304" pitchFamily="18" charset="0"/>
                <a:cs typeface="Times New Roman" panose="02020603050405020304" pitchFamily="18" charset="0"/>
              </a:rPr>
              <a:t>4. Đèn cồn.</a:t>
            </a:r>
          </a:p>
          <a:p>
            <a:pPr eaLnBrk="1" hangingPunct="1"/>
            <a:r>
              <a:rPr lang="en-US" sz="2800" b="1">
                <a:latin typeface="Times New Roman" panose="02020603050405020304" pitchFamily="18" charset="0"/>
                <a:cs typeface="Times New Roman" panose="02020603050405020304" pitchFamily="18" charset="0"/>
              </a:rPr>
              <a:t>5. Giá thí nghiệm.</a:t>
            </a:r>
          </a:p>
        </p:txBody>
      </p:sp>
      <p:pic>
        <p:nvPicPr>
          <p:cNvPr id="15364" name="Picture 4" descr="HA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838" y="685800"/>
            <a:ext cx="282416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6477000" y="49530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rgbClr val="990099"/>
                </a:solidFill>
                <a:latin typeface="Times New Roman" panose="02020603050405020304" pitchFamily="18" charset="0"/>
                <a:cs typeface="Times New Roman" panose="02020603050405020304" pitchFamily="18" charset="0"/>
              </a:rPr>
              <a:t>Hình 24.1</a:t>
            </a:r>
          </a:p>
        </p:txBody>
      </p:sp>
      <p:sp>
        <p:nvSpPr>
          <p:cNvPr id="15366" name="Text Box 6"/>
          <p:cNvSpPr txBox="1">
            <a:spLocks noChangeArrowheads="1"/>
          </p:cNvSpPr>
          <p:nvPr/>
        </p:nvSpPr>
        <p:spPr bwMode="auto">
          <a:xfrm>
            <a:off x="5562600" y="990600"/>
            <a:ext cx="6096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a:latin typeface="Times New Roman" panose="02020603050405020304" pitchFamily="18" charset="0"/>
                <a:cs typeface="Times New Roman" panose="02020603050405020304" pitchFamily="18" charset="0"/>
              </a:rPr>
              <a:t>1</a:t>
            </a:r>
          </a:p>
          <a:p>
            <a:pPr eaLnBrk="1" hangingPunct="1">
              <a:spcBef>
                <a:spcPct val="50000"/>
              </a:spcBef>
            </a:pPr>
            <a:endParaRPr lang="en-US" sz="2800">
              <a:latin typeface="Times New Roman" panose="02020603050405020304" pitchFamily="18" charset="0"/>
              <a:cs typeface="Times New Roman" panose="02020603050405020304" pitchFamily="18" charset="0"/>
            </a:endParaRPr>
          </a:p>
          <a:p>
            <a:pPr eaLnBrk="1" hangingPunct="1">
              <a:spcBef>
                <a:spcPct val="50000"/>
              </a:spcBef>
            </a:pPr>
            <a:r>
              <a:rPr lang="en-US" sz="2800">
                <a:latin typeface="Times New Roman" panose="02020603050405020304" pitchFamily="18" charset="0"/>
                <a:cs typeface="Times New Roman" panose="02020603050405020304" pitchFamily="18" charset="0"/>
              </a:rPr>
              <a:t>2</a:t>
            </a:r>
          </a:p>
          <a:p>
            <a:pPr eaLnBrk="1" hangingPunct="1">
              <a:spcBef>
                <a:spcPct val="50000"/>
              </a:spcBef>
            </a:pPr>
            <a:r>
              <a:rPr lang="en-US" sz="2800">
                <a:latin typeface="Times New Roman" panose="02020603050405020304" pitchFamily="18" charset="0"/>
                <a:cs typeface="Times New Roman" panose="02020603050405020304" pitchFamily="18" charset="0"/>
              </a:rPr>
              <a:t>3</a:t>
            </a:r>
          </a:p>
          <a:p>
            <a:pPr eaLnBrk="1" hangingPunct="1">
              <a:spcBef>
                <a:spcPct val="50000"/>
              </a:spcBef>
            </a:pPr>
            <a:endParaRPr lang="en-US" sz="2800">
              <a:latin typeface="Times New Roman" panose="02020603050405020304" pitchFamily="18" charset="0"/>
              <a:cs typeface="Times New Roman" panose="02020603050405020304" pitchFamily="18" charset="0"/>
            </a:endParaRPr>
          </a:p>
          <a:p>
            <a:pPr eaLnBrk="1" hangingPunct="1">
              <a:spcBef>
                <a:spcPct val="50000"/>
              </a:spcBef>
            </a:pPr>
            <a:r>
              <a:rPr lang="en-US" sz="2800">
                <a:latin typeface="Times New Roman" panose="02020603050405020304" pitchFamily="18" charset="0"/>
                <a:cs typeface="Times New Roman" panose="02020603050405020304" pitchFamily="18" charset="0"/>
              </a:rPr>
              <a:t>4</a:t>
            </a:r>
          </a:p>
          <a:p>
            <a:pPr eaLnBrk="1" hangingPunct="1">
              <a:spcBef>
                <a:spcPct val="50000"/>
              </a:spcBef>
            </a:pPr>
            <a:endParaRPr lang="en-US" sz="2800">
              <a:latin typeface="Times New Roman" panose="02020603050405020304" pitchFamily="18" charset="0"/>
              <a:cs typeface="Times New Roman" panose="02020603050405020304" pitchFamily="18" charset="0"/>
            </a:endParaRPr>
          </a:p>
          <a:p>
            <a:pPr eaLnBrk="1" hangingPunct="1">
              <a:spcBef>
                <a:spcPct val="50000"/>
              </a:spcBef>
            </a:pPr>
            <a:r>
              <a:rPr lang="en-US" sz="2800">
                <a:latin typeface="Times New Roman" panose="02020603050405020304" pitchFamily="18" charset="0"/>
                <a:cs typeface="Times New Roman" panose="02020603050405020304" pitchFamily="18" charset="0"/>
              </a:rPr>
              <a:t>5</a:t>
            </a:r>
          </a:p>
        </p:txBody>
      </p:sp>
      <p:sp>
        <p:nvSpPr>
          <p:cNvPr id="15367" name="Line 7"/>
          <p:cNvSpPr>
            <a:spLocks noChangeShapeType="1"/>
          </p:cNvSpPr>
          <p:nvPr/>
        </p:nvSpPr>
        <p:spPr bwMode="auto">
          <a:xfrm>
            <a:off x="5791200" y="1295400"/>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 name="Line 8"/>
          <p:cNvSpPr>
            <a:spLocks noChangeShapeType="1"/>
          </p:cNvSpPr>
          <p:nvPr/>
        </p:nvSpPr>
        <p:spPr bwMode="auto">
          <a:xfrm flipV="1">
            <a:off x="5791200" y="2286000"/>
            <a:ext cx="990600" cy="304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9"/>
          <p:cNvSpPr>
            <a:spLocks noChangeShapeType="1"/>
          </p:cNvSpPr>
          <p:nvPr/>
        </p:nvSpPr>
        <p:spPr bwMode="auto">
          <a:xfrm>
            <a:off x="5867400" y="3200400"/>
            <a:ext cx="762000" cy="152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10"/>
          <p:cNvSpPr>
            <a:spLocks noChangeShapeType="1"/>
          </p:cNvSpPr>
          <p:nvPr/>
        </p:nvSpPr>
        <p:spPr bwMode="auto">
          <a:xfrm>
            <a:off x="5867400" y="4495800"/>
            <a:ext cx="1066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11"/>
          <p:cNvSpPr>
            <a:spLocks noChangeShapeType="1"/>
          </p:cNvSpPr>
          <p:nvPr/>
        </p:nvSpPr>
        <p:spPr bwMode="auto">
          <a:xfrm flipV="1">
            <a:off x="5791200" y="4114800"/>
            <a:ext cx="2133600" cy="1676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wipe(up)">
                                      <p:cBhvr>
                                        <p:cTn id="11" dur="5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263525" y="5257800"/>
            <a:ext cx="1565275" cy="381000"/>
            <a:chOff x="0" y="3377"/>
            <a:chExt cx="816" cy="96"/>
          </a:xfrm>
        </p:grpSpPr>
        <p:sp>
          <p:nvSpPr>
            <p:cNvPr id="16494" name="AutoShape 3"/>
            <p:cNvSpPr>
              <a:spLocks noChangeArrowheads="1"/>
            </p:cNvSpPr>
            <p:nvPr/>
          </p:nvSpPr>
          <p:spPr bwMode="auto">
            <a:xfrm>
              <a:off x="384" y="3377"/>
              <a:ext cx="43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6495" name="AutoShape 4"/>
            <p:cNvSpPr>
              <a:spLocks noChangeArrowheads="1"/>
            </p:cNvSpPr>
            <p:nvPr/>
          </p:nvSpPr>
          <p:spPr bwMode="auto">
            <a:xfrm>
              <a:off x="0" y="3408"/>
              <a:ext cx="480" cy="48"/>
            </a:xfrm>
            <a:prstGeom prst="rightArrow">
              <a:avLst>
                <a:gd name="adj1" fmla="val 50000"/>
                <a:gd name="adj2" fmla="val 2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sp>
        <p:nvSpPr>
          <p:cNvPr id="16387" name="AutoShape 5"/>
          <p:cNvSpPr>
            <a:spLocks noChangeArrowheads="1"/>
          </p:cNvSpPr>
          <p:nvPr/>
        </p:nvSpPr>
        <p:spPr bwMode="auto">
          <a:xfrm>
            <a:off x="536575" y="6629400"/>
            <a:ext cx="2511425" cy="2286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388" name="Line 6"/>
          <p:cNvSpPr>
            <a:spLocks noChangeShapeType="1"/>
          </p:cNvSpPr>
          <p:nvPr/>
        </p:nvSpPr>
        <p:spPr bwMode="auto">
          <a:xfrm>
            <a:off x="841375" y="1231900"/>
            <a:ext cx="0" cy="5410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7"/>
          <p:cNvGrpSpPr>
            <a:grpSpLocks/>
          </p:cNvGrpSpPr>
          <p:nvPr/>
        </p:nvGrpSpPr>
        <p:grpSpPr bwMode="auto">
          <a:xfrm>
            <a:off x="533400" y="5410200"/>
            <a:ext cx="1295400" cy="152400"/>
            <a:chOff x="0" y="3377"/>
            <a:chExt cx="816" cy="96"/>
          </a:xfrm>
        </p:grpSpPr>
        <p:sp>
          <p:nvSpPr>
            <p:cNvPr id="16492" name="AutoShape 8"/>
            <p:cNvSpPr>
              <a:spLocks noChangeArrowheads="1"/>
            </p:cNvSpPr>
            <p:nvPr/>
          </p:nvSpPr>
          <p:spPr bwMode="auto">
            <a:xfrm>
              <a:off x="384" y="3377"/>
              <a:ext cx="43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6493" name="AutoShape 9"/>
            <p:cNvSpPr>
              <a:spLocks noChangeArrowheads="1"/>
            </p:cNvSpPr>
            <p:nvPr/>
          </p:nvSpPr>
          <p:spPr bwMode="auto">
            <a:xfrm>
              <a:off x="0" y="3408"/>
              <a:ext cx="480" cy="48"/>
            </a:xfrm>
            <a:prstGeom prst="rightArrow">
              <a:avLst>
                <a:gd name="adj1" fmla="val 50000"/>
                <a:gd name="adj2" fmla="val 2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8" name="Group 10"/>
          <p:cNvGrpSpPr>
            <a:grpSpLocks/>
          </p:cNvGrpSpPr>
          <p:nvPr/>
        </p:nvGrpSpPr>
        <p:grpSpPr bwMode="auto">
          <a:xfrm>
            <a:off x="990600" y="5334000"/>
            <a:ext cx="749300" cy="1314450"/>
            <a:chOff x="4236" y="2913"/>
            <a:chExt cx="472" cy="828"/>
          </a:xfrm>
        </p:grpSpPr>
        <p:sp>
          <p:nvSpPr>
            <p:cNvPr id="16471" name="Oval 11"/>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72" name="AutoShape 12"/>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73" name="Oval 13"/>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74" name="Oval 14"/>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75" name="Freeform 15"/>
            <p:cNvSpPr>
              <a:spLocks/>
            </p:cNvSpPr>
            <p:nvPr/>
          </p:nvSpPr>
          <p:spPr bwMode="auto">
            <a:xfrm flipH="1">
              <a:off x="4532" y="3344"/>
              <a:ext cx="47" cy="92"/>
            </a:xfrm>
            <a:custGeom>
              <a:avLst/>
              <a:gdLst>
                <a:gd name="T0" fmla="*/ 35 w 48"/>
                <a:gd name="T1" fmla="*/ 0 h 144"/>
                <a:gd name="T2" fmla="*/ 35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76" name="Freeform 16"/>
            <p:cNvSpPr>
              <a:spLocks/>
            </p:cNvSpPr>
            <p:nvPr/>
          </p:nvSpPr>
          <p:spPr bwMode="auto">
            <a:xfrm>
              <a:off x="4356" y="3345"/>
              <a:ext cx="47" cy="92"/>
            </a:xfrm>
            <a:custGeom>
              <a:avLst/>
              <a:gdLst>
                <a:gd name="T0" fmla="*/ 35 w 48"/>
                <a:gd name="T1" fmla="*/ 0 h 144"/>
                <a:gd name="T2" fmla="*/ 35 w 48"/>
                <a:gd name="T3" fmla="*/ 1 h 144"/>
                <a:gd name="T4" fmla="*/ 0 w 48"/>
                <a:gd name="T5" fmla="*/ 1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77" name="AutoShape 17"/>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78" name="Freeform 18"/>
            <p:cNvSpPr>
              <a:spLocks/>
            </p:cNvSpPr>
            <p:nvPr/>
          </p:nvSpPr>
          <p:spPr bwMode="auto">
            <a:xfrm>
              <a:off x="4371" y="3357"/>
              <a:ext cx="231" cy="370"/>
            </a:xfrm>
            <a:custGeom>
              <a:avLst/>
              <a:gdLst>
                <a:gd name="T0" fmla="*/ 6 w 288"/>
                <a:gd name="T1" fmla="*/ 0 h 462"/>
                <a:gd name="T2" fmla="*/ 7 w 288"/>
                <a:gd name="T3" fmla="*/ 6 h 462"/>
                <a:gd name="T4" fmla="*/ 9 w 288"/>
                <a:gd name="T5" fmla="*/ 11 h 462"/>
                <a:gd name="T6" fmla="*/ 15 w 288"/>
                <a:gd name="T7" fmla="*/ 19 h 462"/>
                <a:gd name="T8" fmla="*/ 6 w 288"/>
                <a:gd name="T9" fmla="*/ 24 h 462"/>
                <a:gd name="T10" fmla="*/ 2 w 288"/>
                <a:gd name="T11" fmla="*/ 21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1" name="Arc 19"/>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a:extLst/>
          </p:spPr>
          <p:txBody>
            <a:bodyPr wrap="none" anchor="ctr"/>
            <a:lstStyle/>
            <a:p>
              <a:pPr>
                <a:defRPr/>
              </a:pPr>
              <a:endParaRPr lang="en-US">
                <a:latin typeface="Times New Roman" pitchFamily="18" charset="0"/>
                <a:cs typeface="Times New Roman" pitchFamily="18" charset="0"/>
              </a:endParaRPr>
            </a:p>
          </p:txBody>
        </p:sp>
        <p:sp>
          <p:nvSpPr>
            <p:cNvPr id="16480" name="Arc 20"/>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81" name="Oval 21"/>
            <p:cNvSpPr>
              <a:spLocks noChangeArrowheads="1"/>
            </p:cNvSpPr>
            <p:nvPr/>
          </p:nvSpPr>
          <p:spPr bwMode="auto">
            <a:xfrm>
              <a:off x="4394" y="3258"/>
              <a:ext cx="149" cy="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82" name="Arc 22"/>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3" name="Arc 23"/>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4" name="Arc 24"/>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5" name="Arc 25"/>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6" name="AutoShape 26"/>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487" name="Arc 27"/>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8" name="Line 28"/>
            <p:cNvSpPr>
              <a:spLocks noChangeShapeType="1"/>
            </p:cNvSpPr>
            <p:nvPr/>
          </p:nvSpPr>
          <p:spPr bwMode="auto">
            <a:xfrm>
              <a:off x="4422" y="3282"/>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 name="Line 29"/>
            <p:cNvSpPr>
              <a:spLocks noChangeShapeType="1"/>
            </p:cNvSpPr>
            <p:nvPr/>
          </p:nvSpPr>
          <p:spPr bwMode="auto">
            <a:xfrm>
              <a:off x="4514" y="3280"/>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Freeform 30"/>
            <p:cNvSpPr>
              <a:spLocks/>
            </p:cNvSpPr>
            <p:nvPr/>
          </p:nvSpPr>
          <p:spPr bwMode="auto">
            <a:xfrm>
              <a:off x="4421" y="3285"/>
              <a:ext cx="91" cy="37"/>
            </a:xfrm>
            <a:custGeom>
              <a:avLst/>
              <a:gdLst>
                <a:gd name="T0" fmla="*/ 1 w 91"/>
                <a:gd name="T1" fmla="*/ 0 h 37"/>
                <a:gd name="T2" fmla="*/ 91 w 91"/>
                <a:gd name="T3" fmla="*/ 2 h 37"/>
                <a:gd name="T4" fmla="*/ 90 w 91"/>
                <a:gd name="T5" fmla="*/ 17 h 37"/>
                <a:gd name="T6" fmla="*/ 1 w 91"/>
                <a:gd name="T7" fmla="*/ 17 h 37"/>
                <a:gd name="T8" fmla="*/ 1 w 91"/>
                <a:gd name="T9" fmla="*/ 0 h 37"/>
              </a:gdLst>
              <a:ahLst/>
              <a:cxnLst>
                <a:cxn ang="0">
                  <a:pos x="T0" y="T1"/>
                </a:cxn>
                <a:cxn ang="0">
                  <a:pos x="T2" y="T3"/>
                </a:cxn>
                <a:cxn ang="0">
                  <a:pos x="T4" y="T5"/>
                </a:cxn>
                <a:cxn ang="0">
                  <a:pos x="T6" y="T7"/>
                </a:cxn>
                <a:cxn ang="0">
                  <a:pos x="T8" y="T9"/>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a:extLst/>
          </p:spPr>
          <p:txBody>
            <a:bodyPr/>
            <a:lstStyle/>
            <a:p>
              <a:pPr>
                <a:defRPr/>
              </a:pPr>
              <a:endParaRPr lang="en-US">
                <a:latin typeface="Times New Roman" pitchFamily="18" charset="0"/>
                <a:cs typeface="Times New Roman" pitchFamily="18" charset="0"/>
              </a:endParaRPr>
            </a:p>
          </p:txBody>
        </p:sp>
        <p:pic>
          <p:nvPicPr>
            <p:cNvPr id="16491" name="Picture 31" descr="Lua do cle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83" y="2913"/>
              <a:ext cx="17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32"/>
          <p:cNvGrpSpPr>
            <a:grpSpLocks/>
          </p:cNvGrpSpPr>
          <p:nvPr/>
        </p:nvGrpSpPr>
        <p:grpSpPr bwMode="auto">
          <a:xfrm>
            <a:off x="914400" y="4267200"/>
            <a:ext cx="996950" cy="1457325"/>
            <a:chOff x="4916" y="2869"/>
            <a:chExt cx="628" cy="918"/>
          </a:xfrm>
        </p:grpSpPr>
        <p:sp>
          <p:nvSpPr>
            <p:cNvPr id="5" name="AutoShape 33"/>
            <p:cNvSpPr>
              <a:spLocks noChangeArrowheads="1"/>
            </p:cNvSpPr>
            <p:nvPr/>
          </p:nvSpPr>
          <p:spPr bwMode="auto">
            <a:xfrm flipV="1">
              <a:off x="4956" y="2884"/>
              <a:ext cx="547" cy="843"/>
            </a:xfrm>
            <a:prstGeom prst="can">
              <a:avLst>
                <a:gd name="adj" fmla="val 32271"/>
              </a:avLst>
            </a:prstGeom>
            <a:gradFill rotWithShape="1">
              <a:gsLst>
                <a:gs pos="0">
                  <a:srgbClr val="66CCFF">
                    <a:alpha val="80000"/>
                  </a:srgbClr>
                </a:gs>
                <a:gs pos="50000">
                  <a:srgbClr val="FFFFFF"/>
                </a:gs>
                <a:gs pos="100000">
                  <a:srgbClr val="66CCFF">
                    <a:alpha val="80000"/>
                  </a:srgbClr>
                </a:gs>
              </a:gsLst>
              <a:lin ang="0" scaled="1"/>
            </a:gradFill>
            <a:ln>
              <a:noFill/>
            </a:ln>
            <a:effectLst/>
            <a:extLst/>
          </p:spPr>
          <p:txBody>
            <a:bodyPr wrap="none" anchor="ctr"/>
            <a:lstStyle/>
            <a:p>
              <a:pPr>
                <a:defRPr/>
              </a:pPr>
              <a:endParaRPr lang="en-US">
                <a:latin typeface="Times New Roman" pitchFamily="18" charset="0"/>
                <a:cs typeface="Times New Roman" pitchFamily="18" charset="0"/>
              </a:endParaRPr>
            </a:p>
          </p:txBody>
        </p:sp>
        <p:sp>
          <p:nvSpPr>
            <p:cNvPr id="16433" name="Oval 34"/>
            <p:cNvSpPr>
              <a:spLocks noChangeArrowheads="1"/>
            </p:cNvSpPr>
            <p:nvPr/>
          </p:nvSpPr>
          <p:spPr bwMode="auto">
            <a:xfrm>
              <a:off x="4916" y="2869"/>
              <a:ext cx="628" cy="230"/>
            </a:xfrm>
            <a:prstGeom prst="ellipse">
              <a:avLst/>
            </a:pr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6" name="Oval 35"/>
            <p:cNvSpPr>
              <a:spLocks noChangeArrowheads="1"/>
            </p:cNvSpPr>
            <p:nvPr/>
          </p:nvSpPr>
          <p:spPr bwMode="auto">
            <a:xfrm>
              <a:off x="4953" y="2890"/>
              <a:ext cx="555" cy="202"/>
            </a:xfrm>
            <a:prstGeom prst="ellipse">
              <a:avLst/>
            </a:prstGeom>
            <a:gradFill rotWithShape="1">
              <a:gsLst>
                <a:gs pos="0">
                  <a:schemeClr val="bg1"/>
                </a:gs>
                <a:gs pos="50000">
                  <a:srgbClr val="66CCFF">
                    <a:alpha val="80000"/>
                  </a:srgbClr>
                </a:gs>
                <a:gs pos="100000">
                  <a:schemeClr val="bg1"/>
                </a:gs>
              </a:gsLst>
              <a:lin ang="0" scaled="1"/>
            </a:gradFill>
            <a:ln w="9525">
              <a:solidFill>
                <a:srgbClr val="C0C0C0"/>
              </a:solidFill>
              <a:round/>
              <a:headEnd/>
              <a:tailEnd/>
            </a:ln>
            <a:effectLst/>
            <a:extLst/>
          </p:spPr>
          <p:txBody>
            <a:bodyPr wrap="none" anchor="ctr"/>
            <a:lstStyle/>
            <a:p>
              <a:pPr>
                <a:defRPr/>
              </a:pPr>
              <a:endParaRPr lang="en-US">
                <a:latin typeface="Times New Roman" pitchFamily="18" charset="0"/>
                <a:cs typeface="Times New Roman" pitchFamily="18" charset="0"/>
              </a:endParaRPr>
            </a:p>
          </p:txBody>
        </p:sp>
        <p:sp>
          <p:nvSpPr>
            <p:cNvPr id="16435" name="Oval 36"/>
            <p:cNvSpPr>
              <a:spLocks noChangeArrowheads="1"/>
            </p:cNvSpPr>
            <p:nvPr/>
          </p:nvSpPr>
          <p:spPr bwMode="auto">
            <a:xfrm>
              <a:off x="5006" y="3554"/>
              <a:ext cx="453" cy="165"/>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36" name="Arc 37"/>
            <p:cNvSpPr>
              <a:spLocks/>
            </p:cNvSpPr>
            <p:nvPr/>
          </p:nvSpPr>
          <p:spPr bwMode="auto">
            <a:xfrm>
              <a:off x="4976" y="3540"/>
              <a:ext cx="513" cy="98"/>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37" name="Oval 38"/>
            <p:cNvSpPr>
              <a:spLocks noChangeArrowheads="1"/>
            </p:cNvSpPr>
            <p:nvPr/>
          </p:nvSpPr>
          <p:spPr bwMode="auto">
            <a:xfrm>
              <a:off x="4958" y="3135"/>
              <a:ext cx="547" cy="202"/>
            </a:xfrm>
            <a:prstGeom prst="ellipse">
              <a:avLst/>
            </a:prstGeom>
            <a:solidFill>
              <a:srgbClr val="FFFFFF">
                <a:alpha val="50195"/>
              </a:srgbClr>
            </a:solidFill>
            <a:ln w="9525">
              <a:solidFill>
                <a:srgbClr val="3399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38" name="Arc 39"/>
            <p:cNvSpPr>
              <a:spLocks/>
            </p:cNvSpPr>
            <p:nvPr/>
          </p:nvSpPr>
          <p:spPr bwMode="auto">
            <a:xfrm flipV="1">
              <a:off x="4958" y="3217"/>
              <a:ext cx="546" cy="119"/>
            </a:xfrm>
            <a:custGeom>
              <a:avLst/>
              <a:gdLst>
                <a:gd name="T0" fmla="*/ 0 w 43147"/>
                <a:gd name="T1" fmla="*/ 0 h 25386"/>
                <a:gd name="T2" fmla="*/ 0 w 43147"/>
                <a:gd name="T3" fmla="*/ 0 h 25386"/>
                <a:gd name="T4" fmla="*/ 0 w 43147"/>
                <a:gd name="T5" fmla="*/ 0 h 25386"/>
                <a:gd name="T6" fmla="*/ 0 60000 65536"/>
                <a:gd name="T7" fmla="*/ 0 60000 65536"/>
                <a:gd name="T8" fmla="*/ 0 60000 65536"/>
                <a:gd name="T9" fmla="*/ 0 w 43147"/>
                <a:gd name="T10" fmla="*/ 0 h 25386"/>
                <a:gd name="T11" fmla="*/ 43147 w 43147"/>
                <a:gd name="T12" fmla="*/ 25386 h 25386"/>
              </a:gdLst>
              <a:ahLst/>
              <a:cxnLst>
                <a:cxn ang="T6">
                  <a:pos x="T0" y="T1"/>
                </a:cxn>
                <a:cxn ang="T7">
                  <a:pos x="T2" y="T3"/>
                </a:cxn>
                <a:cxn ang="T8">
                  <a:pos x="T4" y="T5"/>
                </a:cxn>
              </a:cxnLst>
              <a:rect l="T9" t="T10" r="T11" b="T12"/>
              <a:pathLst>
                <a:path w="43147" h="25386" fill="none" extrusionOk="0">
                  <a:moveTo>
                    <a:pt x="334" y="25385"/>
                  </a:moveTo>
                  <a:cubicBezTo>
                    <a:pt x="111" y="24136"/>
                    <a:pt x="0" y="22869"/>
                    <a:pt x="0" y="21600"/>
                  </a:cubicBezTo>
                  <a:cubicBezTo>
                    <a:pt x="0" y="9670"/>
                    <a:pt x="9670" y="0"/>
                    <a:pt x="21600" y="0"/>
                  </a:cubicBezTo>
                  <a:cubicBezTo>
                    <a:pt x="32945" y="-1"/>
                    <a:pt x="42356" y="8777"/>
                    <a:pt x="43147" y="20094"/>
                  </a:cubicBezTo>
                </a:path>
                <a:path w="43147" h="25386" stroke="0" extrusionOk="0">
                  <a:moveTo>
                    <a:pt x="334" y="25385"/>
                  </a:moveTo>
                  <a:cubicBezTo>
                    <a:pt x="111" y="24136"/>
                    <a:pt x="0" y="22869"/>
                    <a:pt x="0" y="21600"/>
                  </a:cubicBezTo>
                  <a:cubicBezTo>
                    <a:pt x="0" y="9670"/>
                    <a:pt x="9670" y="0"/>
                    <a:pt x="21600" y="0"/>
                  </a:cubicBezTo>
                  <a:cubicBezTo>
                    <a:pt x="32945" y="-1"/>
                    <a:pt x="42356" y="8777"/>
                    <a:pt x="43147" y="20094"/>
                  </a:cubicBezTo>
                  <a:lnTo>
                    <a:pt x="21600" y="21600"/>
                  </a:lnTo>
                  <a:lnTo>
                    <a:pt x="334" y="25385"/>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39" name="Freeform 40"/>
            <p:cNvSpPr>
              <a:spLocks/>
            </p:cNvSpPr>
            <p:nvPr/>
          </p:nvSpPr>
          <p:spPr bwMode="auto">
            <a:xfrm flipH="1">
              <a:off x="4931" y="2970"/>
              <a:ext cx="78" cy="700"/>
            </a:xfrm>
            <a:custGeom>
              <a:avLst/>
              <a:gdLst>
                <a:gd name="T0" fmla="*/ 1 w 114"/>
                <a:gd name="T1" fmla="*/ 22 h 688"/>
                <a:gd name="T2" fmla="*/ 1 w 114"/>
                <a:gd name="T3" fmla="*/ 117 h 688"/>
                <a:gd name="T4" fmla="*/ 1 w 114"/>
                <a:gd name="T5" fmla="*/ 728 h 688"/>
                <a:gd name="T6" fmla="*/ 0 w 114"/>
                <a:gd name="T7" fmla="*/ 862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0" name="Freeform 41"/>
            <p:cNvSpPr>
              <a:spLocks/>
            </p:cNvSpPr>
            <p:nvPr/>
          </p:nvSpPr>
          <p:spPr bwMode="auto">
            <a:xfrm>
              <a:off x="5459" y="2962"/>
              <a:ext cx="78" cy="700"/>
            </a:xfrm>
            <a:custGeom>
              <a:avLst/>
              <a:gdLst>
                <a:gd name="T0" fmla="*/ 1 w 114"/>
                <a:gd name="T1" fmla="*/ 22 h 688"/>
                <a:gd name="T2" fmla="*/ 1 w 114"/>
                <a:gd name="T3" fmla="*/ 117 h 688"/>
                <a:gd name="T4" fmla="*/ 1 w 114"/>
                <a:gd name="T5" fmla="*/ 728 h 688"/>
                <a:gd name="T6" fmla="*/ 0 w 114"/>
                <a:gd name="T7" fmla="*/ 862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1" name="Oval 42"/>
            <p:cNvSpPr>
              <a:spLocks noChangeArrowheads="1"/>
            </p:cNvSpPr>
            <p:nvPr/>
          </p:nvSpPr>
          <p:spPr bwMode="auto">
            <a:xfrm>
              <a:off x="5162" y="3385"/>
              <a:ext cx="173" cy="173"/>
            </a:xfrm>
            <a:prstGeom prst="ellipse">
              <a:avLst/>
            </a:prstGeom>
            <a:gradFill rotWithShape="1">
              <a:gsLst>
                <a:gs pos="0">
                  <a:srgbClr val="66CCFF"/>
                </a:gs>
                <a:gs pos="100000">
                  <a:srgbClr val="2F5E76"/>
                </a:gs>
              </a:gsLst>
              <a:path path="shape">
                <a:fillToRect l="50000" t="50000" r="50000" b="50000"/>
              </a:path>
            </a:gradFill>
            <a:ln w="9525">
              <a:solidFill>
                <a:schemeClr val="accent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7" name="Freeform 43"/>
            <p:cNvSpPr>
              <a:spLocks/>
            </p:cNvSpPr>
            <p:nvPr/>
          </p:nvSpPr>
          <p:spPr bwMode="auto">
            <a:xfrm>
              <a:off x="4958" y="3007"/>
              <a:ext cx="547" cy="780"/>
            </a:xfrm>
            <a:custGeom>
              <a:avLst/>
              <a:gdLst>
                <a:gd name="T0" fmla="*/ 0 w 547"/>
                <a:gd name="T1" fmla="*/ 0 h 780"/>
                <a:gd name="T2" fmla="*/ 547 w 547"/>
                <a:gd name="T3" fmla="*/ 0 h 780"/>
                <a:gd name="T4" fmla="*/ 547 w 547"/>
                <a:gd name="T5" fmla="*/ 639 h 780"/>
                <a:gd name="T6" fmla="*/ 0 w 547"/>
                <a:gd name="T7" fmla="*/ 639 h 780"/>
                <a:gd name="T8" fmla="*/ 0 w 547"/>
                <a:gd name="T9" fmla="*/ 0 h 780"/>
              </a:gdLst>
              <a:ahLst/>
              <a:cxnLst>
                <a:cxn ang="0">
                  <a:pos x="T0" y="T1"/>
                </a:cxn>
                <a:cxn ang="0">
                  <a:pos x="T2" y="T3"/>
                </a:cxn>
                <a:cxn ang="0">
                  <a:pos x="T4" y="T5"/>
                </a:cxn>
                <a:cxn ang="0">
                  <a:pos x="T6" y="T7"/>
                </a:cxn>
                <a:cxn ang="0">
                  <a:pos x="T8" y="T9"/>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gradFill rotWithShape="1">
              <a:gsLst>
                <a:gs pos="0">
                  <a:srgbClr val="66CCFF">
                    <a:alpha val="60001"/>
                  </a:srgbClr>
                </a:gs>
                <a:gs pos="50000">
                  <a:schemeClr val="bg1">
                    <a:alpha val="80000"/>
                  </a:schemeClr>
                </a:gs>
                <a:gs pos="100000">
                  <a:srgbClr val="66CCFF">
                    <a:alpha val="60001"/>
                  </a:srgbClr>
                </a:gs>
              </a:gsLst>
              <a:lin ang="0" scaled="1"/>
            </a:gradFill>
            <a:ln>
              <a:noFill/>
            </a:ln>
            <a:effectLst/>
            <a:extLst/>
          </p:spPr>
          <p:txBody>
            <a:bodyPr/>
            <a:lstStyle/>
            <a:p>
              <a:pPr>
                <a:defRPr/>
              </a:pPr>
              <a:endParaRPr lang="en-US">
                <a:latin typeface="Times New Roman" pitchFamily="18" charset="0"/>
                <a:cs typeface="Times New Roman" pitchFamily="18" charset="0"/>
              </a:endParaRPr>
            </a:p>
          </p:txBody>
        </p:sp>
        <p:grpSp>
          <p:nvGrpSpPr>
            <p:cNvPr id="16445" name="Group 44"/>
            <p:cNvGrpSpPr>
              <a:grpSpLocks/>
            </p:cNvGrpSpPr>
            <p:nvPr/>
          </p:nvGrpSpPr>
          <p:grpSpPr bwMode="auto">
            <a:xfrm>
              <a:off x="5207" y="3147"/>
              <a:ext cx="189" cy="571"/>
              <a:chOff x="2643" y="2630"/>
              <a:chExt cx="189" cy="571"/>
            </a:xfrm>
          </p:grpSpPr>
          <p:sp>
            <p:nvSpPr>
              <p:cNvPr id="16448" name="Text Box 45"/>
              <p:cNvSpPr txBox="1">
                <a:spLocks noChangeArrowheads="1"/>
              </p:cNvSpPr>
              <p:nvPr/>
            </p:nvSpPr>
            <p:spPr bwMode="auto">
              <a:xfrm>
                <a:off x="2738" y="3076"/>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600" b="1">
                    <a:solidFill>
                      <a:srgbClr val="CC0000"/>
                    </a:solidFill>
                    <a:latin typeface="Times New Roman" panose="02020603050405020304" pitchFamily="18" charset="0"/>
                    <a:cs typeface="Times New Roman" panose="02020603050405020304" pitchFamily="18" charset="0"/>
                  </a:rPr>
                  <a:t>50</a:t>
                </a:r>
              </a:p>
            </p:txBody>
          </p:sp>
          <p:sp>
            <p:nvSpPr>
              <p:cNvPr id="16449" name="Line 46"/>
              <p:cNvSpPr>
                <a:spLocks noChangeShapeType="1"/>
              </p:cNvSpPr>
              <p:nvPr/>
            </p:nvSpPr>
            <p:spPr bwMode="auto">
              <a:xfrm>
                <a:off x="2643" y="2694"/>
                <a:ext cx="0" cy="50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0" name="Line 47"/>
              <p:cNvSpPr>
                <a:spLocks noChangeShapeType="1"/>
              </p:cNvSpPr>
              <p:nvPr/>
            </p:nvSpPr>
            <p:spPr bwMode="auto">
              <a:xfrm>
                <a:off x="2645" y="3201"/>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1" name="Line 48"/>
              <p:cNvSpPr>
                <a:spLocks noChangeShapeType="1"/>
              </p:cNvSpPr>
              <p:nvPr/>
            </p:nvSpPr>
            <p:spPr bwMode="auto">
              <a:xfrm>
                <a:off x="2645" y="3010"/>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2" name="Line 49"/>
              <p:cNvSpPr>
                <a:spLocks noChangeShapeType="1"/>
              </p:cNvSpPr>
              <p:nvPr/>
            </p:nvSpPr>
            <p:spPr bwMode="auto">
              <a:xfrm>
                <a:off x="2648" y="2814"/>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3" name="Line 50"/>
              <p:cNvSpPr>
                <a:spLocks noChangeShapeType="1"/>
              </p:cNvSpPr>
              <p:nvPr/>
            </p:nvSpPr>
            <p:spPr bwMode="auto">
              <a:xfrm>
                <a:off x="2643" y="2880"/>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4" name="Line 51"/>
              <p:cNvSpPr>
                <a:spLocks noChangeShapeType="1"/>
              </p:cNvSpPr>
              <p:nvPr/>
            </p:nvSpPr>
            <p:spPr bwMode="auto">
              <a:xfrm>
                <a:off x="2643" y="2947"/>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52"/>
              <p:cNvSpPr>
                <a:spLocks noChangeShapeType="1"/>
              </p:cNvSpPr>
              <p:nvPr/>
            </p:nvSpPr>
            <p:spPr bwMode="auto">
              <a:xfrm>
                <a:off x="2643" y="3075"/>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Line 53"/>
              <p:cNvSpPr>
                <a:spLocks noChangeShapeType="1"/>
              </p:cNvSpPr>
              <p:nvPr/>
            </p:nvSpPr>
            <p:spPr bwMode="auto">
              <a:xfrm>
                <a:off x="2643" y="3141"/>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7" name="Line 54"/>
              <p:cNvSpPr>
                <a:spLocks noChangeShapeType="1"/>
              </p:cNvSpPr>
              <p:nvPr/>
            </p:nvSpPr>
            <p:spPr bwMode="auto">
              <a:xfrm>
                <a:off x="2643" y="2843"/>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8" name="Line 55"/>
              <p:cNvSpPr>
                <a:spLocks noChangeShapeType="1"/>
              </p:cNvSpPr>
              <p:nvPr/>
            </p:nvSpPr>
            <p:spPr bwMode="auto">
              <a:xfrm>
                <a:off x="2643" y="2915"/>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9" name="Line 56"/>
              <p:cNvSpPr>
                <a:spLocks noChangeShapeType="1"/>
              </p:cNvSpPr>
              <p:nvPr/>
            </p:nvSpPr>
            <p:spPr bwMode="auto">
              <a:xfrm>
                <a:off x="2643" y="2978"/>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0" name="Line 57"/>
              <p:cNvSpPr>
                <a:spLocks noChangeShapeType="1"/>
              </p:cNvSpPr>
              <p:nvPr/>
            </p:nvSpPr>
            <p:spPr bwMode="auto">
              <a:xfrm>
                <a:off x="2643" y="3044"/>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1" name="Line 58"/>
              <p:cNvSpPr>
                <a:spLocks noChangeShapeType="1"/>
              </p:cNvSpPr>
              <p:nvPr/>
            </p:nvSpPr>
            <p:spPr bwMode="auto">
              <a:xfrm>
                <a:off x="2643" y="3107"/>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2" name="Line 59"/>
              <p:cNvSpPr>
                <a:spLocks noChangeShapeType="1"/>
              </p:cNvSpPr>
              <p:nvPr/>
            </p:nvSpPr>
            <p:spPr bwMode="auto">
              <a:xfrm>
                <a:off x="2643" y="3173"/>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3" name="Text Box 60"/>
              <p:cNvSpPr txBox="1">
                <a:spLocks noChangeArrowheads="1"/>
              </p:cNvSpPr>
              <p:nvPr/>
            </p:nvSpPr>
            <p:spPr bwMode="auto">
              <a:xfrm>
                <a:off x="2713" y="2980"/>
                <a:ext cx="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600" b="1">
                    <a:solidFill>
                      <a:srgbClr val="CC0000"/>
                    </a:solidFill>
                    <a:latin typeface="Times New Roman" panose="02020603050405020304" pitchFamily="18" charset="0"/>
                    <a:cs typeface="Times New Roman" panose="02020603050405020304" pitchFamily="18" charset="0"/>
                  </a:rPr>
                  <a:t>100</a:t>
                </a:r>
              </a:p>
            </p:txBody>
          </p:sp>
          <p:sp>
            <p:nvSpPr>
              <p:cNvPr id="16464" name="Text Box 61"/>
              <p:cNvSpPr txBox="1">
                <a:spLocks noChangeArrowheads="1"/>
              </p:cNvSpPr>
              <p:nvPr/>
            </p:nvSpPr>
            <p:spPr bwMode="auto">
              <a:xfrm>
                <a:off x="2713" y="2893"/>
                <a:ext cx="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600" b="1">
                    <a:solidFill>
                      <a:srgbClr val="CC0000"/>
                    </a:solidFill>
                    <a:latin typeface="Times New Roman" panose="02020603050405020304" pitchFamily="18" charset="0"/>
                    <a:cs typeface="Times New Roman" panose="02020603050405020304" pitchFamily="18" charset="0"/>
                  </a:rPr>
                  <a:t>150</a:t>
                </a:r>
              </a:p>
            </p:txBody>
          </p:sp>
          <p:sp>
            <p:nvSpPr>
              <p:cNvPr id="16465" name="Text Box 62"/>
              <p:cNvSpPr txBox="1">
                <a:spLocks noChangeArrowheads="1"/>
              </p:cNvSpPr>
              <p:nvPr/>
            </p:nvSpPr>
            <p:spPr bwMode="auto">
              <a:xfrm>
                <a:off x="2712" y="2787"/>
                <a:ext cx="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600" b="1">
                    <a:solidFill>
                      <a:srgbClr val="CC0000"/>
                    </a:solidFill>
                    <a:latin typeface="Times New Roman" panose="02020603050405020304" pitchFamily="18" charset="0"/>
                    <a:cs typeface="Times New Roman" panose="02020603050405020304" pitchFamily="18" charset="0"/>
                  </a:rPr>
                  <a:t>200</a:t>
                </a:r>
              </a:p>
            </p:txBody>
          </p:sp>
          <p:sp>
            <p:nvSpPr>
              <p:cNvPr id="16466" name="Text Box 63"/>
              <p:cNvSpPr txBox="1">
                <a:spLocks noChangeArrowheads="1"/>
              </p:cNvSpPr>
              <p:nvPr/>
            </p:nvSpPr>
            <p:spPr bwMode="auto">
              <a:xfrm>
                <a:off x="2717" y="2630"/>
                <a:ext cx="1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600" b="1">
                    <a:solidFill>
                      <a:srgbClr val="CC0000"/>
                    </a:solidFill>
                    <a:latin typeface="Times New Roman" panose="02020603050405020304" pitchFamily="18" charset="0"/>
                    <a:cs typeface="Times New Roman" panose="02020603050405020304" pitchFamily="18" charset="0"/>
                  </a:rPr>
                  <a:t>Cm</a:t>
                </a:r>
                <a:r>
                  <a:rPr lang="en-US" sz="600" b="1" baseline="30000">
                    <a:solidFill>
                      <a:srgbClr val="CC0000"/>
                    </a:solidFill>
                    <a:latin typeface="Times New Roman" panose="02020603050405020304" pitchFamily="18" charset="0"/>
                    <a:cs typeface="Times New Roman" panose="02020603050405020304" pitchFamily="18" charset="0"/>
                  </a:rPr>
                  <a:t>3</a:t>
                </a:r>
              </a:p>
            </p:txBody>
          </p:sp>
          <p:sp>
            <p:nvSpPr>
              <p:cNvPr id="16467" name="Line 64"/>
              <p:cNvSpPr>
                <a:spLocks noChangeShapeType="1"/>
              </p:cNvSpPr>
              <p:nvPr/>
            </p:nvSpPr>
            <p:spPr bwMode="auto">
              <a:xfrm>
                <a:off x="2643" y="2748"/>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8" name="Line 65"/>
              <p:cNvSpPr>
                <a:spLocks noChangeShapeType="1"/>
              </p:cNvSpPr>
              <p:nvPr/>
            </p:nvSpPr>
            <p:spPr bwMode="auto">
              <a:xfrm>
                <a:off x="2643" y="2717"/>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9" name="Line 66"/>
              <p:cNvSpPr>
                <a:spLocks noChangeShapeType="1"/>
              </p:cNvSpPr>
              <p:nvPr/>
            </p:nvSpPr>
            <p:spPr bwMode="auto">
              <a:xfrm>
                <a:off x="2643" y="2783"/>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70" name="Text Box 67"/>
              <p:cNvSpPr txBox="1">
                <a:spLocks noChangeArrowheads="1"/>
              </p:cNvSpPr>
              <p:nvPr/>
            </p:nvSpPr>
            <p:spPr bwMode="auto">
              <a:xfrm>
                <a:off x="2713" y="2690"/>
                <a:ext cx="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600" b="1">
                    <a:solidFill>
                      <a:srgbClr val="CC0000"/>
                    </a:solidFill>
                    <a:latin typeface="Times New Roman" panose="02020603050405020304" pitchFamily="18" charset="0"/>
                    <a:cs typeface="Times New Roman" panose="02020603050405020304" pitchFamily="18" charset="0"/>
                  </a:rPr>
                  <a:t>250</a:t>
                </a:r>
              </a:p>
            </p:txBody>
          </p:sp>
        </p:grpSp>
        <p:sp>
          <p:nvSpPr>
            <p:cNvPr id="16446" name="Arc 68"/>
            <p:cNvSpPr>
              <a:spLocks/>
            </p:cNvSpPr>
            <p:nvPr/>
          </p:nvSpPr>
          <p:spPr bwMode="auto">
            <a:xfrm flipV="1">
              <a:off x="4916" y="2959"/>
              <a:ext cx="628" cy="141"/>
            </a:xfrm>
            <a:custGeom>
              <a:avLst/>
              <a:gdLst>
                <a:gd name="T0" fmla="*/ 0 w 43200"/>
                <a:gd name="T1" fmla="*/ 0 h 26484"/>
                <a:gd name="T2" fmla="*/ 0 w 43200"/>
                <a:gd name="T3" fmla="*/ 0 h 26484"/>
                <a:gd name="T4" fmla="*/ 0 w 43200"/>
                <a:gd name="T5" fmla="*/ 0 h 26484"/>
                <a:gd name="T6" fmla="*/ 0 60000 65536"/>
                <a:gd name="T7" fmla="*/ 0 60000 65536"/>
                <a:gd name="T8" fmla="*/ 0 60000 65536"/>
                <a:gd name="T9" fmla="*/ 0 w 43200"/>
                <a:gd name="T10" fmla="*/ 0 h 26484"/>
                <a:gd name="T11" fmla="*/ 43200 w 43200"/>
                <a:gd name="T12" fmla="*/ 26484 h 26484"/>
              </a:gdLst>
              <a:ahLst/>
              <a:cxnLst>
                <a:cxn ang="T6">
                  <a:pos x="T0" y="T1"/>
                </a:cxn>
                <a:cxn ang="T7">
                  <a:pos x="T2" y="T3"/>
                </a:cxn>
                <a:cxn ang="T8">
                  <a:pos x="T4" y="T5"/>
                </a:cxn>
              </a:cxnLst>
              <a:rect l="T9" t="T10" r="T11" b="T12"/>
              <a:pathLst>
                <a:path w="43200" h="26484" fill="none"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path>
                <a:path w="43200" h="26484" stroke="0"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lnTo>
                    <a:pt x="21600" y="21600"/>
                  </a:lnTo>
                  <a:lnTo>
                    <a:pt x="559" y="26483"/>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47" name="Arc 69"/>
            <p:cNvSpPr>
              <a:spLocks/>
            </p:cNvSpPr>
            <p:nvPr/>
          </p:nvSpPr>
          <p:spPr bwMode="auto">
            <a:xfrm flipV="1">
              <a:off x="4973" y="3634"/>
              <a:ext cx="511" cy="91"/>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6392" name="Group 70"/>
          <p:cNvGrpSpPr>
            <a:grpSpLocks/>
          </p:cNvGrpSpPr>
          <p:nvPr/>
        </p:nvGrpSpPr>
        <p:grpSpPr bwMode="auto">
          <a:xfrm>
            <a:off x="1295400" y="1122363"/>
            <a:ext cx="231775" cy="3962400"/>
            <a:chOff x="2256" y="576"/>
            <a:chExt cx="144" cy="2880"/>
          </a:xfrm>
        </p:grpSpPr>
        <p:sp>
          <p:nvSpPr>
            <p:cNvPr id="16427" name="Oval 71"/>
            <p:cNvSpPr>
              <a:spLocks noChangeArrowheads="1"/>
            </p:cNvSpPr>
            <p:nvPr/>
          </p:nvSpPr>
          <p:spPr bwMode="auto">
            <a:xfrm>
              <a:off x="2256" y="3360"/>
              <a:ext cx="144" cy="96"/>
            </a:xfrm>
            <a:prstGeom prst="ellipse">
              <a:avLst/>
            </a:prstGeom>
            <a:solidFill>
              <a:srgbClr val="FF0066"/>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28" name="Line 72"/>
            <p:cNvSpPr>
              <a:spLocks noChangeShapeType="1"/>
            </p:cNvSpPr>
            <p:nvPr/>
          </p:nvSpPr>
          <p:spPr bwMode="auto">
            <a:xfrm flipH="1">
              <a:off x="2317" y="576"/>
              <a:ext cx="0" cy="2784"/>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73"/>
            <p:cNvSpPr>
              <a:spLocks noChangeShapeType="1"/>
            </p:cNvSpPr>
            <p:nvPr/>
          </p:nvSpPr>
          <p:spPr bwMode="auto">
            <a:xfrm>
              <a:off x="2317" y="2400"/>
              <a:ext cx="0" cy="96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66" name="Line 74"/>
          <p:cNvSpPr>
            <a:spLocks noChangeShapeType="1"/>
          </p:cNvSpPr>
          <p:nvPr/>
        </p:nvSpPr>
        <p:spPr bwMode="auto">
          <a:xfrm>
            <a:off x="1385888" y="1371600"/>
            <a:ext cx="0" cy="838200"/>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7" name="Line 75"/>
          <p:cNvSpPr>
            <a:spLocks noChangeShapeType="1"/>
          </p:cNvSpPr>
          <p:nvPr/>
        </p:nvSpPr>
        <p:spPr bwMode="auto">
          <a:xfrm>
            <a:off x="1392238" y="2119313"/>
            <a:ext cx="0" cy="152400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AutoShape 76"/>
          <p:cNvSpPr>
            <a:spLocks noChangeArrowheads="1"/>
          </p:cNvSpPr>
          <p:nvPr/>
        </p:nvSpPr>
        <p:spPr bwMode="auto">
          <a:xfrm>
            <a:off x="1222375" y="3886200"/>
            <a:ext cx="381000" cy="1600200"/>
          </a:xfrm>
          <a:prstGeom prst="can">
            <a:avLst>
              <a:gd name="adj" fmla="val 56661"/>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396" name="Line 77"/>
          <p:cNvSpPr>
            <a:spLocks noChangeShapeType="1"/>
          </p:cNvSpPr>
          <p:nvPr/>
        </p:nvSpPr>
        <p:spPr bwMode="auto">
          <a:xfrm>
            <a:off x="1374775" y="21336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6397" name="Group 78"/>
          <p:cNvGrpSpPr>
            <a:grpSpLocks/>
          </p:cNvGrpSpPr>
          <p:nvPr/>
        </p:nvGrpSpPr>
        <p:grpSpPr bwMode="auto">
          <a:xfrm>
            <a:off x="536575" y="1371600"/>
            <a:ext cx="1066800" cy="76200"/>
            <a:chOff x="1200" y="925"/>
            <a:chExt cx="672" cy="48"/>
          </a:xfrm>
        </p:grpSpPr>
        <p:sp>
          <p:nvSpPr>
            <p:cNvPr id="16425" name="Line 79"/>
            <p:cNvSpPr>
              <a:spLocks noChangeShapeType="1"/>
            </p:cNvSpPr>
            <p:nvPr/>
          </p:nvSpPr>
          <p:spPr bwMode="auto">
            <a:xfrm>
              <a:off x="1200" y="960"/>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AutoShape 80"/>
            <p:cNvSpPr>
              <a:spLocks noChangeArrowheads="1"/>
            </p:cNvSpPr>
            <p:nvPr/>
          </p:nvSpPr>
          <p:spPr bwMode="auto">
            <a:xfrm>
              <a:off x="1680" y="925"/>
              <a:ext cx="1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grpSp>
      <p:grpSp>
        <p:nvGrpSpPr>
          <p:cNvPr id="16398" name="Group 81"/>
          <p:cNvGrpSpPr>
            <a:grpSpLocks/>
          </p:cNvGrpSpPr>
          <p:nvPr/>
        </p:nvGrpSpPr>
        <p:grpSpPr bwMode="auto">
          <a:xfrm>
            <a:off x="533400" y="1371600"/>
            <a:ext cx="949325" cy="76200"/>
            <a:chOff x="1200" y="925"/>
            <a:chExt cx="672" cy="48"/>
          </a:xfrm>
        </p:grpSpPr>
        <p:sp>
          <p:nvSpPr>
            <p:cNvPr id="16423" name="Line 82"/>
            <p:cNvSpPr>
              <a:spLocks noChangeShapeType="1"/>
            </p:cNvSpPr>
            <p:nvPr/>
          </p:nvSpPr>
          <p:spPr bwMode="auto">
            <a:xfrm>
              <a:off x="1200" y="960"/>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AutoShape 83"/>
            <p:cNvSpPr>
              <a:spLocks noChangeArrowheads="1"/>
            </p:cNvSpPr>
            <p:nvPr/>
          </p:nvSpPr>
          <p:spPr bwMode="auto">
            <a:xfrm>
              <a:off x="1680" y="925"/>
              <a:ext cx="1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grpSp>
      <p:sp>
        <p:nvSpPr>
          <p:cNvPr id="16399" name="Text Box 84"/>
          <p:cNvSpPr txBox="1">
            <a:spLocks noChangeArrowheads="1"/>
          </p:cNvSpPr>
          <p:nvPr/>
        </p:nvSpPr>
        <p:spPr bwMode="auto">
          <a:xfrm>
            <a:off x="1752600" y="1905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a:solidFill>
                  <a:srgbClr val="FF0066"/>
                </a:solidFill>
                <a:latin typeface="Times New Roman" panose="02020603050405020304" pitchFamily="18" charset="0"/>
                <a:cs typeface="Times New Roman" panose="02020603050405020304" pitchFamily="18" charset="0"/>
              </a:rPr>
              <a:t>80</a:t>
            </a:r>
            <a:r>
              <a:rPr lang="en-US" sz="2400" b="1" baseline="30000">
                <a:solidFill>
                  <a:srgbClr val="FF0066"/>
                </a:solidFill>
                <a:latin typeface="Times New Roman" panose="02020603050405020304" pitchFamily="18" charset="0"/>
                <a:cs typeface="Times New Roman" panose="02020603050405020304" pitchFamily="18" charset="0"/>
              </a:rPr>
              <a:t>0</a:t>
            </a:r>
            <a:r>
              <a:rPr lang="en-US" sz="2400" b="1">
                <a:solidFill>
                  <a:srgbClr val="FF0066"/>
                </a:solidFill>
                <a:latin typeface="Times New Roman" panose="02020603050405020304" pitchFamily="18" charset="0"/>
                <a:cs typeface="Times New Roman" panose="02020603050405020304" pitchFamily="18" charset="0"/>
              </a:rPr>
              <a:t>C</a:t>
            </a:r>
          </a:p>
        </p:txBody>
      </p:sp>
      <p:sp>
        <p:nvSpPr>
          <p:cNvPr id="16400" name="Line 85"/>
          <p:cNvSpPr>
            <a:spLocks noChangeShapeType="1"/>
          </p:cNvSpPr>
          <p:nvPr/>
        </p:nvSpPr>
        <p:spPr bwMode="auto">
          <a:xfrm>
            <a:off x="1374775" y="35052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Text Box 86"/>
          <p:cNvSpPr txBox="1">
            <a:spLocks noChangeArrowheads="1"/>
          </p:cNvSpPr>
          <p:nvPr/>
        </p:nvSpPr>
        <p:spPr bwMode="auto">
          <a:xfrm>
            <a:off x="1752600" y="3276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60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C</a:t>
            </a:r>
          </a:p>
        </p:txBody>
      </p:sp>
      <p:grpSp>
        <p:nvGrpSpPr>
          <p:cNvPr id="14" name="Group 87"/>
          <p:cNvGrpSpPr>
            <a:grpSpLocks/>
          </p:cNvGrpSpPr>
          <p:nvPr/>
        </p:nvGrpSpPr>
        <p:grpSpPr bwMode="auto">
          <a:xfrm>
            <a:off x="1222375" y="4572000"/>
            <a:ext cx="381000" cy="838200"/>
            <a:chOff x="1632" y="2880"/>
            <a:chExt cx="240" cy="528"/>
          </a:xfrm>
        </p:grpSpPr>
        <p:sp>
          <p:nvSpPr>
            <p:cNvPr id="16406" name="AutoShape 88"/>
            <p:cNvSpPr>
              <a:spLocks noChangeArrowheads="1"/>
            </p:cNvSpPr>
            <p:nvPr/>
          </p:nvSpPr>
          <p:spPr bwMode="auto">
            <a:xfrm>
              <a:off x="1680" y="3168"/>
              <a:ext cx="48" cy="48"/>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07" name="AutoShape 89"/>
            <p:cNvSpPr>
              <a:spLocks noChangeArrowheads="1"/>
            </p:cNvSpPr>
            <p:nvPr/>
          </p:nvSpPr>
          <p:spPr bwMode="auto">
            <a:xfrm>
              <a:off x="1632" y="2976"/>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08" name="AutoShape 90"/>
            <p:cNvSpPr>
              <a:spLocks noChangeArrowheads="1"/>
            </p:cNvSpPr>
            <p:nvPr/>
          </p:nvSpPr>
          <p:spPr bwMode="auto">
            <a:xfrm>
              <a:off x="1680" y="2880"/>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09" name="AutoShape 91"/>
            <p:cNvSpPr>
              <a:spLocks noChangeArrowheads="1"/>
            </p:cNvSpPr>
            <p:nvPr/>
          </p:nvSpPr>
          <p:spPr bwMode="auto">
            <a:xfrm>
              <a:off x="1728" y="3072"/>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0" name="AutoShape 92"/>
            <p:cNvSpPr>
              <a:spLocks noChangeArrowheads="1"/>
            </p:cNvSpPr>
            <p:nvPr/>
          </p:nvSpPr>
          <p:spPr bwMode="auto">
            <a:xfrm>
              <a:off x="1632" y="3072"/>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1" name="AutoShape 93"/>
            <p:cNvSpPr>
              <a:spLocks noChangeArrowheads="1"/>
            </p:cNvSpPr>
            <p:nvPr/>
          </p:nvSpPr>
          <p:spPr bwMode="auto">
            <a:xfrm>
              <a:off x="1680" y="3024"/>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2" name="AutoShape 94"/>
            <p:cNvSpPr>
              <a:spLocks noChangeArrowheads="1"/>
            </p:cNvSpPr>
            <p:nvPr/>
          </p:nvSpPr>
          <p:spPr bwMode="auto">
            <a:xfrm>
              <a:off x="1632" y="3216"/>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3" name="AutoShape 95"/>
            <p:cNvSpPr>
              <a:spLocks noChangeArrowheads="1"/>
            </p:cNvSpPr>
            <p:nvPr/>
          </p:nvSpPr>
          <p:spPr bwMode="auto">
            <a:xfrm>
              <a:off x="1728" y="3264"/>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4" name="AutoShape 96"/>
            <p:cNvSpPr>
              <a:spLocks noChangeArrowheads="1"/>
            </p:cNvSpPr>
            <p:nvPr/>
          </p:nvSpPr>
          <p:spPr bwMode="auto">
            <a:xfrm>
              <a:off x="1680" y="3264"/>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5" name="AutoShape 97"/>
            <p:cNvSpPr>
              <a:spLocks noChangeArrowheads="1"/>
            </p:cNvSpPr>
            <p:nvPr/>
          </p:nvSpPr>
          <p:spPr bwMode="auto">
            <a:xfrm>
              <a:off x="1632" y="3312"/>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6" name="AutoShape 98"/>
            <p:cNvSpPr>
              <a:spLocks noChangeArrowheads="1"/>
            </p:cNvSpPr>
            <p:nvPr/>
          </p:nvSpPr>
          <p:spPr bwMode="auto">
            <a:xfrm>
              <a:off x="1680" y="3168"/>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7" name="AutoShape 99"/>
            <p:cNvSpPr>
              <a:spLocks noChangeArrowheads="1"/>
            </p:cNvSpPr>
            <p:nvPr/>
          </p:nvSpPr>
          <p:spPr bwMode="auto">
            <a:xfrm>
              <a:off x="1632" y="3216"/>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8" name="AutoShape 100"/>
            <p:cNvSpPr>
              <a:spLocks noChangeArrowheads="1"/>
            </p:cNvSpPr>
            <p:nvPr/>
          </p:nvSpPr>
          <p:spPr bwMode="auto">
            <a:xfrm>
              <a:off x="1632" y="3168"/>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19" name="AutoShape 101"/>
            <p:cNvSpPr>
              <a:spLocks noChangeArrowheads="1"/>
            </p:cNvSpPr>
            <p:nvPr/>
          </p:nvSpPr>
          <p:spPr bwMode="auto">
            <a:xfrm>
              <a:off x="1632" y="3120"/>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20" name="AutoShape 102"/>
            <p:cNvSpPr>
              <a:spLocks noChangeArrowheads="1"/>
            </p:cNvSpPr>
            <p:nvPr/>
          </p:nvSpPr>
          <p:spPr bwMode="auto">
            <a:xfrm>
              <a:off x="1632" y="3312"/>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21" name="AutoShape 103"/>
            <p:cNvSpPr>
              <a:spLocks noChangeArrowheads="1"/>
            </p:cNvSpPr>
            <p:nvPr/>
          </p:nvSpPr>
          <p:spPr bwMode="auto">
            <a:xfrm>
              <a:off x="1680" y="3168"/>
              <a:ext cx="144" cy="96"/>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6422" name="AutoShape 104"/>
            <p:cNvSpPr>
              <a:spLocks noChangeArrowheads="1"/>
            </p:cNvSpPr>
            <p:nvPr/>
          </p:nvSpPr>
          <p:spPr bwMode="auto">
            <a:xfrm>
              <a:off x="1728" y="3168"/>
              <a:ext cx="96" cy="192"/>
            </a:xfrm>
            <a:prstGeom prst="flowChartConnector">
              <a:avLst/>
            </a:prstGeom>
            <a:solidFill>
              <a:srgbClr val="FF7C80"/>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sp>
        <p:nvSpPr>
          <p:cNvPr id="8297" name="AutoShape 105"/>
          <p:cNvSpPr>
            <a:spLocks noChangeArrowheads="1"/>
          </p:cNvSpPr>
          <p:nvPr/>
        </p:nvSpPr>
        <p:spPr bwMode="auto">
          <a:xfrm>
            <a:off x="1219200" y="4495800"/>
            <a:ext cx="381000" cy="1066800"/>
          </a:xfrm>
          <a:prstGeom prst="can">
            <a:avLst>
              <a:gd name="adj" fmla="val 41417"/>
            </a:avLst>
          </a:prstGeom>
          <a:solidFill>
            <a:srgbClr val="FF7C80"/>
          </a:solidFill>
          <a:ln w="9525">
            <a:solidFill>
              <a:schemeClr val="hlink"/>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4356" name="Text Box 106" descr="Water droplets"/>
          <p:cNvSpPr txBox="1">
            <a:spLocks noChangeArrowheads="1"/>
          </p:cNvSpPr>
          <p:nvPr/>
        </p:nvSpPr>
        <p:spPr bwMode="auto">
          <a:xfrm>
            <a:off x="3086100" y="127000"/>
            <a:ext cx="5969000" cy="65563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US" sz="2800" b="1" i="1" dirty="0">
                <a:solidFill>
                  <a:schemeClr val="accent2"/>
                </a:solidFill>
                <a:latin typeface="Times New Roman" pitchFamily="18" charset="0"/>
                <a:cs typeface="Times New Roman" pitchFamily="18" charset="0"/>
              </a:rPr>
              <a:t>2. </a:t>
            </a:r>
            <a:r>
              <a:rPr lang="en-US" sz="2800" b="1" i="1" dirty="0" err="1">
                <a:solidFill>
                  <a:schemeClr val="accent2"/>
                </a:solidFill>
                <a:latin typeface="Times New Roman" pitchFamily="18" charset="0"/>
                <a:cs typeface="Times New Roman" pitchFamily="18" charset="0"/>
              </a:rPr>
              <a:t>Phân</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tích</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kết</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quả</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thí</a:t>
            </a:r>
            <a:r>
              <a:rPr lang="en-US" sz="2800" b="1" i="1" dirty="0">
                <a:solidFill>
                  <a:schemeClr val="accent2"/>
                </a:solidFill>
                <a:latin typeface="Times New Roman" pitchFamily="18" charset="0"/>
                <a:cs typeface="Times New Roman" pitchFamily="18" charset="0"/>
              </a:rPr>
              <a:t> </a:t>
            </a:r>
            <a:r>
              <a:rPr lang="en-US" sz="2800" b="1" i="1" dirty="0" err="1">
                <a:solidFill>
                  <a:schemeClr val="accent2"/>
                </a:solidFill>
                <a:latin typeface="Times New Roman" pitchFamily="18" charset="0"/>
                <a:cs typeface="Times New Roman" pitchFamily="18" charset="0"/>
              </a:rPr>
              <a:t>nghiệm</a:t>
            </a:r>
            <a:r>
              <a:rPr lang="en-US" sz="2800" b="1" i="1" dirty="0">
                <a:solidFill>
                  <a:schemeClr val="accent2"/>
                </a:solidFill>
                <a:latin typeface="Times New Roman" pitchFamily="18" charset="0"/>
                <a:cs typeface="Times New Roman" pitchFamily="18" charset="0"/>
              </a:rPr>
              <a:t>: </a:t>
            </a:r>
          </a:p>
          <a:p>
            <a:pPr algn="just">
              <a:spcBef>
                <a:spcPct val="50000"/>
              </a:spcBef>
              <a:defRPr/>
            </a:pPr>
            <a:r>
              <a:rPr lang="en-US" sz="2800" b="1" i="1" dirty="0">
                <a:latin typeface="Times New Roman" pitchFamily="18" charset="0"/>
                <a:cs typeface="Times New Roman" pitchFamily="18" charset="0"/>
              </a:rPr>
              <a:t>a) - </a:t>
            </a:r>
            <a:r>
              <a:rPr lang="en-US" sz="2800" b="1" i="1" dirty="0" err="1">
                <a:latin typeface="Times New Roman" pitchFamily="18" charset="0"/>
                <a:cs typeface="Times New Roman" pitchFamily="18" charset="0"/>
              </a:rPr>
              <a:t>Đun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nóng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băng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như</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nghiệm</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hình</a:t>
            </a:r>
            <a:r>
              <a:rPr lang="en-US" sz="2800" b="1" i="1" dirty="0">
                <a:latin typeface="Times New Roman" pitchFamily="18" charset="0"/>
                <a:cs typeface="Times New Roman" pitchFamily="18" charset="0"/>
              </a:rPr>
              <a:t> 24.1 </a:t>
            </a:r>
            <a:r>
              <a:rPr lang="en-US" sz="2800" b="1" i="1" dirty="0" err="1">
                <a:latin typeface="Times New Roman" pitchFamily="18" charset="0"/>
                <a:cs typeface="Times New Roman" pitchFamily="18" charset="0"/>
              </a:rPr>
              <a:t>lên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khoảng</a:t>
            </a:r>
            <a:r>
              <a:rPr lang="en-US" sz="2800" b="1" i="1" dirty="0">
                <a:latin typeface="Times New Roman" pitchFamily="18" charset="0"/>
                <a:cs typeface="Times New Roman" pitchFamily="18" charset="0"/>
              </a:rPr>
              <a:t> 90</a:t>
            </a:r>
            <a:r>
              <a:rPr lang="en-US" sz="2800" b="1" i="1" baseline="30000" dirty="0">
                <a:latin typeface="Times New Roman" pitchFamily="18" charset="0"/>
                <a:cs typeface="Times New Roman" pitchFamily="18" charset="0"/>
              </a:rPr>
              <a:t>0</a:t>
            </a:r>
            <a:r>
              <a:rPr lang="en-US" sz="2800" b="1" i="1" dirty="0">
                <a:latin typeface="Times New Roman" pitchFamily="18" charset="0"/>
                <a:cs typeface="Times New Roman" pitchFamily="18" charset="0"/>
              </a:rPr>
              <a:t>C </a:t>
            </a:r>
            <a:r>
              <a:rPr lang="en-US" sz="2800" b="1" i="1" dirty="0" err="1">
                <a:latin typeface="Times New Roman" pitchFamily="18" charset="0"/>
                <a:cs typeface="Times New Roman" pitchFamily="18" charset="0"/>
              </a:rPr>
              <a:t>rồi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tắt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đèn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cồn</a:t>
            </a:r>
            <a:r>
              <a:rPr lang="en-US" sz="2800" b="1" i="1" dirty="0">
                <a:latin typeface="Times New Roman" pitchFamily="18" charset="0"/>
                <a:cs typeface="Times New Roman" pitchFamily="18" charset="0"/>
              </a:rPr>
              <a:t>.</a:t>
            </a:r>
          </a:p>
          <a:p>
            <a:pPr algn="just">
              <a:spcBef>
                <a:spcPct val="50000"/>
              </a:spcBef>
              <a:defRPr/>
            </a:pPr>
            <a:r>
              <a:rPr lang="en-US" sz="2800" b="1" i="1" dirty="0">
                <a:latin typeface="Times New Roman" pitchFamily="18" charset="0"/>
                <a:cs typeface="Times New Roman" pitchFamily="18" charset="0"/>
              </a:rPr>
              <a:t> - </a:t>
            </a:r>
            <a:r>
              <a:rPr lang="en-US" sz="2800" b="1" i="1" dirty="0" err="1">
                <a:latin typeface="Times New Roman" pitchFamily="18" charset="0"/>
                <a:cs typeface="Times New Roman" pitchFamily="18" charset="0"/>
              </a:rPr>
              <a:t>Lấy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nghiệm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đựng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băng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ra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khỏi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nóng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băng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nguội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dần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nhiệt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độ</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băng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giảm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dần</a:t>
            </a:r>
            <a:r>
              <a:rPr lang="en-US" sz="2800" b="1" i="1" dirty="0">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đến</a:t>
            </a:r>
            <a:r>
              <a:rPr lang="en-US" sz="2800" b="1" i="1" dirty="0">
                <a:solidFill>
                  <a:srgbClr val="FF0066"/>
                </a:solidFill>
                <a:latin typeface="Times New Roman" pitchFamily="18" charset="0"/>
                <a:cs typeface="Times New Roman" pitchFamily="18" charset="0"/>
              </a:rPr>
              <a:t> </a:t>
            </a:r>
            <a:r>
              <a:rPr lang="en-US" sz="2800" b="1" i="1" u="sng" dirty="0">
                <a:solidFill>
                  <a:srgbClr val="0000FF"/>
                </a:solidFill>
                <a:latin typeface="Times New Roman" pitchFamily="18" charset="0"/>
                <a:cs typeface="Times New Roman" pitchFamily="18" charset="0"/>
              </a:rPr>
              <a:t>86</a:t>
            </a:r>
            <a:r>
              <a:rPr lang="en-US" sz="2800" b="1" i="1" u="sng" baseline="30000" dirty="0">
                <a:solidFill>
                  <a:srgbClr val="0000FF"/>
                </a:solidFill>
                <a:latin typeface="Times New Roman" pitchFamily="18" charset="0"/>
                <a:cs typeface="Times New Roman" pitchFamily="18" charset="0"/>
              </a:rPr>
              <a:t>0</a:t>
            </a:r>
            <a:r>
              <a:rPr lang="en-US" sz="2800" b="1" i="1" u="sng" dirty="0">
                <a:solidFill>
                  <a:srgbClr val="0000FF"/>
                </a:solidFill>
                <a:latin typeface="Times New Roman" pitchFamily="18" charset="0"/>
                <a:cs typeface="Times New Roman" pitchFamily="18" charset="0"/>
              </a:rPr>
              <a:t>C</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thì</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bắt</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đầu</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ghi</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nhiệt</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độ</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và</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thể</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của</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băng</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phiến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sát</a:t>
            </a:r>
            <a:r>
              <a:rPr lang="en-US" sz="2800" b="1" i="1" dirty="0">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Cứ</a:t>
            </a:r>
            <a:r>
              <a:rPr lang="en-US" sz="2800" b="1" i="1" dirty="0">
                <a:solidFill>
                  <a:srgbClr val="FF0066"/>
                </a:solidFill>
                <a:latin typeface="Times New Roman" pitchFamily="18" charset="0"/>
                <a:cs typeface="Times New Roman" pitchFamily="18" charset="0"/>
              </a:rPr>
              <a:t> 1 </a:t>
            </a:r>
            <a:r>
              <a:rPr lang="en-US" sz="2800" b="1" i="1" dirty="0" err="1">
                <a:solidFill>
                  <a:srgbClr val="FF0066"/>
                </a:solidFill>
                <a:latin typeface="Times New Roman" pitchFamily="18" charset="0"/>
                <a:cs typeface="Times New Roman" pitchFamily="18" charset="0"/>
              </a:rPr>
              <a:t>phút</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ghi</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nhiệt</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độ</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và</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thể</a:t>
            </a:r>
            <a:r>
              <a:rPr lang="en-US" sz="2800" b="1" i="1" dirty="0">
                <a:solidFill>
                  <a:srgbClr val="FF0066"/>
                </a:solidFill>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băng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phiến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một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lần</a:t>
            </a:r>
            <a:r>
              <a:rPr lang="en-US" sz="2800" b="1" i="1" dirty="0">
                <a:latin typeface="Times New Roman" pitchFamily="18" charset="0"/>
                <a:cs typeface="Times New Roman" pitchFamily="18" charset="0"/>
              </a:rPr>
              <a:t>,</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cho</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tới</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khi</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nhiệt</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độ</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băng</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phiến</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giảm</a:t>
            </a:r>
            <a:r>
              <a:rPr lang="en-US" sz="2800" b="1" i="1" dirty="0">
                <a:solidFill>
                  <a:srgbClr val="FF0066"/>
                </a:solidFill>
                <a:latin typeface="Times New Roman" pitchFamily="18" charset="0"/>
                <a:cs typeface="Times New Roman" pitchFamily="18" charset="0"/>
              </a:rPr>
              <a:t> </a:t>
            </a:r>
            <a:r>
              <a:rPr lang="en-US" sz="2800" b="1" i="1" dirty="0" err="1">
                <a:solidFill>
                  <a:srgbClr val="FF0066"/>
                </a:solidFill>
                <a:latin typeface="Times New Roman" pitchFamily="18" charset="0"/>
                <a:cs typeface="Times New Roman" pitchFamily="18" charset="0"/>
              </a:rPr>
              <a:t>tới</a:t>
            </a:r>
            <a:r>
              <a:rPr lang="en-US" sz="2800" b="1" i="1" dirty="0">
                <a:solidFill>
                  <a:srgbClr val="FF0066"/>
                </a:solidFill>
                <a:latin typeface="Times New Roman" pitchFamily="18" charset="0"/>
                <a:cs typeface="Times New Roman" pitchFamily="18" charset="0"/>
              </a:rPr>
              <a:t> 60</a:t>
            </a:r>
            <a:r>
              <a:rPr lang="en-US" sz="2800" b="1" i="1" baseline="30000" dirty="0">
                <a:solidFill>
                  <a:srgbClr val="FF0066"/>
                </a:solidFill>
                <a:latin typeface="Times New Roman" pitchFamily="18" charset="0"/>
                <a:cs typeface="Times New Roman" pitchFamily="18" charset="0"/>
              </a:rPr>
              <a:t>0</a:t>
            </a:r>
            <a:r>
              <a:rPr lang="en-US" sz="2800" b="1" i="1" dirty="0">
                <a:solidFill>
                  <a:srgbClr val="FF0066"/>
                </a:solidFill>
                <a:latin typeface="Times New Roman" pitchFamily="18" charset="0"/>
                <a:cs typeface="Times New Roman" pitchFamily="18" charset="0"/>
              </a:rPr>
              <a:t>C</a:t>
            </a:r>
            <a:r>
              <a:rPr lang="en-US" sz="2800" b="1" i="1" dirty="0">
                <a:latin typeface="Times New Roman" pitchFamily="18" charset="0"/>
                <a:cs typeface="Times New Roman" pitchFamily="18" charset="0"/>
              </a:rPr>
              <a:t>. Ta </a:t>
            </a:r>
            <a:r>
              <a:rPr lang="en-US" sz="2800" b="1" i="1" dirty="0" err="1">
                <a:latin typeface="Times New Roman" pitchFamily="18" charset="0"/>
                <a:cs typeface="Times New Roman" pitchFamily="18" charset="0"/>
              </a:rPr>
              <a:t>được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bảng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kết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quả</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nghiệm</a:t>
            </a:r>
            <a:r>
              <a:rPr lang="en-US" sz="2800" b="1" i="1" dirty="0">
                <a:latin typeface="Times New Roman" pitchFamily="18" charset="0"/>
                <a:cs typeface="Times New Roman" pitchFamily="18" charset="0"/>
              </a:rPr>
              <a:t> 25.1.</a:t>
            </a:r>
          </a:p>
        </p:txBody>
      </p:sp>
      <p:sp>
        <p:nvSpPr>
          <p:cNvPr id="16405" name="Text Box 107"/>
          <p:cNvSpPr txBox="1">
            <a:spLocks noChangeArrowheads="1"/>
          </p:cNvSpPr>
          <p:nvPr/>
        </p:nvSpPr>
        <p:spPr bwMode="auto">
          <a:xfrm>
            <a:off x="1676400" y="1219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a:latin typeface="Times New Roman" panose="02020603050405020304" pitchFamily="18" charset="0"/>
                <a:cs typeface="Times New Roman" panose="02020603050405020304" pitchFamily="18" charset="0"/>
              </a:rPr>
              <a:t>90</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5.55556E-7 -2.96022E-6 L -0.25799 -0.00694 " pathEditMode="relative" rAng="0" ptsTypes="AA">
                                      <p:cBhvr>
                                        <p:cTn id="6" dur="2000" fill="hold"/>
                                        <p:tgtEl>
                                          <p:spTgt spid="8"/>
                                        </p:tgtEl>
                                        <p:attrNameLst>
                                          <p:attrName>ppt_x</p:attrName>
                                          <p:attrName>ppt_y</p:attrName>
                                        </p:attrNameLst>
                                      </p:cBhvr>
                                      <p:rCtr x="-12899" y="-347"/>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nodeType="afterGroup">
                            <p:stCondLst>
                              <p:cond delay="2000"/>
                            </p:stCondLst>
                            <p:childTnLst>
                              <p:par>
                                <p:cTn id="8" presetID="42" presetClass="path" presetSubtype="0" accel="50000" decel="50000" fill="hold" nodeType="afterEffect">
                                  <p:stCondLst>
                                    <p:cond delay="0"/>
                                  </p:stCondLst>
                                  <p:childTnLst>
                                    <p:animMotion origin="layout" path="M 3.33333E-6 -1.60962E-6 L -0.24584 -1.60962E-6 " pathEditMode="relative" rAng="0" ptsTypes="AA">
                                      <p:cBhvr>
                                        <p:cTn id="9" dur="1000" fill="hold"/>
                                        <p:tgtEl>
                                          <p:spTgt spid="3"/>
                                        </p:tgtEl>
                                        <p:attrNameLst>
                                          <p:attrName>ppt_x</p:attrName>
                                          <p:attrName>ppt_y</p:attrName>
                                        </p:attrNameLst>
                                      </p:cBhvr>
                                      <p:rCtr x="-12292" y="0"/>
                                    </p:animMotion>
                                  </p:childTnLst>
                                </p:cTn>
                              </p:par>
                            </p:childTnLst>
                          </p:cTn>
                        </p:par>
                        <p:par>
                          <p:cTn id="10" fill="hold" nodeType="afterGroup">
                            <p:stCondLst>
                              <p:cond delay="3000"/>
                            </p:stCondLst>
                            <p:childTnLst>
                              <p:par>
                                <p:cTn id="11" presetID="42" presetClass="path" presetSubtype="0" accel="50000" decel="50000" fill="hold" nodeType="afterEffect">
                                  <p:stCondLst>
                                    <p:cond delay="0"/>
                                  </p:stCondLst>
                                  <p:childTnLst>
                                    <p:animMotion origin="layout" path="M 0.01216 0.08254 L -0.33784 0.11584 " pathEditMode="relative" rAng="0" ptsTypes="AA">
                                      <p:cBhvr>
                                        <p:cTn id="12" dur="2000" fill="hold"/>
                                        <p:tgtEl>
                                          <p:spTgt spid="9"/>
                                        </p:tgtEl>
                                        <p:attrNameLst>
                                          <p:attrName>ppt_x</p:attrName>
                                          <p:attrName>ppt_y</p:attrName>
                                        </p:attrNameLst>
                                      </p:cBhvr>
                                      <p:rCtr x="-17500" y="1665"/>
                                    </p:animMotion>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par>
                          <p:cTn id="13" fill="hold" nodeType="afterGroup">
                            <p:stCondLst>
                              <p:cond delay="5000"/>
                            </p:stCondLst>
                            <p:childTnLst>
                              <p:par>
                                <p:cTn id="14" presetID="42" presetClass="path" presetSubtype="0" accel="50000" decel="50000" fill="hold" grpId="0" nodeType="afterEffect">
                                  <p:stCondLst>
                                    <p:cond delay="0"/>
                                  </p:stCondLst>
                                  <p:childTnLst>
                                    <p:animMotion origin="layout" path="M 0 0.01111 L 0 0.34444 " pathEditMode="relative" rAng="0" ptsTypes="AA">
                                      <p:cBhvr>
                                        <p:cTn id="15" dur="25000" fill="hold"/>
                                        <p:tgtEl>
                                          <p:spTgt spid="8266"/>
                                        </p:tgtEl>
                                        <p:attrNameLst>
                                          <p:attrName>ppt_x</p:attrName>
                                          <p:attrName>ppt_y</p:attrName>
                                        </p:attrNameLst>
                                      </p:cBhvr>
                                      <p:rCtr x="0" y="16667"/>
                                    </p:animMotion>
                                  </p:childTnLst>
                                </p:cTn>
                              </p:par>
                              <p:par>
                                <p:cTn id="16" presetID="8"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amond(in)">
                                      <p:cBhvr>
                                        <p:cTn id="18" dur="2000"/>
                                        <p:tgtEl>
                                          <p:spTgt spid="14"/>
                                        </p:tgtEl>
                                      </p:cBhvr>
                                    </p:animEffect>
                                  </p:childTnLst>
                                  <p:subTnLst>
                                    <p:audio>
                                      <p:cMediaNode>
                                        <p:cTn display="0" masterRel="sameClick">
                                          <p:stCondLst>
                                            <p:cond evt="begin" delay="0">
                                              <p:tn val="16"/>
                                            </p:cond>
                                          </p:stCondLst>
                                          <p:endCondLst>
                                            <p:cond evt="onStopAudio" delay="0">
                                              <p:tgtEl>
                                                <p:sldTgt/>
                                              </p:tgtEl>
                                            </p:cond>
                                          </p:endCondLst>
                                        </p:cTn>
                                        <p:tgtEl>
                                          <p:sndTgt r:embed="rId4" name="click.wav"/>
                                        </p:tgtEl>
                                      </p:cMediaNode>
                                    </p:audio>
                                  </p:subTnLst>
                                </p:cTn>
                              </p:par>
                              <p:par>
                                <p:cTn id="19" presetID="8" presetClass="exit" presetSubtype="16" fill="hold" grpId="0" nodeType="withEffect">
                                  <p:stCondLst>
                                    <p:cond delay="0"/>
                                  </p:stCondLst>
                                  <p:childTnLst>
                                    <p:animEffect transition="out" filter="diamond(in)">
                                      <p:cBhvr>
                                        <p:cTn id="20" dur="2000"/>
                                        <p:tgtEl>
                                          <p:spTgt spid="8297"/>
                                        </p:tgtEl>
                                      </p:cBhvr>
                                    </p:animEffect>
                                    <p:set>
                                      <p:cBhvr>
                                        <p:cTn id="21" dur="1" fill="hold">
                                          <p:stCondLst>
                                            <p:cond delay="1999"/>
                                          </p:stCondLst>
                                        </p:cTn>
                                        <p:tgtEl>
                                          <p:spTgt spid="8297"/>
                                        </p:tgtEl>
                                        <p:attrNameLst>
                                          <p:attrName>style.visibility</p:attrName>
                                        </p:attrNameLst>
                                      </p:cBhvr>
                                      <p:to>
                                        <p:strVal val="hidden"/>
                                      </p:to>
                                    </p:set>
                                  </p:childTnLst>
                                </p:cTn>
                              </p:par>
                            </p:childTnLst>
                          </p:cTn>
                        </p:par>
                        <p:par>
                          <p:cTn id="22" fill="hold" nodeType="afterGroup">
                            <p:stCondLst>
                              <p:cond delay="30000"/>
                            </p:stCondLst>
                            <p:childTnLst>
                              <p:par>
                                <p:cTn id="23" presetID="42" presetClass="path" presetSubtype="0" accel="50000" decel="50000" fill="hold" grpId="0" nodeType="afterEffect">
                                  <p:stCondLst>
                                    <p:cond delay="0"/>
                                  </p:stCondLst>
                                  <p:childTnLst>
                                    <p:animMotion origin="layout" path="M 5.55112E-17 4.44444E-6 L 5.55112E-17 0.2 " pathEditMode="relative" rAng="0" ptsTypes="AA">
                                      <p:cBhvr>
                                        <p:cTn id="24" dur="10000" fill="hold"/>
                                        <p:tgtEl>
                                          <p:spTgt spid="8267"/>
                                        </p:tgtEl>
                                        <p:attrNameLst>
                                          <p:attrName>ppt_x</p:attrName>
                                          <p:attrName>ppt_y</p:attrName>
                                        </p:attrNameLst>
                                      </p:cBhvr>
                                      <p:rCtr x="0" y="1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6" grpId="0" animBg="1"/>
      <p:bldP spid="8267" grpId="0" animBg="1"/>
      <p:bldP spid="82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Group 2"/>
          <p:cNvGraphicFramePr>
            <a:graphicFrameLocks noGrp="1"/>
          </p:cNvGraphicFramePr>
          <p:nvPr>
            <p:ph sz="quarter" idx="1"/>
          </p:nvPr>
        </p:nvGraphicFramePr>
        <p:xfrm>
          <a:off x="152400" y="1390650"/>
          <a:ext cx="3429000" cy="4811731"/>
        </p:xfrm>
        <a:graphic>
          <a:graphicData uri="http://schemas.openxmlformats.org/drawingml/2006/table">
            <a:tbl>
              <a:tblPr/>
              <a:tblGrid>
                <a:gridCol w="914400"/>
                <a:gridCol w="990600"/>
                <a:gridCol w="1524000"/>
              </a:tblGrid>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0</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86</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800080"/>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80008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84</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800080"/>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80008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2</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82</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800080"/>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80008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3</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81</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800080"/>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80008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9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4</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Lỏng</a:t>
                      </a: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5</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Lỏng và rắn</a:t>
                      </a: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6</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Lỏng và rắn</a:t>
                      </a: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Lỏng</a:t>
                      </a: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8</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79</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9</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77</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10</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75</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11</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72</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12</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69</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13</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66</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14</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63</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15</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60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288" name="Group 72"/>
          <p:cNvGraphicFramePr>
            <a:graphicFrameLocks noGrp="1"/>
          </p:cNvGraphicFramePr>
          <p:nvPr>
            <p:ph sz="quarter" idx="2"/>
          </p:nvPr>
        </p:nvGraphicFramePr>
        <p:xfrm>
          <a:off x="114300" y="819150"/>
          <a:ext cx="3505200" cy="560388"/>
        </p:xfrm>
        <a:graphic>
          <a:graphicData uri="http://schemas.openxmlformats.org/drawingml/2006/table">
            <a:tbl>
              <a:tblPr/>
              <a:tblGrid>
                <a:gridCol w="937966"/>
                <a:gridCol w="1017482"/>
                <a:gridCol w="1549752"/>
              </a:tblGrid>
              <a:tr h="560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Thời</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gian</a:t>
                      </a:r>
                      <a:endParaRPr kumimoji="0" lang="en-US" sz="1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phút</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a:t>
                      </a:r>
                    </a:p>
                  </a:txBody>
                  <a:tcPr marT="33001" marB="33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Nhiệt</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độ</a:t>
                      </a:r>
                      <a:endParaRPr kumimoji="0" lang="en-US" sz="1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(0</a:t>
                      </a:r>
                      <a:r>
                        <a:rPr kumimoji="0" lang="en-US" sz="1400" b="1" i="0" u="none" strike="noStrike" cap="none" normalizeH="0" baseline="30000" dirty="0" smtClean="0">
                          <a:ln>
                            <a:noFill/>
                          </a:ln>
                          <a:solidFill>
                            <a:srgbClr val="0000FF"/>
                          </a:solidFill>
                          <a:effectLst/>
                          <a:latin typeface="Times New Roman" pitchFamily="18" charset="0"/>
                          <a:cs typeface="Times New Roman" pitchFamily="18" charset="0"/>
                        </a:rPr>
                        <a:t>0</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C)</a:t>
                      </a:r>
                    </a:p>
                  </a:txBody>
                  <a:tcPr marT="33001" marB="330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Thể</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rắn</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 hay </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33001" marB="33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bl>
          </a:graphicData>
        </a:graphic>
      </p:graphicFrame>
      <p:grpSp>
        <p:nvGrpSpPr>
          <p:cNvPr id="2" name="Group 82"/>
          <p:cNvGrpSpPr>
            <a:grpSpLocks/>
          </p:cNvGrpSpPr>
          <p:nvPr/>
        </p:nvGrpSpPr>
        <p:grpSpPr bwMode="auto">
          <a:xfrm>
            <a:off x="4419600" y="457200"/>
            <a:ext cx="3429000" cy="5943600"/>
            <a:chOff x="2832" y="432"/>
            <a:chExt cx="2160" cy="3744"/>
          </a:xfrm>
        </p:grpSpPr>
        <p:grpSp>
          <p:nvGrpSpPr>
            <p:cNvPr id="17572" name="Group 83"/>
            <p:cNvGrpSpPr>
              <a:grpSpLocks/>
            </p:cNvGrpSpPr>
            <p:nvPr/>
          </p:nvGrpSpPr>
          <p:grpSpPr bwMode="auto">
            <a:xfrm>
              <a:off x="2832" y="432"/>
              <a:ext cx="144" cy="3744"/>
              <a:chOff x="2832" y="0"/>
              <a:chExt cx="144" cy="3744"/>
            </a:xfrm>
          </p:grpSpPr>
          <p:grpSp>
            <p:nvGrpSpPr>
              <p:cNvPr id="17979" name="Group 84"/>
              <p:cNvGrpSpPr>
                <a:grpSpLocks/>
              </p:cNvGrpSpPr>
              <p:nvPr/>
            </p:nvGrpSpPr>
            <p:grpSpPr bwMode="auto">
              <a:xfrm>
                <a:off x="2832" y="1872"/>
                <a:ext cx="144" cy="1872"/>
                <a:chOff x="2832" y="1872"/>
                <a:chExt cx="144" cy="1872"/>
              </a:xfrm>
            </p:grpSpPr>
            <p:sp>
              <p:nvSpPr>
                <p:cNvPr id="17994" name="Rectangle 85"/>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5" name="Rectangle 86"/>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6" name="Rectangle 87"/>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7" name="Rectangle 88"/>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8" name="Rectangle 89"/>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9" name="Rectangle 90"/>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8000" name="Rectangle 91"/>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8001" name="Rectangle 92"/>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8002" name="Rectangle 93"/>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8003" name="Rectangle 94"/>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8004" name="Rectangle 95"/>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8005" name="Rectangle 96"/>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8006" name="Rectangle 97"/>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980" name="Group 98"/>
              <p:cNvGrpSpPr>
                <a:grpSpLocks/>
              </p:cNvGrpSpPr>
              <p:nvPr/>
            </p:nvGrpSpPr>
            <p:grpSpPr bwMode="auto">
              <a:xfrm>
                <a:off x="2832" y="0"/>
                <a:ext cx="144" cy="1872"/>
                <a:chOff x="2832" y="1872"/>
                <a:chExt cx="144" cy="1872"/>
              </a:xfrm>
            </p:grpSpPr>
            <p:sp>
              <p:nvSpPr>
                <p:cNvPr id="17981" name="Rectangle 99"/>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82" name="Rectangle 100"/>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83" name="Rectangle 101"/>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84" name="Rectangle 102"/>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85" name="Rectangle 103"/>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86" name="Rectangle 104"/>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87" name="Rectangle 105"/>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88" name="Rectangle 106"/>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89" name="Rectangle 107"/>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0" name="Rectangle 108"/>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1" name="Rectangle 109"/>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2" name="Rectangle 110"/>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93" name="Rectangle 111"/>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73" name="Group 112"/>
            <p:cNvGrpSpPr>
              <a:grpSpLocks/>
            </p:cNvGrpSpPr>
            <p:nvPr/>
          </p:nvGrpSpPr>
          <p:grpSpPr bwMode="auto">
            <a:xfrm>
              <a:off x="2976" y="432"/>
              <a:ext cx="144" cy="3744"/>
              <a:chOff x="2832" y="0"/>
              <a:chExt cx="144" cy="3744"/>
            </a:xfrm>
          </p:grpSpPr>
          <p:grpSp>
            <p:nvGrpSpPr>
              <p:cNvPr id="17951" name="Group 113"/>
              <p:cNvGrpSpPr>
                <a:grpSpLocks/>
              </p:cNvGrpSpPr>
              <p:nvPr/>
            </p:nvGrpSpPr>
            <p:grpSpPr bwMode="auto">
              <a:xfrm>
                <a:off x="2832" y="1872"/>
                <a:ext cx="144" cy="1872"/>
                <a:chOff x="2832" y="1872"/>
                <a:chExt cx="144" cy="1872"/>
              </a:xfrm>
            </p:grpSpPr>
            <p:sp>
              <p:nvSpPr>
                <p:cNvPr id="17966" name="Rectangle 114"/>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7" name="Rectangle 115"/>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8" name="Rectangle 116"/>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9" name="Rectangle 117"/>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0" name="Rectangle 118"/>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1" name="Rectangle 119"/>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2" name="Rectangle 120"/>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3" name="Rectangle 121"/>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4" name="Rectangle 122"/>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5" name="Rectangle 123"/>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6" name="Rectangle 124"/>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7" name="Rectangle 125"/>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78" name="Rectangle 126"/>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952" name="Group 127"/>
              <p:cNvGrpSpPr>
                <a:grpSpLocks/>
              </p:cNvGrpSpPr>
              <p:nvPr/>
            </p:nvGrpSpPr>
            <p:grpSpPr bwMode="auto">
              <a:xfrm>
                <a:off x="2832" y="0"/>
                <a:ext cx="144" cy="1872"/>
                <a:chOff x="2832" y="1872"/>
                <a:chExt cx="144" cy="1872"/>
              </a:xfrm>
            </p:grpSpPr>
            <p:sp>
              <p:nvSpPr>
                <p:cNvPr id="17953" name="Rectangle 128"/>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54" name="Rectangle 129"/>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55" name="Rectangle 130"/>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56" name="Rectangle 131"/>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57" name="Rectangle 132"/>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58" name="Rectangle 133"/>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59" name="Rectangle 134"/>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0" name="Rectangle 135"/>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1" name="Rectangle 136"/>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2" name="Rectangle 137"/>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3" name="Rectangle 138"/>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4" name="Rectangle 139"/>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65" name="Rectangle 140"/>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74" name="Group 141"/>
            <p:cNvGrpSpPr>
              <a:grpSpLocks/>
            </p:cNvGrpSpPr>
            <p:nvPr/>
          </p:nvGrpSpPr>
          <p:grpSpPr bwMode="auto">
            <a:xfrm>
              <a:off x="3120" y="432"/>
              <a:ext cx="144" cy="3744"/>
              <a:chOff x="2832" y="0"/>
              <a:chExt cx="144" cy="3744"/>
            </a:xfrm>
          </p:grpSpPr>
          <p:grpSp>
            <p:nvGrpSpPr>
              <p:cNvPr id="17923" name="Group 142"/>
              <p:cNvGrpSpPr>
                <a:grpSpLocks/>
              </p:cNvGrpSpPr>
              <p:nvPr/>
            </p:nvGrpSpPr>
            <p:grpSpPr bwMode="auto">
              <a:xfrm>
                <a:off x="2832" y="1872"/>
                <a:ext cx="144" cy="1872"/>
                <a:chOff x="2832" y="1872"/>
                <a:chExt cx="144" cy="1872"/>
              </a:xfrm>
            </p:grpSpPr>
            <p:sp>
              <p:nvSpPr>
                <p:cNvPr id="17938" name="Rectangle 143"/>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9" name="Rectangle 144"/>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0" name="Rectangle 145"/>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1" name="Rectangle 146"/>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2" name="Rectangle 147"/>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3" name="Rectangle 148"/>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4" name="Rectangle 149"/>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5" name="Rectangle 150"/>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6" name="Rectangle 151"/>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7" name="Rectangle 152"/>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8" name="Rectangle 153"/>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49" name="Rectangle 154"/>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50" name="Rectangle 155"/>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924" name="Group 156"/>
              <p:cNvGrpSpPr>
                <a:grpSpLocks/>
              </p:cNvGrpSpPr>
              <p:nvPr/>
            </p:nvGrpSpPr>
            <p:grpSpPr bwMode="auto">
              <a:xfrm>
                <a:off x="2832" y="0"/>
                <a:ext cx="144" cy="1872"/>
                <a:chOff x="2832" y="1872"/>
                <a:chExt cx="144" cy="1872"/>
              </a:xfrm>
            </p:grpSpPr>
            <p:sp>
              <p:nvSpPr>
                <p:cNvPr id="17925" name="Rectangle 157"/>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26" name="Rectangle 158"/>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27" name="Rectangle 159"/>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28" name="Rectangle 160"/>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29" name="Rectangle 161"/>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0" name="Rectangle 162"/>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1" name="Rectangle 163"/>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2" name="Rectangle 164"/>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3" name="Rectangle 165"/>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4" name="Rectangle 166"/>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5" name="Rectangle 167"/>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6" name="Rectangle 168"/>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37" name="Rectangle 169"/>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75" name="Group 170"/>
            <p:cNvGrpSpPr>
              <a:grpSpLocks/>
            </p:cNvGrpSpPr>
            <p:nvPr/>
          </p:nvGrpSpPr>
          <p:grpSpPr bwMode="auto">
            <a:xfrm>
              <a:off x="3264" y="432"/>
              <a:ext cx="144" cy="3744"/>
              <a:chOff x="2832" y="0"/>
              <a:chExt cx="144" cy="3744"/>
            </a:xfrm>
          </p:grpSpPr>
          <p:grpSp>
            <p:nvGrpSpPr>
              <p:cNvPr id="17895" name="Group 171"/>
              <p:cNvGrpSpPr>
                <a:grpSpLocks/>
              </p:cNvGrpSpPr>
              <p:nvPr/>
            </p:nvGrpSpPr>
            <p:grpSpPr bwMode="auto">
              <a:xfrm>
                <a:off x="2832" y="1872"/>
                <a:ext cx="144" cy="1872"/>
                <a:chOff x="2832" y="1872"/>
                <a:chExt cx="144" cy="1872"/>
              </a:xfrm>
            </p:grpSpPr>
            <p:sp>
              <p:nvSpPr>
                <p:cNvPr id="17910" name="Rectangle 172"/>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1" name="Rectangle 173"/>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2" name="Rectangle 174"/>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3" name="Rectangle 175"/>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4" name="Rectangle 176"/>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5" name="Rectangle 177"/>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6" name="Rectangle 178"/>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7" name="Rectangle 179"/>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8" name="Rectangle 180"/>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19" name="Rectangle 181"/>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20" name="Rectangle 182"/>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21" name="Rectangle 183"/>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22" name="Rectangle 184"/>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896" name="Group 185"/>
              <p:cNvGrpSpPr>
                <a:grpSpLocks/>
              </p:cNvGrpSpPr>
              <p:nvPr/>
            </p:nvGrpSpPr>
            <p:grpSpPr bwMode="auto">
              <a:xfrm>
                <a:off x="2832" y="0"/>
                <a:ext cx="144" cy="1872"/>
                <a:chOff x="2832" y="1872"/>
                <a:chExt cx="144" cy="1872"/>
              </a:xfrm>
            </p:grpSpPr>
            <p:sp>
              <p:nvSpPr>
                <p:cNvPr id="17897" name="Rectangle 186"/>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98" name="Rectangle 187"/>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99" name="Rectangle 188"/>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0" name="Rectangle 189"/>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1" name="Rectangle 190"/>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2" name="Rectangle 191"/>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3" name="Rectangle 192"/>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4" name="Rectangle 193"/>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5" name="Rectangle 194"/>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6" name="Rectangle 195"/>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7" name="Rectangle 196"/>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8" name="Rectangle 197"/>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909" name="Rectangle 198"/>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76" name="Group 199"/>
            <p:cNvGrpSpPr>
              <a:grpSpLocks/>
            </p:cNvGrpSpPr>
            <p:nvPr/>
          </p:nvGrpSpPr>
          <p:grpSpPr bwMode="auto">
            <a:xfrm>
              <a:off x="3408" y="432"/>
              <a:ext cx="144" cy="3744"/>
              <a:chOff x="2832" y="0"/>
              <a:chExt cx="144" cy="3744"/>
            </a:xfrm>
          </p:grpSpPr>
          <p:grpSp>
            <p:nvGrpSpPr>
              <p:cNvPr id="17867" name="Group 200"/>
              <p:cNvGrpSpPr>
                <a:grpSpLocks/>
              </p:cNvGrpSpPr>
              <p:nvPr/>
            </p:nvGrpSpPr>
            <p:grpSpPr bwMode="auto">
              <a:xfrm>
                <a:off x="2832" y="1872"/>
                <a:ext cx="144" cy="1872"/>
                <a:chOff x="2832" y="1872"/>
                <a:chExt cx="144" cy="1872"/>
              </a:xfrm>
            </p:grpSpPr>
            <p:sp>
              <p:nvSpPr>
                <p:cNvPr id="17882" name="Rectangle 201"/>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3" name="Rectangle 202"/>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4" name="Rectangle 203"/>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5" name="Rectangle 204"/>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6" name="Rectangle 205"/>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7" name="Rectangle 206"/>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8" name="Rectangle 207"/>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9" name="Rectangle 208"/>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90" name="Rectangle 209"/>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91" name="Rectangle 210"/>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92" name="Rectangle 211"/>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93" name="Rectangle 212"/>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94" name="Rectangle 213"/>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868" name="Group 214"/>
              <p:cNvGrpSpPr>
                <a:grpSpLocks/>
              </p:cNvGrpSpPr>
              <p:nvPr/>
            </p:nvGrpSpPr>
            <p:grpSpPr bwMode="auto">
              <a:xfrm>
                <a:off x="2832" y="0"/>
                <a:ext cx="144" cy="1872"/>
                <a:chOff x="2832" y="1872"/>
                <a:chExt cx="144" cy="1872"/>
              </a:xfrm>
            </p:grpSpPr>
            <p:sp>
              <p:nvSpPr>
                <p:cNvPr id="17869" name="Rectangle 215"/>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0" name="Rectangle 216"/>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1" name="Rectangle 217"/>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2" name="Rectangle 218"/>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3" name="Rectangle 219"/>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4" name="Rectangle 220"/>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5" name="Rectangle 221"/>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6" name="Rectangle 222"/>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7" name="Rectangle 223"/>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8" name="Rectangle 224"/>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79" name="Rectangle 225"/>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0" name="Rectangle 226"/>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81" name="Rectangle 227"/>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77" name="Group 228"/>
            <p:cNvGrpSpPr>
              <a:grpSpLocks/>
            </p:cNvGrpSpPr>
            <p:nvPr/>
          </p:nvGrpSpPr>
          <p:grpSpPr bwMode="auto">
            <a:xfrm>
              <a:off x="3552" y="432"/>
              <a:ext cx="144" cy="3744"/>
              <a:chOff x="2832" y="0"/>
              <a:chExt cx="144" cy="3744"/>
            </a:xfrm>
          </p:grpSpPr>
          <p:grpSp>
            <p:nvGrpSpPr>
              <p:cNvPr id="17839" name="Group 229"/>
              <p:cNvGrpSpPr>
                <a:grpSpLocks/>
              </p:cNvGrpSpPr>
              <p:nvPr/>
            </p:nvGrpSpPr>
            <p:grpSpPr bwMode="auto">
              <a:xfrm>
                <a:off x="2832" y="1872"/>
                <a:ext cx="144" cy="1872"/>
                <a:chOff x="2832" y="1872"/>
                <a:chExt cx="144" cy="1872"/>
              </a:xfrm>
            </p:grpSpPr>
            <p:sp>
              <p:nvSpPr>
                <p:cNvPr id="17854" name="Rectangle 230"/>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5" name="Rectangle 231"/>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6" name="Rectangle 232"/>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7" name="Rectangle 233"/>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8" name="Rectangle 234"/>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9" name="Rectangle 235"/>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60" name="Rectangle 236"/>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61" name="Rectangle 237"/>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62" name="Rectangle 238"/>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63" name="Rectangle 239"/>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64" name="Rectangle 240"/>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65" name="Rectangle 241"/>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66" name="Rectangle 242"/>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840" name="Group 243"/>
              <p:cNvGrpSpPr>
                <a:grpSpLocks/>
              </p:cNvGrpSpPr>
              <p:nvPr/>
            </p:nvGrpSpPr>
            <p:grpSpPr bwMode="auto">
              <a:xfrm>
                <a:off x="2832" y="0"/>
                <a:ext cx="144" cy="1872"/>
                <a:chOff x="2832" y="1872"/>
                <a:chExt cx="144" cy="1872"/>
              </a:xfrm>
            </p:grpSpPr>
            <p:sp>
              <p:nvSpPr>
                <p:cNvPr id="17841" name="Rectangle 244"/>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42" name="Rectangle 245"/>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43" name="Rectangle 246"/>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44" name="Rectangle 247"/>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45" name="Rectangle 248"/>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46" name="Rectangle 249"/>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47" name="Rectangle 250"/>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48" name="Rectangle 251"/>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49" name="Rectangle 252"/>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0" name="Rectangle 253"/>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1" name="Rectangle 254"/>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2" name="Rectangle 255"/>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53" name="Rectangle 256"/>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78" name="Group 257"/>
            <p:cNvGrpSpPr>
              <a:grpSpLocks/>
            </p:cNvGrpSpPr>
            <p:nvPr/>
          </p:nvGrpSpPr>
          <p:grpSpPr bwMode="auto">
            <a:xfrm>
              <a:off x="3696" y="432"/>
              <a:ext cx="144" cy="3744"/>
              <a:chOff x="2832" y="0"/>
              <a:chExt cx="144" cy="3744"/>
            </a:xfrm>
          </p:grpSpPr>
          <p:grpSp>
            <p:nvGrpSpPr>
              <p:cNvPr id="17811" name="Group 258"/>
              <p:cNvGrpSpPr>
                <a:grpSpLocks/>
              </p:cNvGrpSpPr>
              <p:nvPr/>
            </p:nvGrpSpPr>
            <p:grpSpPr bwMode="auto">
              <a:xfrm>
                <a:off x="2832" y="1872"/>
                <a:ext cx="144" cy="1872"/>
                <a:chOff x="2832" y="1872"/>
                <a:chExt cx="144" cy="1872"/>
              </a:xfrm>
            </p:grpSpPr>
            <p:sp>
              <p:nvSpPr>
                <p:cNvPr id="17826" name="Rectangle 259"/>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7" name="Rectangle 260"/>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8" name="Rectangle 261"/>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9" name="Rectangle 262"/>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0" name="Rectangle 263"/>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1" name="Rectangle 264"/>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2" name="Rectangle 265"/>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3" name="Rectangle 266"/>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4" name="Rectangle 267"/>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5" name="Rectangle 268"/>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6" name="Rectangle 269"/>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7" name="Rectangle 270"/>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38" name="Rectangle 271"/>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812" name="Group 272"/>
              <p:cNvGrpSpPr>
                <a:grpSpLocks/>
              </p:cNvGrpSpPr>
              <p:nvPr/>
            </p:nvGrpSpPr>
            <p:grpSpPr bwMode="auto">
              <a:xfrm>
                <a:off x="2832" y="0"/>
                <a:ext cx="144" cy="1872"/>
                <a:chOff x="2832" y="1872"/>
                <a:chExt cx="144" cy="1872"/>
              </a:xfrm>
            </p:grpSpPr>
            <p:sp>
              <p:nvSpPr>
                <p:cNvPr id="17813" name="Rectangle 273"/>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14" name="Rectangle 274"/>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15" name="Rectangle 275"/>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16" name="Rectangle 276"/>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17" name="Rectangle 277"/>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18" name="Rectangle 278"/>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19" name="Rectangle 279"/>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0" name="Rectangle 280"/>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1" name="Rectangle 281"/>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2" name="Rectangle 282"/>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3" name="Rectangle 283"/>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4" name="Rectangle 284"/>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25" name="Rectangle 285"/>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79" name="Group 286"/>
            <p:cNvGrpSpPr>
              <a:grpSpLocks/>
            </p:cNvGrpSpPr>
            <p:nvPr/>
          </p:nvGrpSpPr>
          <p:grpSpPr bwMode="auto">
            <a:xfrm>
              <a:off x="3840" y="432"/>
              <a:ext cx="144" cy="3744"/>
              <a:chOff x="2832" y="0"/>
              <a:chExt cx="144" cy="3744"/>
            </a:xfrm>
          </p:grpSpPr>
          <p:grpSp>
            <p:nvGrpSpPr>
              <p:cNvPr id="17783" name="Group 287"/>
              <p:cNvGrpSpPr>
                <a:grpSpLocks/>
              </p:cNvGrpSpPr>
              <p:nvPr/>
            </p:nvGrpSpPr>
            <p:grpSpPr bwMode="auto">
              <a:xfrm>
                <a:off x="2832" y="1872"/>
                <a:ext cx="144" cy="1872"/>
                <a:chOff x="2832" y="1872"/>
                <a:chExt cx="144" cy="1872"/>
              </a:xfrm>
            </p:grpSpPr>
            <p:sp>
              <p:nvSpPr>
                <p:cNvPr id="17798" name="Rectangle 288"/>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9" name="Rectangle 289"/>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0" name="Rectangle 290"/>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1" name="Rectangle 291"/>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2" name="Rectangle 292"/>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3" name="Rectangle 293"/>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4" name="Rectangle 294"/>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5" name="Rectangle 295"/>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6" name="Rectangle 296"/>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7" name="Rectangle 297"/>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8" name="Rectangle 298"/>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09" name="Rectangle 299"/>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810" name="Rectangle 300"/>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784" name="Group 301"/>
              <p:cNvGrpSpPr>
                <a:grpSpLocks/>
              </p:cNvGrpSpPr>
              <p:nvPr/>
            </p:nvGrpSpPr>
            <p:grpSpPr bwMode="auto">
              <a:xfrm>
                <a:off x="2832" y="0"/>
                <a:ext cx="144" cy="1872"/>
                <a:chOff x="2832" y="1872"/>
                <a:chExt cx="144" cy="1872"/>
              </a:xfrm>
            </p:grpSpPr>
            <p:sp>
              <p:nvSpPr>
                <p:cNvPr id="17785" name="Rectangle 302"/>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86" name="Rectangle 303"/>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87" name="Rectangle 304"/>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88" name="Rectangle 305"/>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89" name="Rectangle 306"/>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0" name="Rectangle 307"/>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1" name="Rectangle 308"/>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2" name="Rectangle 309"/>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3" name="Rectangle 310"/>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4" name="Rectangle 311"/>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5" name="Rectangle 312"/>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6" name="Rectangle 313"/>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97" name="Rectangle 314"/>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80" name="Group 315"/>
            <p:cNvGrpSpPr>
              <a:grpSpLocks/>
            </p:cNvGrpSpPr>
            <p:nvPr/>
          </p:nvGrpSpPr>
          <p:grpSpPr bwMode="auto">
            <a:xfrm>
              <a:off x="3984" y="432"/>
              <a:ext cx="144" cy="3744"/>
              <a:chOff x="2832" y="0"/>
              <a:chExt cx="144" cy="3744"/>
            </a:xfrm>
          </p:grpSpPr>
          <p:grpSp>
            <p:nvGrpSpPr>
              <p:cNvPr id="17755" name="Group 316"/>
              <p:cNvGrpSpPr>
                <a:grpSpLocks/>
              </p:cNvGrpSpPr>
              <p:nvPr/>
            </p:nvGrpSpPr>
            <p:grpSpPr bwMode="auto">
              <a:xfrm>
                <a:off x="2832" y="1872"/>
                <a:ext cx="144" cy="1872"/>
                <a:chOff x="2832" y="1872"/>
                <a:chExt cx="144" cy="1872"/>
              </a:xfrm>
            </p:grpSpPr>
            <p:sp>
              <p:nvSpPr>
                <p:cNvPr id="17770" name="Rectangle 317"/>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1" name="Rectangle 318"/>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2" name="Rectangle 319"/>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3" name="Rectangle 320"/>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4" name="Rectangle 321"/>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5" name="Rectangle 322"/>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6" name="Rectangle 323"/>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7" name="Rectangle 324"/>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8" name="Rectangle 325"/>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79" name="Rectangle 326"/>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80" name="Rectangle 327"/>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81" name="Rectangle 328"/>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82" name="Rectangle 329"/>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756" name="Group 330"/>
              <p:cNvGrpSpPr>
                <a:grpSpLocks/>
              </p:cNvGrpSpPr>
              <p:nvPr/>
            </p:nvGrpSpPr>
            <p:grpSpPr bwMode="auto">
              <a:xfrm>
                <a:off x="2832" y="0"/>
                <a:ext cx="144" cy="1872"/>
                <a:chOff x="2832" y="1872"/>
                <a:chExt cx="144" cy="1872"/>
              </a:xfrm>
            </p:grpSpPr>
            <p:sp>
              <p:nvSpPr>
                <p:cNvPr id="17757" name="Rectangle 331"/>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58" name="Rectangle 332"/>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59" name="Rectangle 333"/>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0" name="Rectangle 334"/>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1" name="Rectangle 335"/>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2" name="Rectangle 336"/>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3" name="Rectangle 337"/>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4" name="Rectangle 338"/>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5" name="Rectangle 339"/>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6" name="Rectangle 340"/>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7" name="Rectangle 341"/>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8" name="Rectangle 342"/>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69" name="Rectangle 343"/>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81" name="Group 344"/>
            <p:cNvGrpSpPr>
              <a:grpSpLocks/>
            </p:cNvGrpSpPr>
            <p:nvPr/>
          </p:nvGrpSpPr>
          <p:grpSpPr bwMode="auto">
            <a:xfrm>
              <a:off x="4128" y="432"/>
              <a:ext cx="144" cy="3744"/>
              <a:chOff x="2832" y="0"/>
              <a:chExt cx="144" cy="3744"/>
            </a:xfrm>
          </p:grpSpPr>
          <p:grpSp>
            <p:nvGrpSpPr>
              <p:cNvPr id="17727" name="Group 345"/>
              <p:cNvGrpSpPr>
                <a:grpSpLocks/>
              </p:cNvGrpSpPr>
              <p:nvPr/>
            </p:nvGrpSpPr>
            <p:grpSpPr bwMode="auto">
              <a:xfrm>
                <a:off x="2832" y="1872"/>
                <a:ext cx="144" cy="1872"/>
                <a:chOff x="2832" y="1872"/>
                <a:chExt cx="144" cy="1872"/>
              </a:xfrm>
            </p:grpSpPr>
            <p:sp>
              <p:nvSpPr>
                <p:cNvPr id="17742" name="Rectangle 346"/>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3" name="Rectangle 347"/>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4" name="Rectangle 348"/>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5" name="Rectangle 349"/>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6" name="Rectangle 350"/>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7" name="Rectangle 351"/>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8" name="Rectangle 352"/>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9" name="Rectangle 353"/>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50" name="Rectangle 354"/>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51" name="Rectangle 355"/>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52" name="Rectangle 356"/>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53" name="Rectangle 357"/>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54" name="Rectangle 358"/>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728" name="Group 359"/>
              <p:cNvGrpSpPr>
                <a:grpSpLocks/>
              </p:cNvGrpSpPr>
              <p:nvPr/>
            </p:nvGrpSpPr>
            <p:grpSpPr bwMode="auto">
              <a:xfrm>
                <a:off x="2832" y="0"/>
                <a:ext cx="144" cy="1872"/>
                <a:chOff x="2832" y="1872"/>
                <a:chExt cx="144" cy="1872"/>
              </a:xfrm>
            </p:grpSpPr>
            <p:sp>
              <p:nvSpPr>
                <p:cNvPr id="17729" name="Rectangle 360"/>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0" name="Rectangle 361"/>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1" name="Rectangle 362"/>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2" name="Rectangle 363"/>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3" name="Rectangle 364"/>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4" name="Rectangle 365"/>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5" name="Rectangle 366"/>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6" name="Rectangle 367"/>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7" name="Rectangle 368"/>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8" name="Rectangle 369"/>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39" name="Rectangle 370"/>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0" name="Rectangle 371"/>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41" name="Rectangle 372"/>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82" name="Group 373"/>
            <p:cNvGrpSpPr>
              <a:grpSpLocks/>
            </p:cNvGrpSpPr>
            <p:nvPr/>
          </p:nvGrpSpPr>
          <p:grpSpPr bwMode="auto">
            <a:xfrm>
              <a:off x="4272" y="432"/>
              <a:ext cx="144" cy="3744"/>
              <a:chOff x="2832" y="0"/>
              <a:chExt cx="144" cy="3744"/>
            </a:xfrm>
          </p:grpSpPr>
          <p:grpSp>
            <p:nvGrpSpPr>
              <p:cNvPr id="17699" name="Group 374"/>
              <p:cNvGrpSpPr>
                <a:grpSpLocks/>
              </p:cNvGrpSpPr>
              <p:nvPr/>
            </p:nvGrpSpPr>
            <p:grpSpPr bwMode="auto">
              <a:xfrm>
                <a:off x="2832" y="1872"/>
                <a:ext cx="144" cy="1872"/>
                <a:chOff x="2832" y="1872"/>
                <a:chExt cx="144" cy="1872"/>
              </a:xfrm>
            </p:grpSpPr>
            <p:sp>
              <p:nvSpPr>
                <p:cNvPr id="17714" name="Rectangle 375"/>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5" name="Rectangle 376"/>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6" name="Rectangle 377"/>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7" name="Rectangle 378"/>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8" name="Rectangle 379"/>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9" name="Rectangle 380"/>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20" name="Rectangle 381"/>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21" name="Rectangle 382"/>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22" name="Rectangle 383"/>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23" name="Rectangle 384"/>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24" name="Rectangle 385"/>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25" name="Rectangle 386"/>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26" name="Rectangle 387"/>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700" name="Group 388"/>
              <p:cNvGrpSpPr>
                <a:grpSpLocks/>
              </p:cNvGrpSpPr>
              <p:nvPr/>
            </p:nvGrpSpPr>
            <p:grpSpPr bwMode="auto">
              <a:xfrm>
                <a:off x="2832" y="0"/>
                <a:ext cx="144" cy="1872"/>
                <a:chOff x="2832" y="1872"/>
                <a:chExt cx="144" cy="1872"/>
              </a:xfrm>
            </p:grpSpPr>
            <p:sp>
              <p:nvSpPr>
                <p:cNvPr id="17701" name="Rectangle 389"/>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02" name="Rectangle 390"/>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03" name="Rectangle 391"/>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04" name="Rectangle 392"/>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05" name="Rectangle 393"/>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06" name="Rectangle 394"/>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07" name="Rectangle 395"/>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08" name="Rectangle 396"/>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09" name="Rectangle 397"/>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0" name="Rectangle 398"/>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1" name="Rectangle 399"/>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2" name="Rectangle 400"/>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713" name="Rectangle 401"/>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83" name="Group 402"/>
            <p:cNvGrpSpPr>
              <a:grpSpLocks/>
            </p:cNvGrpSpPr>
            <p:nvPr/>
          </p:nvGrpSpPr>
          <p:grpSpPr bwMode="auto">
            <a:xfrm>
              <a:off x="4416" y="432"/>
              <a:ext cx="144" cy="3744"/>
              <a:chOff x="2832" y="0"/>
              <a:chExt cx="144" cy="3744"/>
            </a:xfrm>
          </p:grpSpPr>
          <p:grpSp>
            <p:nvGrpSpPr>
              <p:cNvPr id="17671" name="Group 403"/>
              <p:cNvGrpSpPr>
                <a:grpSpLocks/>
              </p:cNvGrpSpPr>
              <p:nvPr/>
            </p:nvGrpSpPr>
            <p:grpSpPr bwMode="auto">
              <a:xfrm>
                <a:off x="2832" y="1872"/>
                <a:ext cx="144" cy="1872"/>
                <a:chOff x="2832" y="1872"/>
                <a:chExt cx="144" cy="1872"/>
              </a:xfrm>
            </p:grpSpPr>
            <p:sp>
              <p:nvSpPr>
                <p:cNvPr id="17686" name="Rectangle 404"/>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7" name="Rectangle 405"/>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8" name="Rectangle 406"/>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9" name="Rectangle 407"/>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0" name="Rectangle 408"/>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1" name="Rectangle 409"/>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2" name="Rectangle 410"/>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3" name="Rectangle 411"/>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4" name="Rectangle 412"/>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5" name="Rectangle 413"/>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6" name="Rectangle 414"/>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7" name="Rectangle 415"/>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98" name="Rectangle 416"/>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672" name="Group 417"/>
              <p:cNvGrpSpPr>
                <a:grpSpLocks/>
              </p:cNvGrpSpPr>
              <p:nvPr/>
            </p:nvGrpSpPr>
            <p:grpSpPr bwMode="auto">
              <a:xfrm>
                <a:off x="2832" y="0"/>
                <a:ext cx="144" cy="1872"/>
                <a:chOff x="2832" y="1872"/>
                <a:chExt cx="144" cy="1872"/>
              </a:xfrm>
            </p:grpSpPr>
            <p:sp>
              <p:nvSpPr>
                <p:cNvPr id="17673" name="Rectangle 418"/>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74" name="Rectangle 419"/>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75" name="Rectangle 420"/>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76" name="Rectangle 421"/>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77" name="Rectangle 422"/>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78" name="Rectangle 423"/>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79" name="Rectangle 424"/>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0" name="Rectangle 425"/>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1" name="Rectangle 426"/>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2" name="Rectangle 427"/>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3" name="Rectangle 428"/>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4" name="Rectangle 429"/>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85" name="Rectangle 430"/>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84" name="Group 431"/>
            <p:cNvGrpSpPr>
              <a:grpSpLocks/>
            </p:cNvGrpSpPr>
            <p:nvPr/>
          </p:nvGrpSpPr>
          <p:grpSpPr bwMode="auto">
            <a:xfrm>
              <a:off x="4560" y="432"/>
              <a:ext cx="144" cy="3744"/>
              <a:chOff x="2832" y="0"/>
              <a:chExt cx="144" cy="3744"/>
            </a:xfrm>
          </p:grpSpPr>
          <p:grpSp>
            <p:nvGrpSpPr>
              <p:cNvPr id="17643" name="Group 432"/>
              <p:cNvGrpSpPr>
                <a:grpSpLocks/>
              </p:cNvGrpSpPr>
              <p:nvPr/>
            </p:nvGrpSpPr>
            <p:grpSpPr bwMode="auto">
              <a:xfrm>
                <a:off x="2832" y="1872"/>
                <a:ext cx="144" cy="1872"/>
                <a:chOff x="2832" y="1872"/>
                <a:chExt cx="144" cy="1872"/>
              </a:xfrm>
            </p:grpSpPr>
            <p:sp>
              <p:nvSpPr>
                <p:cNvPr id="17658" name="Rectangle 433"/>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9" name="Rectangle 434"/>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0" name="Rectangle 435"/>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1" name="Rectangle 436"/>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2" name="Rectangle 437"/>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3" name="Rectangle 438"/>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4" name="Rectangle 439"/>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5" name="Rectangle 440"/>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6" name="Rectangle 441"/>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7" name="Rectangle 442"/>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8" name="Rectangle 443"/>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69" name="Rectangle 444"/>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70" name="Rectangle 445"/>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644" name="Group 446"/>
              <p:cNvGrpSpPr>
                <a:grpSpLocks/>
              </p:cNvGrpSpPr>
              <p:nvPr/>
            </p:nvGrpSpPr>
            <p:grpSpPr bwMode="auto">
              <a:xfrm>
                <a:off x="2832" y="0"/>
                <a:ext cx="144" cy="1872"/>
                <a:chOff x="2832" y="1872"/>
                <a:chExt cx="144" cy="1872"/>
              </a:xfrm>
            </p:grpSpPr>
            <p:sp>
              <p:nvSpPr>
                <p:cNvPr id="17645" name="Rectangle 447"/>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46" name="Rectangle 448"/>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47" name="Rectangle 449"/>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48" name="Rectangle 450"/>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49" name="Rectangle 451"/>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0" name="Rectangle 452"/>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1" name="Rectangle 453"/>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2" name="Rectangle 454"/>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3" name="Rectangle 455"/>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4" name="Rectangle 456"/>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5" name="Rectangle 457"/>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6" name="Rectangle 458"/>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57" name="Rectangle 459"/>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85" name="Group 460"/>
            <p:cNvGrpSpPr>
              <a:grpSpLocks/>
            </p:cNvGrpSpPr>
            <p:nvPr/>
          </p:nvGrpSpPr>
          <p:grpSpPr bwMode="auto">
            <a:xfrm>
              <a:off x="4704" y="432"/>
              <a:ext cx="144" cy="3744"/>
              <a:chOff x="2832" y="0"/>
              <a:chExt cx="144" cy="3744"/>
            </a:xfrm>
          </p:grpSpPr>
          <p:grpSp>
            <p:nvGrpSpPr>
              <p:cNvPr id="17615" name="Group 461"/>
              <p:cNvGrpSpPr>
                <a:grpSpLocks/>
              </p:cNvGrpSpPr>
              <p:nvPr/>
            </p:nvGrpSpPr>
            <p:grpSpPr bwMode="auto">
              <a:xfrm>
                <a:off x="2832" y="1872"/>
                <a:ext cx="144" cy="1872"/>
                <a:chOff x="2832" y="1872"/>
                <a:chExt cx="144" cy="1872"/>
              </a:xfrm>
            </p:grpSpPr>
            <p:sp>
              <p:nvSpPr>
                <p:cNvPr id="17630" name="Rectangle 462"/>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1" name="Rectangle 463"/>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2" name="Rectangle 464"/>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3" name="Rectangle 465"/>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4" name="Rectangle 466"/>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5" name="Rectangle 467"/>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6" name="Rectangle 468"/>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7" name="Rectangle 469"/>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8" name="Rectangle 470"/>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39" name="Rectangle 471"/>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40" name="Rectangle 472"/>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41" name="Rectangle 473"/>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42" name="Rectangle 474"/>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616" name="Group 475"/>
              <p:cNvGrpSpPr>
                <a:grpSpLocks/>
              </p:cNvGrpSpPr>
              <p:nvPr/>
            </p:nvGrpSpPr>
            <p:grpSpPr bwMode="auto">
              <a:xfrm>
                <a:off x="2832" y="0"/>
                <a:ext cx="144" cy="1872"/>
                <a:chOff x="2832" y="1872"/>
                <a:chExt cx="144" cy="1872"/>
              </a:xfrm>
            </p:grpSpPr>
            <p:sp>
              <p:nvSpPr>
                <p:cNvPr id="17617" name="Rectangle 476"/>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18" name="Rectangle 477"/>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19" name="Rectangle 478"/>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0" name="Rectangle 479"/>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1" name="Rectangle 480"/>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2" name="Rectangle 481"/>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3" name="Rectangle 482"/>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4" name="Rectangle 483"/>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5" name="Rectangle 484"/>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6" name="Rectangle 485"/>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7" name="Rectangle 486"/>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8" name="Rectangle 487"/>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29" name="Rectangle 488"/>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7586" name="Group 489"/>
            <p:cNvGrpSpPr>
              <a:grpSpLocks/>
            </p:cNvGrpSpPr>
            <p:nvPr/>
          </p:nvGrpSpPr>
          <p:grpSpPr bwMode="auto">
            <a:xfrm>
              <a:off x="4848" y="432"/>
              <a:ext cx="144" cy="3744"/>
              <a:chOff x="2832" y="0"/>
              <a:chExt cx="144" cy="3744"/>
            </a:xfrm>
          </p:grpSpPr>
          <p:grpSp>
            <p:nvGrpSpPr>
              <p:cNvPr id="17587" name="Group 490"/>
              <p:cNvGrpSpPr>
                <a:grpSpLocks/>
              </p:cNvGrpSpPr>
              <p:nvPr/>
            </p:nvGrpSpPr>
            <p:grpSpPr bwMode="auto">
              <a:xfrm>
                <a:off x="2832" y="1872"/>
                <a:ext cx="144" cy="1872"/>
                <a:chOff x="2832" y="1872"/>
                <a:chExt cx="144" cy="1872"/>
              </a:xfrm>
            </p:grpSpPr>
            <p:sp>
              <p:nvSpPr>
                <p:cNvPr id="17602" name="Rectangle 491"/>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3" name="Rectangle 492"/>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4" name="Rectangle 493"/>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5" name="Rectangle 494"/>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6" name="Rectangle 495"/>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7" name="Rectangle 496"/>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8" name="Rectangle 497"/>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9" name="Rectangle 498"/>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10" name="Rectangle 499"/>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11" name="Rectangle 500"/>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12" name="Rectangle 501"/>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13" name="Rectangle 502"/>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14" name="Rectangle 503"/>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7588" name="Group 504"/>
              <p:cNvGrpSpPr>
                <a:grpSpLocks/>
              </p:cNvGrpSpPr>
              <p:nvPr/>
            </p:nvGrpSpPr>
            <p:grpSpPr bwMode="auto">
              <a:xfrm>
                <a:off x="2832" y="0"/>
                <a:ext cx="144" cy="1872"/>
                <a:chOff x="2832" y="1872"/>
                <a:chExt cx="144" cy="1872"/>
              </a:xfrm>
            </p:grpSpPr>
            <p:sp>
              <p:nvSpPr>
                <p:cNvPr id="17589" name="Rectangle 505"/>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0" name="Rectangle 506"/>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1" name="Rectangle 507"/>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2" name="Rectangle 508"/>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3" name="Rectangle 509"/>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4" name="Rectangle 510"/>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5" name="Rectangle 511"/>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6" name="Rectangle 512"/>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7" name="Rectangle 513"/>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8" name="Rectangle 514"/>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599" name="Rectangle 515"/>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0" name="Rectangle 516"/>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7601" name="Rectangle 517"/>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grpSp>
        <p:nvGrpSpPr>
          <p:cNvPr id="9733" name="Group 518"/>
          <p:cNvGrpSpPr>
            <a:grpSpLocks/>
          </p:cNvGrpSpPr>
          <p:nvPr/>
        </p:nvGrpSpPr>
        <p:grpSpPr bwMode="auto">
          <a:xfrm>
            <a:off x="4413250" y="5983288"/>
            <a:ext cx="4808538" cy="419100"/>
            <a:chOff x="2832" y="3769"/>
            <a:chExt cx="3029" cy="264"/>
          </a:xfrm>
        </p:grpSpPr>
        <p:sp>
          <p:nvSpPr>
            <p:cNvPr id="17570" name="Line 519"/>
            <p:cNvSpPr>
              <a:spLocks noChangeShapeType="1"/>
            </p:cNvSpPr>
            <p:nvPr/>
          </p:nvSpPr>
          <p:spPr bwMode="auto">
            <a:xfrm>
              <a:off x="2832" y="4033"/>
              <a:ext cx="2736"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71" name="Text Box 520"/>
            <p:cNvSpPr txBox="1">
              <a:spLocks noChangeArrowheads="1"/>
            </p:cNvSpPr>
            <p:nvPr/>
          </p:nvSpPr>
          <p:spPr bwMode="auto">
            <a:xfrm>
              <a:off x="4949" y="3769"/>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vi-VN" sz="2000">
                <a:solidFill>
                  <a:srgbClr val="0000FF"/>
                </a:solidFill>
                <a:latin typeface="Times New Roman" panose="02020603050405020304" pitchFamily="18" charset="0"/>
                <a:cs typeface="Times New Roman" panose="02020603050405020304" pitchFamily="18" charset="0"/>
              </a:endParaRPr>
            </a:p>
          </p:txBody>
        </p:sp>
      </p:grpSp>
      <p:grpSp>
        <p:nvGrpSpPr>
          <p:cNvPr id="9734" name="Group 521"/>
          <p:cNvGrpSpPr>
            <a:grpSpLocks/>
          </p:cNvGrpSpPr>
          <p:nvPr/>
        </p:nvGrpSpPr>
        <p:grpSpPr bwMode="auto">
          <a:xfrm>
            <a:off x="4429125" y="20638"/>
            <a:ext cx="1695450" cy="6362700"/>
            <a:chOff x="1200" y="24"/>
            <a:chExt cx="1068" cy="4008"/>
          </a:xfrm>
        </p:grpSpPr>
        <p:sp>
          <p:nvSpPr>
            <p:cNvPr id="17568" name="Line 522"/>
            <p:cNvSpPr>
              <a:spLocks noChangeShapeType="1"/>
            </p:cNvSpPr>
            <p:nvPr/>
          </p:nvSpPr>
          <p:spPr bwMode="auto">
            <a:xfrm flipV="1">
              <a:off x="1200" y="144"/>
              <a:ext cx="0" cy="3888"/>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9" name="Text Box 523"/>
            <p:cNvSpPr txBox="1">
              <a:spLocks noChangeArrowheads="1"/>
            </p:cNvSpPr>
            <p:nvPr/>
          </p:nvSpPr>
          <p:spPr bwMode="auto">
            <a:xfrm>
              <a:off x="1212" y="24"/>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a:solidFill>
                    <a:srgbClr val="0000FF"/>
                  </a:solidFill>
                  <a:latin typeface="Times New Roman" panose="02020603050405020304" pitchFamily="18" charset="0"/>
                  <a:cs typeface="Times New Roman" panose="02020603050405020304" pitchFamily="18" charset="0"/>
                </a:rPr>
                <a:t>Nhiệt độ (</a:t>
              </a:r>
              <a:r>
                <a:rPr lang="en-US" sz="2000" baseline="30000">
                  <a:solidFill>
                    <a:srgbClr val="0000FF"/>
                  </a:solidFill>
                  <a:latin typeface="Times New Roman" panose="02020603050405020304" pitchFamily="18" charset="0"/>
                  <a:cs typeface="Times New Roman" panose="02020603050405020304" pitchFamily="18" charset="0"/>
                </a:rPr>
                <a:t>0</a:t>
              </a:r>
              <a:r>
                <a:rPr lang="en-US" sz="2000">
                  <a:solidFill>
                    <a:srgbClr val="0000FF"/>
                  </a:solidFill>
                  <a:latin typeface="Times New Roman" panose="02020603050405020304" pitchFamily="18" charset="0"/>
                  <a:cs typeface="Times New Roman" panose="02020603050405020304" pitchFamily="18" charset="0"/>
                </a:rPr>
                <a:t>C)</a:t>
              </a:r>
            </a:p>
          </p:txBody>
        </p:sp>
      </p:grpSp>
      <p:sp>
        <p:nvSpPr>
          <p:cNvPr id="17493" name="Text Box 524"/>
          <p:cNvSpPr txBox="1">
            <a:spLocks noChangeArrowheads="1"/>
          </p:cNvSpPr>
          <p:nvPr/>
        </p:nvSpPr>
        <p:spPr bwMode="auto">
          <a:xfrm>
            <a:off x="3200400" y="8382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vi-VN" sz="1600">
              <a:latin typeface="Times New Roman" panose="02020603050405020304" pitchFamily="18" charset="0"/>
              <a:cs typeface="Times New Roman" panose="02020603050405020304" pitchFamily="18" charset="0"/>
            </a:endParaRPr>
          </a:p>
        </p:txBody>
      </p:sp>
      <p:grpSp>
        <p:nvGrpSpPr>
          <p:cNvPr id="9735" name="Group 525"/>
          <p:cNvGrpSpPr>
            <a:grpSpLocks/>
          </p:cNvGrpSpPr>
          <p:nvPr/>
        </p:nvGrpSpPr>
        <p:grpSpPr bwMode="auto">
          <a:xfrm>
            <a:off x="3970338" y="304800"/>
            <a:ext cx="552450" cy="6203950"/>
            <a:chOff x="936" y="204"/>
            <a:chExt cx="348" cy="3908"/>
          </a:xfrm>
        </p:grpSpPr>
        <p:grpSp>
          <p:nvGrpSpPr>
            <p:cNvPr id="17554" name="Group 526"/>
            <p:cNvGrpSpPr>
              <a:grpSpLocks/>
            </p:cNvGrpSpPr>
            <p:nvPr/>
          </p:nvGrpSpPr>
          <p:grpSpPr bwMode="auto">
            <a:xfrm>
              <a:off x="936" y="204"/>
              <a:ext cx="348" cy="3908"/>
              <a:chOff x="936" y="204"/>
              <a:chExt cx="348" cy="3908"/>
            </a:xfrm>
          </p:grpSpPr>
          <p:sp>
            <p:nvSpPr>
              <p:cNvPr id="17556" name="Text Box 527"/>
              <p:cNvSpPr txBox="1">
                <a:spLocks noChangeArrowheads="1"/>
              </p:cNvSpPr>
              <p:nvPr/>
            </p:nvSpPr>
            <p:spPr bwMode="auto">
              <a:xfrm>
                <a:off x="936" y="390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60</a:t>
                </a:r>
              </a:p>
            </p:txBody>
          </p:sp>
          <p:sp>
            <p:nvSpPr>
              <p:cNvPr id="17557" name="Text Box 528"/>
              <p:cNvSpPr txBox="1">
                <a:spLocks noChangeArrowheads="1"/>
              </p:cNvSpPr>
              <p:nvPr/>
            </p:nvSpPr>
            <p:spPr bwMode="auto">
              <a:xfrm>
                <a:off x="936" y="349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63</a:t>
                </a:r>
              </a:p>
            </p:txBody>
          </p:sp>
          <p:sp>
            <p:nvSpPr>
              <p:cNvPr id="17558" name="Text Box 529"/>
              <p:cNvSpPr txBox="1">
                <a:spLocks noChangeArrowheads="1"/>
              </p:cNvSpPr>
              <p:nvPr/>
            </p:nvSpPr>
            <p:spPr bwMode="auto">
              <a:xfrm>
                <a:off x="936" y="307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66</a:t>
                </a:r>
              </a:p>
            </p:txBody>
          </p:sp>
          <p:sp>
            <p:nvSpPr>
              <p:cNvPr id="17559" name="Text Box 530"/>
              <p:cNvSpPr txBox="1">
                <a:spLocks noChangeArrowheads="1"/>
              </p:cNvSpPr>
              <p:nvPr/>
            </p:nvSpPr>
            <p:spPr bwMode="auto">
              <a:xfrm>
                <a:off x="936" y="220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72</a:t>
                </a:r>
              </a:p>
            </p:txBody>
          </p:sp>
          <p:sp>
            <p:nvSpPr>
              <p:cNvPr id="17560" name="Text Box 531"/>
              <p:cNvSpPr txBox="1">
                <a:spLocks noChangeArrowheads="1"/>
              </p:cNvSpPr>
              <p:nvPr/>
            </p:nvSpPr>
            <p:spPr bwMode="auto">
              <a:xfrm>
                <a:off x="936" y="262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69</a:t>
                </a:r>
              </a:p>
            </p:txBody>
          </p:sp>
          <p:sp>
            <p:nvSpPr>
              <p:cNvPr id="17561" name="Text Box 532"/>
              <p:cNvSpPr txBox="1">
                <a:spLocks noChangeArrowheads="1"/>
              </p:cNvSpPr>
              <p:nvPr/>
            </p:nvSpPr>
            <p:spPr bwMode="auto">
              <a:xfrm>
                <a:off x="936" y="1776"/>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75</a:t>
                </a:r>
              </a:p>
            </p:txBody>
          </p:sp>
          <p:sp>
            <p:nvSpPr>
              <p:cNvPr id="17562" name="Text Box 533"/>
              <p:cNvSpPr txBox="1">
                <a:spLocks noChangeArrowheads="1"/>
              </p:cNvSpPr>
              <p:nvPr/>
            </p:nvSpPr>
            <p:spPr bwMode="auto">
              <a:xfrm>
                <a:off x="948" y="148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77</a:t>
                </a:r>
              </a:p>
            </p:txBody>
          </p:sp>
          <p:sp>
            <p:nvSpPr>
              <p:cNvPr id="17563" name="Text Box 534"/>
              <p:cNvSpPr txBox="1">
                <a:spLocks noChangeArrowheads="1"/>
              </p:cNvSpPr>
              <p:nvPr/>
            </p:nvSpPr>
            <p:spPr bwMode="auto">
              <a:xfrm>
                <a:off x="936" y="120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79</a:t>
                </a:r>
              </a:p>
            </p:txBody>
          </p:sp>
          <p:sp>
            <p:nvSpPr>
              <p:cNvPr id="17564" name="Text Box 535"/>
              <p:cNvSpPr txBox="1">
                <a:spLocks noChangeArrowheads="1"/>
              </p:cNvSpPr>
              <p:nvPr/>
            </p:nvSpPr>
            <p:spPr bwMode="auto">
              <a:xfrm>
                <a:off x="936" y="106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80</a:t>
                </a:r>
              </a:p>
            </p:txBody>
          </p:sp>
          <p:sp>
            <p:nvSpPr>
              <p:cNvPr id="17565" name="Text Box 536"/>
              <p:cNvSpPr txBox="1">
                <a:spLocks noChangeArrowheads="1"/>
              </p:cNvSpPr>
              <p:nvPr/>
            </p:nvSpPr>
            <p:spPr bwMode="auto">
              <a:xfrm>
                <a:off x="936" y="76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82</a:t>
                </a:r>
              </a:p>
            </p:txBody>
          </p:sp>
          <p:sp>
            <p:nvSpPr>
              <p:cNvPr id="17566" name="Text Box 537"/>
              <p:cNvSpPr txBox="1">
                <a:spLocks noChangeArrowheads="1"/>
              </p:cNvSpPr>
              <p:nvPr/>
            </p:nvSpPr>
            <p:spPr bwMode="auto">
              <a:xfrm>
                <a:off x="936" y="49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84</a:t>
                </a:r>
              </a:p>
            </p:txBody>
          </p:sp>
          <p:sp>
            <p:nvSpPr>
              <p:cNvPr id="17567" name="Text Box 538"/>
              <p:cNvSpPr txBox="1">
                <a:spLocks noChangeArrowheads="1"/>
              </p:cNvSpPr>
              <p:nvPr/>
            </p:nvSpPr>
            <p:spPr bwMode="auto">
              <a:xfrm>
                <a:off x="948" y="204"/>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86</a:t>
                </a:r>
              </a:p>
            </p:txBody>
          </p:sp>
        </p:grpSp>
        <p:sp>
          <p:nvSpPr>
            <p:cNvPr id="17555" name="Text Box 539"/>
            <p:cNvSpPr txBox="1">
              <a:spLocks noChangeArrowheads="1"/>
            </p:cNvSpPr>
            <p:nvPr/>
          </p:nvSpPr>
          <p:spPr bwMode="auto">
            <a:xfrm>
              <a:off x="936" y="91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81</a:t>
              </a:r>
            </a:p>
          </p:txBody>
        </p:sp>
      </p:grpSp>
      <p:sp>
        <p:nvSpPr>
          <p:cNvPr id="9756" name="Text Box 540"/>
          <p:cNvSpPr txBox="1">
            <a:spLocks noChangeArrowheads="1"/>
          </p:cNvSpPr>
          <p:nvPr/>
        </p:nvSpPr>
        <p:spPr bwMode="auto">
          <a:xfrm>
            <a:off x="4238625" y="6400800"/>
            <a:ext cx="4905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rPr>
              <a:t>0   1    2   3  4    5   6   7   8   9 10  11 12 13 14 15</a:t>
            </a:r>
          </a:p>
        </p:txBody>
      </p:sp>
      <p:sp>
        <p:nvSpPr>
          <p:cNvPr id="9757" name="Oval 541"/>
          <p:cNvSpPr>
            <a:spLocks noChangeArrowheads="1"/>
          </p:cNvSpPr>
          <p:nvPr/>
        </p:nvSpPr>
        <p:spPr bwMode="auto">
          <a:xfrm>
            <a:off x="4389438" y="427038"/>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58" name="Line 542"/>
          <p:cNvSpPr>
            <a:spLocks noChangeShapeType="1"/>
          </p:cNvSpPr>
          <p:nvPr/>
        </p:nvSpPr>
        <p:spPr bwMode="auto">
          <a:xfrm flipV="1">
            <a:off x="4648200" y="914400"/>
            <a:ext cx="0" cy="54864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59" name="Line 543"/>
          <p:cNvSpPr>
            <a:spLocks noChangeShapeType="1"/>
          </p:cNvSpPr>
          <p:nvPr/>
        </p:nvSpPr>
        <p:spPr bwMode="auto">
          <a:xfrm>
            <a:off x="4419600" y="914400"/>
            <a:ext cx="228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60" name="Line 544"/>
          <p:cNvSpPr>
            <a:spLocks noChangeShapeType="1"/>
          </p:cNvSpPr>
          <p:nvPr/>
        </p:nvSpPr>
        <p:spPr bwMode="auto">
          <a:xfrm flipV="1">
            <a:off x="4876800" y="1371600"/>
            <a:ext cx="0" cy="50292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61" name="Line 545"/>
          <p:cNvSpPr>
            <a:spLocks noChangeShapeType="1"/>
          </p:cNvSpPr>
          <p:nvPr/>
        </p:nvSpPr>
        <p:spPr bwMode="auto">
          <a:xfrm>
            <a:off x="4419600" y="1371600"/>
            <a:ext cx="4572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62" name="Line 546"/>
          <p:cNvSpPr>
            <a:spLocks noChangeShapeType="1"/>
          </p:cNvSpPr>
          <p:nvPr/>
        </p:nvSpPr>
        <p:spPr bwMode="auto">
          <a:xfrm flipV="1">
            <a:off x="5105400" y="1600200"/>
            <a:ext cx="0" cy="48006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63" name="Line 547"/>
          <p:cNvSpPr>
            <a:spLocks noChangeShapeType="1"/>
          </p:cNvSpPr>
          <p:nvPr/>
        </p:nvSpPr>
        <p:spPr bwMode="auto">
          <a:xfrm>
            <a:off x="4419600" y="1600200"/>
            <a:ext cx="7620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64" name="Line 548"/>
          <p:cNvSpPr>
            <a:spLocks noChangeShapeType="1"/>
          </p:cNvSpPr>
          <p:nvPr/>
        </p:nvSpPr>
        <p:spPr bwMode="auto">
          <a:xfrm flipV="1">
            <a:off x="5334000" y="1828800"/>
            <a:ext cx="0" cy="45720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65" name="Line 549"/>
          <p:cNvSpPr>
            <a:spLocks noChangeShapeType="1"/>
          </p:cNvSpPr>
          <p:nvPr/>
        </p:nvSpPr>
        <p:spPr bwMode="auto">
          <a:xfrm>
            <a:off x="4419600" y="1828800"/>
            <a:ext cx="9144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66" name="Line 550"/>
          <p:cNvSpPr>
            <a:spLocks noChangeShapeType="1"/>
          </p:cNvSpPr>
          <p:nvPr/>
        </p:nvSpPr>
        <p:spPr bwMode="auto">
          <a:xfrm flipV="1">
            <a:off x="5562600" y="1828800"/>
            <a:ext cx="0" cy="45720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67" name="Oval 551"/>
          <p:cNvSpPr>
            <a:spLocks noChangeArrowheads="1"/>
          </p:cNvSpPr>
          <p:nvPr/>
        </p:nvSpPr>
        <p:spPr bwMode="auto">
          <a:xfrm>
            <a:off x="4841875" y="1335088"/>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68" name="Oval 552"/>
          <p:cNvSpPr>
            <a:spLocks noChangeArrowheads="1"/>
          </p:cNvSpPr>
          <p:nvPr/>
        </p:nvSpPr>
        <p:spPr bwMode="auto">
          <a:xfrm>
            <a:off x="4611688" y="879475"/>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69" name="Oval 553"/>
          <p:cNvSpPr>
            <a:spLocks noChangeArrowheads="1"/>
          </p:cNvSpPr>
          <p:nvPr/>
        </p:nvSpPr>
        <p:spPr bwMode="auto">
          <a:xfrm>
            <a:off x="5067300" y="15621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70" name="Line 554"/>
          <p:cNvSpPr>
            <a:spLocks noChangeShapeType="1"/>
          </p:cNvSpPr>
          <p:nvPr/>
        </p:nvSpPr>
        <p:spPr bwMode="auto">
          <a:xfrm>
            <a:off x="5334000" y="1828800"/>
            <a:ext cx="228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71" name="Line 555"/>
          <p:cNvSpPr>
            <a:spLocks noChangeShapeType="1"/>
          </p:cNvSpPr>
          <p:nvPr/>
        </p:nvSpPr>
        <p:spPr bwMode="auto">
          <a:xfrm>
            <a:off x="5562600" y="1828800"/>
            <a:ext cx="228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72" name="Line 556"/>
          <p:cNvSpPr>
            <a:spLocks noChangeShapeType="1"/>
          </p:cNvSpPr>
          <p:nvPr/>
        </p:nvSpPr>
        <p:spPr bwMode="auto">
          <a:xfrm flipV="1">
            <a:off x="5791200" y="1828800"/>
            <a:ext cx="0" cy="45720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73" name="Line 557"/>
          <p:cNvSpPr>
            <a:spLocks noChangeShapeType="1"/>
          </p:cNvSpPr>
          <p:nvPr/>
        </p:nvSpPr>
        <p:spPr bwMode="auto">
          <a:xfrm>
            <a:off x="5791200" y="1828800"/>
            <a:ext cx="228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74" name="Line 558"/>
          <p:cNvSpPr>
            <a:spLocks noChangeShapeType="1"/>
          </p:cNvSpPr>
          <p:nvPr/>
        </p:nvSpPr>
        <p:spPr bwMode="auto">
          <a:xfrm flipV="1">
            <a:off x="6019800" y="1828800"/>
            <a:ext cx="0" cy="45720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75" name="Oval 559"/>
          <p:cNvSpPr>
            <a:spLocks noChangeArrowheads="1"/>
          </p:cNvSpPr>
          <p:nvPr/>
        </p:nvSpPr>
        <p:spPr bwMode="auto">
          <a:xfrm>
            <a:off x="5981700" y="1790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76" name="Line 560"/>
          <p:cNvSpPr>
            <a:spLocks noChangeShapeType="1"/>
          </p:cNvSpPr>
          <p:nvPr/>
        </p:nvSpPr>
        <p:spPr bwMode="auto">
          <a:xfrm>
            <a:off x="4419600" y="2057400"/>
            <a:ext cx="18288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77" name="Line 561"/>
          <p:cNvSpPr>
            <a:spLocks noChangeShapeType="1"/>
          </p:cNvSpPr>
          <p:nvPr/>
        </p:nvSpPr>
        <p:spPr bwMode="auto">
          <a:xfrm flipV="1">
            <a:off x="6248400" y="2057400"/>
            <a:ext cx="0" cy="43434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78" name="Oval 562"/>
          <p:cNvSpPr>
            <a:spLocks noChangeArrowheads="1"/>
          </p:cNvSpPr>
          <p:nvPr/>
        </p:nvSpPr>
        <p:spPr bwMode="auto">
          <a:xfrm>
            <a:off x="6210300" y="20193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79" name="Line 563"/>
          <p:cNvSpPr>
            <a:spLocks noChangeShapeType="1"/>
          </p:cNvSpPr>
          <p:nvPr/>
        </p:nvSpPr>
        <p:spPr bwMode="auto">
          <a:xfrm>
            <a:off x="4419600" y="2514600"/>
            <a:ext cx="20574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80" name="Line 564"/>
          <p:cNvSpPr>
            <a:spLocks noChangeShapeType="1"/>
          </p:cNvSpPr>
          <p:nvPr/>
        </p:nvSpPr>
        <p:spPr bwMode="auto">
          <a:xfrm flipV="1">
            <a:off x="6477000" y="2514600"/>
            <a:ext cx="0" cy="38862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81" name="Oval 565"/>
          <p:cNvSpPr>
            <a:spLocks noChangeArrowheads="1"/>
          </p:cNvSpPr>
          <p:nvPr/>
        </p:nvSpPr>
        <p:spPr bwMode="auto">
          <a:xfrm>
            <a:off x="6438900" y="24765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82" name="Line 566"/>
          <p:cNvSpPr>
            <a:spLocks noChangeShapeType="1"/>
          </p:cNvSpPr>
          <p:nvPr/>
        </p:nvSpPr>
        <p:spPr bwMode="auto">
          <a:xfrm>
            <a:off x="4419600" y="2971800"/>
            <a:ext cx="22860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83" name="Line 567"/>
          <p:cNvSpPr>
            <a:spLocks noChangeShapeType="1"/>
          </p:cNvSpPr>
          <p:nvPr/>
        </p:nvSpPr>
        <p:spPr bwMode="auto">
          <a:xfrm flipV="1">
            <a:off x="6705600" y="3048000"/>
            <a:ext cx="0" cy="33528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84" name="Oval 568"/>
          <p:cNvSpPr>
            <a:spLocks noChangeArrowheads="1"/>
          </p:cNvSpPr>
          <p:nvPr/>
        </p:nvSpPr>
        <p:spPr bwMode="auto">
          <a:xfrm>
            <a:off x="6667500" y="2933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85" name="Line 569"/>
          <p:cNvSpPr>
            <a:spLocks noChangeShapeType="1"/>
          </p:cNvSpPr>
          <p:nvPr/>
        </p:nvSpPr>
        <p:spPr bwMode="auto">
          <a:xfrm>
            <a:off x="4419600" y="3657600"/>
            <a:ext cx="2514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86" name="Line 570"/>
          <p:cNvSpPr>
            <a:spLocks noChangeShapeType="1"/>
          </p:cNvSpPr>
          <p:nvPr/>
        </p:nvSpPr>
        <p:spPr bwMode="auto">
          <a:xfrm flipV="1">
            <a:off x="6934200" y="3600450"/>
            <a:ext cx="0" cy="28194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87" name="Oval 571"/>
          <p:cNvSpPr>
            <a:spLocks noChangeArrowheads="1"/>
          </p:cNvSpPr>
          <p:nvPr/>
        </p:nvSpPr>
        <p:spPr bwMode="auto">
          <a:xfrm>
            <a:off x="6896100" y="36195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88" name="Line 572"/>
          <p:cNvSpPr>
            <a:spLocks noChangeShapeType="1"/>
          </p:cNvSpPr>
          <p:nvPr/>
        </p:nvSpPr>
        <p:spPr bwMode="auto">
          <a:xfrm>
            <a:off x="4419600" y="4343400"/>
            <a:ext cx="27432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89" name="Line 573"/>
          <p:cNvSpPr>
            <a:spLocks noChangeShapeType="1"/>
          </p:cNvSpPr>
          <p:nvPr/>
        </p:nvSpPr>
        <p:spPr bwMode="auto">
          <a:xfrm flipV="1">
            <a:off x="7162800" y="4343400"/>
            <a:ext cx="0" cy="20574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90" name="Oval 574"/>
          <p:cNvSpPr>
            <a:spLocks noChangeArrowheads="1"/>
          </p:cNvSpPr>
          <p:nvPr/>
        </p:nvSpPr>
        <p:spPr bwMode="auto">
          <a:xfrm>
            <a:off x="7124700" y="43053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91" name="Line 575"/>
          <p:cNvSpPr>
            <a:spLocks noChangeShapeType="1"/>
          </p:cNvSpPr>
          <p:nvPr/>
        </p:nvSpPr>
        <p:spPr bwMode="auto">
          <a:xfrm>
            <a:off x="4419600" y="5029200"/>
            <a:ext cx="29718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92" name="Line 576"/>
          <p:cNvSpPr>
            <a:spLocks noChangeShapeType="1"/>
          </p:cNvSpPr>
          <p:nvPr/>
        </p:nvSpPr>
        <p:spPr bwMode="auto">
          <a:xfrm flipV="1">
            <a:off x="7391400" y="4953000"/>
            <a:ext cx="0" cy="14478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93" name="Oval 577"/>
          <p:cNvSpPr>
            <a:spLocks noChangeArrowheads="1"/>
          </p:cNvSpPr>
          <p:nvPr/>
        </p:nvSpPr>
        <p:spPr bwMode="auto">
          <a:xfrm>
            <a:off x="7353300" y="49911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94" name="Line 578"/>
          <p:cNvSpPr>
            <a:spLocks noChangeShapeType="1"/>
          </p:cNvSpPr>
          <p:nvPr/>
        </p:nvSpPr>
        <p:spPr bwMode="auto">
          <a:xfrm>
            <a:off x="4419600" y="5715000"/>
            <a:ext cx="32004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95" name="Line 579"/>
          <p:cNvSpPr>
            <a:spLocks noChangeShapeType="1"/>
          </p:cNvSpPr>
          <p:nvPr/>
        </p:nvSpPr>
        <p:spPr bwMode="auto">
          <a:xfrm flipV="1">
            <a:off x="7620000" y="5715000"/>
            <a:ext cx="0" cy="6858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796" name="Oval 580"/>
          <p:cNvSpPr>
            <a:spLocks noChangeArrowheads="1"/>
          </p:cNvSpPr>
          <p:nvPr/>
        </p:nvSpPr>
        <p:spPr bwMode="auto">
          <a:xfrm>
            <a:off x="7581900" y="56769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97" name="Oval 581"/>
          <p:cNvSpPr>
            <a:spLocks noChangeArrowheads="1"/>
          </p:cNvSpPr>
          <p:nvPr/>
        </p:nvSpPr>
        <p:spPr bwMode="auto">
          <a:xfrm>
            <a:off x="7810500" y="6362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98" name="Oval 582"/>
          <p:cNvSpPr>
            <a:spLocks noChangeArrowheads="1"/>
          </p:cNvSpPr>
          <p:nvPr/>
        </p:nvSpPr>
        <p:spPr bwMode="auto">
          <a:xfrm>
            <a:off x="5295900" y="1790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799" name="Oval 583"/>
          <p:cNvSpPr>
            <a:spLocks noChangeArrowheads="1"/>
          </p:cNvSpPr>
          <p:nvPr/>
        </p:nvSpPr>
        <p:spPr bwMode="auto">
          <a:xfrm>
            <a:off x="5524500" y="1790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9800" name="Oval 584"/>
          <p:cNvSpPr>
            <a:spLocks noChangeArrowheads="1"/>
          </p:cNvSpPr>
          <p:nvPr/>
        </p:nvSpPr>
        <p:spPr bwMode="auto">
          <a:xfrm>
            <a:off x="5753100" y="1790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nvGrpSpPr>
          <p:cNvPr id="9737" name="Group 585"/>
          <p:cNvGrpSpPr>
            <a:grpSpLocks/>
          </p:cNvGrpSpPr>
          <p:nvPr/>
        </p:nvGrpSpPr>
        <p:grpSpPr bwMode="auto">
          <a:xfrm>
            <a:off x="4448175" y="457200"/>
            <a:ext cx="3429000" cy="5943600"/>
            <a:chOff x="2784" y="288"/>
            <a:chExt cx="2160" cy="3744"/>
          </a:xfrm>
        </p:grpSpPr>
        <p:sp>
          <p:nvSpPr>
            <p:cNvPr id="17548" name="Line 586"/>
            <p:cNvSpPr>
              <a:spLocks noChangeShapeType="1"/>
            </p:cNvSpPr>
            <p:nvPr/>
          </p:nvSpPr>
          <p:spPr bwMode="auto">
            <a:xfrm>
              <a:off x="2784" y="288"/>
              <a:ext cx="288" cy="576"/>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Line 587"/>
            <p:cNvSpPr>
              <a:spLocks noChangeShapeType="1"/>
            </p:cNvSpPr>
            <p:nvPr/>
          </p:nvSpPr>
          <p:spPr bwMode="auto">
            <a:xfrm>
              <a:off x="3072" y="864"/>
              <a:ext cx="288" cy="288"/>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0" name="Line 588"/>
            <p:cNvSpPr>
              <a:spLocks noChangeShapeType="1"/>
            </p:cNvSpPr>
            <p:nvPr/>
          </p:nvSpPr>
          <p:spPr bwMode="auto">
            <a:xfrm>
              <a:off x="3360" y="1152"/>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1" name="Line 589"/>
            <p:cNvSpPr>
              <a:spLocks noChangeShapeType="1"/>
            </p:cNvSpPr>
            <p:nvPr/>
          </p:nvSpPr>
          <p:spPr bwMode="auto">
            <a:xfrm>
              <a:off x="3792" y="1152"/>
              <a:ext cx="144" cy="14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2" name="Line 590"/>
            <p:cNvSpPr>
              <a:spLocks noChangeShapeType="1"/>
            </p:cNvSpPr>
            <p:nvPr/>
          </p:nvSpPr>
          <p:spPr bwMode="auto">
            <a:xfrm>
              <a:off x="3936" y="1296"/>
              <a:ext cx="288" cy="57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3" name="Line 591"/>
            <p:cNvSpPr>
              <a:spLocks noChangeShapeType="1"/>
            </p:cNvSpPr>
            <p:nvPr/>
          </p:nvSpPr>
          <p:spPr bwMode="auto">
            <a:xfrm>
              <a:off x="4224" y="1872"/>
              <a:ext cx="720" cy="216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808" name="Text Box 592"/>
          <p:cNvSpPr txBox="1">
            <a:spLocks noChangeArrowheads="1"/>
          </p:cNvSpPr>
          <p:nvPr/>
        </p:nvSpPr>
        <p:spPr bwMode="auto">
          <a:xfrm>
            <a:off x="8001000" y="5699125"/>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chemeClr val="accent2"/>
                </a:solidFill>
                <a:latin typeface="Times New Roman" panose="02020603050405020304" pitchFamily="18" charset="0"/>
                <a:cs typeface="Times New Roman" panose="02020603050405020304" pitchFamily="18" charset="0"/>
              </a:rPr>
              <a:t>Thời gian (phút)</a:t>
            </a:r>
          </a:p>
        </p:txBody>
      </p:sp>
      <p:sp>
        <p:nvSpPr>
          <p:cNvPr id="17542" name="Text Box 593"/>
          <p:cNvSpPr txBox="1">
            <a:spLocks noChangeArrowheads="1"/>
          </p:cNvSpPr>
          <p:nvPr/>
        </p:nvSpPr>
        <p:spPr bwMode="auto">
          <a:xfrm>
            <a:off x="0" y="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FF0000"/>
                </a:solidFill>
                <a:latin typeface="Times New Roman" panose="02020603050405020304" pitchFamily="18" charset="0"/>
                <a:cs typeface="Times New Roman" panose="02020603050405020304" pitchFamily="18" charset="0"/>
              </a:rPr>
              <a:t>Bảng 25.1. Bảng kết quả thí nghiệm</a:t>
            </a:r>
          </a:p>
        </p:txBody>
      </p:sp>
      <p:sp>
        <p:nvSpPr>
          <p:cNvPr id="9810" name="Line 594"/>
          <p:cNvSpPr>
            <a:spLocks noChangeShapeType="1"/>
          </p:cNvSpPr>
          <p:nvPr/>
        </p:nvSpPr>
        <p:spPr bwMode="auto">
          <a:xfrm flipV="1">
            <a:off x="4429125" y="457200"/>
            <a:ext cx="0" cy="5943600"/>
          </a:xfrm>
          <a:prstGeom prst="line">
            <a:avLst/>
          </a:prstGeom>
          <a:noFill/>
          <a:ln w="28575">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811" name="Text Box 595" descr="Bouquet"/>
          <p:cNvSpPr txBox="1">
            <a:spLocks noChangeArrowheads="1"/>
          </p:cNvSpPr>
          <p:nvPr/>
        </p:nvSpPr>
        <p:spPr bwMode="auto">
          <a:xfrm>
            <a:off x="3733800" y="338138"/>
            <a:ext cx="54102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a:latin typeface="Times New Roman" panose="02020603050405020304" pitchFamily="18" charset="0"/>
                <a:cs typeface="Times New Roman" panose="02020603050405020304" pitchFamily="18" charset="0"/>
              </a:rPr>
              <a:t>b) Hãy dựa vào bảng 25.1 để vẽ đường biểu diễn sự thay đổi nhiệt độ của băng phiến theo thời gian trong quá trình băng phiến đông đặc.</a:t>
            </a:r>
          </a:p>
          <a:p>
            <a:pPr eaLnBrk="1" hangingPunct="1">
              <a:spcBef>
                <a:spcPct val="50000"/>
              </a:spcBef>
              <a:buFontTx/>
              <a:buChar char="-"/>
            </a:pPr>
            <a:r>
              <a:rPr lang="en-US" sz="2400" b="1">
                <a:solidFill>
                  <a:srgbClr val="FF0000"/>
                </a:solidFill>
                <a:latin typeface="Times New Roman" panose="02020603050405020304" pitchFamily="18" charset="0"/>
                <a:cs typeface="Times New Roman" panose="02020603050405020304" pitchFamily="18" charset="0"/>
              </a:rPr>
              <a:t>Trục nằm ngang là trục thời gian</a:t>
            </a:r>
            <a:r>
              <a:rPr lang="en-US" sz="2400" b="1">
                <a:latin typeface="Times New Roman" panose="02020603050405020304" pitchFamily="18" charset="0"/>
                <a:cs typeface="Times New Roman" panose="02020603050405020304" pitchFamily="18" charset="0"/>
              </a:rPr>
              <a:t>, mỗi cạnh của ô vuông nằm trên trục này biểu thị 1 phút. </a:t>
            </a:r>
            <a:r>
              <a:rPr lang="en-US" sz="2400" b="1">
                <a:solidFill>
                  <a:srgbClr val="FF0000"/>
                </a:solidFill>
                <a:latin typeface="Times New Roman" panose="02020603050405020304" pitchFamily="18" charset="0"/>
                <a:cs typeface="Times New Roman" panose="02020603050405020304" pitchFamily="18" charset="0"/>
              </a:rPr>
              <a:t>Trục thẳng đứng là trục nhiệt độ</a:t>
            </a:r>
            <a:r>
              <a:rPr lang="en-US" sz="2400" b="1">
                <a:latin typeface="Times New Roman" panose="02020603050405020304" pitchFamily="18" charset="0"/>
                <a:cs typeface="Times New Roman" panose="02020603050405020304" pitchFamily="18" charset="0"/>
              </a:rPr>
              <a:t>, mỗi cạnh ô vuông nằm trên trục này biểu thị 1</a:t>
            </a:r>
            <a:r>
              <a:rPr lang="en-US" sz="2400" b="1" baseline="30000">
                <a:latin typeface="Times New Roman" panose="02020603050405020304" pitchFamily="18" charset="0"/>
                <a:cs typeface="Times New Roman" panose="02020603050405020304" pitchFamily="18" charset="0"/>
              </a:rPr>
              <a:t>o</a:t>
            </a:r>
            <a:r>
              <a:rPr lang="en-US" sz="2400" b="1">
                <a:latin typeface="Times New Roman" panose="02020603050405020304" pitchFamily="18" charset="0"/>
                <a:cs typeface="Times New Roman" panose="02020603050405020304" pitchFamily="18" charset="0"/>
              </a:rPr>
              <a:t>C. </a:t>
            </a:r>
            <a:r>
              <a:rPr lang="en-US" sz="2400" b="1">
                <a:solidFill>
                  <a:srgbClr val="FF0000"/>
                </a:solidFill>
                <a:latin typeface="Times New Roman" panose="02020603050405020304" pitchFamily="18" charset="0"/>
                <a:cs typeface="Times New Roman" panose="02020603050405020304" pitchFamily="18" charset="0"/>
              </a:rPr>
              <a:t>Góc của trục nhiệt độ ghi 60</a:t>
            </a:r>
            <a:r>
              <a:rPr lang="en-US" sz="2400" b="1" baseline="30000">
                <a:solidFill>
                  <a:srgbClr val="FF0000"/>
                </a:solidFill>
                <a:latin typeface="Times New Roman" panose="02020603050405020304" pitchFamily="18" charset="0"/>
                <a:cs typeface="Times New Roman" panose="02020603050405020304" pitchFamily="18" charset="0"/>
              </a:rPr>
              <a:t>o</a:t>
            </a:r>
            <a:r>
              <a:rPr lang="en-US" sz="2400" b="1">
                <a:solidFill>
                  <a:srgbClr val="FF0000"/>
                </a:solidFill>
                <a:latin typeface="Times New Roman" panose="02020603050405020304" pitchFamily="18" charset="0"/>
                <a:cs typeface="Times New Roman" panose="02020603050405020304" pitchFamily="18" charset="0"/>
              </a:rPr>
              <a:t>C</a:t>
            </a:r>
            <a:r>
              <a:rPr lang="en-US" sz="2400" b="1">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góc của trục thời gian là phút 0</a:t>
            </a:r>
            <a:r>
              <a:rPr lang="en-US" sz="2400" b="1">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sz="2400" b="1">
                <a:latin typeface="Times New Roman" panose="02020603050405020304" pitchFamily="18" charset="0"/>
                <a:cs typeface="Times New Roman" panose="02020603050405020304" pitchFamily="18" charset="0"/>
              </a:rPr>
              <a:t> Nối các điểm xác định nhiệt độ ứng với thời gian để nguội, ta được đường biểu diễn sự thay đổi nhiệt độ của băng phiến theo thời gian trong quá trình </a:t>
            </a:r>
            <a:r>
              <a:rPr lang="en-US" sz="2400" b="1">
                <a:solidFill>
                  <a:srgbClr val="0000FF"/>
                </a:solidFill>
                <a:latin typeface="Times New Roman" panose="02020603050405020304" pitchFamily="18" charset="0"/>
                <a:cs typeface="Times New Roman" panose="02020603050405020304" pitchFamily="18" charset="0"/>
              </a:rPr>
              <a:t>đông đặc.</a:t>
            </a:r>
          </a:p>
        </p:txBody>
      </p:sp>
      <p:sp>
        <p:nvSpPr>
          <p:cNvPr id="9812" name="AutoShape 596"/>
          <p:cNvSpPr>
            <a:spLocks noChangeArrowheads="1"/>
          </p:cNvSpPr>
          <p:nvPr/>
        </p:nvSpPr>
        <p:spPr bwMode="auto">
          <a:xfrm>
            <a:off x="4724400" y="457200"/>
            <a:ext cx="2514600" cy="533400"/>
          </a:xfrm>
          <a:prstGeom prst="wedgeEllipseCallout">
            <a:avLst>
              <a:gd name="adj1" fmla="val -43370"/>
              <a:gd name="adj2" fmla="val 104167"/>
            </a:avLst>
          </a:prstGeom>
          <a:solidFill>
            <a:schemeClr val="accent1"/>
          </a:solidFill>
          <a:ln w="28575">
            <a:solidFill>
              <a:srgbClr val="990099"/>
            </a:solidFill>
            <a:miter lim="800000"/>
            <a:headEnd/>
            <a:tailEnd/>
          </a:ln>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2000" b="1">
                <a:latin typeface="Times New Roman" panose="02020603050405020304" pitchFamily="18" charset="0"/>
                <a:cs typeface="Times New Roman" panose="02020603050405020304" pitchFamily="18" charset="0"/>
              </a:rPr>
              <a:t>Thể lỏng</a:t>
            </a:r>
          </a:p>
        </p:txBody>
      </p:sp>
      <p:sp>
        <p:nvSpPr>
          <p:cNvPr id="9813" name="AutoShape 597"/>
          <p:cNvSpPr>
            <a:spLocks noChangeArrowheads="1"/>
          </p:cNvSpPr>
          <p:nvPr/>
        </p:nvSpPr>
        <p:spPr bwMode="auto">
          <a:xfrm>
            <a:off x="5638800" y="1143000"/>
            <a:ext cx="2667000" cy="457200"/>
          </a:xfrm>
          <a:prstGeom prst="wedgeRectCallout">
            <a:avLst>
              <a:gd name="adj1" fmla="val -58037"/>
              <a:gd name="adj2" fmla="val 100000"/>
            </a:avLst>
          </a:prstGeom>
          <a:solidFill>
            <a:schemeClr val="accent1"/>
          </a:solidFill>
          <a:ln w="28575">
            <a:solidFill>
              <a:srgbClr val="FF0000"/>
            </a:solidFill>
            <a:miter lim="800000"/>
            <a:headEnd/>
            <a:tailEnd/>
          </a:ln>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2000" b="1">
                <a:latin typeface="Times New Roman" panose="02020603050405020304" pitchFamily="18" charset="0"/>
                <a:cs typeface="Times New Roman" panose="02020603050405020304" pitchFamily="18" charset="0"/>
              </a:rPr>
              <a:t> Lỏng và rắn</a:t>
            </a:r>
          </a:p>
        </p:txBody>
      </p:sp>
      <p:sp>
        <p:nvSpPr>
          <p:cNvPr id="9814" name="AutoShape 598"/>
          <p:cNvSpPr>
            <a:spLocks noChangeArrowheads="1"/>
          </p:cNvSpPr>
          <p:nvPr/>
        </p:nvSpPr>
        <p:spPr bwMode="auto">
          <a:xfrm>
            <a:off x="7086600" y="3276600"/>
            <a:ext cx="1752600" cy="762000"/>
          </a:xfrm>
          <a:prstGeom prst="wedgeRoundRectCallout">
            <a:avLst>
              <a:gd name="adj1" fmla="val -43750"/>
              <a:gd name="adj2" fmla="val 92083"/>
              <a:gd name="adj3" fmla="val 16667"/>
            </a:avLst>
          </a:prstGeom>
          <a:solidFill>
            <a:schemeClr val="accent1"/>
          </a:solidFill>
          <a:ln w="28575">
            <a:solidFill>
              <a:srgbClr val="0000CC"/>
            </a:solidFill>
            <a:miter lim="800000"/>
            <a:headEnd/>
            <a:tailEnd/>
          </a:ln>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2400" b="1">
                <a:latin typeface="Times New Roman" panose="02020603050405020304" pitchFamily="18" charset="0"/>
                <a:cs typeface="Times New Roman" panose="02020603050405020304" pitchFamily="18" charset="0"/>
              </a:rPr>
              <a:t>Rắn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500"/>
                                        <p:tgtEl>
                                          <p:spTgt spid="9218"/>
                                        </p:tgtEl>
                                      </p:cBhvr>
                                    </p:animEffect>
                                  </p:childTnLst>
                                </p:cTn>
                              </p:par>
                              <p:par>
                                <p:cTn id="8" presetID="5" presetClass="entr" presetSubtype="10" fill="hold" nodeType="withEffect">
                                  <p:stCondLst>
                                    <p:cond delay="0"/>
                                  </p:stCondLst>
                                  <p:childTnLst>
                                    <p:set>
                                      <p:cBhvr>
                                        <p:cTn id="9" dur="1" fill="hold">
                                          <p:stCondLst>
                                            <p:cond delay="0"/>
                                          </p:stCondLst>
                                        </p:cTn>
                                        <p:tgtEl>
                                          <p:spTgt spid="9288"/>
                                        </p:tgtEl>
                                        <p:attrNameLst>
                                          <p:attrName>style.visibility</p:attrName>
                                        </p:attrNameLst>
                                      </p:cBhvr>
                                      <p:to>
                                        <p:strVal val="visible"/>
                                      </p:to>
                                    </p:set>
                                    <p:animEffect transition="in" filter="checkerboard(across)">
                                      <p:cBhvr>
                                        <p:cTn id="10" dur="500"/>
                                        <p:tgtEl>
                                          <p:spTgt spid="92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811"/>
                                        </p:tgtEl>
                                        <p:attrNameLst>
                                          <p:attrName>style.visibility</p:attrName>
                                        </p:attrNameLst>
                                      </p:cBhvr>
                                      <p:to>
                                        <p:strVal val="visible"/>
                                      </p:to>
                                    </p:set>
                                    <p:animEffect transition="in" filter="diamond(in)">
                                      <p:cBhvr>
                                        <p:cTn id="15" dur="1000"/>
                                        <p:tgtEl>
                                          <p:spTgt spid="98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childTnLst>
                                    <p:anim calcmode="lin" valueType="num">
                                      <p:cBhvr additive="base">
                                        <p:cTn id="19" dur="500"/>
                                        <p:tgtEl>
                                          <p:spTgt spid="9811"/>
                                        </p:tgtEl>
                                        <p:attrNameLst>
                                          <p:attrName>ppt_x</p:attrName>
                                        </p:attrNameLst>
                                      </p:cBhvr>
                                      <p:tavLst>
                                        <p:tav tm="0">
                                          <p:val>
                                            <p:strVal val="ppt_x"/>
                                          </p:val>
                                        </p:tav>
                                        <p:tav tm="100000">
                                          <p:val>
                                            <p:strVal val="ppt_x"/>
                                          </p:val>
                                        </p:tav>
                                      </p:tavLst>
                                    </p:anim>
                                    <p:anim calcmode="lin" valueType="num">
                                      <p:cBhvr additive="base">
                                        <p:cTn id="20" dur="500"/>
                                        <p:tgtEl>
                                          <p:spTgt spid="9811"/>
                                        </p:tgtEl>
                                        <p:attrNameLst>
                                          <p:attrName>ppt_y</p:attrName>
                                        </p:attrNameLst>
                                      </p:cBhvr>
                                      <p:tavLst>
                                        <p:tav tm="0">
                                          <p:val>
                                            <p:strVal val="ppt_y"/>
                                          </p:val>
                                        </p:tav>
                                        <p:tav tm="100000">
                                          <p:val>
                                            <p:strVal val="1+ppt_h/2"/>
                                          </p:val>
                                        </p:tav>
                                      </p:tavLst>
                                    </p:anim>
                                    <p:set>
                                      <p:cBhvr>
                                        <p:cTn id="21" dur="1" fill="hold">
                                          <p:stCondLst>
                                            <p:cond delay="499"/>
                                          </p:stCondLst>
                                        </p:cTn>
                                        <p:tgtEl>
                                          <p:spTgt spid="9811"/>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par>
                          <p:cTn id="27" fill="hold" nodeType="afterGroup">
                            <p:stCondLst>
                              <p:cond delay="500"/>
                            </p:stCondLst>
                            <p:childTnLst>
                              <p:par>
                                <p:cTn id="28" presetID="12" presetClass="entr" presetSubtype="4" fill="hold" nodeType="afterEffect">
                                  <p:stCondLst>
                                    <p:cond delay="0"/>
                                  </p:stCondLst>
                                  <p:childTnLst>
                                    <p:set>
                                      <p:cBhvr>
                                        <p:cTn id="29" dur="1" fill="hold">
                                          <p:stCondLst>
                                            <p:cond delay="0"/>
                                          </p:stCondLst>
                                        </p:cTn>
                                        <p:tgtEl>
                                          <p:spTgt spid="9734"/>
                                        </p:tgtEl>
                                        <p:attrNameLst>
                                          <p:attrName>style.visibility</p:attrName>
                                        </p:attrNameLst>
                                      </p:cBhvr>
                                      <p:to>
                                        <p:strVal val="visible"/>
                                      </p:to>
                                    </p:set>
                                    <p:animEffect transition="in" filter="slide(fromBottom)">
                                      <p:cBhvr>
                                        <p:cTn id="30" dur="1000"/>
                                        <p:tgtEl>
                                          <p:spTgt spid="9734"/>
                                        </p:tgtEl>
                                      </p:cBhvr>
                                    </p:animEffect>
                                  </p:childTnLst>
                                </p:cTn>
                              </p:par>
                            </p:childTnLst>
                          </p:cTn>
                        </p:par>
                        <p:par>
                          <p:cTn id="31" fill="hold" nodeType="afterGroup">
                            <p:stCondLst>
                              <p:cond delay="1500"/>
                            </p:stCondLst>
                            <p:childTnLst>
                              <p:par>
                                <p:cTn id="32" presetID="12" presetClass="entr" presetSubtype="8" fill="hold" nodeType="afterEffect">
                                  <p:stCondLst>
                                    <p:cond delay="0"/>
                                  </p:stCondLst>
                                  <p:childTnLst>
                                    <p:set>
                                      <p:cBhvr>
                                        <p:cTn id="33" dur="1" fill="hold">
                                          <p:stCondLst>
                                            <p:cond delay="0"/>
                                          </p:stCondLst>
                                        </p:cTn>
                                        <p:tgtEl>
                                          <p:spTgt spid="9733"/>
                                        </p:tgtEl>
                                        <p:attrNameLst>
                                          <p:attrName>style.visibility</p:attrName>
                                        </p:attrNameLst>
                                      </p:cBhvr>
                                      <p:to>
                                        <p:strVal val="visible"/>
                                      </p:to>
                                    </p:set>
                                    <p:animEffect transition="in" filter="slide(fromLeft)">
                                      <p:cBhvr>
                                        <p:cTn id="34" dur="500"/>
                                        <p:tgtEl>
                                          <p:spTgt spid="9733"/>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9808"/>
                                        </p:tgtEl>
                                        <p:attrNameLst>
                                          <p:attrName>style.visibility</p:attrName>
                                        </p:attrNameLst>
                                      </p:cBhvr>
                                      <p:to>
                                        <p:strVal val="visible"/>
                                      </p:to>
                                    </p:set>
                                    <p:anim calcmode="lin" valueType="num">
                                      <p:cBhvr>
                                        <p:cTn id="37" dur="500" fill="hold"/>
                                        <p:tgtEl>
                                          <p:spTgt spid="9808"/>
                                        </p:tgtEl>
                                        <p:attrNameLst>
                                          <p:attrName>ppt_w</p:attrName>
                                        </p:attrNameLst>
                                      </p:cBhvr>
                                      <p:tavLst>
                                        <p:tav tm="0">
                                          <p:val>
                                            <p:fltVal val="0"/>
                                          </p:val>
                                        </p:tav>
                                        <p:tav tm="100000">
                                          <p:val>
                                            <p:strVal val="#ppt_w"/>
                                          </p:val>
                                        </p:tav>
                                      </p:tavLst>
                                    </p:anim>
                                    <p:anim calcmode="lin" valueType="num">
                                      <p:cBhvr>
                                        <p:cTn id="38" dur="500" fill="hold"/>
                                        <p:tgtEl>
                                          <p:spTgt spid="980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735"/>
                                        </p:tgtEl>
                                        <p:attrNameLst>
                                          <p:attrName>style.visibility</p:attrName>
                                        </p:attrNameLst>
                                      </p:cBhvr>
                                      <p:to>
                                        <p:strVal val="visible"/>
                                      </p:to>
                                    </p:set>
                                    <p:anim calcmode="lin" valueType="num">
                                      <p:cBhvr additive="base">
                                        <p:cTn id="43" dur="500" fill="hold"/>
                                        <p:tgtEl>
                                          <p:spTgt spid="9735"/>
                                        </p:tgtEl>
                                        <p:attrNameLst>
                                          <p:attrName>ppt_x</p:attrName>
                                        </p:attrNameLst>
                                      </p:cBhvr>
                                      <p:tavLst>
                                        <p:tav tm="0">
                                          <p:val>
                                            <p:strVal val="0-#ppt_w/2"/>
                                          </p:val>
                                        </p:tav>
                                        <p:tav tm="100000">
                                          <p:val>
                                            <p:strVal val="#ppt_x"/>
                                          </p:val>
                                        </p:tav>
                                      </p:tavLst>
                                    </p:anim>
                                    <p:anim calcmode="lin" valueType="num">
                                      <p:cBhvr additive="base">
                                        <p:cTn id="44" dur="500" fill="hold"/>
                                        <p:tgtEl>
                                          <p:spTgt spid="9735"/>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
                            </p:stCondLst>
                            <p:childTnLst>
                              <p:par>
                                <p:cTn id="46" presetID="2" presetClass="entr" presetSubtype="4" fill="hold" grpId="0" nodeType="afterEffect">
                                  <p:stCondLst>
                                    <p:cond delay="0"/>
                                  </p:stCondLst>
                                  <p:childTnLst>
                                    <p:set>
                                      <p:cBhvr>
                                        <p:cTn id="47" dur="1" fill="hold">
                                          <p:stCondLst>
                                            <p:cond delay="0"/>
                                          </p:stCondLst>
                                        </p:cTn>
                                        <p:tgtEl>
                                          <p:spTgt spid="9756"/>
                                        </p:tgtEl>
                                        <p:attrNameLst>
                                          <p:attrName>style.visibility</p:attrName>
                                        </p:attrNameLst>
                                      </p:cBhvr>
                                      <p:to>
                                        <p:strVal val="visible"/>
                                      </p:to>
                                    </p:set>
                                    <p:anim calcmode="lin" valueType="num">
                                      <p:cBhvr additive="base">
                                        <p:cTn id="48" dur="500" fill="hold"/>
                                        <p:tgtEl>
                                          <p:spTgt spid="9756"/>
                                        </p:tgtEl>
                                        <p:attrNameLst>
                                          <p:attrName>ppt_x</p:attrName>
                                        </p:attrNameLst>
                                      </p:cBhvr>
                                      <p:tavLst>
                                        <p:tav tm="0">
                                          <p:val>
                                            <p:strVal val="#ppt_x"/>
                                          </p:val>
                                        </p:tav>
                                        <p:tav tm="100000">
                                          <p:val>
                                            <p:strVal val="#ppt_x"/>
                                          </p:val>
                                        </p:tav>
                                      </p:tavLst>
                                    </p:anim>
                                    <p:anim calcmode="lin" valueType="num">
                                      <p:cBhvr additive="base">
                                        <p:cTn id="49" dur="500" fill="hold"/>
                                        <p:tgtEl>
                                          <p:spTgt spid="9756"/>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9810"/>
                                        </p:tgtEl>
                                        <p:attrNameLst>
                                          <p:attrName>style.visibility</p:attrName>
                                        </p:attrNameLst>
                                      </p:cBhvr>
                                      <p:to>
                                        <p:strVal val="visible"/>
                                      </p:to>
                                    </p:set>
                                    <p:animEffect transition="in" filter="slide(fromBottom)">
                                      <p:cBhvr>
                                        <p:cTn id="54" dur="500"/>
                                        <p:tgtEl>
                                          <p:spTgt spid="98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9757"/>
                                        </p:tgtEl>
                                        <p:attrNameLst>
                                          <p:attrName>style.visibility</p:attrName>
                                        </p:attrNameLst>
                                      </p:cBhvr>
                                      <p:to>
                                        <p:strVal val="visible"/>
                                      </p:to>
                                    </p:set>
                                    <p:anim calcmode="lin" valueType="num">
                                      <p:cBhvr>
                                        <p:cTn id="59" dur="500" fill="hold"/>
                                        <p:tgtEl>
                                          <p:spTgt spid="9757"/>
                                        </p:tgtEl>
                                        <p:attrNameLst>
                                          <p:attrName>ppt_w</p:attrName>
                                        </p:attrNameLst>
                                      </p:cBhvr>
                                      <p:tavLst>
                                        <p:tav tm="0">
                                          <p:val>
                                            <p:fltVal val="0"/>
                                          </p:val>
                                        </p:tav>
                                        <p:tav tm="100000">
                                          <p:val>
                                            <p:strVal val="#ppt_w"/>
                                          </p:val>
                                        </p:tav>
                                      </p:tavLst>
                                    </p:anim>
                                    <p:anim calcmode="lin" valueType="num">
                                      <p:cBhvr>
                                        <p:cTn id="60" dur="500" fill="hold"/>
                                        <p:tgtEl>
                                          <p:spTgt spid="9757"/>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758"/>
                                        </p:tgtEl>
                                        <p:attrNameLst>
                                          <p:attrName>style.visibility</p:attrName>
                                        </p:attrNameLst>
                                      </p:cBhvr>
                                      <p:to>
                                        <p:strVal val="visible"/>
                                      </p:to>
                                    </p:set>
                                    <p:animEffect transition="in" filter="wipe(down)">
                                      <p:cBhvr>
                                        <p:cTn id="65" dur="500"/>
                                        <p:tgtEl>
                                          <p:spTgt spid="9758"/>
                                        </p:tgtEl>
                                      </p:cBhvr>
                                    </p:animEffect>
                                  </p:childTnLst>
                                </p:cTn>
                              </p:par>
                            </p:childTnLst>
                          </p:cTn>
                        </p:par>
                        <p:par>
                          <p:cTn id="66" fill="hold" nodeType="afterGroup">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9759"/>
                                        </p:tgtEl>
                                        <p:attrNameLst>
                                          <p:attrName>style.visibility</p:attrName>
                                        </p:attrNameLst>
                                      </p:cBhvr>
                                      <p:to>
                                        <p:strVal val="visible"/>
                                      </p:to>
                                    </p:set>
                                    <p:animEffect transition="in" filter="wipe(left)">
                                      <p:cBhvr>
                                        <p:cTn id="69" dur="500"/>
                                        <p:tgtEl>
                                          <p:spTgt spid="975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9768"/>
                                        </p:tgtEl>
                                        <p:attrNameLst>
                                          <p:attrName>style.visibility</p:attrName>
                                        </p:attrNameLst>
                                      </p:cBhvr>
                                      <p:to>
                                        <p:strVal val="visible"/>
                                      </p:to>
                                    </p:set>
                                    <p:anim calcmode="lin" valueType="num">
                                      <p:cBhvr>
                                        <p:cTn id="74" dur="500" fill="hold"/>
                                        <p:tgtEl>
                                          <p:spTgt spid="9768"/>
                                        </p:tgtEl>
                                        <p:attrNameLst>
                                          <p:attrName>ppt_w</p:attrName>
                                        </p:attrNameLst>
                                      </p:cBhvr>
                                      <p:tavLst>
                                        <p:tav tm="0">
                                          <p:val>
                                            <p:fltVal val="0"/>
                                          </p:val>
                                        </p:tav>
                                        <p:tav tm="100000">
                                          <p:val>
                                            <p:strVal val="#ppt_w"/>
                                          </p:val>
                                        </p:tav>
                                      </p:tavLst>
                                    </p:anim>
                                    <p:anim calcmode="lin" valueType="num">
                                      <p:cBhvr>
                                        <p:cTn id="75" dur="500" fill="hold"/>
                                        <p:tgtEl>
                                          <p:spTgt spid="9768"/>
                                        </p:tgtEl>
                                        <p:attrNameLst>
                                          <p:attrName>ppt_h</p:attrName>
                                        </p:attrNameLst>
                                      </p:cBhvr>
                                      <p:tavLst>
                                        <p:tav tm="0">
                                          <p:val>
                                            <p:fltVal val="0"/>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9761"/>
                                        </p:tgtEl>
                                        <p:attrNameLst>
                                          <p:attrName>style.visibility</p:attrName>
                                        </p:attrNameLst>
                                      </p:cBhvr>
                                      <p:to>
                                        <p:strVal val="visible"/>
                                      </p:to>
                                    </p:set>
                                    <p:animEffect transition="in" filter="wipe(left)">
                                      <p:cBhvr>
                                        <p:cTn id="80" dur="500"/>
                                        <p:tgtEl>
                                          <p:spTgt spid="9761"/>
                                        </p:tgtEl>
                                      </p:cBhvr>
                                    </p:animEffect>
                                  </p:childTnLst>
                                </p:cTn>
                              </p:par>
                            </p:childTnLst>
                          </p:cTn>
                        </p:par>
                        <p:par>
                          <p:cTn id="81" fill="hold" nodeType="afterGroup">
                            <p:stCondLst>
                              <p:cond delay="500"/>
                            </p:stCondLst>
                            <p:childTnLst>
                              <p:par>
                                <p:cTn id="82" presetID="22" presetClass="entr" presetSubtype="4" fill="hold" grpId="0" nodeType="afterEffect">
                                  <p:stCondLst>
                                    <p:cond delay="0"/>
                                  </p:stCondLst>
                                  <p:childTnLst>
                                    <p:set>
                                      <p:cBhvr>
                                        <p:cTn id="83" dur="1" fill="hold">
                                          <p:stCondLst>
                                            <p:cond delay="0"/>
                                          </p:stCondLst>
                                        </p:cTn>
                                        <p:tgtEl>
                                          <p:spTgt spid="9760"/>
                                        </p:tgtEl>
                                        <p:attrNameLst>
                                          <p:attrName>style.visibility</p:attrName>
                                        </p:attrNameLst>
                                      </p:cBhvr>
                                      <p:to>
                                        <p:strVal val="visible"/>
                                      </p:to>
                                    </p:set>
                                    <p:animEffect transition="in" filter="wipe(down)">
                                      <p:cBhvr>
                                        <p:cTn id="84" dur="500"/>
                                        <p:tgtEl>
                                          <p:spTgt spid="976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9767"/>
                                        </p:tgtEl>
                                        <p:attrNameLst>
                                          <p:attrName>style.visibility</p:attrName>
                                        </p:attrNameLst>
                                      </p:cBhvr>
                                      <p:to>
                                        <p:strVal val="visible"/>
                                      </p:to>
                                    </p:set>
                                    <p:anim calcmode="lin" valueType="num">
                                      <p:cBhvr>
                                        <p:cTn id="89" dur="500" fill="hold"/>
                                        <p:tgtEl>
                                          <p:spTgt spid="9767"/>
                                        </p:tgtEl>
                                        <p:attrNameLst>
                                          <p:attrName>ppt_w</p:attrName>
                                        </p:attrNameLst>
                                      </p:cBhvr>
                                      <p:tavLst>
                                        <p:tav tm="0">
                                          <p:val>
                                            <p:fltVal val="0"/>
                                          </p:val>
                                        </p:tav>
                                        <p:tav tm="100000">
                                          <p:val>
                                            <p:strVal val="#ppt_w"/>
                                          </p:val>
                                        </p:tav>
                                      </p:tavLst>
                                    </p:anim>
                                    <p:anim calcmode="lin" valueType="num">
                                      <p:cBhvr>
                                        <p:cTn id="90" dur="500" fill="hold"/>
                                        <p:tgtEl>
                                          <p:spTgt spid="9767"/>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9762"/>
                                        </p:tgtEl>
                                        <p:attrNameLst>
                                          <p:attrName>style.visibility</p:attrName>
                                        </p:attrNameLst>
                                      </p:cBhvr>
                                      <p:to>
                                        <p:strVal val="visible"/>
                                      </p:to>
                                    </p:set>
                                    <p:animEffect transition="in" filter="wipe(down)">
                                      <p:cBhvr>
                                        <p:cTn id="95" dur="500"/>
                                        <p:tgtEl>
                                          <p:spTgt spid="9762"/>
                                        </p:tgtEl>
                                      </p:cBhvr>
                                    </p:animEffect>
                                  </p:childTnLst>
                                </p:cTn>
                              </p:par>
                            </p:childTnLst>
                          </p:cTn>
                        </p:par>
                        <p:par>
                          <p:cTn id="96" fill="hold" nodeType="afterGroup">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9763"/>
                                        </p:tgtEl>
                                        <p:attrNameLst>
                                          <p:attrName>style.visibility</p:attrName>
                                        </p:attrNameLst>
                                      </p:cBhvr>
                                      <p:to>
                                        <p:strVal val="visible"/>
                                      </p:to>
                                    </p:set>
                                    <p:animEffect transition="in" filter="wipe(left)">
                                      <p:cBhvr>
                                        <p:cTn id="99" dur="500"/>
                                        <p:tgtEl>
                                          <p:spTgt spid="976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9769"/>
                                        </p:tgtEl>
                                        <p:attrNameLst>
                                          <p:attrName>style.visibility</p:attrName>
                                        </p:attrNameLst>
                                      </p:cBhvr>
                                      <p:to>
                                        <p:strVal val="visible"/>
                                      </p:to>
                                    </p:set>
                                    <p:anim calcmode="lin" valueType="num">
                                      <p:cBhvr>
                                        <p:cTn id="104" dur="500" fill="hold"/>
                                        <p:tgtEl>
                                          <p:spTgt spid="9769"/>
                                        </p:tgtEl>
                                        <p:attrNameLst>
                                          <p:attrName>ppt_w</p:attrName>
                                        </p:attrNameLst>
                                      </p:cBhvr>
                                      <p:tavLst>
                                        <p:tav tm="0">
                                          <p:val>
                                            <p:fltVal val="0"/>
                                          </p:val>
                                        </p:tav>
                                        <p:tav tm="100000">
                                          <p:val>
                                            <p:strVal val="#ppt_w"/>
                                          </p:val>
                                        </p:tav>
                                      </p:tavLst>
                                    </p:anim>
                                    <p:anim calcmode="lin" valueType="num">
                                      <p:cBhvr>
                                        <p:cTn id="105" dur="500" fill="hold"/>
                                        <p:tgtEl>
                                          <p:spTgt spid="9769"/>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9765"/>
                                        </p:tgtEl>
                                        <p:attrNameLst>
                                          <p:attrName>style.visibility</p:attrName>
                                        </p:attrNameLst>
                                      </p:cBhvr>
                                      <p:to>
                                        <p:strVal val="visible"/>
                                      </p:to>
                                    </p:set>
                                    <p:animEffect transition="in" filter="wipe(left)">
                                      <p:cBhvr>
                                        <p:cTn id="110" dur="500"/>
                                        <p:tgtEl>
                                          <p:spTgt spid="9765"/>
                                        </p:tgtEl>
                                      </p:cBhvr>
                                    </p:animEffect>
                                  </p:childTnLst>
                                </p:cTn>
                              </p:par>
                            </p:childTnLst>
                          </p:cTn>
                        </p:par>
                        <p:par>
                          <p:cTn id="111" fill="hold" nodeType="afterGroup">
                            <p:stCondLst>
                              <p:cond delay="500"/>
                            </p:stCondLst>
                            <p:childTnLst>
                              <p:par>
                                <p:cTn id="112" presetID="22" presetClass="entr" presetSubtype="4" fill="hold" grpId="0" nodeType="afterEffect">
                                  <p:stCondLst>
                                    <p:cond delay="0"/>
                                  </p:stCondLst>
                                  <p:childTnLst>
                                    <p:set>
                                      <p:cBhvr>
                                        <p:cTn id="113" dur="1" fill="hold">
                                          <p:stCondLst>
                                            <p:cond delay="0"/>
                                          </p:stCondLst>
                                        </p:cTn>
                                        <p:tgtEl>
                                          <p:spTgt spid="9764"/>
                                        </p:tgtEl>
                                        <p:attrNameLst>
                                          <p:attrName>style.visibility</p:attrName>
                                        </p:attrNameLst>
                                      </p:cBhvr>
                                      <p:to>
                                        <p:strVal val="visible"/>
                                      </p:to>
                                    </p:set>
                                    <p:animEffect transition="in" filter="wipe(down)">
                                      <p:cBhvr>
                                        <p:cTn id="114" dur="500"/>
                                        <p:tgtEl>
                                          <p:spTgt spid="976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3" presetClass="entr" presetSubtype="16" fill="hold" grpId="0" nodeType="clickEffect">
                                  <p:stCondLst>
                                    <p:cond delay="0"/>
                                  </p:stCondLst>
                                  <p:childTnLst>
                                    <p:set>
                                      <p:cBhvr>
                                        <p:cTn id="118" dur="1" fill="hold">
                                          <p:stCondLst>
                                            <p:cond delay="0"/>
                                          </p:stCondLst>
                                        </p:cTn>
                                        <p:tgtEl>
                                          <p:spTgt spid="9798"/>
                                        </p:tgtEl>
                                        <p:attrNameLst>
                                          <p:attrName>style.visibility</p:attrName>
                                        </p:attrNameLst>
                                      </p:cBhvr>
                                      <p:to>
                                        <p:strVal val="visible"/>
                                      </p:to>
                                    </p:set>
                                    <p:anim calcmode="lin" valueType="num">
                                      <p:cBhvr>
                                        <p:cTn id="119" dur="500" fill="hold"/>
                                        <p:tgtEl>
                                          <p:spTgt spid="9798"/>
                                        </p:tgtEl>
                                        <p:attrNameLst>
                                          <p:attrName>ppt_w</p:attrName>
                                        </p:attrNameLst>
                                      </p:cBhvr>
                                      <p:tavLst>
                                        <p:tav tm="0">
                                          <p:val>
                                            <p:fltVal val="0"/>
                                          </p:val>
                                        </p:tav>
                                        <p:tav tm="100000">
                                          <p:val>
                                            <p:strVal val="#ppt_w"/>
                                          </p:val>
                                        </p:tav>
                                      </p:tavLst>
                                    </p:anim>
                                    <p:anim calcmode="lin" valueType="num">
                                      <p:cBhvr>
                                        <p:cTn id="120" dur="500" fill="hold"/>
                                        <p:tgtEl>
                                          <p:spTgt spid="9798"/>
                                        </p:tgtEl>
                                        <p:attrNameLst>
                                          <p:attrName>ppt_h</p:attrName>
                                        </p:attrNameLst>
                                      </p:cBhvr>
                                      <p:tavLst>
                                        <p:tav tm="0">
                                          <p:val>
                                            <p:fltVal val="0"/>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9766"/>
                                        </p:tgtEl>
                                        <p:attrNameLst>
                                          <p:attrName>style.visibility</p:attrName>
                                        </p:attrNameLst>
                                      </p:cBhvr>
                                      <p:to>
                                        <p:strVal val="visible"/>
                                      </p:to>
                                    </p:set>
                                    <p:animEffect transition="in" filter="wipe(down)">
                                      <p:cBhvr>
                                        <p:cTn id="125" dur="500"/>
                                        <p:tgtEl>
                                          <p:spTgt spid="9766"/>
                                        </p:tgtEl>
                                      </p:cBhvr>
                                    </p:animEffect>
                                  </p:childTnLst>
                                </p:cTn>
                              </p:par>
                            </p:childTnLst>
                          </p:cTn>
                        </p:par>
                        <p:par>
                          <p:cTn id="126" fill="hold" nodeType="afterGroup">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9770"/>
                                        </p:tgtEl>
                                        <p:attrNameLst>
                                          <p:attrName>style.visibility</p:attrName>
                                        </p:attrNameLst>
                                      </p:cBhvr>
                                      <p:to>
                                        <p:strVal val="visible"/>
                                      </p:to>
                                    </p:set>
                                    <p:animEffect transition="in" filter="wipe(left)">
                                      <p:cBhvr>
                                        <p:cTn id="129" dur="500"/>
                                        <p:tgtEl>
                                          <p:spTgt spid="977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3" presetClass="entr" presetSubtype="16" fill="hold" grpId="0" nodeType="clickEffect">
                                  <p:stCondLst>
                                    <p:cond delay="0"/>
                                  </p:stCondLst>
                                  <p:childTnLst>
                                    <p:set>
                                      <p:cBhvr>
                                        <p:cTn id="133" dur="1" fill="hold">
                                          <p:stCondLst>
                                            <p:cond delay="0"/>
                                          </p:stCondLst>
                                        </p:cTn>
                                        <p:tgtEl>
                                          <p:spTgt spid="9799"/>
                                        </p:tgtEl>
                                        <p:attrNameLst>
                                          <p:attrName>style.visibility</p:attrName>
                                        </p:attrNameLst>
                                      </p:cBhvr>
                                      <p:to>
                                        <p:strVal val="visible"/>
                                      </p:to>
                                    </p:set>
                                    <p:anim calcmode="lin" valueType="num">
                                      <p:cBhvr>
                                        <p:cTn id="134" dur="500" fill="hold"/>
                                        <p:tgtEl>
                                          <p:spTgt spid="9799"/>
                                        </p:tgtEl>
                                        <p:attrNameLst>
                                          <p:attrName>ppt_w</p:attrName>
                                        </p:attrNameLst>
                                      </p:cBhvr>
                                      <p:tavLst>
                                        <p:tav tm="0">
                                          <p:val>
                                            <p:fltVal val="0"/>
                                          </p:val>
                                        </p:tav>
                                        <p:tav tm="100000">
                                          <p:val>
                                            <p:strVal val="#ppt_w"/>
                                          </p:val>
                                        </p:tav>
                                      </p:tavLst>
                                    </p:anim>
                                    <p:anim calcmode="lin" valueType="num">
                                      <p:cBhvr>
                                        <p:cTn id="135" dur="500" fill="hold"/>
                                        <p:tgtEl>
                                          <p:spTgt spid="9799"/>
                                        </p:tgtEl>
                                        <p:attrNameLst>
                                          <p:attrName>ppt_h</p:attrName>
                                        </p:attrNameLst>
                                      </p:cBhvr>
                                      <p:tavLst>
                                        <p:tav tm="0">
                                          <p:val>
                                            <p:fltVal val="0"/>
                                          </p:val>
                                        </p:tav>
                                        <p:tav tm="100000">
                                          <p:val>
                                            <p:strVal val="#ppt_h"/>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9772"/>
                                        </p:tgtEl>
                                        <p:attrNameLst>
                                          <p:attrName>style.visibility</p:attrName>
                                        </p:attrNameLst>
                                      </p:cBhvr>
                                      <p:to>
                                        <p:strVal val="visible"/>
                                      </p:to>
                                    </p:set>
                                    <p:animEffect transition="in" filter="wipe(down)">
                                      <p:cBhvr>
                                        <p:cTn id="140" dur="500"/>
                                        <p:tgtEl>
                                          <p:spTgt spid="9772"/>
                                        </p:tgtEl>
                                      </p:cBhvr>
                                    </p:animEffect>
                                  </p:childTnLst>
                                </p:cTn>
                              </p:par>
                            </p:childTnLst>
                          </p:cTn>
                        </p:par>
                        <p:par>
                          <p:cTn id="141" fill="hold" nodeType="afterGroup">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9771"/>
                                        </p:tgtEl>
                                        <p:attrNameLst>
                                          <p:attrName>style.visibility</p:attrName>
                                        </p:attrNameLst>
                                      </p:cBhvr>
                                      <p:to>
                                        <p:strVal val="visible"/>
                                      </p:to>
                                    </p:set>
                                    <p:animEffect transition="in" filter="wipe(left)">
                                      <p:cBhvr>
                                        <p:cTn id="144" dur="500"/>
                                        <p:tgtEl>
                                          <p:spTgt spid="9771"/>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ntr" presetSubtype="16" fill="hold" grpId="0" nodeType="clickEffect">
                                  <p:stCondLst>
                                    <p:cond delay="0"/>
                                  </p:stCondLst>
                                  <p:childTnLst>
                                    <p:set>
                                      <p:cBhvr>
                                        <p:cTn id="148" dur="1" fill="hold">
                                          <p:stCondLst>
                                            <p:cond delay="0"/>
                                          </p:stCondLst>
                                        </p:cTn>
                                        <p:tgtEl>
                                          <p:spTgt spid="9800"/>
                                        </p:tgtEl>
                                        <p:attrNameLst>
                                          <p:attrName>style.visibility</p:attrName>
                                        </p:attrNameLst>
                                      </p:cBhvr>
                                      <p:to>
                                        <p:strVal val="visible"/>
                                      </p:to>
                                    </p:set>
                                    <p:anim calcmode="lin" valueType="num">
                                      <p:cBhvr>
                                        <p:cTn id="149" dur="500" fill="hold"/>
                                        <p:tgtEl>
                                          <p:spTgt spid="9800"/>
                                        </p:tgtEl>
                                        <p:attrNameLst>
                                          <p:attrName>ppt_w</p:attrName>
                                        </p:attrNameLst>
                                      </p:cBhvr>
                                      <p:tavLst>
                                        <p:tav tm="0">
                                          <p:val>
                                            <p:fltVal val="0"/>
                                          </p:val>
                                        </p:tav>
                                        <p:tav tm="100000">
                                          <p:val>
                                            <p:strVal val="#ppt_w"/>
                                          </p:val>
                                        </p:tav>
                                      </p:tavLst>
                                    </p:anim>
                                    <p:anim calcmode="lin" valueType="num">
                                      <p:cBhvr>
                                        <p:cTn id="150" dur="500" fill="hold"/>
                                        <p:tgtEl>
                                          <p:spTgt spid="9800"/>
                                        </p:tgtEl>
                                        <p:attrNameLst>
                                          <p:attrName>ppt_h</p:attrName>
                                        </p:attrNameLst>
                                      </p:cBhvr>
                                      <p:tavLst>
                                        <p:tav tm="0">
                                          <p:val>
                                            <p:fltVal val="0"/>
                                          </p:val>
                                        </p:tav>
                                        <p:tav tm="100000">
                                          <p:val>
                                            <p:strVal val="#ppt_h"/>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4" fill="hold" grpId="0" nodeType="clickEffect">
                                  <p:stCondLst>
                                    <p:cond delay="0"/>
                                  </p:stCondLst>
                                  <p:childTnLst>
                                    <p:set>
                                      <p:cBhvr>
                                        <p:cTn id="154" dur="1" fill="hold">
                                          <p:stCondLst>
                                            <p:cond delay="0"/>
                                          </p:stCondLst>
                                        </p:cTn>
                                        <p:tgtEl>
                                          <p:spTgt spid="9774"/>
                                        </p:tgtEl>
                                        <p:attrNameLst>
                                          <p:attrName>style.visibility</p:attrName>
                                        </p:attrNameLst>
                                      </p:cBhvr>
                                      <p:to>
                                        <p:strVal val="visible"/>
                                      </p:to>
                                    </p:set>
                                    <p:animEffect transition="in" filter="wipe(down)">
                                      <p:cBhvr>
                                        <p:cTn id="155" dur="500"/>
                                        <p:tgtEl>
                                          <p:spTgt spid="9774"/>
                                        </p:tgtEl>
                                      </p:cBhvr>
                                    </p:animEffect>
                                  </p:childTnLst>
                                </p:cTn>
                              </p:par>
                            </p:childTnLst>
                          </p:cTn>
                        </p:par>
                        <p:par>
                          <p:cTn id="156" fill="hold" nodeType="afterGroup">
                            <p:stCondLst>
                              <p:cond delay="500"/>
                            </p:stCondLst>
                            <p:childTnLst>
                              <p:par>
                                <p:cTn id="157" presetID="22" presetClass="entr" presetSubtype="8" fill="hold" grpId="0" nodeType="afterEffect">
                                  <p:stCondLst>
                                    <p:cond delay="0"/>
                                  </p:stCondLst>
                                  <p:childTnLst>
                                    <p:set>
                                      <p:cBhvr>
                                        <p:cTn id="158" dur="1" fill="hold">
                                          <p:stCondLst>
                                            <p:cond delay="0"/>
                                          </p:stCondLst>
                                        </p:cTn>
                                        <p:tgtEl>
                                          <p:spTgt spid="9773"/>
                                        </p:tgtEl>
                                        <p:attrNameLst>
                                          <p:attrName>style.visibility</p:attrName>
                                        </p:attrNameLst>
                                      </p:cBhvr>
                                      <p:to>
                                        <p:strVal val="visible"/>
                                      </p:to>
                                    </p:set>
                                    <p:animEffect transition="in" filter="wipe(left)">
                                      <p:cBhvr>
                                        <p:cTn id="159" dur="500"/>
                                        <p:tgtEl>
                                          <p:spTgt spid="9773"/>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3" presetClass="entr" presetSubtype="16" fill="hold" grpId="0" nodeType="clickEffect">
                                  <p:stCondLst>
                                    <p:cond delay="0"/>
                                  </p:stCondLst>
                                  <p:childTnLst>
                                    <p:set>
                                      <p:cBhvr>
                                        <p:cTn id="163" dur="1" fill="hold">
                                          <p:stCondLst>
                                            <p:cond delay="0"/>
                                          </p:stCondLst>
                                        </p:cTn>
                                        <p:tgtEl>
                                          <p:spTgt spid="9775"/>
                                        </p:tgtEl>
                                        <p:attrNameLst>
                                          <p:attrName>style.visibility</p:attrName>
                                        </p:attrNameLst>
                                      </p:cBhvr>
                                      <p:to>
                                        <p:strVal val="visible"/>
                                      </p:to>
                                    </p:set>
                                    <p:anim calcmode="lin" valueType="num">
                                      <p:cBhvr>
                                        <p:cTn id="164" dur="500" fill="hold"/>
                                        <p:tgtEl>
                                          <p:spTgt spid="9775"/>
                                        </p:tgtEl>
                                        <p:attrNameLst>
                                          <p:attrName>ppt_w</p:attrName>
                                        </p:attrNameLst>
                                      </p:cBhvr>
                                      <p:tavLst>
                                        <p:tav tm="0">
                                          <p:val>
                                            <p:fltVal val="0"/>
                                          </p:val>
                                        </p:tav>
                                        <p:tav tm="100000">
                                          <p:val>
                                            <p:strVal val="#ppt_w"/>
                                          </p:val>
                                        </p:tav>
                                      </p:tavLst>
                                    </p:anim>
                                    <p:anim calcmode="lin" valueType="num">
                                      <p:cBhvr>
                                        <p:cTn id="165" dur="500" fill="hold"/>
                                        <p:tgtEl>
                                          <p:spTgt spid="9775"/>
                                        </p:tgtEl>
                                        <p:attrNameLst>
                                          <p:attrName>ppt_h</p:attrName>
                                        </p:attrNameLst>
                                      </p:cBhvr>
                                      <p:tavLst>
                                        <p:tav tm="0">
                                          <p:val>
                                            <p:fltVal val="0"/>
                                          </p:val>
                                        </p:tav>
                                        <p:tav tm="100000">
                                          <p:val>
                                            <p:strVal val="#ppt_h"/>
                                          </p:val>
                                        </p:tav>
                                      </p:tavLst>
                                    </p:anim>
                                  </p:childTnLst>
                                </p:cTn>
                              </p:par>
                            </p:childTnLst>
                          </p:cTn>
                        </p:par>
                      </p:childTnLst>
                    </p:cTn>
                  </p:par>
                  <p:par>
                    <p:cTn id="166" fill="hold" nodeType="clickPar">
                      <p:stCondLst>
                        <p:cond delay="indefinite"/>
                      </p:stCondLst>
                      <p:childTnLst>
                        <p:par>
                          <p:cTn id="167" fill="hold" nodeType="withGroup">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9777"/>
                                        </p:tgtEl>
                                        <p:attrNameLst>
                                          <p:attrName>style.visibility</p:attrName>
                                        </p:attrNameLst>
                                      </p:cBhvr>
                                      <p:to>
                                        <p:strVal val="visible"/>
                                      </p:to>
                                    </p:set>
                                    <p:animEffect transition="in" filter="wipe(down)">
                                      <p:cBhvr>
                                        <p:cTn id="170" dur="500"/>
                                        <p:tgtEl>
                                          <p:spTgt spid="9777"/>
                                        </p:tgtEl>
                                      </p:cBhvr>
                                    </p:animEffect>
                                  </p:childTnLst>
                                </p:cTn>
                              </p:par>
                            </p:childTnLst>
                          </p:cTn>
                        </p:par>
                        <p:par>
                          <p:cTn id="171" fill="hold" nodeType="afterGroup">
                            <p:stCondLst>
                              <p:cond delay="500"/>
                            </p:stCondLst>
                            <p:childTnLst>
                              <p:par>
                                <p:cTn id="172" presetID="22" presetClass="entr" presetSubtype="8" fill="hold" grpId="0" nodeType="afterEffect">
                                  <p:stCondLst>
                                    <p:cond delay="0"/>
                                  </p:stCondLst>
                                  <p:childTnLst>
                                    <p:set>
                                      <p:cBhvr>
                                        <p:cTn id="173" dur="1" fill="hold">
                                          <p:stCondLst>
                                            <p:cond delay="0"/>
                                          </p:stCondLst>
                                        </p:cTn>
                                        <p:tgtEl>
                                          <p:spTgt spid="9776"/>
                                        </p:tgtEl>
                                        <p:attrNameLst>
                                          <p:attrName>style.visibility</p:attrName>
                                        </p:attrNameLst>
                                      </p:cBhvr>
                                      <p:to>
                                        <p:strVal val="visible"/>
                                      </p:to>
                                    </p:set>
                                    <p:animEffect transition="in" filter="wipe(left)">
                                      <p:cBhvr>
                                        <p:cTn id="174" dur="500"/>
                                        <p:tgtEl>
                                          <p:spTgt spid="9776"/>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3" presetClass="entr" presetSubtype="16" fill="hold" grpId="0" nodeType="clickEffect">
                                  <p:stCondLst>
                                    <p:cond delay="0"/>
                                  </p:stCondLst>
                                  <p:childTnLst>
                                    <p:set>
                                      <p:cBhvr>
                                        <p:cTn id="178" dur="1" fill="hold">
                                          <p:stCondLst>
                                            <p:cond delay="0"/>
                                          </p:stCondLst>
                                        </p:cTn>
                                        <p:tgtEl>
                                          <p:spTgt spid="9778"/>
                                        </p:tgtEl>
                                        <p:attrNameLst>
                                          <p:attrName>style.visibility</p:attrName>
                                        </p:attrNameLst>
                                      </p:cBhvr>
                                      <p:to>
                                        <p:strVal val="visible"/>
                                      </p:to>
                                    </p:set>
                                    <p:anim calcmode="lin" valueType="num">
                                      <p:cBhvr>
                                        <p:cTn id="179" dur="500" fill="hold"/>
                                        <p:tgtEl>
                                          <p:spTgt spid="9778"/>
                                        </p:tgtEl>
                                        <p:attrNameLst>
                                          <p:attrName>ppt_w</p:attrName>
                                        </p:attrNameLst>
                                      </p:cBhvr>
                                      <p:tavLst>
                                        <p:tav tm="0">
                                          <p:val>
                                            <p:fltVal val="0"/>
                                          </p:val>
                                        </p:tav>
                                        <p:tav tm="100000">
                                          <p:val>
                                            <p:strVal val="#ppt_w"/>
                                          </p:val>
                                        </p:tav>
                                      </p:tavLst>
                                    </p:anim>
                                    <p:anim calcmode="lin" valueType="num">
                                      <p:cBhvr>
                                        <p:cTn id="180" dur="500" fill="hold"/>
                                        <p:tgtEl>
                                          <p:spTgt spid="9778"/>
                                        </p:tgtEl>
                                        <p:attrNameLst>
                                          <p:attrName>ppt_h</p:attrName>
                                        </p:attrNameLst>
                                      </p:cBhvr>
                                      <p:tavLst>
                                        <p:tav tm="0">
                                          <p:val>
                                            <p:fltVal val="0"/>
                                          </p:val>
                                        </p:tav>
                                        <p:tav tm="100000">
                                          <p:val>
                                            <p:strVal val="#ppt_h"/>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4" fill="hold" grpId="0" nodeType="clickEffect">
                                  <p:stCondLst>
                                    <p:cond delay="0"/>
                                  </p:stCondLst>
                                  <p:childTnLst>
                                    <p:set>
                                      <p:cBhvr>
                                        <p:cTn id="184" dur="1" fill="hold">
                                          <p:stCondLst>
                                            <p:cond delay="0"/>
                                          </p:stCondLst>
                                        </p:cTn>
                                        <p:tgtEl>
                                          <p:spTgt spid="9780"/>
                                        </p:tgtEl>
                                        <p:attrNameLst>
                                          <p:attrName>style.visibility</p:attrName>
                                        </p:attrNameLst>
                                      </p:cBhvr>
                                      <p:to>
                                        <p:strVal val="visible"/>
                                      </p:to>
                                    </p:set>
                                    <p:animEffect transition="in" filter="wipe(down)">
                                      <p:cBhvr>
                                        <p:cTn id="185" dur="500"/>
                                        <p:tgtEl>
                                          <p:spTgt spid="9780"/>
                                        </p:tgtEl>
                                      </p:cBhvr>
                                    </p:animEffect>
                                  </p:childTnLst>
                                </p:cTn>
                              </p:par>
                            </p:childTnLst>
                          </p:cTn>
                        </p:par>
                        <p:par>
                          <p:cTn id="186" fill="hold" nodeType="afterGroup">
                            <p:stCondLst>
                              <p:cond delay="500"/>
                            </p:stCondLst>
                            <p:childTnLst>
                              <p:par>
                                <p:cTn id="187" presetID="22" presetClass="entr" presetSubtype="8" fill="hold" grpId="0" nodeType="afterEffect">
                                  <p:stCondLst>
                                    <p:cond delay="0"/>
                                  </p:stCondLst>
                                  <p:childTnLst>
                                    <p:set>
                                      <p:cBhvr>
                                        <p:cTn id="188" dur="1" fill="hold">
                                          <p:stCondLst>
                                            <p:cond delay="0"/>
                                          </p:stCondLst>
                                        </p:cTn>
                                        <p:tgtEl>
                                          <p:spTgt spid="9779"/>
                                        </p:tgtEl>
                                        <p:attrNameLst>
                                          <p:attrName>style.visibility</p:attrName>
                                        </p:attrNameLst>
                                      </p:cBhvr>
                                      <p:to>
                                        <p:strVal val="visible"/>
                                      </p:to>
                                    </p:set>
                                    <p:animEffect transition="in" filter="wipe(left)">
                                      <p:cBhvr>
                                        <p:cTn id="189" dur="500"/>
                                        <p:tgtEl>
                                          <p:spTgt spid="9779"/>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23" presetClass="entr" presetSubtype="16" fill="hold" grpId="0" nodeType="clickEffect">
                                  <p:stCondLst>
                                    <p:cond delay="0"/>
                                  </p:stCondLst>
                                  <p:childTnLst>
                                    <p:set>
                                      <p:cBhvr>
                                        <p:cTn id="193" dur="1" fill="hold">
                                          <p:stCondLst>
                                            <p:cond delay="0"/>
                                          </p:stCondLst>
                                        </p:cTn>
                                        <p:tgtEl>
                                          <p:spTgt spid="9781"/>
                                        </p:tgtEl>
                                        <p:attrNameLst>
                                          <p:attrName>style.visibility</p:attrName>
                                        </p:attrNameLst>
                                      </p:cBhvr>
                                      <p:to>
                                        <p:strVal val="visible"/>
                                      </p:to>
                                    </p:set>
                                    <p:anim calcmode="lin" valueType="num">
                                      <p:cBhvr>
                                        <p:cTn id="194" dur="500" fill="hold"/>
                                        <p:tgtEl>
                                          <p:spTgt spid="9781"/>
                                        </p:tgtEl>
                                        <p:attrNameLst>
                                          <p:attrName>ppt_w</p:attrName>
                                        </p:attrNameLst>
                                      </p:cBhvr>
                                      <p:tavLst>
                                        <p:tav tm="0">
                                          <p:val>
                                            <p:fltVal val="0"/>
                                          </p:val>
                                        </p:tav>
                                        <p:tav tm="100000">
                                          <p:val>
                                            <p:strVal val="#ppt_w"/>
                                          </p:val>
                                        </p:tav>
                                      </p:tavLst>
                                    </p:anim>
                                    <p:anim calcmode="lin" valueType="num">
                                      <p:cBhvr>
                                        <p:cTn id="195" dur="500" fill="hold"/>
                                        <p:tgtEl>
                                          <p:spTgt spid="9781"/>
                                        </p:tgtEl>
                                        <p:attrNameLst>
                                          <p:attrName>ppt_h</p:attrName>
                                        </p:attrNameLst>
                                      </p:cBhvr>
                                      <p:tavLst>
                                        <p:tav tm="0">
                                          <p:val>
                                            <p:fltVal val="0"/>
                                          </p:val>
                                        </p:tav>
                                        <p:tav tm="100000">
                                          <p:val>
                                            <p:strVal val="#ppt_h"/>
                                          </p:val>
                                        </p:tav>
                                      </p:tavLst>
                                    </p:anim>
                                  </p:childTnLst>
                                </p:cTn>
                              </p:par>
                            </p:childTnLst>
                          </p:cTn>
                        </p:par>
                        <p:par>
                          <p:cTn id="196" fill="hold" nodeType="afterGroup">
                            <p:stCondLst>
                              <p:cond delay="500"/>
                            </p:stCondLst>
                            <p:childTnLst>
                              <p:par>
                                <p:cTn id="197" presetID="22" presetClass="entr" presetSubtype="4" fill="hold" grpId="0" nodeType="afterEffect">
                                  <p:stCondLst>
                                    <p:cond delay="0"/>
                                  </p:stCondLst>
                                  <p:childTnLst>
                                    <p:set>
                                      <p:cBhvr>
                                        <p:cTn id="198" dur="1" fill="hold">
                                          <p:stCondLst>
                                            <p:cond delay="0"/>
                                          </p:stCondLst>
                                        </p:cTn>
                                        <p:tgtEl>
                                          <p:spTgt spid="9783"/>
                                        </p:tgtEl>
                                        <p:attrNameLst>
                                          <p:attrName>style.visibility</p:attrName>
                                        </p:attrNameLst>
                                      </p:cBhvr>
                                      <p:to>
                                        <p:strVal val="visible"/>
                                      </p:to>
                                    </p:set>
                                    <p:animEffect transition="in" filter="wipe(down)">
                                      <p:cBhvr>
                                        <p:cTn id="199" dur="500"/>
                                        <p:tgtEl>
                                          <p:spTgt spid="9783"/>
                                        </p:tgtEl>
                                      </p:cBhvr>
                                    </p:animEffect>
                                  </p:childTnLst>
                                </p:cTn>
                              </p:par>
                            </p:childTnLst>
                          </p:cTn>
                        </p:par>
                        <p:par>
                          <p:cTn id="200" fill="hold" nodeType="afterGroup">
                            <p:stCondLst>
                              <p:cond delay="1000"/>
                            </p:stCondLst>
                            <p:childTnLst>
                              <p:par>
                                <p:cTn id="201" presetID="22" presetClass="entr" presetSubtype="8" fill="hold" grpId="0" nodeType="afterEffect">
                                  <p:stCondLst>
                                    <p:cond delay="0"/>
                                  </p:stCondLst>
                                  <p:childTnLst>
                                    <p:set>
                                      <p:cBhvr>
                                        <p:cTn id="202" dur="1" fill="hold">
                                          <p:stCondLst>
                                            <p:cond delay="0"/>
                                          </p:stCondLst>
                                        </p:cTn>
                                        <p:tgtEl>
                                          <p:spTgt spid="9782"/>
                                        </p:tgtEl>
                                        <p:attrNameLst>
                                          <p:attrName>style.visibility</p:attrName>
                                        </p:attrNameLst>
                                      </p:cBhvr>
                                      <p:to>
                                        <p:strVal val="visible"/>
                                      </p:to>
                                    </p:set>
                                    <p:animEffect transition="in" filter="wipe(left)">
                                      <p:cBhvr>
                                        <p:cTn id="203" dur="500"/>
                                        <p:tgtEl>
                                          <p:spTgt spid="9782"/>
                                        </p:tgtEl>
                                      </p:cBhvr>
                                    </p:animEffect>
                                  </p:childTnLst>
                                </p:cTn>
                              </p:par>
                            </p:childTnLst>
                          </p:cTn>
                        </p:par>
                        <p:par>
                          <p:cTn id="204" fill="hold" nodeType="afterGroup">
                            <p:stCondLst>
                              <p:cond delay="1500"/>
                            </p:stCondLst>
                            <p:childTnLst>
                              <p:par>
                                <p:cTn id="205" presetID="23" presetClass="entr" presetSubtype="16" fill="hold" grpId="0" nodeType="afterEffect">
                                  <p:stCondLst>
                                    <p:cond delay="0"/>
                                  </p:stCondLst>
                                  <p:childTnLst>
                                    <p:set>
                                      <p:cBhvr>
                                        <p:cTn id="206" dur="1" fill="hold">
                                          <p:stCondLst>
                                            <p:cond delay="0"/>
                                          </p:stCondLst>
                                        </p:cTn>
                                        <p:tgtEl>
                                          <p:spTgt spid="9784"/>
                                        </p:tgtEl>
                                        <p:attrNameLst>
                                          <p:attrName>style.visibility</p:attrName>
                                        </p:attrNameLst>
                                      </p:cBhvr>
                                      <p:to>
                                        <p:strVal val="visible"/>
                                      </p:to>
                                    </p:set>
                                    <p:anim calcmode="lin" valueType="num">
                                      <p:cBhvr>
                                        <p:cTn id="207" dur="500" fill="hold"/>
                                        <p:tgtEl>
                                          <p:spTgt spid="9784"/>
                                        </p:tgtEl>
                                        <p:attrNameLst>
                                          <p:attrName>ppt_w</p:attrName>
                                        </p:attrNameLst>
                                      </p:cBhvr>
                                      <p:tavLst>
                                        <p:tav tm="0">
                                          <p:val>
                                            <p:fltVal val="0"/>
                                          </p:val>
                                        </p:tav>
                                        <p:tav tm="100000">
                                          <p:val>
                                            <p:strVal val="#ppt_w"/>
                                          </p:val>
                                        </p:tav>
                                      </p:tavLst>
                                    </p:anim>
                                    <p:anim calcmode="lin" valueType="num">
                                      <p:cBhvr>
                                        <p:cTn id="208" dur="500" fill="hold"/>
                                        <p:tgtEl>
                                          <p:spTgt spid="9784"/>
                                        </p:tgtEl>
                                        <p:attrNameLst>
                                          <p:attrName>ppt_h</p:attrName>
                                        </p:attrNameLst>
                                      </p:cBhvr>
                                      <p:tavLst>
                                        <p:tav tm="0">
                                          <p:val>
                                            <p:fltVal val="0"/>
                                          </p:val>
                                        </p:tav>
                                        <p:tav tm="100000">
                                          <p:val>
                                            <p:strVal val="#ppt_h"/>
                                          </p:val>
                                        </p:tav>
                                      </p:tavLst>
                                    </p:anim>
                                  </p:childTnLst>
                                </p:cTn>
                              </p:par>
                            </p:childTnLst>
                          </p:cTn>
                        </p:par>
                        <p:par>
                          <p:cTn id="209" fill="hold" nodeType="afterGroup">
                            <p:stCondLst>
                              <p:cond delay="2000"/>
                            </p:stCondLst>
                            <p:childTnLst>
                              <p:par>
                                <p:cTn id="210" presetID="22" presetClass="entr" presetSubtype="4" fill="hold" grpId="0" nodeType="afterEffect">
                                  <p:stCondLst>
                                    <p:cond delay="0"/>
                                  </p:stCondLst>
                                  <p:childTnLst>
                                    <p:set>
                                      <p:cBhvr>
                                        <p:cTn id="211" dur="1" fill="hold">
                                          <p:stCondLst>
                                            <p:cond delay="0"/>
                                          </p:stCondLst>
                                        </p:cTn>
                                        <p:tgtEl>
                                          <p:spTgt spid="9786"/>
                                        </p:tgtEl>
                                        <p:attrNameLst>
                                          <p:attrName>style.visibility</p:attrName>
                                        </p:attrNameLst>
                                      </p:cBhvr>
                                      <p:to>
                                        <p:strVal val="visible"/>
                                      </p:to>
                                    </p:set>
                                    <p:animEffect transition="in" filter="wipe(down)">
                                      <p:cBhvr>
                                        <p:cTn id="212" dur="500"/>
                                        <p:tgtEl>
                                          <p:spTgt spid="9786"/>
                                        </p:tgtEl>
                                      </p:cBhvr>
                                    </p:animEffect>
                                  </p:childTnLst>
                                </p:cTn>
                              </p:par>
                            </p:childTnLst>
                          </p:cTn>
                        </p:par>
                        <p:par>
                          <p:cTn id="213" fill="hold" nodeType="afterGroup">
                            <p:stCondLst>
                              <p:cond delay="2500"/>
                            </p:stCondLst>
                            <p:childTnLst>
                              <p:par>
                                <p:cTn id="214" presetID="22" presetClass="entr" presetSubtype="8" fill="hold" grpId="0" nodeType="afterEffect">
                                  <p:stCondLst>
                                    <p:cond delay="0"/>
                                  </p:stCondLst>
                                  <p:childTnLst>
                                    <p:set>
                                      <p:cBhvr>
                                        <p:cTn id="215" dur="1" fill="hold">
                                          <p:stCondLst>
                                            <p:cond delay="0"/>
                                          </p:stCondLst>
                                        </p:cTn>
                                        <p:tgtEl>
                                          <p:spTgt spid="9785"/>
                                        </p:tgtEl>
                                        <p:attrNameLst>
                                          <p:attrName>style.visibility</p:attrName>
                                        </p:attrNameLst>
                                      </p:cBhvr>
                                      <p:to>
                                        <p:strVal val="visible"/>
                                      </p:to>
                                    </p:set>
                                    <p:animEffect transition="in" filter="wipe(left)">
                                      <p:cBhvr>
                                        <p:cTn id="216" dur="500"/>
                                        <p:tgtEl>
                                          <p:spTgt spid="9785"/>
                                        </p:tgtEl>
                                      </p:cBhvr>
                                    </p:animEffect>
                                  </p:childTnLst>
                                </p:cTn>
                              </p:par>
                            </p:childTnLst>
                          </p:cTn>
                        </p:par>
                        <p:par>
                          <p:cTn id="217" fill="hold" nodeType="afterGroup">
                            <p:stCondLst>
                              <p:cond delay="3000"/>
                            </p:stCondLst>
                            <p:childTnLst>
                              <p:par>
                                <p:cTn id="218" presetID="23" presetClass="entr" presetSubtype="16" fill="hold" grpId="0" nodeType="afterEffect">
                                  <p:stCondLst>
                                    <p:cond delay="0"/>
                                  </p:stCondLst>
                                  <p:childTnLst>
                                    <p:set>
                                      <p:cBhvr>
                                        <p:cTn id="219" dur="1" fill="hold">
                                          <p:stCondLst>
                                            <p:cond delay="0"/>
                                          </p:stCondLst>
                                        </p:cTn>
                                        <p:tgtEl>
                                          <p:spTgt spid="9787"/>
                                        </p:tgtEl>
                                        <p:attrNameLst>
                                          <p:attrName>style.visibility</p:attrName>
                                        </p:attrNameLst>
                                      </p:cBhvr>
                                      <p:to>
                                        <p:strVal val="visible"/>
                                      </p:to>
                                    </p:set>
                                    <p:anim calcmode="lin" valueType="num">
                                      <p:cBhvr>
                                        <p:cTn id="220" dur="500" fill="hold"/>
                                        <p:tgtEl>
                                          <p:spTgt spid="9787"/>
                                        </p:tgtEl>
                                        <p:attrNameLst>
                                          <p:attrName>ppt_w</p:attrName>
                                        </p:attrNameLst>
                                      </p:cBhvr>
                                      <p:tavLst>
                                        <p:tav tm="0">
                                          <p:val>
                                            <p:fltVal val="0"/>
                                          </p:val>
                                        </p:tav>
                                        <p:tav tm="100000">
                                          <p:val>
                                            <p:strVal val="#ppt_w"/>
                                          </p:val>
                                        </p:tav>
                                      </p:tavLst>
                                    </p:anim>
                                    <p:anim calcmode="lin" valueType="num">
                                      <p:cBhvr>
                                        <p:cTn id="221" dur="500" fill="hold"/>
                                        <p:tgtEl>
                                          <p:spTgt spid="9787"/>
                                        </p:tgtEl>
                                        <p:attrNameLst>
                                          <p:attrName>ppt_h</p:attrName>
                                        </p:attrNameLst>
                                      </p:cBhvr>
                                      <p:tavLst>
                                        <p:tav tm="0">
                                          <p:val>
                                            <p:fltVal val="0"/>
                                          </p:val>
                                        </p:tav>
                                        <p:tav tm="100000">
                                          <p:val>
                                            <p:strVal val="#ppt_h"/>
                                          </p:val>
                                        </p:tav>
                                      </p:tavLst>
                                    </p:anim>
                                  </p:childTnLst>
                                </p:cTn>
                              </p:par>
                            </p:childTnLst>
                          </p:cTn>
                        </p:par>
                        <p:par>
                          <p:cTn id="222" fill="hold" nodeType="afterGroup">
                            <p:stCondLst>
                              <p:cond delay="3500"/>
                            </p:stCondLst>
                            <p:childTnLst>
                              <p:par>
                                <p:cTn id="223" presetID="22" presetClass="entr" presetSubtype="8" fill="hold" grpId="0" nodeType="afterEffect">
                                  <p:stCondLst>
                                    <p:cond delay="0"/>
                                  </p:stCondLst>
                                  <p:childTnLst>
                                    <p:set>
                                      <p:cBhvr>
                                        <p:cTn id="224" dur="1" fill="hold">
                                          <p:stCondLst>
                                            <p:cond delay="0"/>
                                          </p:stCondLst>
                                        </p:cTn>
                                        <p:tgtEl>
                                          <p:spTgt spid="9788"/>
                                        </p:tgtEl>
                                        <p:attrNameLst>
                                          <p:attrName>style.visibility</p:attrName>
                                        </p:attrNameLst>
                                      </p:cBhvr>
                                      <p:to>
                                        <p:strVal val="visible"/>
                                      </p:to>
                                    </p:set>
                                    <p:animEffect transition="in" filter="wipe(left)">
                                      <p:cBhvr>
                                        <p:cTn id="225" dur="500"/>
                                        <p:tgtEl>
                                          <p:spTgt spid="9788"/>
                                        </p:tgtEl>
                                      </p:cBhvr>
                                    </p:animEffect>
                                  </p:childTnLst>
                                </p:cTn>
                              </p:par>
                            </p:childTnLst>
                          </p:cTn>
                        </p:par>
                        <p:par>
                          <p:cTn id="226" fill="hold" nodeType="afterGroup">
                            <p:stCondLst>
                              <p:cond delay="4000"/>
                            </p:stCondLst>
                            <p:childTnLst>
                              <p:par>
                                <p:cTn id="227" presetID="22" presetClass="entr" presetSubtype="4" fill="hold" grpId="0" nodeType="afterEffect">
                                  <p:stCondLst>
                                    <p:cond delay="0"/>
                                  </p:stCondLst>
                                  <p:childTnLst>
                                    <p:set>
                                      <p:cBhvr>
                                        <p:cTn id="228" dur="1" fill="hold">
                                          <p:stCondLst>
                                            <p:cond delay="0"/>
                                          </p:stCondLst>
                                        </p:cTn>
                                        <p:tgtEl>
                                          <p:spTgt spid="9789"/>
                                        </p:tgtEl>
                                        <p:attrNameLst>
                                          <p:attrName>style.visibility</p:attrName>
                                        </p:attrNameLst>
                                      </p:cBhvr>
                                      <p:to>
                                        <p:strVal val="visible"/>
                                      </p:to>
                                    </p:set>
                                    <p:animEffect transition="in" filter="wipe(down)">
                                      <p:cBhvr>
                                        <p:cTn id="229" dur="500"/>
                                        <p:tgtEl>
                                          <p:spTgt spid="9789"/>
                                        </p:tgtEl>
                                      </p:cBhvr>
                                    </p:animEffect>
                                  </p:childTnLst>
                                </p:cTn>
                              </p:par>
                            </p:childTnLst>
                          </p:cTn>
                        </p:par>
                        <p:par>
                          <p:cTn id="230" fill="hold" nodeType="afterGroup">
                            <p:stCondLst>
                              <p:cond delay="4500"/>
                            </p:stCondLst>
                            <p:childTnLst>
                              <p:par>
                                <p:cTn id="231" presetID="23" presetClass="entr" presetSubtype="16" fill="hold" grpId="0" nodeType="afterEffect">
                                  <p:stCondLst>
                                    <p:cond delay="0"/>
                                  </p:stCondLst>
                                  <p:childTnLst>
                                    <p:set>
                                      <p:cBhvr>
                                        <p:cTn id="232" dur="1" fill="hold">
                                          <p:stCondLst>
                                            <p:cond delay="0"/>
                                          </p:stCondLst>
                                        </p:cTn>
                                        <p:tgtEl>
                                          <p:spTgt spid="9790"/>
                                        </p:tgtEl>
                                        <p:attrNameLst>
                                          <p:attrName>style.visibility</p:attrName>
                                        </p:attrNameLst>
                                      </p:cBhvr>
                                      <p:to>
                                        <p:strVal val="visible"/>
                                      </p:to>
                                    </p:set>
                                    <p:anim calcmode="lin" valueType="num">
                                      <p:cBhvr>
                                        <p:cTn id="233" dur="500" fill="hold"/>
                                        <p:tgtEl>
                                          <p:spTgt spid="9790"/>
                                        </p:tgtEl>
                                        <p:attrNameLst>
                                          <p:attrName>ppt_w</p:attrName>
                                        </p:attrNameLst>
                                      </p:cBhvr>
                                      <p:tavLst>
                                        <p:tav tm="0">
                                          <p:val>
                                            <p:fltVal val="0"/>
                                          </p:val>
                                        </p:tav>
                                        <p:tav tm="100000">
                                          <p:val>
                                            <p:strVal val="#ppt_w"/>
                                          </p:val>
                                        </p:tav>
                                      </p:tavLst>
                                    </p:anim>
                                    <p:anim calcmode="lin" valueType="num">
                                      <p:cBhvr>
                                        <p:cTn id="234" dur="500" fill="hold"/>
                                        <p:tgtEl>
                                          <p:spTgt spid="9790"/>
                                        </p:tgtEl>
                                        <p:attrNameLst>
                                          <p:attrName>ppt_h</p:attrName>
                                        </p:attrNameLst>
                                      </p:cBhvr>
                                      <p:tavLst>
                                        <p:tav tm="0">
                                          <p:val>
                                            <p:fltVal val="0"/>
                                          </p:val>
                                        </p:tav>
                                        <p:tav tm="100000">
                                          <p:val>
                                            <p:strVal val="#ppt_h"/>
                                          </p:val>
                                        </p:tav>
                                      </p:tavLst>
                                    </p:anim>
                                  </p:childTnLst>
                                </p:cTn>
                              </p:par>
                            </p:childTnLst>
                          </p:cTn>
                        </p:par>
                        <p:par>
                          <p:cTn id="235" fill="hold" nodeType="afterGroup">
                            <p:stCondLst>
                              <p:cond delay="5000"/>
                            </p:stCondLst>
                            <p:childTnLst>
                              <p:par>
                                <p:cTn id="236" presetID="22" presetClass="entr" presetSubtype="8" fill="hold" grpId="0" nodeType="afterEffect">
                                  <p:stCondLst>
                                    <p:cond delay="0"/>
                                  </p:stCondLst>
                                  <p:childTnLst>
                                    <p:set>
                                      <p:cBhvr>
                                        <p:cTn id="237" dur="1" fill="hold">
                                          <p:stCondLst>
                                            <p:cond delay="0"/>
                                          </p:stCondLst>
                                        </p:cTn>
                                        <p:tgtEl>
                                          <p:spTgt spid="9791"/>
                                        </p:tgtEl>
                                        <p:attrNameLst>
                                          <p:attrName>style.visibility</p:attrName>
                                        </p:attrNameLst>
                                      </p:cBhvr>
                                      <p:to>
                                        <p:strVal val="visible"/>
                                      </p:to>
                                    </p:set>
                                    <p:animEffect transition="in" filter="wipe(left)">
                                      <p:cBhvr>
                                        <p:cTn id="238" dur="500"/>
                                        <p:tgtEl>
                                          <p:spTgt spid="9791"/>
                                        </p:tgtEl>
                                      </p:cBhvr>
                                    </p:animEffect>
                                  </p:childTnLst>
                                </p:cTn>
                              </p:par>
                            </p:childTnLst>
                          </p:cTn>
                        </p:par>
                        <p:par>
                          <p:cTn id="239" fill="hold" nodeType="afterGroup">
                            <p:stCondLst>
                              <p:cond delay="5500"/>
                            </p:stCondLst>
                            <p:childTnLst>
                              <p:par>
                                <p:cTn id="240" presetID="22" presetClass="entr" presetSubtype="4" fill="hold" grpId="0" nodeType="afterEffect">
                                  <p:stCondLst>
                                    <p:cond delay="0"/>
                                  </p:stCondLst>
                                  <p:childTnLst>
                                    <p:set>
                                      <p:cBhvr>
                                        <p:cTn id="241" dur="1" fill="hold">
                                          <p:stCondLst>
                                            <p:cond delay="0"/>
                                          </p:stCondLst>
                                        </p:cTn>
                                        <p:tgtEl>
                                          <p:spTgt spid="9792"/>
                                        </p:tgtEl>
                                        <p:attrNameLst>
                                          <p:attrName>style.visibility</p:attrName>
                                        </p:attrNameLst>
                                      </p:cBhvr>
                                      <p:to>
                                        <p:strVal val="visible"/>
                                      </p:to>
                                    </p:set>
                                    <p:animEffect transition="in" filter="wipe(down)">
                                      <p:cBhvr>
                                        <p:cTn id="242" dur="500"/>
                                        <p:tgtEl>
                                          <p:spTgt spid="9792"/>
                                        </p:tgtEl>
                                      </p:cBhvr>
                                    </p:animEffect>
                                  </p:childTnLst>
                                </p:cTn>
                              </p:par>
                            </p:childTnLst>
                          </p:cTn>
                        </p:par>
                        <p:par>
                          <p:cTn id="243" fill="hold" nodeType="afterGroup">
                            <p:stCondLst>
                              <p:cond delay="6000"/>
                            </p:stCondLst>
                            <p:childTnLst>
                              <p:par>
                                <p:cTn id="244" presetID="23" presetClass="entr" presetSubtype="16" fill="hold" grpId="0" nodeType="afterEffect">
                                  <p:stCondLst>
                                    <p:cond delay="0"/>
                                  </p:stCondLst>
                                  <p:childTnLst>
                                    <p:set>
                                      <p:cBhvr>
                                        <p:cTn id="245" dur="1" fill="hold">
                                          <p:stCondLst>
                                            <p:cond delay="0"/>
                                          </p:stCondLst>
                                        </p:cTn>
                                        <p:tgtEl>
                                          <p:spTgt spid="9793"/>
                                        </p:tgtEl>
                                        <p:attrNameLst>
                                          <p:attrName>style.visibility</p:attrName>
                                        </p:attrNameLst>
                                      </p:cBhvr>
                                      <p:to>
                                        <p:strVal val="visible"/>
                                      </p:to>
                                    </p:set>
                                    <p:anim calcmode="lin" valueType="num">
                                      <p:cBhvr>
                                        <p:cTn id="246" dur="500" fill="hold"/>
                                        <p:tgtEl>
                                          <p:spTgt spid="9793"/>
                                        </p:tgtEl>
                                        <p:attrNameLst>
                                          <p:attrName>ppt_w</p:attrName>
                                        </p:attrNameLst>
                                      </p:cBhvr>
                                      <p:tavLst>
                                        <p:tav tm="0">
                                          <p:val>
                                            <p:fltVal val="0"/>
                                          </p:val>
                                        </p:tav>
                                        <p:tav tm="100000">
                                          <p:val>
                                            <p:strVal val="#ppt_w"/>
                                          </p:val>
                                        </p:tav>
                                      </p:tavLst>
                                    </p:anim>
                                    <p:anim calcmode="lin" valueType="num">
                                      <p:cBhvr>
                                        <p:cTn id="247" dur="500" fill="hold"/>
                                        <p:tgtEl>
                                          <p:spTgt spid="9793"/>
                                        </p:tgtEl>
                                        <p:attrNameLst>
                                          <p:attrName>ppt_h</p:attrName>
                                        </p:attrNameLst>
                                      </p:cBhvr>
                                      <p:tavLst>
                                        <p:tav tm="0">
                                          <p:val>
                                            <p:fltVal val="0"/>
                                          </p:val>
                                        </p:tav>
                                        <p:tav tm="100000">
                                          <p:val>
                                            <p:strVal val="#ppt_h"/>
                                          </p:val>
                                        </p:tav>
                                      </p:tavLst>
                                    </p:anim>
                                  </p:childTnLst>
                                </p:cTn>
                              </p:par>
                            </p:childTnLst>
                          </p:cTn>
                        </p:par>
                        <p:par>
                          <p:cTn id="248" fill="hold" nodeType="afterGroup">
                            <p:stCondLst>
                              <p:cond delay="6500"/>
                            </p:stCondLst>
                            <p:childTnLst>
                              <p:par>
                                <p:cTn id="249" presetID="22" presetClass="entr" presetSubtype="8" fill="hold" grpId="0" nodeType="afterEffect">
                                  <p:stCondLst>
                                    <p:cond delay="0"/>
                                  </p:stCondLst>
                                  <p:childTnLst>
                                    <p:set>
                                      <p:cBhvr>
                                        <p:cTn id="250" dur="1" fill="hold">
                                          <p:stCondLst>
                                            <p:cond delay="0"/>
                                          </p:stCondLst>
                                        </p:cTn>
                                        <p:tgtEl>
                                          <p:spTgt spid="9794"/>
                                        </p:tgtEl>
                                        <p:attrNameLst>
                                          <p:attrName>style.visibility</p:attrName>
                                        </p:attrNameLst>
                                      </p:cBhvr>
                                      <p:to>
                                        <p:strVal val="visible"/>
                                      </p:to>
                                    </p:set>
                                    <p:animEffect transition="in" filter="wipe(left)">
                                      <p:cBhvr>
                                        <p:cTn id="251" dur="500"/>
                                        <p:tgtEl>
                                          <p:spTgt spid="9794"/>
                                        </p:tgtEl>
                                      </p:cBhvr>
                                    </p:animEffect>
                                  </p:childTnLst>
                                </p:cTn>
                              </p:par>
                            </p:childTnLst>
                          </p:cTn>
                        </p:par>
                        <p:par>
                          <p:cTn id="252" fill="hold" nodeType="afterGroup">
                            <p:stCondLst>
                              <p:cond delay="7000"/>
                            </p:stCondLst>
                            <p:childTnLst>
                              <p:par>
                                <p:cTn id="253" presetID="22" presetClass="entr" presetSubtype="4" fill="hold" grpId="0" nodeType="afterEffect">
                                  <p:stCondLst>
                                    <p:cond delay="0"/>
                                  </p:stCondLst>
                                  <p:childTnLst>
                                    <p:set>
                                      <p:cBhvr>
                                        <p:cTn id="254" dur="1" fill="hold">
                                          <p:stCondLst>
                                            <p:cond delay="0"/>
                                          </p:stCondLst>
                                        </p:cTn>
                                        <p:tgtEl>
                                          <p:spTgt spid="9795"/>
                                        </p:tgtEl>
                                        <p:attrNameLst>
                                          <p:attrName>style.visibility</p:attrName>
                                        </p:attrNameLst>
                                      </p:cBhvr>
                                      <p:to>
                                        <p:strVal val="visible"/>
                                      </p:to>
                                    </p:set>
                                    <p:animEffect transition="in" filter="wipe(down)">
                                      <p:cBhvr>
                                        <p:cTn id="255" dur="500"/>
                                        <p:tgtEl>
                                          <p:spTgt spid="9795"/>
                                        </p:tgtEl>
                                      </p:cBhvr>
                                    </p:animEffect>
                                  </p:childTnLst>
                                </p:cTn>
                              </p:par>
                            </p:childTnLst>
                          </p:cTn>
                        </p:par>
                        <p:par>
                          <p:cTn id="256" fill="hold" nodeType="afterGroup">
                            <p:stCondLst>
                              <p:cond delay="7500"/>
                            </p:stCondLst>
                            <p:childTnLst>
                              <p:par>
                                <p:cTn id="257" presetID="23" presetClass="entr" presetSubtype="16" fill="hold" grpId="0" nodeType="afterEffect">
                                  <p:stCondLst>
                                    <p:cond delay="0"/>
                                  </p:stCondLst>
                                  <p:childTnLst>
                                    <p:set>
                                      <p:cBhvr>
                                        <p:cTn id="258" dur="1" fill="hold">
                                          <p:stCondLst>
                                            <p:cond delay="0"/>
                                          </p:stCondLst>
                                        </p:cTn>
                                        <p:tgtEl>
                                          <p:spTgt spid="9796"/>
                                        </p:tgtEl>
                                        <p:attrNameLst>
                                          <p:attrName>style.visibility</p:attrName>
                                        </p:attrNameLst>
                                      </p:cBhvr>
                                      <p:to>
                                        <p:strVal val="visible"/>
                                      </p:to>
                                    </p:set>
                                    <p:anim calcmode="lin" valueType="num">
                                      <p:cBhvr>
                                        <p:cTn id="259" dur="500" fill="hold"/>
                                        <p:tgtEl>
                                          <p:spTgt spid="9796"/>
                                        </p:tgtEl>
                                        <p:attrNameLst>
                                          <p:attrName>ppt_w</p:attrName>
                                        </p:attrNameLst>
                                      </p:cBhvr>
                                      <p:tavLst>
                                        <p:tav tm="0">
                                          <p:val>
                                            <p:fltVal val="0"/>
                                          </p:val>
                                        </p:tav>
                                        <p:tav tm="100000">
                                          <p:val>
                                            <p:strVal val="#ppt_w"/>
                                          </p:val>
                                        </p:tav>
                                      </p:tavLst>
                                    </p:anim>
                                    <p:anim calcmode="lin" valueType="num">
                                      <p:cBhvr>
                                        <p:cTn id="260" dur="500" fill="hold"/>
                                        <p:tgtEl>
                                          <p:spTgt spid="9796"/>
                                        </p:tgtEl>
                                        <p:attrNameLst>
                                          <p:attrName>ppt_h</p:attrName>
                                        </p:attrNameLst>
                                      </p:cBhvr>
                                      <p:tavLst>
                                        <p:tav tm="0">
                                          <p:val>
                                            <p:fltVal val="0"/>
                                          </p:val>
                                        </p:tav>
                                        <p:tav tm="100000">
                                          <p:val>
                                            <p:strVal val="#ppt_h"/>
                                          </p:val>
                                        </p:tav>
                                      </p:tavLst>
                                    </p:anim>
                                  </p:childTnLst>
                                </p:cTn>
                              </p:par>
                            </p:childTnLst>
                          </p:cTn>
                        </p:par>
                        <p:par>
                          <p:cTn id="261" fill="hold" nodeType="afterGroup">
                            <p:stCondLst>
                              <p:cond delay="8000"/>
                            </p:stCondLst>
                            <p:childTnLst>
                              <p:par>
                                <p:cTn id="262" presetID="23" presetClass="entr" presetSubtype="16" fill="hold" grpId="0" nodeType="afterEffect">
                                  <p:stCondLst>
                                    <p:cond delay="0"/>
                                  </p:stCondLst>
                                  <p:childTnLst>
                                    <p:set>
                                      <p:cBhvr>
                                        <p:cTn id="263" dur="1" fill="hold">
                                          <p:stCondLst>
                                            <p:cond delay="0"/>
                                          </p:stCondLst>
                                        </p:cTn>
                                        <p:tgtEl>
                                          <p:spTgt spid="9797"/>
                                        </p:tgtEl>
                                        <p:attrNameLst>
                                          <p:attrName>style.visibility</p:attrName>
                                        </p:attrNameLst>
                                      </p:cBhvr>
                                      <p:to>
                                        <p:strVal val="visible"/>
                                      </p:to>
                                    </p:set>
                                    <p:anim calcmode="lin" valueType="num">
                                      <p:cBhvr>
                                        <p:cTn id="264" dur="500" fill="hold"/>
                                        <p:tgtEl>
                                          <p:spTgt spid="9797"/>
                                        </p:tgtEl>
                                        <p:attrNameLst>
                                          <p:attrName>ppt_w</p:attrName>
                                        </p:attrNameLst>
                                      </p:cBhvr>
                                      <p:tavLst>
                                        <p:tav tm="0">
                                          <p:val>
                                            <p:fltVal val="0"/>
                                          </p:val>
                                        </p:tav>
                                        <p:tav tm="100000">
                                          <p:val>
                                            <p:strVal val="#ppt_w"/>
                                          </p:val>
                                        </p:tav>
                                      </p:tavLst>
                                    </p:anim>
                                    <p:anim calcmode="lin" valueType="num">
                                      <p:cBhvr>
                                        <p:cTn id="265" dur="500" fill="hold"/>
                                        <p:tgtEl>
                                          <p:spTgt spid="9797"/>
                                        </p:tgtEl>
                                        <p:attrNameLst>
                                          <p:attrName>ppt_h</p:attrName>
                                        </p:attrNameLst>
                                      </p:cBhvr>
                                      <p:tavLst>
                                        <p:tav tm="0">
                                          <p:val>
                                            <p:fltVal val="0"/>
                                          </p:val>
                                        </p:tav>
                                        <p:tav tm="100000">
                                          <p:val>
                                            <p:strVal val="#ppt_h"/>
                                          </p:val>
                                        </p:tav>
                                      </p:tavLst>
                                    </p:anim>
                                  </p:childTnLst>
                                </p:cTn>
                              </p:par>
                            </p:childTnLst>
                          </p:cTn>
                        </p:par>
                      </p:childTnLst>
                    </p:cTn>
                  </p:par>
                  <p:par>
                    <p:cTn id="266" fill="hold" nodeType="clickPar">
                      <p:stCondLst>
                        <p:cond delay="indefinite"/>
                      </p:stCondLst>
                      <p:childTnLst>
                        <p:par>
                          <p:cTn id="267" fill="hold" nodeType="withGroup">
                            <p:stCondLst>
                              <p:cond delay="0"/>
                            </p:stCondLst>
                            <p:childTnLst>
                              <p:par>
                                <p:cTn id="268" presetID="22" presetClass="entr" presetSubtype="1" fill="hold" nodeType="clickEffect">
                                  <p:stCondLst>
                                    <p:cond delay="0"/>
                                  </p:stCondLst>
                                  <p:childTnLst>
                                    <p:set>
                                      <p:cBhvr>
                                        <p:cTn id="269" dur="1" fill="hold">
                                          <p:stCondLst>
                                            <p:cond delay="0"/>
                                          </p:stCondLst>
                                        </p:cTn>
                                        <p:tgtEl>
                                          <p:spTgt spid="9737"/>
                                        </p:tgtEl>
                                        <p:attrNameLst>
                                          <p:attrName>style.visibility</p:attrName>
                                        </p:attrNameLst>
                                      </p:cBhvr>
                                      <p:to>
                                        <p:strVal val="visible"/>
                                      </p:to>
                                    </p:set>
                                    <p:animEffect transition="in" filter="wipe(up)">
                                      <p:cBhvr>
                                        <p:cTn id="270" dur="500"/>
                                        <p:tgtEl>
                                          <p:spTgt spid="9737"/>
                                        </p:tgtEl>
                                      </p:cBhvr>
                                    </p:animEffec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2" presetClass="entr" presetSubtype="4" fill="hold" grpId="0" nodeType="clickEffect">
                                  <p:stCondLst>
                                    <p:cond delay="0"/>
                                  </p:stCondLst>
                                  <p:childTnLst>
                                    <p:set>
                                      <p:cBhvr>
                                        <p:cTn id="274" dur="1" fill="hold">
                                          <p:stCondLst>
                                            <p:cond delay="0"/>
                                          </p:stCondLst>
                                        </p:cTn>
                                        <p:tgtEl>
                                          <p:spTgt spid="9812"/>
                                        </p:tgtEl>
                                        <p:attrNameLst>
                                          <p:attrName>style.visibility</p:attrName>
                                        </p:attrNameLst>
                                      </p:cBhvr>
                                      <p:to>
                                        <p:strVal val="visible"/>
                                      </p:to>
                                    </p:set>
                                    <p:animEffect transition="in" filter="wipe(down)">
                                      <p:cBhvr>
                                        <p:cTn id="275" dur="500"/>
                                        <p:tgtEl>
                                          <p:spTgt spid="9812"/>
                                        </p:tgtEl>
                                      </p:cBhvr>
                                    </p:animEffect>
                                  </p:childTnLst>
                                </p:cTn>
                              </p:par>
                              <p:par>
                                <p:cTn id="276" presetID="22" presetClass="entr" presetSubtype="4" fill="hold" grpId="0" nodeType="withEffect">
                                  <p:stCondLst>
                                    <p:cond delay="0"/>
                                  </p:stCondLst>
                                  <p:childTnLst>
                                    <p:set>
                                      <p:cBhvr>
                                        <p:cTn id="277" dur="1" fill="hold">
                                          <p:stCondLst>
                                            <p:cond delay="0"/>
                                          </p:stCondLst>
                                        </p:cTn>
                                        <p:tgtEl>
                                          <p:spTgt spid="9813"/>
                                        </p:tgtEl>
                                        <p:attrNameLst>
                                          <p:attrName>style.visibility</p:attrName>
                                        </p:attrNameLst>
                                      </p:cBhvr>
                                      <p:to>
                                        <p:strVal val="visible"/>
                                      </p:to>
                                    </p:set>
                                    <p:animEffect transition="in" filter="wipe(down)">
                                      <p:cBhvr>
                                        <p:cTn id="278" dur="500"/>
                                        <p:tgtEl>
                                          <p:spTgt spid="9813"/>
                                        </p:tgtEl>
                                      </p:cBhvr>
                                    </p:animEffect>
                                  </p:childTnLst>
                                </p:cTn>
                              </p:par>
                              <p:par>
                                <p:cTn id="279" presetID="22" presetClass="entr" presetSubtype="4" fill="hold" grpId="0" nodeType="withEffect">
                                  <p:stCondLst>
                                    <p:cond delay="0"/>
                                  </p:stCondLst>
                                  <p:childTnLst>
                                    <p:set>
                                      <p:cBhvr>
                                        <p:cTn id="280" dur="1" fill="hold">
                                          <p:stCondLst>
                                            <p:cond delay="0"/>
                                          </p:stCondLst>
                                        </p:cTn>
                                        <p:tgtEl>
                                          <p:spTgt spid="9814"/>
                                        </p:tgtEl>
                                        <p:attrNameLst>
                                          <p:attrName>style.visibility</p:attrName>
                                        </p:attrNameLst>
                                      </p:cBhvr>
                                      <p:to>
                                        <p:strVal val="visible"/>
                                      </p:to>
                                    </p:set>
                                    <p:animEffect transition="in" filter="wipe(down)">
                                      <p:cBhvr>
                                        <p:cTn id="281" dur="500"/>
                                        <p:tgtEl>
                                          <p:spTgt spid="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6" grpId="0"/>
      <p:bldP spid="9757" grpId="0" animBg="1"/>
      <p:bldP spid="9758" grpId="0" animBg="1"/>
      <p:bldP spid="9759" grpId="0" animBg="1"/>
      <p:bldP spid="9760" grpId="0" animBg="1"/>
      <p:bldP spid="9761" grpId="0" animBg="1"/>
      <p:bldP spid="9762" grpId="0" animBg="1"/>
      <p:bldP spid="9763" grpId="0" animBg="1"/>
      <p:bldP spid="9764" grpId="0" animBg="1"/>
      <p:bldP spid="9765" grpId="0" animBg="1"/>
      <p:bldP spid="9766" grpId="0" animBg="1"/>
      <p:bldP spid="9767" grpId="0" animBg="1"/>
      <p:bldP spid="9768" grpId="0" animBg="1"/>
      <p:bldP spid="9769" grpId="0" animBg="1"/>
      <p:bldP spid="9770" grpId="0" animBg="1"/>
      <p:bldP spid="9771" grpId="0" animBg="1"/>
      <p:bldP spid="9772" grpId="0" animBg="1"/>
      <p:bldP spid="9773" grpId="0" animBg="1"/>
      <p:bldP spid="9774" grpId="0" animBg="1"/>
      <p:bldP spid="9775" grpId="0" animBg="1"/>
      <p:bldP spid="9776" grpId="0" animBg="1"/>
      <p:bldP spid="9777" grpId="0" animBg="1"/>
      <p:bldP spid="9778" grpId="0" animBg="1"/>
      <p:bldP spid="9779" grpId="0" animBg="1"/>
      <p:bldP spid="9780" grpId="0" animBg="1"/>
      <p:bldP spid="9781" grpId="0" animBg="1"/>
      <p:bldP spid="9782" grpId="0" animBg="1"/>
      <p:bldP spid="9783" grpId="0" animBg="1"/>
      <p:bldP spid="9784" grpId="0" animBg="1"/>
      <p:bldP spid="9785" grpId="0" animBg="1"/>
      <p:bldP spid="9786" grpId="0" animBg="1"/>
      <p:bldP spid="9787" grpId="0" animBg="1"/>
      <p:bldP spid="9788" grpId="0" animBg="1"/>
      <p:bldP spid="9789" grpId="0" animBg="1"/>
      <p:bldP spid="9790" grpId="0" animBg="1"/>
      <p:bldP spid="9791" grpId="0" animBg="1"/>
      <p:bldP spid="9792" grpId="0" animBg="1"/>
      <p:bldP spid="9793" grpId="0" animBg="1"/>
      <p:bldP spid="9794" grpId="0" animBg="1"/>
      <p:bldP spid="9795" grpId="0" animBg="1"/>
      <p:bldP spid="9796" grpId="0" animBg="1"/>
      <p:bldP spid="9797" grpId="0" animBg="1"/>
      <p:bldP spid="9798" grpId="0" animBg="1"/>
      <p:bldP spid="9799" grpId="0" animBg="1"/>
      <p:bldP spid="9800" grpId="0" animBg="1"/>
      <p:bldP spid="9808" grpId="0"/>
      <p:bldP spid="9810" grpId="0" animBg="1"/>
      <p:bldP spid="9811" grpId="0"/>
      <p:bldP spid="9811" grpId="1"/>
      <p:bldP spid="9812" grpId="0" animBg="1"/>
      <p:bldP spid="9813" grpId="0" animBg="1"/>
      <p:bldP spid="98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838200"/>
            <a:ext cx="9144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600" b="1" i="1">
                <a:solidFill>
                  <a:srgbClr val="3333CC"/>
                </a:solidFill>
                <a:latin typeface="Times New Roman" panose="02020603050405020304" pitchFamily="18" charset="0"/>
              </a:rPr>
              <a:t>   Căn cứ vào đường biểu diễn, hãy thảo luận nhóm để trả lời các câu hỏi</a:t>
            </a:r>
            <a:r>
              <a:rPr lang="en-US" sz="2600" b="1">
                <a:solidFill>
                  <a:srgbClr val="3333CC"/>
                </a:solidFill>
                <a:latin typeface="Times New Roman" panose="02020603050405020304" pitchFamily="18" charset="0"/>
              </a:rPr>
              <a:t> </a:t>
            </a:r>
            <a:r>
              <a:rPr lang="en-US" sz="2600" b="1">
                <a:solidFill>
                  <a:srgbClr val="FF0000"/>
                </a:solidFill>
                <a:latin typeface="Times New Roman" panose="02020603050405020304" pitchFamily="18" charset="0"/>
              </a:rPr>
              <a:t>C1 , C2 , C3</a:t>
            </a:r>
            <a:r>
              <a:rPr lang="en-US" sz="2600" b="1">
                <a:solidFill>
                  <a:srgbClr val="3333CC"/>
                </a:solidFill>
                <a:latin typeface="Times New Roman" panose="02020603050405020304" pitchFamily="18" charset="0"/>
              </a:rPr>
              <a:t>?</a:t>
            </a:r>
          </a:p>
        </p:txBody>
      </p:sp>
      <p:sp>
        <p:nvSpPr>
          <p:cNvPr id="11305" name="WordArt 41"/>
          <p:cNvSpPr>
            <a:spLocks noChangeArrowheads="1" noChangeShapeType="1" noTextEdit="1"/>
          </p:cNvSpPr>
          <p:nvPr/>
        </p:nvSpPr>
        <p:spPr bwMode="auto">
          <a:xfrm>
            <a:off x="2590800" y="304800"/>
            <a:ext cx="4953000" cy="9906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endParaRPr lang="en-US" sz="3600" b="1"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ndParaRPr>
          </a:p>
        </p:txBody>
      </p:sp>
      <p:sp>
        <p:nvSpPr>
          <p:cNvPr id="18436" name="TextBox 13"/>
          <p:cNvSpPr txBox="1">
            <a:spLocks noChangeArrowheads="1"/>
          </p:cNvSpPr>
          <p:nvPr/>
        </p:nvSpPr>
        <p:spPr bwMode="auto">
          <a:xfrm>
            <a:off x="990600" y="228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2800" b="1">
                <a:latin typeface="Times New Roman" panose="02020603050405020304" pitchFamily="18" charset="0"/>
                <a:cs typeface="Times New Roman" panose="02020603050405020304" pitchFamily="18" charset="0"/>
              </a:rPr>
              <a:t>THẢO LUẬN NHÓM: </a:t>
            </a:r>
          </a:p>
        </p:txBody>
      </p:sp>
      <p:graphicFrame>
        <p:nvGraphicFramePr>
          <p:cNvPr id="15" name="Table 14"/>
          <p:cNvGraphicFramePr>
            <a:graphicFrameLocks noGrp="1"/>
          </p:cNvGraphicFramePr>
          <p:nvPr/>
        </p:nvGraphicFramePr>
        <p:xfrm>
          <a:off x="533400" y="2057400"/>
          <a:ext cx="8229600" cy="4090989"/>
        </p:xfrm>
        <a:graphic>
          <a:graphicData uri="http://schemas.openxmlformats.org/drawingml/2006/table">
            <a:tbl>
              <a:tblPr/>
              <a:tblGrid>
                <a:gridCol w="2760663"/>
                <a:gridCol w="1933575"/>
                <a:gridCol w="1931987"/>
                <a:gridCol w="1603375"/>
              </a:tblGrid>
              <a:tr h="558800">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500" b="1" i="0" u="none" strike="noStrike" cap="none" normalizeH="0" baseline="0" smtClean="0">
                          <a:ln>
                            <a:noFill/>
                          </a:ln>
                          <a:solidFill>
                            <a:srgbClr val="FF0000"/>
                          </a:solidFill>
                          <a:effectLst/>
                          <a:latin typeface="Times New Roman" pitchFamily="18" charset="0"/>
                          <a:cs typeface="Calibri" pitchFamily="34" charset="0"/>
                        </a:rPr>
                        <a:t>Thời gian</a:t>
                      </a:r>
                      <a:endParaRPr kumimoji="0" lang="en-US" sz="2500" b="0" i="1" u="sng" strike="noStrike" cap="none" normalizeH="0" baseline="0" smtClean="0">
                        <a:ln>
                          <a:noFill/>
                        </a:ln>
                        <a:solidFill>
                          <a:srgbClr val="FF0000"/>
                        </a:solidFill>
                        <a:effectLst/>
                        <a:latin typeface="Times New Roman" pitchFamily="18" charset="0"/>
                        <a:cs typeface="Calibri" pitchFamily="34" charset="0"/>
                      </a:endParaRPr>
                    </a:p>
                  </a:txBody>
                  <a:tcPr marL="56810" marR="568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500" b="1" i="0" u="none" strike="noStrike" cap="none" normalizeH="0" baseline="0" smtClean="0">
                          <a:ln>
                            <a:noFill/>
                          </a:ln>
                          <a:solidFill>
                            <a:srgbClr val="FF0000"/>
                          </a:solidFill>
                          <a:effectLst/>
                          <a:latin typeface="Times New Roman" pitchFamily="18" charset="0"/>
                          <a:cs typeface="Calibri" pitchFamily="34" charset="0"/>
                        </a:rPr>
                        <a:t>Yêu cầu</a:t>
                      </a:r>
                      <a:endParaRPr kumimoji="0" lang="en-US" sz="2500" b="0" i="1" u="sng" strike="noStrike" cap="none" normalizeH="0" baseline="0" smtClean="0">
                        <a:ln>
                          <a:noFill/>
                        </a:ln>
                        <a:solidFill>
                          <a:srgbClr val="FF0000"/>
                        </a:solidFill>
                        <a:effectLst/>
                        <a:latin typeface="Times New Roman" pitchFamily="18" charset="0"/>
                        <a:cs typeface="Calibri" pitchFamily="34" charset="0"/>
                      </a:endParaRPr>
                    </a:p>
                  </a:txBody>
                  <a:tcPr marL="56810" marR="568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100138">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Calibri" pitchFamily="34" charset="0"/>
                        </a:rPr>
                        <a:t>Dạng đường biểu diễn</a:t>
                      </a:r>
                      <a:endParaRPr kumimoji="0" lang="en-US" sz="2000" b="0" i="1" u="sng"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Calibri" pitchFamily="34" charset="0"/>
                        </a:rPr>
                        <a:t>Sự thay đổi nhiệt độ của băng phiến</a:t>
                      </a:r>
                      <a:endParaRPr kumimoji="0" lang="en-US" sz="2000" b="0" i="1" u="sng"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Calibri" pitchFamily="34" charset="0"/>
                        </a:rPr>
                        <a:t>Thể của băng phiến</a:t>
                      </a:r>
                      <a:endParaRPr kumimoji="0" lang="en-US" sz="2000" b="0" i="1" u="sng"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Calibri" pitchFamily="34" charset="0"/>
                        </a:rPr>
                        <a:t>Từ phút 0 đến phút 4</a:t>
                      </a:r>
                      <a:endParaRPr kumimoji="0" lang="en-US" sz="2000" b="0" i="1" u="sng"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Calibri" pitchFamily="34" charset="0"/>
                        </a:rPr>
                        <a:t>Từ phút 4 đến phút 7</a:t>
                      </a:r>
                      <a:endParaRPr kumimoji="0" lang="en-US" sz="2000" b="0" i="1" u="sng"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66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Calibri" pitchFamily="34" charset="0"/>
                        </a:rPr>
                        <a:t>Từ phút 7 đến phút 15</a:t>
                      </a:r>
                      <a:endParaRPr kumimoji="0" lang="en-US" sz="2000" b="0" i="1" u="sng"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New Roman" pitchFamily="18" charset="0"/>
                        <a:cs typeface="Calibri" pitchFamily="34" charset="0"/>
                      </a:endParaRPr>
                    </a:p>
                  </a:txBody>
                  <a:tcPr marL="56810" marR="568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305"/>
                                        </p:tgtEl>
                                        <p:attrNameLst>
                                          <p:attrName>style.visibility</p:attrName>
                                        </p:attrNameLst>
                                      </p:cBhvr>
                                      <p:to>
                                        <p:strVal val="visible"/>
                                      </p:to>
                                    </p:set>
                                    <p:animEffect transition="in" filter="wedge">
                                      <p:cBhvr>
                                        <p:cTn id="7" dur="500"/>
                                        <p:tgtEl>
                                          <p:spTgt spid="11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126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3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ph sz="quarter" idx="1"/>
          </p:nvPr>
        </p:nvGraphicFramePr>
        <p:xfrm>
          <a:off x="152400" y="1390650"/>
          <a:ext cx="3429000" cy="4811731"/>
        </p:xfrm>
        <a:graphic>
          <a:graphicData uri="http://schemas.openxmlformats.org/drawingml/2006/table">
            <a:tbl>
              <a:tblPr/>
              <a:tblGrid>
                <a:gridCol w="914400"/>
                <a:gridCol w="990600"/>
                <a:gridCol w="1524000"/>
              </a:tblGrid>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0</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86</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800080"/>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80008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84</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800080"/>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80008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2</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82</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800080"/>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80008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3</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81</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800080"/>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80008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9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4</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Lỏng</a:t>
                      </a: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5</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Lỏng và rắn</a:t>
                      </a: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3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6</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Times New Roman" pitchFamily="18" charset="0"/>
                        </a:rPr>
                        <a:t>Lỏng và rắn</a:t>
                      </a: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4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80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Lỏng</a:t>
                      </a: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và</a:t>
                      </a:r>
                      <a:r>
                        <a:rPr kumimoji="0" lang="en-US" sz="1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FF0000"/>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8</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79</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9</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77</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10</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75</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11</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72</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12</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69</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13</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66</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14</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63</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7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accent2"/>
                          </a:solidFill>
                          <a:effectLst/>
                          <a:latin typeface="Times New Roman" pitchFamily="18" charset="0"/>
                          <a:cs typeface="Times New Roman" pitchFamily="18" charset="0"/>
                        </a:rPr>
                        <a:t>15</a:t>
                      </a:r>
                    </a:p>
                  </a:txBody>
                  <a:tcPr marT="38693" marB="38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rPr>
                        <a:t>60</a:t>
                      </a:r>
                    </a:p>
                  </a:txBody>
                  <a:tcPr marT="38693" marB="386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accent2"/>
                          </a:solidFill>
                          <a:effectLst/>
                          <a:latin typeface="Times New Roman" pitchFamily="18" charset="0"/>
                          <a:cs typeface="Times New Roman" pitchFamily="18" charset="0"/>
                        </a:rPr>
                        <a:t>Rắn</a:t>
                      </a:r>
                      <a:endParaRPr kumimoji="0" lang="en-US" sz="14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38693" marB="38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Group 72"/>
          <p:cNvGraphicFramePr>
            <a:graphicFrameLocks/>
          </p:cNvGraphicFramePr>
          <p:nvPr/>
        </p:nvGraphicFramePr>
        <p:xfrm>
          <a:off x="114300" y="819150"/>
          <a:ext cx="3505200" cy="560388"/>
        </p:xfrm>
        <a:graphic>
          <a:graphicData uri="http://schemas.openxmlformats.org/drawingml/2006/table">
            <a:tbl>
              <a:tblPr/>
              <a:tblGrid>
                <a:gridCol w="937966"/>
                <a:gridCol w="1017482"/>
                <a:gridCol w="1549752"/>
              </a:tblGrid>
              <a:tr h="560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Thời</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gian</a:t>
                      </a:r>
                      <a:endParaRPr kumimoji="0" lang="en-US" sz="1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phút</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a:t>
                      </a:r>
                    </a:p>
                  </a:txBody>
                  <a:tcPr marT="33001" marB="330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Nhiệt</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độ</a:t>
                      </a:r>
                      <a:endParaRPr kumimoji="0" lang="en-US" sz="1400" b="1"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(0</a:t>
                      </a:r>
                      <a:r>
                        <a:rPr kumimoji="0" lang="en-US" sz="1400" b="1" i="0" u="none" strike="noStrike" cap="none" normalizeH="0" baseline="30000" dirty="0" smtClean="0">
                          <a:ln>
                            <a:noFill/>
                          </a:ln>
                          <a:solidFill>
                            <a:srgbClr val="0000FF"/>
                          </a:solidFill>
                          <a:effectLst/>
                          <a:latin typeface="Times New Roman" pitchFamily="18" charset="0"/>
                          <a:cs typeface="Times New Roman" pitchFamily="18" charset="0"/>
                        </a:rPr>
                        <a:t>0</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C)</a:t>
                      </a:r>
                    </a:p>
                  </a:txBody>
                  <a:tcPr marT="33001" marB="330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Thể</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rắn</a:t>
                      </a:r>
                      <a:r>
                        <a:rPr kumimoji="0" lang="en-US" sz="1400" b="1" i="0" u="none" strike="noStrike" cap="none" normalizeH="0" baseline="0" dirty="0" smtClean="0">
                          <a:ln>
                            <a:noFill/>
                          </a:ln>
                          <a:solidFill>
                            <a:srgbClr val="0000FF"/>
                          </a:solidFill>
                          <a:effectLst/>
                          <a:latin typeface="Times New Roman" pitchFamily="18" charset="0"/>
                          <a:cs typeface="Times New Roman" pitchFamily="18" charset="0"/>
                        </a:rPr>
                        <a:t> hay </a:t>
                      </a:r>
                      <a:r>
                        <a:rPr kumimoji="0" lang="en-US" sz="1400" b="1" i="0" u="none" strike="noStrike" cap="none" normalizeH="0" baseline="0" dirty="0" err="1" smtClean="0">
                          <a:ln>
                            <a:noFill/>
                          </a:ln>
                          <a:solidFill>
                            <a:srgbClr val="0000FF"/>
                          </a:solidFill>
                          <a:effectLst/>
                          <a:latin typeface="Times New Roman" pitchFamily="18" charset="0"/>
                          <a:cs typeface="Times New Roman" pitchFamily="18" charset="0"/>
                        </a:rPr>
                        <a:t>lỏng</a:t>
                      </a:r>
                      <a:endParaRPr kumimoji="0" lang="en-US" sz="1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33001" marB="330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2"/>
                      <a:srcRect/>
                      <a:tile tx="0" ty="0" sx="100000" sy="100000" flip="none" algn="tl"/>
                    </a:blipFill>
                  </a:tcPr>
                </a:tc>
              </a:tr>
            </a:tbl>
          </a:graphicData>
        </a:graphic>
      </p:graphicFrame>
      <p:grpSp>
        <p:nvGrpSpPr>
          <p:cNvPr id="6" name="Group 82"/>
          <p:cNvGrpSpPr>
            <a:grpSpLocks/>
          </p:cNvGrpSpPr>
          <p:nvPr/>
        </p:nvGrpSpPr>
        <p:grpSpPr bwMode="auto">
          <a:xfrm>
            <a:off x="4419600" y="457200"/>
            <a:ext cx="3429000" cy="5943600"/>
            <a:chOff x="2832" y="432"/>
            <a:chExt cx="2160" cy="3744"/>
          </a:xfrm>
        </p:grpSpPr>
        <p:grpSp>
          <p:nvGrpSpPr>
            <p:cNvPr id="19616" name="Group 83"/>
            <p:cNvGrpSpPr>
              <a:grpSpLocks/>
            </p:cNvGrpSpPr>
            <p:nvPr/>
          </p:nvGrpSpPr>
          <p:grpSpPr bwMode="auto">
            <a:xfrm>
              <a:off x="2832" y="432"/>
              <a:ext cx="144" cy="3744"/>
              <a:chOff x="2832" y="0"/>
              <a:chExt cx="144" cy="3744"/>
            </a:xfrm>
          </p:grpSpPr>
          <p:grpSp>
            <p:nvGrpSpPr>
              <p:cNvPr id="20023" name="Group 84"/>
              <p:cNvGrpSpPr>
                <a:grpSpLocks/>
              </p:cNvGrpSpPr>
              <p:nvPr/>
            </p:nvGrpSpPr>
            <p:grpSpPr bwMode="auto">
              <a:xfrm>
                <a:off x="2832" y="1872"/>
                <a:ext cx="144" cy="1872"/>
                <a:chOff x="2832" y="1872"/>
                <a:chExt cx="144" cy="1872"/>
              </a:xfrm>
            </p:grpSpPr>
            <p:sp>
              <p:nvSpPr>
                <p:cNvPr id="20038" name="Rectangle 85"/>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9" name="Rectangle 86"/>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0" name="Rectangle 87"/>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1" name="Rectangle 88"/>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2" name="Rectangle 89"/>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3" name="Rectangle 90"/>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4" name="Rectangle 91"/>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5" name="Rectangle 92"/>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6" name="Rectangle 93"/>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7" name="Rectangle 94"/>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8" name="Rectangle 95"/>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49" name="Rectangle 96"/>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50" name="Rectangle 97"/>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20024" name="Group 98"/>
              <p:cNvGrpSpPr>
                <a:grpSpLocks/>
              </p:cNvGrpSpPr>
              <p:nvPr/>
            </p:nvGrpSpPr>
            <p:grpSpPr bwMode="auto">
              <a:xfrm>
                <a:off x="2832" y="0"/>
                <a:ext cx="144" cy="1872"/>
                <a:chOff x="2832" y="1872"/>
                <a:chExt cx="144" cy="1872"/>
              </a:xfrm>
            </p:grpSpPr>
            <p:sp>
              <p:nvSpPr>
                <p:cNvPr id="20025" name="Rectangle 99"/>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26" name="Rectangle 100"/>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27" name="Rectangle 101"/>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28" name="Rectangle 102"/>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29" name="Rectangle 103"/>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0" name="Rectangle 104"/>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1" name="Rectangle 105"/>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2" name="Rectangle 106"/>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3" name="Rectangle 107"/>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4" name="Rectangle 108"/>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5" name="Rectangle 109"/>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6" name="Rectangle 110"/>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37" name="Rectangle 111"/>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17" name="Group 112"/>
            <p:cNvGrpSpPr>
              <a:grpSpLocks/>
            </p:cNvGrpSpPr>
            <p:nvPr/>
          </p:nvGrpSpPr>
          <p:grpSpPr bwMode="auto">
            <a:xfrm>
              <a:off x="2976" y="432"/>
              <a:ext cx="144" cy="3744"/>
              <a:chOff x="2832" y="0"/>
              <a:chExt cx="144" cy="3744"/>
            </a:xfrm>
          </p:grpSpPr>
          <p:grpSp>
            <p:nvGrpSpPr>
              <p:cNvPr id="19995" name="Group 113"/>
              <p:cNvGrpSpPr>
                <a:grpSpLocks/>
              </p:cNvGrpSpPr>
              <p:nvPr/>
            </p:nvGrpSpPr>
            <p:grpSpPr bwMode="auto">
              <a:xfrm>
                <a:off x="2832" y="1872"/>
                <a:ext cx="144" cy="1872"/>
                <a:chOff x="2832" y="1872"/>
                <a:chExt cx="144" cy="1872"/>
              </a:xfrm>
            </p:grpSpPr>
            <p:sp>
              <p:nvSpPr>
                <p:cNvPr id="20010" name="Rectangle 114"/>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1" name="Rectangle 115"/>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2" name="Rectangle 116"/>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3" name="Rectangle 117"/>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4" name="Rectangle 118"/>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5" name="Rectangle 119"/>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6" name="Rectangle 120"/>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7" name="Rectangle 121"/>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8" name="Rectangle 122"/>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19" name="Rectangle 123"/>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20" name="Rectangle 124"/>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21" name="Rectangle 125"/>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22" name="Rectangle 126"/>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996" name="Group 127"/>
              <p:cNvGrpSpPr>
                <a:grpSpLocks/>
              </p:cNvGrpSpPr>
              <p:nvPr/>
            </p:nvGrpSpPr>
            <p:grpSpPr bwMode="auto">
              <a:xfrm>
                <a:off x="2832" y="0"/>
                <a:ext cx="144" cy="1872"/>
                <a:chOff x="2832" y="1872"/>
                <a:chExt cx="144" cy="1872"/>
              </a:xfrm>
            </p:grpSpPr>
            <p:sp>
              <p:nvSpPr>
                <p:cNvPr id="19997" name="Rectangle 128"/>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98" name="Rectangle 129"/>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99" name="Rectangle 130"/>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0" name="Rectangle 131"/>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1" name="Rectangle 132"/>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2" name="Rectangle 133"/>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3" name="Rectangle 134"/>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4" name="Rectangle 135"/>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5" name="Rectangle 136"/>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6" name="Rectangle 137"/>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7" name="Rectangle 138"/>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8" name="Rectangle 139"/>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20009" name="Rectangle 140"/>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18" name="Group 141"/>
            <p:cNvGrpSpPr>
              <a:grpSpLocks/>
            </p:cNvGrpSpPr>
            <p:nvPr/>
          </p:nvGrpSpPr>
          <p:grpSpPr bwMode="auto">
            <a:xfrm>
              <a:off x="3120" y="432"/>
              <a:ext cx="144" cy="3744"/>
              <a:chOff x="2832" y="0"/>
              <a:chExt cx="144" cy="3744"/>
            </a:xfrm>
          </p:grpSpPr>
          <p:grpSp>
            <p:nvGrpSpPr>
              <p:cNvPr id="19967" name="Group 142"/>
              <p:cNvGrpSpPr>
                <a:grpSpLocks/>
              </p:cNvGrpSpPr>
              <p:nvPr/>
            </p:nvGrpSpPr>
            <p:grpSpPr bwMode="auto">
              <a:xfrm>
                <a:off x="2832" y="1872"/>
                <a:ext cx="144" cy="1872"/>
                <a:chOff x="2832" y="1872"/>
                <a:chExt cx="144" cy="1872"/>
              </a:xfrm>
            </p:grpSpPr>
            <p:sp>
              <p:nvSpPr>
                <p:cNvPr id="19982" name="Rectangle 143"/>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3" name="Rectangle 144"/>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4" name="Rectangle 145"/>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5" name="Rectangle 146"/>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6" name="Rectangle 147"/>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7" name="Rectangle 148"/>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8" name="Rectangle 149"/>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9" name="Rectangle 150"/>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90" name="Rectangle 151"/>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91" name="Rectangle 152"/>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92" name="Rectangle 153"/>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93" name="Rectangle 154"/>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94" name="Rectangle 155"/>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968" name="Group 156"/>
              <p:cNvGrpSpPr>
                <a:grpSpLocks/>
              </p:cNvGrpSpPr>
              <p:nvPr/>
            </p:nvGrpSpPr>
            <p:grpSpPr bwMode="auto">
              <a:xfrm>
                <a:off x="2832" y="0"/>
                <a:ext cx="144" cy="1872"/>
                <a:chOff x="2832" y="1872"/>
                <a:chExt cx="144" cy="1872"/>
              </a:xfrm>
            </p:grpSpPr>
            <p:sp>
              <p:nvSpPr>
                <p:cNvPr id="19969" name="Rectangle 157"/>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0" name="Rectangle 158"/>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1" name="Rectangle 159"/>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2" name="Rectangle 160"/>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3" name="Rectangle 161"/>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4" name="Rectangle 162"/>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5" name="Rectangle 163"/>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6" name="Rectangle 164"/>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7" name="Rectangle 165"/>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8" name="Rectangle 166"/>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79" name="Rectangle 167"/>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0" name="Rectangle 168"/>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81" name="Rectangle 169"/>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19" name="Group 170"/>
            <p:cNvGrpSpPr>
              <a:grpSpLocks/>
            </p:cNvGrpSpPr>
            <p:nvPr/>
          </p:nvGrpSpPr>
          <p:grpSpPr bwMode="auto">
            <a:xfrm>
              <a:off x="3264" y="432"/>
              <a:ext cx="144" cy="3744"/>
              <a:chOff x="2832" y="0"/>
              <a:chExt cx="144" cy="3744"/>
            </a:xfrm>
          </p:grpSpPr>
          <p:grpSp>
            <p:nvGrpSpPr>
              <p:cNvPr id="19939" name="Group 171"/>
              <p:cNvGrpSpPr>
                <a:grpSpLocks/>
              </p:cNvGrpSpPr>
              <p:nvPr/>
            </p:nvGrpSpPr>
            <p:grpSpPr bwMode="auto">
              <a:xfrm>
                <a:off x="2832" y="1872"/>
                <a:ext cx="144" cy="1872"/>
                <a:chOff x="2832" y="1872"/>
                <a:chExt cx="144" cy="1872"/>
              </a:xfrm>
            </p:grpSpPr>
            <p:sp>
              <p:nvSpPr>
                <p:cNvPr id="19954" name="Rectangle 172"/>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5" name="Rectangle 173"/>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6" name="Rectangle 174"/>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7" name="Rectangle 175"/>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8" name="Rectangle 176"/>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9" name="Rectangle 177"/>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60" name="Rectangle 178"/>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61" name="Rectangle 179"/>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62" name="Rectangle 180"/>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63" name="Rectangle 181"/>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64" name="Rectangle 182"/>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65" name="Rectangle 183"/>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66" name="Rectangle 184"/>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940" name="Group 185"/>
              <p:cNvGrpSpPr>
                <a:grpSpLocks/>
              </p:cNvGrpSpPr>
              <p:nvPr/>
            </p:nvGrpSpPr>
            <p:grpSpPr bwMode="auto">
              <a:xfrm>
                <a:off x="2832" y="0"/>
                <a:ext cx="144" cy="1872"/>
                <a:chOff x="2832" y="1872"/>
                <a:chExt cx="144" cy="1872"/>
              </a:xfrm>
            </p:grpSpPr>
            <p:sp>
              <p:nvSpPr>
                <p:cNvPr id="19941" name="Rectangle 186"/>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42" name="Rectangle 187"/>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43" name="Rectangle 188"/>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44" name="Rectangle 189"/>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45" name="Rectangle 190"/>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46" name="Rectangle 191"/>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47" name="Rectangle 192"/>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48" name="Rectangle 193"/>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49" name="Rectangle 194"/>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0" name="Rectangle 195"/>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1" name="Rectangle 196"/>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2" name="Rectangle 197"/>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53" name="Rectangle 198"/>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0" name="Group 199"/>
            <p:cNvGrpSpPr>
              <a:grpSpLocks/>
            </p:cNvGrpSpPr>
            <p:nvPr/>
          </p:nvGrpSpPr>
          <p:grpSpPr bwMode="auto">
            <a:xfrm>
              <a:off x="3408" y="432"/>
              <a:ext cx="144" cy="3744"/>
              <a:chOff x="2832" y="0"/>
              <a:chExt cx="144" cy="3744"/>
            </a:xfrm>
          </p:grpSpPr>
          <p:grpSp>
            <p:nvGrpSpPr>
              <p:cNvPr id="19911" name="Group 200"/>
              <p:cNvGrpSpPr>
                <a:grpSpLocks/>
              </p:cNvGrpSpPr>
              <p:nvPr/>
            </p:nvGrpSpPr>
            <p:grpSpPr bwMode="auto">
              <a:xfrm>
                <a:off x="2832" y="1872"/>
                <a:ext cx="144" cy="1872"/>
                <a:chOff x="2832" y="1872"/>
                <a:chExt cx="144" cy="1872"/>
              </a:xfrm>
            </p:grpSpPr>
            <p:sp>
              <p:nvSpPr>
                <p:cNvPr id="19926" name="Rectangle 201"/>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7" name="Rectangle 202"/>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8" name="Rectangle 203"/>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9" name="Rectangle 204"/>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0" name="Rectangle 205"/>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1" name="Rectangle 206"/>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2" name="Rectangle 207"/>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3" name="Rectangle 208"/>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4" name="Rectangle 209"/>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5" name="Rectangle 210"/>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6" name="Rectangle 211"/>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7" name="Rectangle 212"/>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38" name="Rectangle 213"/>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912" name="Group 214"/>
              <p:cNvGrpSpPr>
                <a:grpSpLocks/>
              </p:cNvGrpSpPr>
              <p:nvPr/>
            </p:nvGrpSpPr>
            <p:grpSpPr bwMode="auto">
              <a:xfrm>
                <a:off x="2832" y="0"/>
                <a:ext cx="144" cy="1872"/>
                <a:chOff x="2832" y="1872"/>
                <a:chExt cx="144" cy="1872"/>
              </a:xfrm>
            </p:grpSpPr>
            <p:sp>
              <p:nvSpPr>
                <p:cNvPr id="19913" name="Rectangle 215"/>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14" name="Rectangle 216"/>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15" name="Rectangle 217"/>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16" name="Rectangle 218"/>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17" name="Rectangle 219"/>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18" name="Rectangle 220"/>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19" name="Rectangle 221"/>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0" name="Rectangle 222"/>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1" name="Rectangle 223"/>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2" name="Rectangle 224"/>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3" name="Rectangle 225"/>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4" name="Rectangle 226"/>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25" name="Rectangle 227"/>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1" name="Group 228"/>
            <p:cNvGrpSpPr>
              <a:grpSpLocks/>
            </p:cNvGrpSpPr>
            <p:nvPr/>
          </p:nvGrpSpPr>
          <p:grpSpPr bwMode="auto">
            <a:xfrm>
              <a:off x="3552" y="432"/>
              <a:ext cx="144" cy="3744"/>
              <a:chOff x="2832" y="0"/>
              <a:chExt cx="144" cy="3744"/>
            </a:xfrm>
          </p:grpSpPr>
          <p:grpSp>
            <p:nvGrpSpPr>
              <p:cNvPr id="19883" name="Group 229"/>
              <p:cNvGrpSpPr>
                <a:grpSpLocks/>
              </p:cNvGrpSpPr>
              <p:nvPr/>
            </p:nvGrpSpPr>
            <p:grpSpPr bwMode="auto">
              <a:xfrm>
                <a:off x="2832" y="1872"/>
                <a:ext cx="144" cy="1872"/>
                <a:chOff x="2832" y="1872"/>
                <a:chExt cx="144" cy="1872"/>
              </a:xfrm>
            </p:grpSpPr>
            <p:sp>
              <p:nvSpPr>
                <p:cNvPr id="19898" name="Rectangle 230"/>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9" name="Rectangle 231"/>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0" name="Rectangle 232"/>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1" name="Rectangle 233"/>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2" name="Rectangle 234"/>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3" name="Rectangle 235"/>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4" name="Rectangle 236"/>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5" name="Rectangle 237"/>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6" name="Rectangle 238"/>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7" name="Rectangle 239"/>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8" name="Rectangle 240"/>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09" name="Rectangle 241"/>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910" name="Rectangle 242"/>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884" name="Group 243"/>
              <p:cNvGrpSpPr>
                <a:grpSpLocks/>
              </p:cNvGrpSpPr>
              <p:nvPr/>
            </p:nvGrpSpPr>
            <p:grpSpPr bwMode="auto">
              <a:xfrm>
                <a:off x="2832" y="0"/>
                <a:ext cx="144" cy="1872"/>
                <a:chOff x="2832" y="1872"/>
                <a:chExt cx="144" cy="1872"/>
              </a:xfrm>
            </p:grpSpPr>
            <p:sp>
              <p:nvSpPr>
                <p:cNvPr id="19885" name="Rectangle 244"/>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86" name="Rectangle 245"/>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87" name="Rectangle 246"/>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88" name="Rectangle 247"/>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89" name="Rectangle 248"/>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0" name="Rectangle 249"/>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1" name="Rectangle 250"/>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2" name="Rectangle 251"/>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3" name="Rectangle 252"/>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4" name="Rectangle 253"/>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5" name="Rectangle 254"/>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6" name="Rectangle 255"/>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97" name="Rectangle 256"/>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2" name="Group 257"/>
            <p:cNvGrpSpPr>
              <a:grpSpLocks/>
            </p:cNvGrpSpPr>
            <p:nvPr/>
          </p:nvGrpSpPr>
          <p:grpSpPr bwMode="auto">
            <a:xfrm>
              <a:off x="3696" y="432"/>
              <a:ext cx="144" cy="3744"/>
              <a:chOff x="2832" y="0"/>
              <a:chExt cx="144" cy="3744"/>
            </a:xfrm>
          </p:grpSpPr>
          <p:grpSp>
            <p:nvGrpSpPr>
              <p:cNvPr id="19855" name="Group 258"/>
              <p:cNvGrpSpPr>
                <a:grpSpLocks/>
              </p:cNvGrpSpPr>
              <p:nvPr/>
            </p:nvGrpSpPr>
            <p:grpSpPr bwMode="auto">
              <a:xfrm>
                <a:off x="2832" y="1872"/>
                <a:ext cx="144" cy="1872"/>
                <a:chOff x="2832" y="1872"/>
                <a:chExt cx="144" cy="1872"/>
              </a:xfrm>
            </p:grpSpPr>
            <p:sp>
              <p:nvSpPr>
                <p:cNvPr id="19870" name="Rectangle 259"/>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1" name="Rectangle 260"/>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2" name="Rectangle 261"/>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3" name="Rectangle 262"/>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4" name="Rectangle 263"/>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5" name="Rectangle 264"/>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6" name="Rectangle 265"/>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7" name="Rectangle 266"/>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8" name="Rectangle 267"/>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79" name="Rectangle 268"/>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80" name="Rectangle 269"/>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81" name="Rectangle 270"/>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82" name="Rectangle 271"/>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856" name="Group 272"/>
              <p:cNvGrpSpPr>
                <a:grpSpLocks/>
              </p:cNvGrpSpPr>
              <p:nvPr/>
            </p:nvGrpSpPr>
            <p:grpSpPr bwMode="auto">
              <a:xfrm>
                <a:off x="2832" y="0"/>
                <a:ext cx="144" cy="1872"/>
                <a:chOff x="2832" y="1872"/>
                <a:chExt cx="144" cy="1872"/>
              </a:xfrm>
            </p:grpSpPr>
            <p:sp>
              <p:nvSpPr>
                <p:cNvPr id="19857" name="Rectangle 273"/>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58" name="Rectangle 274"/>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59" name="Rectangle 275"/>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0" name="Rectangle 276"/>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1" name="Rectangle 277"/>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2" name="Rectangle 278"/>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3" name="Rectangle 279"/>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4" name="Rectangle 280"/>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5" name="Rectangle 281"/>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6" name="Rectangle 282"/>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7" name="Rectangle 283"/>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8" name="Rectangle 284"/>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69" name="Rectangle 285"/>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3" name="Group 286"/>
            <p:cNvGrpSpPr>
              <a:grpSpLocks/>
            </p:cNvGrpSpPr>
            <p:nvPr/>
          </p:nvGrpSpPr>
          <p:grpSpPr bwMode="auto">
            <a:xfrm>
              <a:off x="3840" y="432"/>
              <a:ext cx="144" cy="3744"/>
              <a:chOff x="2832" y="0"/>
              <a:chExt cx="144" cy="3744"/>
            </a:xfrm>
          </p:grpSpPr>
          <p:grpSp>
            <p:nvGrpSpPr>
              <p:cNvPr id="19827" name="Group 287"/>
              <p:cNvGrpSpPr>
                <a:grpSpLocks/>
              </p:cNvGrpSpPr>
              <p:nvPr/>
            </p:nvGrpSpPr>
            <p:grpSpPr bwMode="auto">
              <a:xfrm>
                <a:off x="2832" y="1872"/>
                <a:ext cx="144" cy="1872"/>
                <a:chOff x="2832" y="1872"/>
                <a:chExt cx="144" cy="1872"/>
              </a:xfrm>
            </p:grpSpPr>
            <p:sp>
              <p:nvSpPr>
                <p:cNvPr id="19842" name="Rectangle 288"/>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3" name="Rectangle 289"/>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4" name="Rectangle 290"/>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5" name="Rectangle 291"/>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6" name="Rectangle 292"/>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7" name="Rectangle 293"/>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8" name="Rectangle 294"/>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9" name="Rectangle 295"/>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50" name="Rectangle 296"/>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51" name="Rectangle 297"/>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52" name="Rectangle 298"/>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53" name="Rectangle 299"/>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54" name="Rectangle 300"/>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828" name="Group 301"/>
              <p:cNvGrpSpPr>
                <a:grpSpLocks/>
              </p:cNvGrpSpPr>
              <p:nvPr/>
            </p:nvGrpSpPr>
            <p:grpSpPr bwMode="auto">
              <a:xfrm>
                <a:off x="2832" y="0"/>
                <a:ext cx="144" cy="1872"/>
                <a:chOff x="2832" y="1872"/>
                <a:chExt cx="144" cy="1872"/>
              </a:xfrm>
            </p:grpSpPr>
            <p:sp>
              <p:nvSpPr>
                <p:cNvPr id="19829" name="Rectangle 302"/>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0" name="Rectangle 303"/>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1" name="Rectangle 304"/>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2" name="Rectangle 305"/>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3" name="Rectangle 306"/>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4" name="Rectangle 307"/>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5" name="Rectangle 308"/>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6" name="Rectangle 309"/>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7" name="Rectangle 310"/>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8" name="Rectangle 311"/>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39" name="Rectangle 312"/>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0" name="Rectangle 313"/>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41" name="Rectangle 314"/>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4" name="Group 315"/>
            <p:cNvGrpSpPr>
              <a:grpSpLocks/>
            </p:cNvGrpSpPr>
            <p:nvPr/>
          </p:nvGrpSpPr>
          <p:grpSpPr bwMode="auto">
            <a:xfrm>
              <a:off x="3984" y="432"/>
              <a:ext cx="144" cy="3744"/>
              <a:chOff x="2832" y="0"/>
              <a:chExt cx="144" cy="3744"/>
            </a:xfrm>
          </p:grpSpPr>
          <p:grpSp>
            <p:nvGrpSpPr>
              <p:cNvPr id="19799" name="Group 316"/>
              <p:cNvGrpSpPr>
                <a:grpSpLocks/>
              </p:cNvGrpSpPr>
              <p:nvPr/>
            </p:nvGrpSpPr>
            <p:grpSpPr bwMode="auto">
              <a:xfrm>
                <a:off x="2832" y="1872"/>
                <a:ext cx="144" cy="1872"/>
                <a:chOff x="2832" y="1872"/>
                <a:chExt cx="144" cy="1872"/>
              </a:xfrm>
            </p:grpSpPr>
            <p:sp>
              <p:nvSpPr>
                <p:cNvPr id="19814" name="Rectangle 317"/>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5" name="Rectangle 318"/>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6" name="Rectangle 319"/>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7" name="Rectangle 320"/>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8" name="Rectangle 321"/>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9" name="Rectangle 322"/>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20" name="Rectangle 323"/>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21" name="Rectangle 324"/>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22" name="Rectangle 325"/>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23" name="Rectangle 326"/>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24" name="Rectangle 327"/>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25" name="Rectangle 328"/>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26" name="Rectangle 329"/>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800" name="Group 330"/>
              <p:cNvGrpSpPr>
                <a:grpSpLocks/>
              </p:cNvGrpSpPr>
              <p:nvPr/>
            </p:nvGrpSpPr>
            <p:grpSpPr bwMode="auto">
              <a:xfrm>
                <a:off x="2832" y="0"/>
                <a:ext cx="144" cy="1872"/>
                <a:chOff x="2832" y="1872"/>
                <a:chExt cx="144" cy="1872"/>
              </a:xfrm>
            </p:grpSpPr>
            <p:sp>
              <p:nvSpPr>
                <p:cNvPr id="19801" name="Rectangle 331"/>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02" name="Rectangle 332"/>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03" name="Rectangle 333"/>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04" name="Rectangle 334"/>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05" name="Rectangle 335"/>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06" name="Rectangle 336"/>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07" name="Rectangle 337"/>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08" name="Rectangle 338"/>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09" name="Rectangle 339"/>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0" name="Rectangle 340"/>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1" name="Rectangle 341"/>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2" name="Rectangle 342"/>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813" name="Rectangle 343"/>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5" name="Group 344"/>
            <p:cNvGrpSpPr>
              <a:grpSpLocks/>
            </p:cNvGrpSpPr>
            <p:nvPr/>
          </p:nvGrpSpPr>
          <p:grpSpPr bwMode="auto">
            <a:xfrm>
              <a:off x="4128" y="432"/>
              <a:ext cx="144" cy="3744"/>
              <a:chOff x="2832" y="0"/>
              <a:chExt cx="144" cy="3744"/>
            </a:xfrm>
          </p:grpSpPr>
          <p:grpSp>
            <p:nvGrpSpPr>
              <p:cNvPr id="19771" name="Group 345"/>
              <p:cNvGrpSpPr>
                <a:grpSpLocks/>
              </p:cNvGrpSpPr>
              <p:nvPr/>
            </p:nvGrpSpPr>
            <p:grpSpPr bwMode="auto">
              <a:xfrm>
                <a:off x="2832" y="1872"/>
                <a:ext cx="144" cy="1872"/>
                <a:chOff x="2832" y="1872"/>
                <a:chExt cx="144" cy="1872"/>
              </a:xfrm>
            </p:grpSpPr>
            <p:sp>
              <p:nvSpPr>
                <p:cNvPr id="19786" name="Rectangle 346"/>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7" name="Rectangle 347"/>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8" name="Rectangle 348"/>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9" name="Rectangle 349"/>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0" name="Rectangle 350"/>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1" name="Rectangle 351"/>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2" name="Rectangle 352"/>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3" name="Rectangle 353"/>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4" name="Rectangle 354"/>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5" name="Rectangle 355"/>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6" name="Rectangle 356"/>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7" name="Rectangle 357"/>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98" name="Rectangle 358"/>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772" name="Group 359"/>
              <p:cNvGrpSpPr>
                <a:grpSpLocks/>
              </p:cNvGrpSpPr>
              <p:nvPr/>
            </p:nvGrpSpPr>
            <p:grpSpPr bwMode="auto">
              <a:xfrm>
                <a:off x="2832" y="0"/>
                <a:ext cx="144" cy="1872"/>
                <a:chOff x="2832" y="1872"/>
                <a:chExt cx="144" cy="1872"/>
              </a:xfrm>
            </p:grpSpPr>
            <p:sp>
              <p:nvSpPr>
                <p:cNvPr id="19773" name="Rectangle 360"/>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74" name="Rectangle 361"/>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75" name="Rectangle 362"/>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76" name="Rectangle 363"/>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77" name="Rectangle 364"/>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78" name="Rectangle 365"/>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79" name="Rectangle 366"/>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0" name="Rectangle 367"/>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1" name="Rectangle 368"/>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2" name="Rectangle 369"/>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3" name="Rectangle 370"/>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4" name="Rectangle 371"/>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85" name="Rectangle 372"/>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6" name="Group 373"/>
            <p:cNvGrpSpPr>
              <a:grpSpLocks/>
            </p:cNvGrpSpPr>
            <p:nvPr/>
          </p:nvGrpSpPr>
          <p:grpSpPr bwMode="auto">
            <a:xfrm>
              <a:off x="4272" y="432"/>
              <a:ext cx="144" cy="3744"/>
              <a:chOff x="2832" y="0"/>
              <a:chExt cx="144" cy="3744"/>
            </a:xfrm>
          </p:grpSpPr>
          <p:grpSp>
            <p:nvGrpSpPr>
              <p:cNvPr id="19743" name="Group 374"/>
              <p:cNvGrpSpPr>
                <a:grpSpLocks/>
              </p:cNvGrpSpPr>
              <p:nvPr/>
            </p:nvGrpSpPr>
            <p:grpSpPr bwMode="auto">
              <a:xfrm>
                <a:off x="2832" y="1872"/>
                <a:ext cx="144" cy="1872"/>
                <a:chOff x="2832" y="1872"/>
                <a:chExt cx="144" cy="1872"/>
              </a:xfrm>
            </p:grpSpPr>
            <p:sp>
              <p:nvSpPr>
                <p:cNvPr id="19758" name="Rectangle 375"/>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9" name="Rectangle 376"/>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0" name="Rectangle 377"/>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1" name="Rectangle 378"/>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2" name="Rectangle 379"/>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3" name="Rectangle 380"/>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4" name="Rectangle 381"/>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5" name="Rectangle 382"/>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6" name="Rectangle 383"/>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7" name="Rectangle 384"/>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8" name="Rectangle 385"/>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69" name="Rectangle 386"/>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70" name="Rectangle 387"/>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744" name="Group 388"/>
              <p:cNvGrpSpPr>
                <a:grpSpLocks/>
              </p:cNvGrpSpPr>
              <p:nvPr/>
            </p:nvGrpSpPr>
            <p:grpSpPr bwMode="auto">
              <a:xfrm>
                <a:off x="2832" y="0"/>
                <a:ext cx="144" cy="1872"/>
                <a:chOff x="2832" y="1872"/>
                <a:chExt cx="144" cy="1872"/>
              </a:xfrm>
            </p:grpSpPr>
            <p:sp>
              <p:nvSpPr>
                <p:cNvPr id="19745" name="Rectangle 389"/>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46" name="Rectangle 390"/>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47" name="Rectangle 391"/>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48" name="Rectangle 392"/>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49" name="Rectangle 393"/>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0" name="Rectangle 394"/>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1" name="Rectangle 395"/>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2" name="Rectangle 396"/>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3" name="Rectangle 397"/>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4" name="Rectangle 398"/>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5" name="Rectangle 399"/>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6" name="Rectangle 400"/>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57" name="Rectangle 401"/>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7" name="Group 402"/>
            <p:cNvGrpSpPr>
              <a:grpSpLocks/>
            </p:cNvGrpSpPr>
            <p:nvPr/>
          </p:nvGrpSpPr>
          <p:grpSpPr bwMode="auto">
            <a:xfrm>
              <a:off x="4416" y="432"/>
              <a:ext cx="144" cy="3744"/>
              <a:chOff x="2832" y="0"/>
              <a:chExt cx="144" cy="3744"/>
            </a:xfrm>
          </p:grpSpPr>
          <p:grpSp>
            <p:nvGrpSpPr>
              <p:cNvPr id="19715" name="Group 403"/>
              <p:cNvGrpSpPr>
                <a:grpSpLocks/>
              </p:cNvGrpSpPr>
              <p:nvPr/>
            </p:nvGrpSpPr>
            <p:grpSpPr bwMode="auto">
              <a:xfrm>
                <a:off x="2832" y="1872"/>
                <a:ext cx="144" cy="1872"/>
                <a:chOff x="2832" y="1872"/>
                <a:chExt cx="144" cy="1872"/>
              </a:xfrm>
            </p:grpSpPr>
            <p:sp>
              <p:nvSpPr>
                <p:cNvPr id="19730" name="Rectangle 404"/>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1" name="Rectangle 405"/>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2" name="Rectangle 406"/>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3" name="Rectangle 407"/>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4" name="Rectangle 408"/>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5" name="Rectangle 409"/>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6" name="Rectangle 410"/>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7" name="Rectangle 411"/>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8" name="Rectangle 412"/>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39" name="Rectangle 413"/>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40" name="Rectangle 414"/>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41" name="Rectangle 415"/>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42" name="Rectangle 416"/>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716" name="Group 417"/>
              <p:cNvGrpSpPr>
                <a:grpSpLocks/>
              </p:cNvGrpSpPr>
              <p:nvPr/>
            </p:nvGrpSpPr>
            <p:grpSpPr bwMode="auto">
              <a:xfrm>
                <a:off x="2832" y="0"/>
                <a:ext cx="144" cy="1872"/>
                <a:chOff x="2832" y="1872"/>
                <a:chExt cx="144" cy="1872"/>
              </a:xfrm>
            </p:grpSpPr>
            <p:sp>
              <p:nvSpPr>
                <p:cNvPr id="19717" name="Rectangle 418"/>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18" name="Rectangle 419"/>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19" name="Rectangle 420"/>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0" name="Rectangle 421"/>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1" name="Rectangle 422"/>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2" name="Rectangle 423"/>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3" name="Rectangle 424"/>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4" name="Rectangle 425"/>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5" name="Rectangle 426"/>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6" name="Rectangle 427"/>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7" name="Rectangle 428"/>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8" name="Rectangle 429"/>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29" name="Rectangle 430"/>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8" name="Group 431"/>
            <p:cNvGrpSpPr>
              <a:grpSpLocks/>
            </p:cNvGrpSpPr>
            <p:nvPr/>
          </p:nvGrpSpPr>
          <p:grpSpPr bwMode="auto">
            <a:xfrm>
              <a:off x="4560" y="432"/>
              <a:ext cx="144" cy="3744"/>
              <a:chOff x="2832" y="0"/>
              <a:chExt cx="144" cy="3744"/>
            </a:xfrm>
          </p:grpSpPr>
          <p:grpSp>
            <p:nvGrpSpPr>
              <p:cNvPr id="19687" name="Group 432"/>
              <p:cNvGrpSpPr>
                <a:grpSpLocks/>
              </p:cNvGrpSpPr>
              <p:nvPr/>
            </p:nvGrpSpPr>
            <p:grpSpPr bwMode="auto">
              <a:xfrm>
                <a:off x="2832" y="1872"/>
                <a:ext cx="144" cy="1872"/>
                <a:chOff x="2832" y="1872"/>
                <a:chExt cx="144" cy="1872"/>
              </a:xfrm>
            </p:grpSpPr>
            <p:sp>
              <p:nvSpPr>
                <p:cNvPr id="19702" name="Rectangle 433"/>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3" name="Rectangle 434"/>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4" name="Rectangle 435"/>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5" name="Rectangle 436"/>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6" name="Rectangle 437"/>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7" name="Rectangle 438"/>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8" name="Rectangle 439"/>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9" name="Rectangle 440"/>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10" name="Rectangle 441"/>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11" name="Rectangle 442"/>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12" name="Rectangle 443"/>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13" name="Rectangle 444"/>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14" name="Rectangle 445"/>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688" name="Group 446"/>
              <p:cNvGrpSpPr>
                <a:grpSpLocks/>
              </p:cNvGrpSpPr>
              <p:nvPr/>
            </p:nvGrpSpPr>
            <p:grpSpPr bwMode="auto">
              <a:xfrm>
                <a:off x="2832" y="0"/>
                <a:ext cx="144" cy="1872"/>
                <a:chOff x="2832" y="1872"/>
                <a:chExt cx="144" cy="1872"/>
              </a:xfrm>
            </p:grpSpPr>
            <p:sp>
              <p:nvSpPr>
                <p:cNvPr id="19689" name="Rectangle 447"/>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0" name="Rectangle 448"/>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1" name="Rectangle 449"/>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2" name="Rectangle 450"/>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3" name="Rectangle 451"/>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4" name="Rectangle 452"/>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5" name="Rectangle 453"/>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6" name="Rectangle 454"/>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7" name="Rectangle 455"/>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8" name="Rectangle 456"/>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99" name="Rectangle 457"/>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0" name="Rectangle 458"/>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701" name="Rectangle 459"/>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29" name="Group 460"/>
            <p:cNvGrpSpPr>
              <a:grpSpLocks/>
            </p:cNvGrpSpPr>
            <p:nvPr/>
          </p:nvGrpSpPr>
          <p:grpSpPr bwMode="auto">
            <a:xfrm>
              <a:off x="4704" y="432"/>
              <a:ext cx="144" cy="3744"/>
              <a:chOff x="2832" y="0"/>
              <a:chExt cx="144" cy="3744"/>
            </a:xfrm>
          </p:grpSpPr>
          <p:grpSp>
            <p:nvGrpSpPr>
              <p:cNvPr id="19659" name="Group 461"/>
              <p:cNvGrpSpPr>
                <a:grpSpLocks/>
              </p:cNvGrpSpPr>
              <p:nvPr/>
            </p:nvGrpSpPr>
            <p:grpSpPr bwMode="auto">
              <a:xfrm>
                <a:off x="2832" y="1872"/>
                <a:ext cx="144" cy="1872"/>
                <a:chOff x="2832" y="1872"/>
                <a:chExt cx="144" cy="1872"/>
              </a:xfrm>
            </p:grpSpPr>
            <p:sp>
              <p:nvSpPr>
                <p:cNvPr id="19674" name="Rectangle 462"/>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5" name="Rectangle 463"/>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6" name="Rectangle 464"/>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7" name="Rectangle 465"/>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8" name="Rectangle 466"/>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9" name="Rectangle 467"/>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80" name="Rectangle 468"/>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81" name="Rectangle 469"/>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82" name="Rectangle 470"/>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83" name="Rectangle 471"/>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84" name="Rectangle 472"/>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85" name="Rectangle 473"/>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86" name="Rectangle 474"/>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660" name="Group 475"/>
              <p:cNvGrpSpPr>
                <a:grpSpLocks/>
              </p:cNvGrpSpPr>
              <p:nvPr/>
            </p:nvGrpSpPr>
            <p:grpSpPr bwMode="auto">
              <a:xfrm>
                <a:off x="2832" y="0"/>
                <a:ext cx="144" cy="1872"/>
                <a:chOff x="2832" y="1872"/>
                <a:chExt cx="144" cy="1872"/>
              </a:xfrm>
            </p:grpSpPr>
            <p:sp>
              <p:nvSpPr>
                <p:cNvPr id="19661" name="Rectangle 476"/>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62" name="Rectangle 477"/>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63" name="Rectangle 478"/>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64" name="Rectangle 479"/>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65" name="Rectangle 480"/>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66" name="Rectangle 481"/>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67" name="Rectangle 482"/>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68" name="Rectangle 483"/>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69" name="Rectangle 484"/>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0" name="Rectangle 485"/>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1" name="Rectangle 486"/>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2" name="Rectangle 487"/>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73" name="Rectangle 488"/>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nvGrpSpPr>
            <p:cNvPr id="19630" name="Group 489"/>
            <p:cNvGrpSpPr>
              <a:grpSpLocks/>
            </p:cNvGrpSpPr>
            <p:nvPr/>
          </p:nvGrpSpPr>
          <p:grpSpPr bwMode="auto">
            <a:xfrm>
              <a:off x="4848" y="432"/>
              <a:ext cx="144" cy="3744"/>
              <a:chOff x="2832" y="0"/>
              <a:chExt cx="144" cy="3744"/>
            </a:xfrm>
          </p:grpSpPr>
          <p:grpSp>
            <p:nvGrpSpPr>
              <p:cNvPr id="19631" name="Group 490"/>
              <p:cNvGrpSpPr>
                <a:grpSpLocks/>
              </p:cNvGrpSpPr>
              <p:nvPr/>
            </p:nvGrpSpPr>
            <p:grpSpPr bwMode="auto">
              <a:xfrm>
                <a:off x="2832" y="1872"/>
                <a:ext cx="144" cy="1872"/>
                <a:chOff x="2832" y="1872"/>
                <a:chExt cx="144" cy="1872"/>
              </a:xfrm>
            </p:grpSpPr>
            <p:sp>
              <p:nvSpPr>
                <p:cNvPr id="19646" name="Rectangle 491"/>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7" name="Rectangle 492"/>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8" name="Rectangle 493"/>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9" name="Rectangle 494"/>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0" name="Rectangle 495"/>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1" name="Rectangle 496"/>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2" name="Rectangle 497"/>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3" name="Rectangle 498"/>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4" name="Rectangle 499"/>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5" name="Rectangle 500"/>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6" name="Rectangle 501"/>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7" name="Rectangle 502"/>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58" name="Rectangle 503"/>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nvGrpSpPr>
              <p:cNvPr id="19632" name="Group 504"/>
              <p:cNvGrpSpPr>
                <a:grpSpLocks/>
              </p:cNvGrpSpPr>
              <p:nvPr/>
            </p:nvGrpSpPr>
            <p:grpSpPr bwMode="auto">
              <a:xfrm>
                <a:off x="2832" y="0"/>
                <a:ext cx="144" cy="1872"/>
                <a:chOff x="2832" y="1872"/>
                <a:chExt cx="144" cy="1872"/>
              </a:xfrm>
            </p:grpSpPr>
            <p:sp>
              <p:nvSpPr>
                <p:cNvPr id="19633" name="Rectangle 505"/>
                <p:cNvSpPr>
                  <a:spLocks noChangeArrowheads="1"/>
                </p:cNvSpPr>
                <p:nvPr/>
              </p:nvSpPr>
              <p:spPr bwMode="auto">
                <a:xfrm>
                  <a:off x="2832" y="316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34" name="Rectangle 506"/>
                <p:cNvSpPr>
                  <a:spLocks noChangeArrowheads="1"/>
                </p:cNvSpPr>
                <p:nvPr/>
              </p:nvSpPr>
              <p:spPr bwMode="auto">
                <a:xfrm>
                  <a:off x="2832" y="331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35" name="Rectangle 507"/>
                <p:cNvSpPr>
                  <a:spLocks noChangeArrowheads="1"/>
                </p:cNvSpPr>
                <p:nvPr/>
              </p:nvSpPr>
              <p:spPr bwMode="auto">
                <a:xfrm>
                  <a:off x="2832" y="345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36" name="Rectangle 508"/>
                <p:cNvSpPr>
                  <a:spLocks noChangeArrowheads="1"/>
                </p:cNvSpPr>
                <p:nvPr/>
              </p:nvSpPr>
              <p:spPr bwMode="auto">
                <a:xfrm>
                  <a:off x="2832" y="302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37" name="Rectangle 509"/>
                <p:cNvSpPr>
                  <a:spLocks noChangeArrowheads="1"/>
                </p:cNvSpPr>
                <p:nvPr/>
              </p:nvSpPr>
              <p:spPr bwMode="auto">
                <a:xfrm>
                  <a:off x="2832" y="288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38" name="Rectangle 510"/>
                <p:cNvSpPr>
                  <a:spLocks noChangeArrowheads="1"/>
                </p:cNvSpPr>
                <p:nvPr/>
              </p:nvSpPr>
              <p:spPr bwMode="auto">
                <a:xfrm>
                  <a:off x="2832" y="273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39" name="Rectangle 511"/>
                <p:cNvSpPr>
                  <a:spLocks noChangeArrowheads="1"/>
                </p:cNvSpPr>
                <p:nvPr/>
              </p:nvSpPr>
              <p:spPr bwMode="auto">
                <a:xfrm>
                  <a:off x="2832" y="259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0" name="Rectangle 512"/>
                <p:cNvSpPr>
                  <a:spLocks noChangeArrowheads="1"/>
                </p:cNvSpPr>
                <p:nvPr/>
              </p:nvSpPr>
              <p:spPr bwMode="auto">
                <a:xfrm>
                  <a:off x="2832" y="2448"/>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1" name="Rectangle 513"/>
                <p:cNvSpPr>
                  <a:spLocks noChangeArrowheads="1"/>
                </p:cNvSpPr>
                <p:nvPr/>
              </p:nvSpPr>
              <p:spPr bwMode="auto">
                <a:xfrm>
                  <a:off x="2832" y="2304"/>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2" name="Rectangle 514"/>
                <p:cNvSpPr>
                  <a:spLocks noChangeArrowheads="1"/>
                </p:cNvSpPr>
                <p:nvPr/>
              </p:nvSpPr>
              <p:spPr bwMode="auto">
                <a:xfrm>
                  <a:off x="2832" y="216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3" name="Rectangle 515"/>
                <p:cNvSpPr>
                  <a:spLocks noChangeArrowheads="1"/>
                </p:cNvSpPr>
                <p:nvPr/>
              </p:nvSpPr>
              <p:spPr bwMode="auto">
                <a:xfrm>
                  <a:off x="2832" y="2016"/>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4" name="Rectangle 516"/>
                <p:cNvSpPr>
                  <a:spLocks noChangeArrowheads="1"/>
                </p:cNvSpPr>
                <p:nvPr/>
              </p:nvSpPr>
              <p:spPr bwMode="auto">
                <a:xfrm>
                  <a:off x="2832" y="1872"/>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19645" name="Rectangle 517"/>
                <p:cNvSpPr>
                  <a:spLocks noChangeArrowheads="1"/>
                </p:cNvSpPr>
                <p:nvPr/>
              </p:nvSpPr>
              <p:spPr bwMode="auto">
                <a:xfrm>
                  <a:off x="2832" y="3600"/>
                  <a:ext cx="144" cy="144"/>
                </a:xfrm>
                <a:prstGeom prst="rect">
                  <a:avLst/>
                </a:prstGeom>
                <a:solidFill>
                  <a:schemeClr val="bg1"/>
                </a:solidFill>
                <a:ln w="9525">
                  <a:solidFill>
                    <a:srgbClr val="99CC00"/>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grpSp>
      </p:grpSp>
      <p:grpSp>
        <p:nvGrpSpPr>
          <p:cNvPr id="442" name="Group 518"/>
          <p:cNvGrpSpPr>
            <a:grpSpLocks/>
          </p:cNvGrpSpPr>
          <p:nvPr/>
        </p:nvGrpSpPr>
        <p:grpSpPr bwMode="auto">
          <a:xfrm>
            <a:off x="4413250" y="5983288"/>
            <a:ext cx="4808538" cy="419100"/>
            <a:chOff x="2832" y="3769"/>
            <a:chExt cx="3029" cy="264"/>
          </a:xfrm>
        </p:grpSpPr>
        <p:sp>
          <p:nvSpPr>
            <p:cNvPr id="19614" name="Line 519"/>
            <p:cNvSpPr>
              <a:spLocks noChangeShapeType="1"/>
            </p:cNvSpPr>
            <p:nvPr/>
          </p:nvSpPr>
          <p:spPr bwMode="auto">
            <a:xfrm>
              <a:off x="2832" y="4033"/>
              <a:ext cx="2736" cy="0"/>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15" name="Text Box 520"/>
            <p:cNvSpPr txBox="1">
              <a:spLocks noChangeArrowheads="1"/>
            </p:cNvSpPr>
            <p:nvPr/>
          </p:nvSpPr>
          <p:spPr bwMode="auto">
            <a:xfrm>
              <a:off x="4949" y="3769"/>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vi-VN" sz="2000">
                <a:solidFill>
                  <a:srgbClr val="0000FF"/>
                </a:solidFill>
                <a:latin typeface="Times New Roman" panose="02020603050405020304" pitchFamily="18" charset="0"/>
                <a:cs typeface="Times New Roman" panose="02020603050405020304" pitchFamily="18" charset="0"/>
              </a:endParaRPr>
            </a:p>
          </p:txBody>
        </p:sp>
      </p:grpSp>
      <p:grpSp>
        <p:nvGrpSpPr>
          <p:cNvPr id="445" name="Group 521"/>
          <p:cNvGrpSpPr>
            <a:grpSpLocks/>
          </p:cNvGrpSpPr>
          <p:nvPr/>
        </p:nvGrpSpPr>
        <p:grpSpPr bwMode="auto">
          <a:xfrm>
            <a:off x="4429125" y="20638"/>
            <a:ext cx="1695450" cy="6362700"/>
            <a:chOff x="1200" y="24"/>
            <a:chExt cx="1068" cy="4008"/>
          </a:xfrm>
        </p:grpSpPr>
        <p:sp>
          <p:nvSpPr>
            <p:cNvPr id="19612" name="Line 522"/>
            <p:cNvSpPr>
              <a:spLocks noChangeShapeType="1"/>
            </p:cNvSpPr>
            <p:nvPr/>
          </p:nvSpPr>
          <p:spPr bwMode="auto">
            <a:xfrm flipV="1">
              <a:off x="1200" y="144"/>
              <a:ext cx="0" cy="3888"/>
            </a:xfrm>
            <a:prstGeom prst="line">
              <a:avLst/>
            </a:prstGeom>
            <a:noFill/>
            <a:ln w="28575">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613" name="Text Box 523"/>
            <p:cNvSpPr txBox="1">
              <a:spLocks noChangeArrowheads="1"/>
            </p:cNvSpPr>
            <p:nvPr/>
          </p:nvSpPr>
          <p:spPr bwMode="auto">
            <a:xfrm>
              <a:off x="1212" y="24"/>
              <a:ext cx="105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a:solidFill>
                    <a:srgbClr val="0000FF"/>
                  </a:solidFill>
                  <a:latin typeface="Times New Roman" panose="02020603050405020304" pitchFamily="18" charset="0"/>
                  <a:cs typeface="Times New Roman" panose="02020603050405020304" pitchFamily="18" charset="0"/>
                </a:rPr>
                <a:t>Nhiệt độ (</a:t>
              </a:r>
              <a:r>
                <a:rPr lang="en-US" sz="2000" baseline="30000">
                  <a:solidFill>
                    <a:srgbClr val="0000FF"/>
                  </a:solidFill>
                  <a:latin typeface="Times New Roman" panose="02020603050405020304" pitchFamily="18" charset="0"/>
                  <a:cs typeface="Times New Roman" panose="02020603050405020304" pitchFamily="18" charset="0"/>
                </a:rPr>
                <a:t>0</a:t>
              </a:r>
              <a:r>
                <a:rPr lang="en-US" sz="2000">
                  <a:solidFill>
                    <a:srgbClr val="0000FF"/>
                  </a:solidFill>
                  <a:latin typeface="Times New Roman" panose="02020603050405020304" pitchFamily="18" charset="0"/>
                  <a:cs typeface="Times New Roman" panose="02020603050405020304" pitchFamily="18" charset="0"/>
                </a:rPr>
                <a:t>C)</a:t>
              </a:r>
            </a:p>
          </p:txBody>
        </p:sp>
      </p:grpSp>
      <p:sp>
        <p:nvSpPr>
          <p:cNvPr id="19541" name="Text Box 524"/>
          <p:cNvSpPr txBox="1">
            <a:spLocks noChangeArrowheads="1"/>
          </p:cNvSpPr>
          <p:nvPr/>
        </p:nvSpPr>
        <p:spPr bwMode="auto">
          <a:xfrm>
            <a:off x="3200400" y="8382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vi-VN" sz="1600">
              <a:latin typeface="Times New Roman" panose="02020603050405020304" pitchFamily="18" charset="0"/>
              <a:cs typeface="Times New Roman" panose="02020603050405020304" pitchFamily="18" charset="0"/>
            </a:endParaRPr>
          </a:p>
        </p:txBody>
      </p:sp>
      <p:grpSp>
        <p:nvGrpSpPr>
          <p:cNvPr id="449" name="Group 525"/>
          <p:cNvGrpSpPr>
            <a:grpSpLocks/>
          </p:cNvGrpSpPr>
          <p:nvPr/>
        </p:nvGrpSpPr>
        <p:grpSpPr bwMode="auto">
          <a:xfrm>
            <a:off x="3970338" y="304800"/>
            <a:ext cx="552450" cy="6203950"/>
            <a:chOff x="936" y="204"/>
            <a:chExt cx="348" cy="3908"/>
          </a:xfrm>
        </p:grpSpPr>
        <p:grpSp>
          <p:nvGrpSpPr>
            <p:cNvPr id="19598" name="Group 526"/>
            <p:cNvGrpSpPr>
              <a:grpSpLocks/>
            </p:cNvGrpSpPr>
            <p:nvPr/>
          </p:nvGrpSpPr>
          <p:grpSpPr bwMode="auto">
            <a:xfrm>
              <a:off x="936" y="204"/>
              <a:ext cx="348" cy="3908"/>
              <a:chOff x="936" y="204"/>
              <a:chExt cx="348" cy="3908"/>
            </a:xfrm>
          </p:grpSpPr>
          <p:sp>
            <p:nvSpPr>
              <p:cNvPr id="19600" name="Text Box 527"/>
              <p:cNvSpPr txBox="1">
                <a:spLocks noChangeArrowheads="1"/>
              </p:cNvSpPr>
              <p:nvPr/>
            </p:nvSpPr>
            <p:spPr bwMode="auto">
              <a:xfrm>
                <a:off x="936" y="390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60</a:t>
                </a:r>
              </a:p>
            </p:txBody>
          </p:sp>
          <p:sp>
            <p:nvSpPr>
              <p:cNvPr id="19601" name="Text Box 528"/>
              <p:cNvSpPr txBox="1">
                <a:spLocks noChangeArrowheads="1"/>
              </p:cNvSpPr>
              <p:nvPr/>
            </p:nvSpPr>
            <p:spPr bwMode="auto">
              <a:xfrm>
                <a:off x="936" y="349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63</a:t>
                </a:r>
              </a:p>
            </p:txBody>
          </p:sp>
          <p:sp>
            <p:nvSpPr>
              <p:cNvPr id="19602" name="Text Box 529"/>
              <p:cNvSpPr txBox="1">
                <a:spLocks noChangeArrowheads="1"/>
              </p:cNvSpPr>
              <p:nvPr/>
            </p:nvSpPr>
            <p:spPr bwMode="auto">
              <a:xfrm>
                <a:off x="936" y="307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66</a:t>
                </a:r>
              </a:p>
            </p:txBody>
          </p:sp>
          <p:sp>
            <p:nvSpPr>
              <p:cNvPr id="19603" name="Text Box 530"/>
              <p:cNvSpPr txBox="1">
                <a:spLocks noChangeArrowheads="1"/>
              </p:cNvSpPr>
              <p:nvPr/>
            </p:nvSpPr>
            <p:spPr bwMode="auto">
              <a:xfrm>
                <a:off x="936" y="220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72</a:t>
                </a:r>
              </a:p>
            </p:txBody>
          </p:sp>
          <p:sp>
            <p:nvSpPr>
              <p:cNvPr id="19604" name="Text Box 531"/>
              <p:cNvSpPr txBox="1">
                <a:spLocks noChangeArrowheads="1"/>
              </p:cNvSpPr>
              <p:nvPr/>
            </p:nvSpPr>
            <p:spPr bwMode="auto">
              <a:xfrm>
                <a:off x="936" y="262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69</a:t>
                </a:r>
              </a:p>
            </p:txBody>
          </p:sp>
          <p:sp>
            <p:nvSpPr>
              <p:cNvPr id="19605" name="Text Box 532"/>
              <p:cNvSpPr txBox="1">
                <a:spLocks noChangeArrowheads="1"/>
              </p:cNvSpPr>
              <p:nvPr/>
            </p:nvSpPr>
            <p:spPr bwMode="auto">
              <a:xfrm>
                <a:off x="936" y="1776"/>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75</a:t>
                </a:r>
              </a:p>
            </p:txBody>
          </p:sp>
          <p:sp>
            <p:nvSpPr>
              <p:cNvPr id="19606" name="Text Box 533"/>
              <p:cNvSpPr txBox="1">
                <a:spLocks noChangeArrowheads="1"/>
              </p:cNvSpPr>
              <p:nvPr/>
            </p:nvSpPr>
            <p:spPr bwMode="auto">
              <a:xfrm>
                <a:off x="948" y="148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77</a:t>
                </a:r>
              </a:p>
            </p:txBody>
          </p:sp>
          <p:sp>
            <p:nvSpPr>
              <p:cNvPr id="19607" name="Text Box 534"/>
              <p:cNvSpPr txBox="1">
                <a:spLocks noChangeArrowheads="1"/>
              </p:cNvSpPr>
              <p:nvPr/>
            </p:nvSpPr>
            <p:spPr bwMode="auto">
              <a:xfrm>
                <a:off x="936" y="120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79</a:t>
                </a:r>
              </a:p>
            </p:txBody>
          </p:sp>
          <p:sp>
            <p:nvSpPr>
              <p:cNvPr id="19608" name="Text Box 535"/>
              <p:cNvSpPr txBox="1">
                <a:spLocks noChangeArrowheads="1"/>
              </p:cNvSpPr>
              <p:nvPr/>
            </p:nvSpPr>
            <p:spPr bwMode="auto">
              <a:xfrm>
                <a:off x="936" y="106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80</a:t>
                </a:r>
              </a:p>
            </p:txBody>
          </p:sp>
          <p:sp>
            <p:nvSpPr>
              <p:cNvPr id="19609" name="Text Box 536"/>
              <p:cNvSpPr txBox="1">
                <a:spLocks noChangeArrowheads="1"/>
              </p:cNvSpPr>
              <p:nvPr/>
            </p:nvSpPr>
            <p:spPr bwMode="auto">
              <a:xfrm>
                <a:off x="936" y="76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82</a:t>
                </a:r>
              </a:p>
            </p:txBody>
          </p:sp>
          <p:sp>
            <p:nvSpPr>
              <p:cNvPr id="19610" name="Text Box 537"/>
              <p:cNvSpPr txBox="1">
                <a:spLocks noChangeArrowheads="1"/>
              </p:cNvSpPr>
              <p:nvPr/>
            </p:nvSpPr>
            <p:spPr bwMode="auto">
              <a:xfrm>
                <a:off x="936" y="49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84</a:t>
                </a:r>
              </a:p>
            </p:txBody>
          </p:sp>
          <p:sp>
            <p:nvSpPr>
              <p:cNvPr id="19611" name="Text Box 538"/>
              <p:cNvSpPr txBox="1">
                <a:spLocks noChangeArrowheads="1"/>
              </p:cNvSpPr>
              <p:nvPr/>
            </p:nvSpPr>
            <p:spPr bwMode="auto">
              <a:xfrm>
                <a:off x="948" y="204"/>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86</a:t>
                </a:r>
              </a:p>
            </p:txBody>
          </p:sp>
        </p:grpSp>
        <p:sp>
          <p:nvSpPr>
            <p:cNvPr id="19599" name="Text Box 539"/>
            <p:cNvSpPr txBox="1">
              <a:spLocks noChangeArrowheads="1"/>
            </p:cNvSpPr>
            <p:nvPr/>
          </p:nvSpPr>
          <p:spPr bwMode="auto">
            <a:xfrm>
              <a:off x="936" y="91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sym typeface="Symbol" panose="05050102010706020507" pitchFamily="18" charset="2"/>
                </a:rPr>
                <a:t>81</a:t>
              </a:r>
            </a:p>
          </p:txBody>
        </p:sp>
      </p:grpSp>
      <p:sp>
        <p:nvSpPr>
          <p:cNvPr id="464" name="Text Box 540"/>
          <p:cNvSpPr txBox="1">
            <a:spLocks noChangeArrowheads="1"/>
          </p:cNvSpPr>
          <p:nvPr/>
        </p:nvSpPr>
        <p:spPr bwMode="auto">
          <a:xfrm>
            <a:off x="4238625" y="6400800"/>
            <a:ext cx="4905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Times New Roman" panose="02020603050405020304" pitchFamily="18" charset="0"/>
                <a:cs typeface="Times New Roman" panose="02020603050405020304" pitchFamily="18" charset="0"/>
              </a:rPr>
              <a:t>0   1    2   3  4    5   6   7   8   9 10  11 12 13 14 15</a:t>
            </a:r>
          </a:p>
        </p:txBody>
      </p:sp>
      <p:sp>
        <p:nvSpPr>
          <p:cNvPr id="465" name="Oval 541"/>
          <p:cNvSpPr>
            <a:spLocks noChangeArrowheads="1"/>
          </p:cNvSpPr>
          <p:nvPr/>
        </p:nvSpPr>
        <p:spPr bwMode="auto">
          <a:xfrm>
            <a:off x="4389438" y="427038"/>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66" name="Line 542"/>
          <p:cNvSpPr>
            <a:spLocks noChangeShapeType="1"/>
          </p:cNvSpPr>
          <p:nvPr/>
        </p:nvSpPr>
        <p:spPr bwMode="auto">
          <a:xfrm flipV="1">
            <a:off x="4648200" y="914400"/>
            <a:ext cx="0" cy="54864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7" name="Line 543"/>
          <p:cNvSpPr>
            <a:spLocks noChangeShapeType="1"/>
          </p:cNvSpPr>
          <p:nvPr/>
        </p:nvSpPr>
        <p:spPr bwMode="auto">
          <a:xfrm>
            <a:off x="4419600" y="914400"/>
            <a:ext cx="228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8" name="Line 544"/>
          <p:cNvSpPr>
            <a:spLocks noChangeShapeType="1"/>
          </p:cNvSpPr>
          <p:nvPr/>
        </p:nvSpPr>
        <p:spPr bwMode="auto">
          <a:xfrm flipV="1">
            <a:off x="4876800" y="1371600"/>
            <a:ext cx="0" cy="50292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9" name="Line 545"/>
          <p:cNvSpPr>
            <a:spLocks noChangeShapeType="1"/>
          </p:cNvSpPr>
          <p:nvPr/>
        </p:nvSpPr>
        <p:spPr bwMode="auto">
          <a:xfrm>
            <a:off x="4419600" y="1371600"/>
            <a:ext cx="4572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0" name="Line 546"/>
          <p:cNvSpPr>
            <a:spLocks noChangeShapeType="1"/>
          </p:cNvSpPr>
          <p:nvPr/>
        </p:nvSpPr>
        <p:spPr bwMode="auto">
          <a:xfrm flipV="1">
            <a:off x="5105400" y="1600200"/>
            <a:ext cx="0" cy="48006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 name="Line 547"/>
          <p:cNvSpPr>
            <a:spLocks noChangeShapeType="1"/>
          </p:cNvSpPr>
          <p:nvPr/>
        </p:nvSpPr>
        <p:spPr bwMode="auto">
          <a:xfrm>
            <a:off x="4419600" y="1600200"/>
            <a:ext cx="7620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2" name="Line 548"/>
          <p:cNvSpPr>
            <a:spLocks noChangeShapeType="1"/>
          </p:cNvSpPr>
          <p:nvPr/>
        </p:nvSpPr>
        <p:spPr bwMode="auto">
          <a:xfrm flipV="1">
            <a:off x="5334000" y="1828800"/>
            <a:ext cx="0" cy="45720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3" name="Line 549"/>
          <p:cNvSpPr>
            <a:spLocks noChangeShapeType="1"/>
          </p:cNvSpPr>
          <p:nvPr/>
        </p:nvSpPr>
        <p:spPr bwMode="auto">
          <a:xfrm>
            <a:off x="4419600" y="1828800"/>
            <a:ext cx="9144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4" name="Line 550"/>
          <p:cNvSpPr>
            <a:spLocks noChangeShapeType="1"/>
          </p:cNvSpPr>
          <p:nvPr/>
        </p:nvSpPr>
        <p:spPr bwMode="auto">
          <a:xfrm flipV="1">
            <a:off x="5562600" y="1828800"/>
            <a:ext cx="0" cy="45720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5" name="Oval 551"/>
          <p:cNvSpPr>
            <a:spLocks noChangeArrowheads="1"/>
          </p:cNvSpPr>
          <p:nvPr/>
        </p:nvSpPr>
        <p:spPr bwMode="auto">
          <a:xfrm>
            <a:off x="4841875" y="1335088"/>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76" name="Oval 552"/>
          <p:cNvSpPr>
            <a:spLocks noChangeArrowheads="1"/>
          </p:cNvSpPr>
          <p:nvPr/>
        </p:nvSpPr>
        <p:spPr bwMode="auto">
          <a:xfrm>
            <a:off x="4611688" y="879475"/>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77" name="Oval 553"/>
          <p:cNvSpPr>
            <a:spLocks noChangeArrowheads="1"/>
          </p:cNvSpPr>
          <p:nvPr/>
        </p:nvSpPr>
        <p:spPr bwMode="auto">
          <a:xfrm>
            <a:off x="5067300" y="15621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78" name="Line 554"/>
          <p:cNvSpPr>
            <a:spLocks noChangeShapeType="1"/>
          </p:cNvSpPr>
          <p:nvPr/>
        </p:nvSpPr>
        <p:spPr bwMode="auto">
          <a:xfrm>
            <a:off x="5334000" y="1828800"/>
            <a:ext cx="228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9" name="Line 555"/>
          <p:cNvSpPr>
            <a:spLocks noChangeShapeType="1"/>
          </p:cNvSpPr>
          <p:nvPr/>
        </p:nvSpPr>
        <p:spPr bwMode="auto">
          <a:xfrm>
            <a:off x="5562600" y="1828800"/>
            <a:ext cx="228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0" name="Line 556"/>
          <p:cNvSpPr>
            <a:spLocks noChangeShapeType="1"/>
          </p:cNvSpPr>
          <p:nvPr/>
        </p:nvSpPr>
        <p:spPr bwMode="auto">
          <a:xfrm flipV="1">
            <a:off x="5791200" y="1828800"/>
            <a:ext cx="0" cy="45720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 name="Line 557"/>
          <p:cNvSpPr>
            <a:spLocks noChangeShapeType="1"/>
          </p:cNvSpPr>
          <p:nvPr/>
        </p:nvSpPr>
        <p:spPr bwMode="auto">
          <a:xfrm>
            <a:off x="5791200" y="1828800"/>
            <a:ext cx="228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2" name="Line 558"/>
          <p:cNvSpPr>
            <a:spLocks noChangeShapeType="1"/>
          </p:cNvSpPr>
          <p:nvPr/>
        </p:nvSpPr>
        <p:spPr bwMode="auto">
          <a:xfrm flipV="1">
            <a:off x="6019800" y="1828800"/>
            <a:ext cx="0" cy="45720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3" name="Oval 559"/>
          <p:cNvSpPr>
            <a:spLocks noChangeArrowheads="1"/>
          </p:cNvSpPr>
          <p:nvPr/>
        </p:nvSpPr>
        <p:spPr bwMode="auto">
          <a:xfrm>
            <a:off x="5981700" y="1790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84" name="Line 560"/>
          <p:cNvSpPr>
            <a:spLocks noChangeShapeType="1"/>
          </p:cNvSpPr>
          <p:nvPr/>
        </p:nvSpPr>
        <p:spPr bwMode="auto">
          <a:xfrm>
            <a:off x="4419600" y="2057400"/>
            <a:ext cx="18288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5" name="Line 561"/>
          <p:cNvSpPr>
            <a:spLocks noChangeShapeType="1"/>
          </p:cNvSpPr>
          <p:nvPr/>
        </p:nvSpPr>
        <p:spPr bwMode="auto">
          <a:xfrm flipV="1">
            <a:off x="6248400" y="2057400"/>
            <a:ext cx="0" cy="43434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6" name="Oval 562"/>
          <p:cNvSpPr>
            <a:spLocks noChangeArrowheads="1"/>
          </p:cNvSpPr>
          <p:nvPr/>
        </p:nvSpPr>
        <p:spPr bwMode="auto">
          <a:xfrm>
            <a:off x="6210300" y="20193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87" name="Line 563"/>
          <p:cNvSpPr>
            <a:spLocks noChangeShapeType="1"/>
          </p:cNvSpPr>
          <p:nvPr/>
        </p:nvSpPr>
        <p:spPr bwMode="auto">
          <a:xfrm>
            <a:off x="4419600" y="2514600"/>
            <a:ext cx="20574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8" name="Line 564"/>
          <p:cNvSpPr>
            <a:spLocks noChangeShapeType="1"/>
          </p:cNvSpPr>
          <p:nvPr/>
        </p:nvSpPr>
        <p:spPr bwMode="auto">
          <a:xfrm flipV="1">
            <a:off x="6477000" y="2514600"/>
            <a:ext cx="0" cy="38862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9" name="Oval 565"/>
          <p:cNvSpPr>
            <a:spLocks noChangeArrowheads="1"/>
          </p:cNvSpPr>
          <p:nvPr/>
        </p:nvSpPr>
        <p:spPr bwMode="auto">
          <a:xfrm>
            <a:off x="6438900" y="24765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90" name="Line 566"/>
          <p:cNvSpPr>
            <a:spLocks noChangeShapeType="1"/>
          </p:cNvSpPr>
          <p:nvPr/>
        </p:nvSpPr>
        <p:spPr bwMode="auto">
          <a:xfrm>
            <a:off x="4419600" y="2971800"/>
            <a:ext cx="22860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1" name="Line 567"/>
          <p:cNvSpPr>
            <a:spLocks noChangeShapeType="1"/>
          </p:cNvSpPr>
          <p:nvPr/>
        </p:nvSpPr>
        <p:spPr bwMode="auto">
          <a:xfrm flipV="1">
            <a:off x="6705600" y="3048000"/>
            <a:ext cx="0" cy="33528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2" name="Oval 568"/>
          <p:cNvSpPr>
            <a:spLocks noChangeArrowheads="1"/>
          </p:cNvSpPr>
          <p:nvPr/>
        </p:nvSpPr>
        <p:spPr bwMode="auto">
          <a:xfrm>
            <a:off x="6667500" y="2933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93" name="Line 569"/>
          <p:cNvSpPr>
            <a:spLocks noChangeShapeType="1"/>
          </p:cNvSpPr>
          <p:nvPr/>
        </p:nvSpPr>
        <p:spPr bwMode="auto">
          <a:xfrm>
            <a:off x="4419600" y="3657600"/>
            <a:ext cx="25146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4" name="Line 570"/>
          <p:cNvSpPr>
            <a:spLocks noChangeShapeType="1"/>
          </p:cNvSpPr>
          <p:nvPr/>
        </p:nvSpPr>
        <p:spPr bwMode="auto">
          <a:xfrm flipV="1">
            <a:off x="6934200" y="3600450"/>
            <a:ext cx="0" cy="28194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5" name="Oval 571"/>
          <p:cNvSpPr>
            <a:spLocks noChangeArrowheads="1"/>
          </p:cNvSpPr>
          <p:nvPr/>
        </p:nvSpPr>
        <p:spPr bwMode="auto">
          <a:xfrm>
            <a:off x="6896100" y="36195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96" name="Line 572"/>
          <p:cNvSpPr>
            <a:spLocks noChangeShapeType="1"/>
          </p:cNvSpPr>
          <p:nvPr/>
        </p:nvSpPr>
        <p:spPr bwMode="auto">
          <a:xfrm>
            <a:off x="4419600" y="4343400"/>
            <a:ext cx="27432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7" name="Line 573"/>
          <p:cNvSpPr>
            <a:spLocks noChangeShapeType="1"/>
          </p:cNvSpPr>
          <p:nvPr/>
        </p:nvSpPr>
        <p:spPr bwMode="auto">
          <a:xfrm flipV="1">
            <a:off x="7162800" y="4343400"/>
            <a:ext cx="0" cy="20574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8" name="Oval 574"/>
          <p:cNvSpPr>
            <a:spLocks noChangeArrowheads="1"/>
          </p:cNvSpPr>
          <p:nvPr/>
        </p:nvSpPr>
        <p:spPr bwMode="auto">
          <a:xfrm>
            <a:off x="7124700" y="43053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499" name="Line 575"/>
          <p:cNvSpPr>
            <a:spLocks noChangeShapeType="1"/>
          </p:cNvSpPr>
          <p:nvPr/>
        </p:nvSpPr>
        <p:spPr bwMode="auto">
          <a:xfrm>
            <a:off x="4419600" y="5029200"/>
            <a:ext cx="29718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0" name="Line 576"/>
          <p:cNvSpPr>
            <a:spLocks noChangeShapeType="1"/>
          </p:cNvSpPr>
          <p:nvPr/>
        </p:nvSpPr>
        <p:spPr bwMode="auto">
          <a:xfrm flipV="1">
            <a:off x="7391400" y="4953000"/>
            <a:ext cx="0" cy="14478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 name="Oval 577"/>
          <p:cNvSpPr>
            <a:spLocks noChangeArrowheads="1"/>
          </p:cNvSpPr>
          <p:nvPr/>
        </p:nvSpPr>
        <p:spPr bwMode="auto">
          <a:xfrm>
            <a:off x="7353300" y="49911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502" name="Line 578"/>
          <p:cNvSpPr>
            <a:spLocks noChangeShapeType="1"/>
          </p:cNvSpPr>
          <p:nvPr/>
        </p:nvSpPr>
        <p:spPr bwMode="auto">
          <a:xfrm>
            <a:off x="4419600" y="5715000"/>
            <a:ext cx="3200400" cy="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3" name="Line 579"/>
          <p:cNvSpPr>
            <a:spLocks noChangeShapeType="1"/>
          </p:cNvSpPr>
          <p:nvPr/>
        </p:nvSpPr>
        <p:spPr bwMode="auto">
          <a:xfrm flipV="1">
            <a:off x="7620000" y="5715000"/>
            <a:ext cx="0" cy="685800"/>
          </a:xfrm>
          <a:prstGeom prst="line">
            <a:avLst/>
          </a:prstGeom>
          <a:noFill/>
          <a:ln w="28575">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4" name="Oval 580"/>
          <p:cNvSpPr>
            <a:spLocks noChangeArrowheads="1"/>
          </p:cNvSpPr>
          <p:nvPr/>
        </p:nvSpPr>
        <p:spPr bwMode="auto">
          <a:xfrm>
            <a:off x="7581900" y="56769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505" name="Oval 581"/>
          <p:cNvSpPr>
            <a:spLocks noChangeArrowheads="1"/>
          </p:cNvSpPr>
          <p:nvPr/>
        </p:nvSpPr>
        <p:spPr bwMode="auto">
          <a:xfrm>
            <a:off x="7810500" y="6362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506" name="Oval 582"/>
          <p:cNvSpPr>
            <a:spLocks noChangeArrowheads="1"/>
          </p:cNvSpPr>
          <p:nvPr/>
        </p:nvSpPr>
        <p:spPr bwMode="auto">
          <a:xfrm>
            <a:off x="5295900" y="1790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507" name="Oval 583"/>
          <p:cNvSpPr>
            <a:spLocks noChangeArrowheads="1"/>
          </p:cNvSpPr>
          <p:nvPr/>
        </p:nvSpPr>
        <p:spPr bwMode="auto">
          <a:xfrm>
            <a:off x="5524500" y="1790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sp>
        <p:nvSpPr>
          <p:cNvPr id="508" name="Oval 584"/>
          <p:cNvSpPr>
            <a:spLocks noChangeArrowheads="1"/>
          </p:cNvSpPr>
          <p:nvPr/>
        </p:nvSpPr>
        <p:spPr bwMode="auto">
          <a:xfrm>
            <a:off x="5753100" y="1790700"/>
            <a:ext cx="76200" cy="762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latin typeface="Times New Roman" panose="02020603050405020304" pitchFamily="18" charset="0"/>
              <a:cs typeface="Times New Roman" panose="02020603050405020304" pitchFamily="18" charset="0"/>
            </a:endParaRPr>
          </a:p>
        </p:txBody>
      </p:sp>
      <p:grpSp>
        <p:nvGrpSpPr>
          <p:cNvPr id="509" name="Group 585"/>
          <p:cNvGrpSpPr>
            <a:grpSpLocks/>
          </p:cNvGrpSpPr>
          <p:nvPr/>
        </p:nvGrpSpPr>
        <p:grpSpPr bwMode="auto">
          <a:xfrm>
            <a:off x="4448175" y="457200"/>
            <a:ext cx="3429000" cy="5943600"/>
            <a:chOff x="2784" y="288"/>
            <a:chExt cx="2160" cy="3744"/>
          </a:xfrm>
        </p:grpSpPr>
        <p:sp>
          <p:nvSpPr>
            <p:cNvPr id="19592" name="Line 586"/>
            <p:cNvSpPr>
              <a:spLocks noChangeShapeType="1"/>
            </p:cNvSpPr>
            <p:nvPr/>
          </p:nvSpPr>
          <p:spPr bwMode="auto">
            <a:xfrm>
              <a:off x="2784" y="288"/>
              <a:ext cx="288" cy="576"/>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3" name="Line 587"/>
            <p:cNvSpPr>
              <a:spLocks noChangeShapeType="1"/>
            </p:cNvSpPr>
            <p:nvPr/>
          </p:nvSpPr>
          <p:spPr bwMode="auto">
            <a:xfrm>
              <a:off x="3072" y="864"/>
              <a:ext cx="288" cy="288"/>
            </a:xfrm>
            <a:prstGeom prst="line">
              <a:avLst/>
            </a:prstGeom>
            <a:noFill/>
            <a:ln w="38100">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4" name="Line 588"/>
            <p:cNvSpPr>
              <a:spLocks noChangeShapeType="1"/>
            </p:cNvSpPr>
            <p:nvPr/>
          </p:nvSpPr>
          <p:spPr bwMode="auto">
            <a:xfrm>
              <a:off x="3360" y="1152"/>
              <a:ext cx="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5" name="Line 589"/>
            <p:cNvSpPr>
              <a:spLocks noChangeShapeType="1"/>
            </p:cNvSpPr>
            <p:nvPr/>
          </p:nvSpPr>
          <p:spPr bwMode="auto">
            <a:xfrm>
              <a:off x="3792" y="1152"/>
              <a:ext cx="144" cy="14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6" name="Line 590"/>
            <p:cNvSpPr>
              <a:spLocks noChangeShapeType="1"/>
            </p:cNvSpPr>
            <p:nvPr/>
          </p:nvSpPr>
          <p:spPr bwMode="auto">
            <a:xfrm>
              <a:off x="3936" y="1296"/>
              <a:ext cx="288" cy="57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97" name="Line 591"/>
            <p:cNvSpPr>
              <a:spLocks noChangeShapeType="1"/>
            </p:cNvSpPr>
            <p:nvPr/>
          </p:nvSpPr>
          <p:spPr bwMode="auto">
            <a:xfrm>
              <a:off x="4224" y="1872"/>
              <a:ext cx="720" cy="216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6" name="Text Box 592"/>
          <p:cNvSpPr txBox="1">
            <a:spLocks noChangeArrowheads="1"/>
          </p:cNvSpPr>
          <p:nvPr/>
        </p:nvSpPr>
        <p:spPr bwMode="auto">
          <a:xfrm>
            <a:off x="8001000" y="5699125"/>
            <a:ext cx="114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chemeClr val="accent2"/>
                </a:solidFill>
                <a:latin typeface="Times New Roman" panose="02020603050405020304" pitchFamily="18" charset="0"/>
                <a:cs typeface="Times New Roman" panose="02020603050405020304" pitchFamily="18" charset="0"/>
              </a:rPr>
              <a:t>Thời gian (phút)</a:t>
            </a:r>
          </a:p>
        </p:txBody>
      </p:sp>
      <p:sp>
        <p:nvSpPr>
          <p:cNvPr id="19590" name="Text Box 593"/>
          <p:cNvSpPr txBox="1">
            <a:spLocks noChangeArrowheads="1"/>
          </p:cNvSpPr>
          <p:nvPr/>
        </p:nvSpPr>
        <p:spPr bwMode="auto">
          <a:xfrm>
            <a:off x="0" y="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FF0000"/>
                </a:solidFill>
                <a:latin typeface="Times New Roman" panose="02020603050405020304" pitchFamily="18" charset="0"/>
                <a:cs typeface="Times New Roman" panose="02020603050405020304" pitchFamily="18" charset="0"/>
              </a:rPr>
              <a:t>Bảng 25.1. Bảng kết quả thí nghiệm</a:t>
            </a:r>
          </a:p>
        </p:txBody>
      </p:sp>
      <p:sp>
        <p:nvSpPr>
          <p:cNvPr id="518" name="Line 594"/>
          <p:cNvSpPr>
            <a:spLocks noChangeShapeType="1"/>
          </p:cNvSpPr>
          <p:nvPr/>
        </p:nvSpPr>
        <p:spPr bwMode="auto">
          <a:xfrm flipV="1">
            <a:off x="4429125" y="457200"/>
            <a:ext cx="0" cy="5943600"/>
          </a:xfrm>
          <a:prstGeom prst="line">
            <a:avLst/>
          </a:prstGeom>
          <a:noFill/>
          <a:ln w="28575">
            <a:solidFill>
              <a:srgbClr val="FFCC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nodeType="afterGroup">
                            <p:stCondLst>
                              <p:cond delay="500"/>
                            </p:stCondLst>
                            <p:childTnLst>
                              <p:par>
                                <p:cTn id="17" presetID="12" presetClass="entr" presetSubtype="4" fill="hold" nodeType="afterEffect">
                                  <p:stCondLst>
                                    <p:cond delay="0"/>
                                  </p:stCondLst>
                                  <p:childTnLst>
                                    <p:set>
                                      <p:cBhvr>
                                        <p:cTn id="18" dur="1" fill="hold">
                                          <p:stCondLst>
                                            <p:cond delay="0"/>
                                          </p:stCondLst>
                                        </p:cTn>
                                        <p:tgtEl>
                                          <p:spTgt spid="445"/>
                                        </p:tgtEl>
                                        <p:attrNameLst>
                                          <p:attrName>style.visibility</p:attrName>
                                        </p:attrNameLst>
                                      </p:cBhvr>
                                      <p:to>
                                        <p:strVal val="visible"/>
                                      </p:to>
                                    </p:set>
                                    <p:animEffect transition="in" filter="slide(fromBottom)">
                                      <p:cBhvr>
                                        <p:cTn id="19" dur="1000"/>
                                        <p:tgtEl>
                                          <p:spTgt spid="445"/>
                                        </p:tgtEl>
                                      </p:cBhvr>
                                    </p:animEffect>
                                  </p:childTnLst>
                                </p:cTn>
                              </p:par>
                            </p:childTnLst>
                          </p:cTn>
                        </p:par>
                        <p:par>
                          <p:cTn id="20" fill="hold" nodeType="afterGroup">
                            <p:stCondLst>
                              <p:cond delay="1500"/>
                            </p:stCondLst>
                            <p:childTnLst>
                              <p:par>
                                <p:cTn id="21" presetID="12" presetClass="entr" presetSubtype="8" fill="hold" nodeType="afterEffect">
                                  <p:stCondLst>
                                    <p:cond delay="0"/>
                                  </p:stCondLst>
                                  <p:childTnLst>
                                    <p:set>
                                      <p:cBhvr>
                                        <p:cTn id="22" dur="1" fill="hold">
                                          <p:stCondLst>
                                            <p:cond delay="0"/>
                                          </p:stCondLst>
                                        </p:cTn>
                                        <p:tgtEl>
                                          <p:spTgt spid="442"/>
                                        </p:tgtEl>
                                        <p:attrNameLst>
                                          <p:attrName>style.visibility</p:attrName>
                                        </p:attrNameLst>
                                      </p:cBhvr>
                                      <p:to>
                                        <p:strVal val="visible"/>
                                      </p:to>
                                    </p:set>
                                    <p:animEffect transition="in" filter="slide(fromLeft)">
                                      <p:cBhvr>
                                        <p:cTn id="23" dur="500"/>
                                        <p:tgtEl>
                                          <p:spTgt spid="442"/>
                                        </p:tgtEl>
                                      </p:cBhvr>
                                    </p:animEffect>
                                  </p:childTnLst>
                                </p:cTn>
                              </p:par>
                              <p:par>
                                <p:cTn id="24" presetID="23" presetClass="entr" presetSubtype="16" fill="hold" grpId="0" nodeType="withEffect">
                                  <p:stCondLst>
                                    <p:cond delay="0"/>
                                  </p:stCondLst>
                                  <p:childTnLst>
                                    <p:set>
                                      <p:cBhvr>
                                        <p:cTn id="25" dur="1" fill="hold">
                                          <p:stCondLst>
                                            <p:cond delay="0"/>
                                          </p:stCondLst>
                                        </p:cTn>
                                        <p:tgtEl>
                                          <p:spTgt spid="516"/>
                                        </p:tgtEl>
                                        <p:attrNameLst>
                                          <p:attrName>style.visibility</p:attrName>
                                        </p:attrNameLst>
                                      </p:cBhvr>
                                      <p:to>
                                        <p:strVal val="visible"/>
                                      </p:to>
                                    </p:set>
                                    <p:anim calcmode="lin" valueType="num">
                                      <p:cBhvr>
                                        <p:cTn id="26" dur="500" fill="hold"/>
                                        <p:tgtEl>
                                          <p:spTgt spid="516"/>
                                        </p:tgtEl>
                                        <p:attrNameLst>
                                          <p:attrName>ppt_w</p:attrName>
                                        </p:attrNameLst>
                                      </p:cBhvr>
                                      <p:tavLst>
                                        <p:tav tm="0">
                                          <p:val>
                                            <p:fltVal val="0"/>
                                          </p:val>
                                        </p:tav>
                                        <p:tav tm="100000">
                                          <p:val>
                                            <p:strVal val="#ppt_w"/>
                                          </p:val>
                                        </p:tav>
                                      </p:tavLst>
                                    </p:anim>
                                    <p:anim calcmode="lin" valueType="num">
                                      <p:cBhvr>
                                        <p:cTn id="27" dur="500" fill="hold"/>
                                        <p:tgtEl>
                                          <p:spTgt spid="516"/>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449"/>
                                        </p:tgtEl>
                                        <p:attrNameLst>
                                          <p:attrName>style.visibility</p:attrName>
                                        </p:attrNameLst>
                                      </p:cBhvr>
                                      <p:to>
                                        <p:strVal val="visible"/>
                                      </p:to>
                                    </p:set>
                                    <p:anim calcmode="lin" valueType="num">
                                      <p:cBhvr additive="base">
                                        <p:cTn id="32" dur="500" fill="hold"/>
                                        <p:tgtEl>
                                          <p:spTgt spid="449"/>
                                        </p:tgtEl>
                                        <p:attrNameLst>
                                          <p:attrName>ppt_x</p:attrName>
                                        </p:attrNameLst>
                                      </p:cBhvr>
                                      <p:tavLst>
                                        <p:tav tm="0">
                                          <p:val>
                                            <p:strVal val="0-#ppt_w/2"/>
                                          </p:val>
                                        </p:tav>
                                        <p:tav tm="100000">
                                          <p:val>
                                            <p:strVal val="#ppt_x"/>
                                          </p:val>
                                        </p:tav>
                                      </p:tavLst>
                                    </p:anim>
                                    <p:anim calcmode="lin" valueType="num">
                                      <p:cBhvr additive="base">
                                        <p:cTn id="33" dur="500" fill="hold"/>
                                        <p:tgtEl>
                                          <p:spTgt spid="44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464"/>
                                        </p:tgtEl>
                                        <p:attrNameLst>
                                          <p:attrName>style.visibility</p:attrName>
                                        </p:attrNameLst>
                                      </p:cBhvr>
                                      <p:to>
                                        <p:strVal val="visible"/>
                                      </p:to>
                                    </p:set>
                                    <p:anim calcmode="lin" valueType="num">
                                      <p:cBhvr additive="base">
                                        <p:cTn id="37" dur="500" fill="hold"/>
                                        <p:tgtEl>
                                          <p:spTgt spid="464"/>
                                        </p:tgtEl>
                                        <p:attrNameLst>
                                          <p:attrName>ppt_x</p:attrName>
                                        </p:attrNameLst>
                                      </p:cBhvr>
                                      <p:tavLst>
                                        <p:tav tm="0">
                                          <p:val>
                                            <p:strVal val="#ppt_x"/>
                                          </p:val>
                                        </p:tav>
                                        <p:tav tm="100000">
                                          <p:val>
                                            <p:strVal val="#ppt_x"/>
                                          </p:val>
                                        </p:tav>
                                      </p:tavLst>
                                    </p:anim>
                                    <p:anim calcmode="lin" valueType="num">
                                      <p:cBhvr additive="base">
                                        <p:cTn id="38" dur="500" fill="hold"/>
                                        <p:tgtEl>
                                          <p:spTgt spid="46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18"/>
                                        </p:tgtEl>
                                        <p:attrNameLst>
                                          <p:attrName>style.visibility</p:attrName>
                                        </p:attrNameLst>
                                      </p:cBhvr>
                                      <p:to>
                                        <p:strVal val="visible"/>
                                      </p:to>
                                    </p:set>
                                    <p:animEffect transition="in" filter="slide(fromBottom)">
                                      <p:cBhvr>
                                        <p:cTn id="43" dur="500"/>
                                        <p:tgtEl>
                                          <p:spTgt spid="51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465"/>
                                        </p:tgtEl>
                                        <p:attrNameLst>
                                          <p:attrName>style.visibility</p:attrName>
                                        </p:attrNameLst>
                                      </p:cBhvr>
                                      <p:to>
                                        <p:strVal val="visible"/>
                                      </p:to>
                                    </p:set>
                                    <p:anim calcmode="lin" valueType="num">
                                      <p:cBhvr>
                                        <p:cTn id="48" dur="500" fill="hold"/>
                                        <p:tgtEl>
                                          <p:spTgt spid="465"/>
                                        </p:tgtEl>
                                        <p:attrNameLst>
                                          <p:attrName>ppt_w</p:attrName>
                                        </p:attrNameLst>
                                      </p:cBhvr>
                                      <p:tavLst>
                                        <p:tav tm="0">
                                          <p:val>
                                            <p:fltVal val="0"/>
                                          </p:val>
                                        </p:tav>
                                        <p:tav tm="100000">
                                          <p:val>
                                            <p:strVal val="#ppt_w"/>
                                          </p:val>
                                        </p:tav>
                                      </p:tavLst>
                                    </p:anim>
                                    <p:anim calcmode="lin" valueType="num">
                                      <p:cBhvr>
                                        <p:cTn id="49" dur="500" fill="hold"/>
                                        <p:tgtEl>
                                          <p:spTgt spid="465"/>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66"/>
                                        </p:tgtEl>
                                        <p:attrNameLst>
                                          <p:attrName>style.visibility</p:attrName>
                                        </p:attrNameLst>
                                      </p:cBhvr>
                                      <p:to>
                                        <p:strVal val="visible"/>
                                      </p:to>
                                    </p:set>
                                    <p:animEffect transition="in" filter="wipe(down)">
                                      <p:cBhvr>
                                        <p:cTn id="54" dur="500"/>
                                        <p:tgtEl>
                                          <p:spTgt spid="466"/>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67"/>
                                        </p:tgtEl>
                                        <p:attrNameLst>
                                          <p:attrName>style.visibility</p:attrName>
                                        </p:attrNameLst>
                                      </p:cBhvr>
                                      <p:to>
                                        <p:strVal val="visible"/>
                                      </p:to>
                                    </p:set>
                                    <p:animEffect transition="in" filter="wipe(left)">
                                      <p:cBhvr>
                                        <p:cTn id="58" dur="500"/>
                                        <p:tgtEl>
                                          <p:spTgt spid="46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76"/>
                                        </p:tgtEl>
                                        <p:attrNameLst>
                                          <p:attrName>style.visibility</p:attrName>
                                        </p:attrNameLst>
                                      </p:cBhvr>
                                      <p:to>
                                        <p:strVal val="visible"/>
                                      </p:to>
                                    </p:set>
                                    <p:anim calcmode="lin" valueType="num">
                                      <p:cBhvr>
                                        <p:cTn id="63" dur="500" fill="hold"/>
                                        <p:tgtEl>
                                          <p:spTgt spid="476"/>
                                        </p:tgtEl>
                                        <p:attrNameLst>
                                          <p:attrName>ppt_w</p:attrName>
                                        </p:attrNameLst>
                                      </p:cBhvr>
                                      <p:tavLst>
                                        <p:tav tm="0">
                                          <p:val>
                                            <p:fltVal val="0"/>
                                          </p:val>
                                        </p:tav>
                                        <p:tav tm="100000">
                                          <p:val>
                                            <p:strVal val="#ppt_w"/>
                                          </p:val>
                                        </p:tav>
                                      </p:tavLst>
                                    </p:anim>
                                    <p:anim calcmode="lin" valueType="num">
                                      <p:cBhvr>
                                        <p:cTn id="64" dur="500" fill="hold"/>
                                        <p:tgtEl>
                                          <p:spTgt spid="476"/>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69"/>
                                        </p:tgtEl>
                                        <p:attrNameLst>
                                          <p:attrName>style.visibility</p:attrName>
                                        </p:attrNameLst>
                                      </p:cBhvr>
                                      <p:to>
                                        <p:strVal val="visible"/>
                                      </p:to>
                                    </p:set>
                                    <p:animEffect transition="in" filter="wipe(left)">
                                      <p:cBhvr>
                                        <p:cTn id="69" dur="500"/>
                                        <p:tgtEl>
                                          <p:spTgt spid="469"/>
                                        </p:tgtEl>
                                      </p:cBhvr>
                                    </p:animEffect>
                                  </p:childTnLst>
                                </p:cTn>
                              </p:par>
                            </p:childTnLst>
                          </p:cTn>
                        </p:par>
                        <p:par>
                          <p:cTn id="70" fill="hold" nodeType="afterGroup">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468"/>
                                        </p:tgtEl>
                                        <p:attrNameLst>
                                          <p:attrName>style.visibility</p:attrName>
                                        </p:attrNameLst>
                                      </p:cBhvr>
                                      <p:to>
                                        <p:strVal val="visible"/>
                                      </p:to>
                                    </p:set>
                                    <p:animEffect transition="in" filter="wipe(down)">
                                      <p:cBhvr>
                                        <p:cTn id="73" dur="500"/>
                                        <p:tgtEl>
                                          <p:spTgt spid="46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475"/>
                                        </p:tgtEl>
                                        <p:attrNameLst>
                                          <p:attrName>style.visibility</p:attrName>
                                        </p:attrNameLst>
                                      </p:cBhvr>
                                      <p:to>
                                        <p:strVal val="visible"/>
                                      </p:to>
                                    </p:set>
                                    <p:anim calcmode="lin" valueType="num">
                                      <p:cBhvr>
                                        <p:cTn id="78" dur="500" fill="hold"/>
                                        <p:tgtEl>
                                          <p:spTgt spid="475"/>
                                        </p:tgtEl>
                                        <p:attrNameLst>
                                          <p:attrName>ppt_w</p:attrName>
                                        </p:attrNameLst>
                                      </p:cBhvr>
                                      <p:tavLst>
                                        <p:tav tm="0">
                                          <p:val>
                                            <p:fltVal val="0"/>
                                          </p:val>
                                        </p:tav>
                                        <p:tav tm="100000">
                                          <p:val>
                                            <p:strVal val="#ppt_w"/>
                                          </p:val>
                                        </p:tav>
                                      </p:tavLst>
                                    </p:anim>
                                    <p:anim calcmode="lin" valueType="num">
                                      <p:cBhvr>
                                        <p:cTn id="79" dur="500" fill="hold"/>
                                        <p:tgtEl>
                                          <p:spTgt spid="475"/>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70"/>
                                        </p:tgtEl>
                                        <p:attrNameLst>
                                          <p:attrName>style.visibility</p:attrName>
                                        </p:attrNameLst>
                                      </p:cBhvr>
                                      <p:to>
                                        <p:strVal val="visible"/>
                                      </p:to>
                                    </p:set>
                                    <p:animEffect transition="in" filter="wipe(down)">
                                      <p:cBhvr>
                                        <p:cTn id="84" dur="500"/>
                                        <p:tgtEl>
                                          <p:spTgt spid="470"/>
                                        </p:tgtEl>
                                      </p:cBhvr>
                                    </p:animEffect>
                                  </p:childTnLst>
                                </p:cTn>
                              </p:par>
                            </p:childTnLst>
                          </p:cTn>
                        </p:par>
                        <p:par>
                          <p:cTn id="85" fill="hold" nodeType="afterGroup">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471"/>
                                        </p:tgtEl>
                                        <p:attrNameLst>
                                          <p:attrName>style.visibility</p:attrName>
                                        </p:attrNameLst>
                                      </p:cBhvr>
                                      <p:to>
                                        <p:strVal val="visible"/>
                                      </p:to>
                                    </p:set>
                                    <p:animEffect transition="in" filter="wipe(left)">
                                      <p:cBhvr>
                                        <p:cTn id="88" dur="500"/>
                                        <p:tgtEl>
                                          <p:spTgt spid="47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477"/>
                                        </p:tgtEl>
                                        <p:attrNameLst>
                                          <p:attrName>style.visibility</p:attrName>
                                        </p:attrNameLst>
                                      </p:cBhvr>
                                      <p:to>
                                        <p:strVal val="visible"/>
                                      </p:to>
                                    </p:set>
                                    <p:anim calcmode="lin" valueType="num">
                                      <p:cBhvr>
                                        <p:cTn id="93" dur="500" fill="hold"/>
                                        <p:tgtEl>
                                          <p:spTgt spid="477"/>
                                        </p:tgtEl>
                                        <p:attrNameLst>
                                          <p:attrName>ppt_w</p:attrName>
                                        </p:attrNameLst>
                                      </p:cBhvr>
                                      <p:tavLst>
                                        <p:tav tm="0">
                                          <p:val>
                                            <p:fltVal val="0"/>
                                          </p:val>
                                        </p:tav>
                                        <p:tav tm="100000">
                                          <p:val>
                                            <p:strVal val="#ppt_w"/>
                                          </p:val>
                                        </p:tav>
                                      </p:tavLst>
                                    </p:anim>
                                    <p:anim calcmode="lin" valueType="num">
                                      <p:cBhvr>
                                        <p:cTn id="94" dur="500" fill="hold"/>
                                        <p:tgtEl>
                                          <p:spTgt spid="477"/>
                                        </p:tgtEl>
                                        <p:attrNameLst>
                                          <p:attrName>ppt_h</p:attrName>
                                        </p:attrNameLst>
                                      </p:cBhvr>
                                      <p:tavLst>
                                        <p:tav tm="0">
                                          <p:val>
                                            <p:fltVal val="0"/>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73"/>
                                        </p:tgtEl>
                                        <p:attrNameLst>
                                          <p:attrName>style.visibility</p:attrName>
                                        </p:attrNameLst>
                                      </p:cBhvr>
                                      <p:to>
                                        <p:strVal val="visible"/>
                                      </p:to>
                                    </p:set>
                                    <p:animEffect transition="in" filter="wipe(left)">
                                      <p:cBhvr>
                                        <p:cTn id="99" dur="500"/>
                                        <p:tgtEl>
                                          <p:spTgt spid="473"/>
                                        </p:tgtEl>
                                      </p:cBhvr>
                                    </p:animEffect>
                                  </p:childTnLst>
                                </p:cTn>
                              </p:par>
                            </p:childTnLst>
                          </p:cTn>
                        </p:par>
                        <p:par>
                          <p:cTn id="100" fill="hold" nodeType="afterGroup">
                            <p:stCondLst>
                              <p:cond delay="500"/>
                            </p:stCondLst>
                            <p:childTnLst>
                              <p:par>
                                <p:cTn id="101" presetID="22" presetClass="entr" presetSubtype="4" fill="hold" grpId="0" nodeType="afterEffect">
                                  <p:stCondLst>
                                    <p:cond delay="0"/>
                                  </p:stCondLst>
                                  <p:childTnLst>
                                    <p:set>
                                      <p:cBhvr>
                                        <p:cTn id="102" dur="1" fill="hold">
                                          <p:stCondLst>
                                            <p:cond delay="0"/>
                                          </p:stCondLst>
                                        </p:cTn>
                                        <p:tgtEl>
                                          <p:spTgt spid="472"/>
                                        </p:tgtEl>
                                        <p:attrNameLst>
                                          <p:attrName>style.visibility</p:attrName>
                                        </p:attrNameLst>
                                      </p:cBhvr>
                                      <p:to>
                                        <p:strVal val="visible"/>
                                      </p:to>
                                    </p:set>
                                    <p:animEffect transition="in" filter="wipe(down)">
                                      <p:cBhvr>
                                        <p:cTn id="103" dur="500"/>
                                        <p:tgtEl>
                                          <p:spTgt spid="47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16" fill="hold" grpId="0" nodeType="clickEffect">
                                  <p:stCondLst>
                                    <p:cond delay="0"/>
                                  </p:stCondLst>
                                  <p:childTnLst>
                                    <p:set>
                                      <p:cBhvr>
                                        <p:cTn id="107" dur="1" fill="hold">
                                          <p:stCondLst>
                                            <p:cond delay="0"/>
                                          </p:stCondLst>
                                        </p:cTn>
                                        <p:tgtEl>
                                          <p:spTgt spid="506"/>
                                        </p:tgtEl>
                                        <p:attrNameLst>
                                          <p:attrName>style.visibility</p:attrName>
                                        </p:attrNameLst>
                                      </p:cBhvr>
                                      <p:to>
                                        <p:strVal val="visible"/>
                                      </p:to>
                                    </p:set>
                                    <p:anim calcmode="lin" valueType="num">
                                      <p:cBhvr>
                                        <p:cTn id="108" dur="500" fill="hold"/>
                                        <p:tgtEl>
                                          <p:spTgt spid="506"/>
                                        </p:tgtEl>
                                        <p:attrNameLst>
                                          <p:attrName>ppt_w</p:attrName>
                                        </p:attrNameLst>
                                      </p:cBhvr>
                                      <p:tavLst>
                                        <p:tav tm="0">
                                          <p:val>
                                            <p:fltVal val="0"/>
                                          </p:val>
                                        </p:tav>
                                        <p:tav tm="100000">
                                          <p:val>
                                            <p:strVal val="#ppt_w"/>
                                          </p:val>
                                        </p:tav>
                                      </p:tavLst>
                                    </p:anim>
                                    <p:anim calcmode="lin" valueType="num">
                                      <p:cBhvr>
                                        <p:cTn id="109" dur="500" fill="hold"/>
                                        <p:tgtEl>
                                          <p:spTgt spid="506"/>
                                        </p:tgtEl>
                                        <p:attrNameLst>
                                          <p:attrName>ppt_h</p:attrName>
                                        </p:attrNameLst>
                                      </p:cBhvr>
                                      <p:tavLst>
                                        <p:tav tm="0">
                                          <p:val>
                                            <p:fltVal val="0"/>
                                          </p:val>
                                        </p:tav>
                                        <p:tav tm="100000">
                                          <p:val>
                                            <p:strVal val="#ppt_h"/>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74"/>
                                        </p:tgtEl>
                                        <p:attrNameLst>
                                          <p:attrName>style.visibility</p:attrName>
                                        </p:attrNameLst>
                                      </p:cBhvr>
                                      <p:to>
                                        <p:strVal val="visible"/>
                                      </p:to>
                                    </p:set>
                                    <p:animEffect transition="in" filter="wipe(down)">
                                      <p:cBhvr>
                                        <p:cTn id="114" dur="500"/>
                                        <p:tgtEl>
                                          <p:spTgt spid="474"/>
                                        </p:tgtEl>
                                      </p:cBhvr>
                                    </p:animEffect>
                                  </p:childTnLst>
                                </p:cTn>
                              </p:par>
                            </p:childTnLst>
                          </p:cTn>
                        </p:par>
                        <p:par>
                          <p:cTn id="115" fill="hold" nodeType="afterGroup">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478"/>
                                        </p:tgtEl>
                                        <p:attrNameLst>
                                          <p:attrName>style.visibility</p:attrName>
                                        </p:attrNameLst>
                                      </p:cBhvr>
                                      <p:to>
                                        <p:strVal val="visible"/>
                                      </p:to>
                                    </p:set>
                                    <p:animEffect transition="in" filter="wipe(left)">
                                      <p:cBhvr>
                                        <p:cTn id="118" dur="500"/>
                                        <p:tgtEl>
                                          <p:spTgt spid="478"/>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507"/>
                                        </p:tgtEl>
                                        <p:attrNameLst>
                                          <p:attrName>style.visibility</p:attrName>
                                        </p:attrNameLst>
                                      </p:cBhvr>
                                      <p:to>
                                        <p:strVal val="visible"/>
                                      </p:to>
                                    </p:set>
                                    <p:anim calcmode="lin" valueType="num">
                                      <p:cBhvr>
                                        <p:cTn id="123" dur="500" fill="hold"/>
                                        <p:tgtEl>
                                          <p:spTgt spid="507"/>
                                        </p:tgtEl>
                                        <p:attrNameLst>
                                          <p:attrName>ppt_w</p:attrName>
                                        </p:attrNameLst>
                                      </p:cBhvr>
                                      <p:tavLst>
                                        <p:tav tm="0">
                                          <p:val>
                                            <p:fltVal val="0"/>
                                          </p:val>
                                        </p:tav>
                                        <p:tav tm="100000">
                                          <p:val>
                                            <p:strVal val="#ppt_w"/>
                                          </p:val>
                                        </p:tav>
                                      </p:tavLst>
                                    </p:anim>
                                    <p:anim calcmode="lin" valueType="num">
                                      <p:cBhvr>
                                        <p:cTn id="124" dur="500" fill="hold"/>
                                        <p:tgtEl>
                                          <p:spTgt spid="507"/>
                                        </p:tgtEl>
                                        <p:attrNameLst>
                                          <p:attrName>ppt_h</p:attrName>
                                        </p:attrNameLst>
                                      </p:cBhvr>
                                      <p:tavLst>
                                        <p:tav tm="0">
                                          <p:val>
                                            <p:fltVal val="0"/>
                                          </p:val>
                                        </p:tav>
                                        <p:tav tm="100000">
                                          <p:val>
                                            <p:strVal val="#ppt_h"/>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480"/>
                                        </p:tgtEl>
                                        <p:attrNameLst>
                                          <p:attrName>style.visibility</p:attrName>
                                        </p:attrNameLst>
                                      </p:cBhvr>
                                      <p:to>
                                        <p:strVal val="visible"/>
                                      </p:to>
                                    </p:set>
                                    <p:animEffect transition="in" filter="wipe(down)">
                                      <p:cBhvr>
                                        <p:cTn id="129" dur="500"/>
                                        <p:tgtEl>
                                          <p:spTgt spid="480"/>
                                        </p:tgtEl>
                                      </p:cBhvr>
                                    </p:animEffect>
                                  </p:childTnLst>
                                </p:cTn>
                              </p:par>
                            </p:childTnLst>
                          </p:cTn>
                        </p:par>
                        <p:par>
                          <p:cTn id="130" fill="hold" nodeType="afterGroup">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479"/>
                                        </p:tgtEl>
                                        <p:attrNameLst>
                                          <p:attrName>style.visibility</p:attrName>
                                        </p:attrNameLst>
                                      </p:cBhvr>
                                      <p:to>
                                        <p:strVal val="visible"/>
                                      </p:to>
                                    </p:set>
                                    <p:animEffect transition="in" filter="wipe(left)">
                                      <p:cBhvr>
                                        <p:cTn id="133" dur="500"/>
                                        <p:tgtEl>
                                          <p:spTgt spid="47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508"/>
                                        </p:tgtEl>
                                        <p:attrNameLst>
                                          <p:attrName>style.visibility</p:attrName>
                                        </p:attrNameLst>
                                      </p:cBhvr>
                                      <p:to>
                                        <p:strVal val="visible"/>
                                      </p:to>
                                    </p:set>
                                    <p:anim calcmode="lin" valueType="num">
                                      <p:cBhvr>
                                        <p:cTn id="138" dur="500" fill="hold"/>
                                        <p:tgtEl>
                                          <p:spTgt spid="508"/>
                                        </p:tgtEl>
                                        <p:attrNameLst>
                                          <p:attrName>ppt_w</p:attrName>
                                        </p:attrNameLst>
                                      </p:cBhvr>
                                      <p:tavLst>
                                        <p:tav tm="0">
                                          <p:val>
                                            <p:fltVal val="0"/>
                                          </p:val>
                                        </p:tav>
                                        <p:tav tm="100000">
                                          <p:val>
                                            <p:strVal val="#ppt_w"/>
                                          </p:val>
                                        </p:tav>
                                      </p:tavLst>
                                    </p:anim>
                                    <p:anim calcmode="lin" valueType="num">
                                      <p:cBhvr>
                                        <p:cTn id="139" dur="500" fill="hold"/>
                                        <p:tgtEl>
                                          <p:spTgt spid="508"/>
                                        </p:tgtEl>
                                        <p:attrNameLst>
                                          <p:attrName>ppt_h</p:attrName>
                                        </p:attrNameLst>
                                      </p:cBhvr>
                                      <p:tavLst>
                                        <p:tav tm="0">
                                          <p:val>
                                            <p:fltVal val="0"/>
                                          </p:val>
                                        </p:tav>
                                        <p:tav tm="100000">
                                          <p:val>
                                            <p:strVal val="#ppt_h"/>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482"/>
                                        </p:tgtEl>
                                        <p:attrNameLst>
                                          <p:attrName>style.visibility</p:attrName>
                                        </p:attrNameLst>
                                      </p:cBhvr>
                                      <p:to>
                                        <p:strVal val="visible"/>
                                      </p:to>
                                    </p:set>
                                    <p:animEffect transition="in" filter="wipe(down)">
                                      <p:cBhvr>
                                        <p:cTn id="144" dur="500"/>
                                        <p:tgtEl>
                                          <p:spTgt spid="482"/>
                                        </p:tgtEl>
                                      </p:cBhvr>
                                    </p:animEffect>
                                  </p:childTnLst>
                                </p:cTn>
                              </p:par>
                            </p:childTnLst>
                          </p:cTn>
                        </p:par>
                        <p:par>
                          <p:cTn id="145" fill="hold" nodeType="afterGroup">
                            <p:stCondLst>
                              <p:cond delay="500"/>
                            </p:stCondLst>
                            <p:childTnLst>
                              <p:par>
                                <p:cTn id="146" presetID="22" presetClass="entr" presetSubtype="8" fill="hold" grpId="0" nodeType="afterEffect">
                                  <p:stCondLst>
                                    <p:cond delay="0"/>
                                  </p:stCondLst>
                                  <p:childTnLst>
                                    <p:set>
                                      <p:cBhvr>
                                        <p:cTn id="147" dur="1" fill="hold">
                                          <p:stCondLst>
                                            <p:cond delay="0"/>
                                          </p:stCondLst>
                                        </p:cTn>
                                        <p:tgtEl>
                                          <p:spTgt spid="481"/>
                                        </p:tgtEl>
                                        <p:attrNameLst>
                                          <p:attrName>style.visibility</p:attrName>
                                        </p:attrNameLst>
                                      </p:cBhvr>
                                      <p:to>
                                        <p:strVal val="visible"/>
                                      </p:to>
                                    </p:set>
                                    <p:animEffect transition="in" filter="wipe(left)">
                                      <p:cBhvr>
                                        <p:cTn id="148" dur="500"/>
                                        <p:tgtEl>
                                          <p:spTgt spid="481"/>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3" presetClass="entr" presetSubtype="16" fill="hold" grpId="0" nodeType="clickEffect">
                                  <p:stCondLst>
                                    <p:cond delay="0"/>
                                  </p:stCondLst>
                                  <p:childTnLst>
                                    <p:set>
                                      <p:cBhvr>
                                        <p:cTn id="152" dur="1" fill="hold">
                                          <p:stCondLst>
                                            <p:cond delay="0"/>
                                          </p:stCondLst>
                                        </p:cTn>
                                        <p:tgtEl>
                                          <p:spTgt spid="483"/>
                                        </p:tgtEl>
                                        <p:attrNameLst>
                                          <p:attrName>style.visibility</p:attrName>
                                        </p:attrNameLst>
                                      </p:cBhvr>
                                      <p:to>
                                        <p:strVal val="visible"/>
                                      </p:to>
                                    </p:set>
                                    <p:anim calcmode="lin" valueType="num">
                                      <p:cBhvr>
                                        <p:cTn id="153" dur="500" fill="hold"/>
                                        <p:tgtEl>
                                          <p:spTgt spid="483"/>
                                        </p:tgtEl>
                                        <p:attrNameLst>
                                          <p:attrName>ppt_w</p:attrName>
                                        </p:attrNameLst>
                                      </p:cBhvr>
                                      <p:tavLst>
                                        <p:tav tm="0">
                                          <p:val>
                                            <p:fltVal val="0"/>
                                          </p:val>
                                        </p:tav>
                                        <p:tav tm="100000">
                                          <p:val>
                                            <p:strVal val="#ppt_w"/>
                                          </p:val>
                                        </p:tav>
                                      </p:tavLst>
                                    </p:anim>
                                    <p:anim calcmode="lin" valueType="num">
                                      <p:cBhvr>
                                        <p:cTn id="154" dur="500" fill="hold"/>
                                        <p:tgtEl>
                                          <p:spTgt spid="483"/>
                                        </p:tgtEl>
                                        <p:attrNameLst>
                                          <p:attrName>ppt_h</p:attrName>
                                        </p:attrNameLst>
                                      </p:cBhvr>
                                      <p:tavLst>
                                        <p:tav tm="0">
                                          <p:val>
                                            <p:fltVal val="0"/>
                                          </p:val>
                                        </p:tav>
                                        <p:tav tm="100000">
                                          <p:val>
                                            <p:strVal val="#ppt_h"/>
                                          </p:val>
                                        </p:tav>
                                      </p:tavLst>
                                    </p:anim>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485"/>
                                        </p:tgtEl>
                                        <p:attrNameLst>
                                          <p:attrName>style.visibility</p:attrName>
                                        </p:attrNameLst>
                                      </p:cBhvr>
                                      <p:to>
                                        <p:strVal val="visible"/>
                                      </p:to>
                                    </p:set>
                                    <p:animEffect transition="in" filter="wipe(down)">
                                      <p:cBhvr>
                                        <p:cTn id="159" dur="500"/>
                                        <p:tgtEl>
                                          <p:spTgt spid="485"/>
                                        </p:tgtEl>
                                      </p:cBhvr>
                                    </p:animEffect>
                                  </p:childTnLst>
                                </p:cTn>
                              </p:par>
                            </p:childTnLst>
                          </p:cTn>
                        </p:par>
                        <p:par>
                          <p:cTn id="160" fill="hold" nodeType="afterGroup">
                            <p:stCondLst>
                              <p:cond delay="500"/>
                            </p:stCondLst>
                            <p:childTnLst>
                              <p:par>
                                <p:cTn id="161" presetID="22" presetClass="entr" presetSubtype="8" fill="hold" grpId="0" nodeType="afterEffect">
                                  <p:stCondLst>
                                    <p:cond delay="0"/>
                                  </p:stCondLst>
                                  <p:childTnLst>
                                    <p:set>
                                      <p:cBhvr>
                                        <p:cTn id="162" dur="1" fill="hold">
                                          <p:stCondLst>
                                            <p:cond delay="0"/>
                                          </p:stCondLst>
                                        </p:cTn>
                                        <p:tgtEl>
                                          <p:spTgt spid="484"/>
                                        </p:tgtEl>
                                        <p:attrNameLst>
                                          <p:attrName>style.visibility</p:attrName>
                                        </p:attrNameLst>
                                      </p:cBhvr>
                                      <p:to>
                                        <p:strVal val="visible"/>
                                      </p:to>
                                    </p:set>
                                    <p:animEffect transition="in" filter="wipe(left)">
                                      <p:cBhvr>
                                        <p:cTn id="163" dur="500"/>
                                        <p:tgtEl>
                                          <p:spTgt spid="484"/>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3" presetClass="entr" presetSubtype="16" fill="hold" grpId="0" nodeType="clickEffect">
                                  <p:stCondLst>
                                    <p:cond delay="0"/>
                                  </p:stCondLst>
                                  <p:childTnLst>
                                    <p:set>
                                      <p:cBhvr>
                                        <p:cTn id="167" dur="1" fill="hold">
                                          <p:stCondLst>
                                            <p:cond delay="0"/>
                                          </p:stCondLst>
                                        </p:cTn>
                                        <p:tgtEl>
                                          <p:spTgt spid="486"/>
                                        </p:tgtEl>
                                        <p:attrNameLst>
                                          <p:attrName>style.visibility</p:attrName>
                                        </p:attrNameLst>
                                      </p:cBhvr>
                                      <p:to>
                                        <p:strVal val="visible"/>
                                      </p:to>
                                    </p:set>
                                    <p:anim calcmode="lin" valueType="num">
                                      <p:cBhvr>
                                        <p:cTn id="168" dur="500" fill="hold"/>
                                        <p:tgtEl>
                                          <p:spTgt spid="486"/>
                                        </p:tgtEl>
                                        <p:attrNameLst>
                                          <p:attrName>ppt_w</p:attrName>
                                        </p:attrNameLst>
                                      </p:cBhvr>
                                      <p:tavLst>
                                        <p:tav tm="0">
                                          <p:val>
                                            <p:fltVal val="0"/>
                                          </p:val>
                                        </p:tav>
                                        <p:tav tm="100000">
                                          <p:val>
                                            <p:strVal val="#ppt_w"/>
                                          </p:val>
                                        </p:tav>
                                      </p:tavLst>
                                    </p:anim>
                                    <p:anim calcmode="lin" valueType="num">
                                      <p:cBhvr>
                                        <p:cTn id="169" dur="500" fill="hold"/>
                                        <p:tgtEl>
                                          <p:spTgt spid="486"/>
                                        </p:tgtEl>
                                        <p:attrNameLst>
                                          <p:attrName>ppt_h</p:attrName>
                                        </p:attrNameLst>
                                      </p:cBhvr>
                                      <p:tavLst>
                                        <p:tav tm="0">
                                          <p:val>
                                            <p:fltVal val="0"/>
                                          </p:val>
                                        </p:tav>
                                        <p:tav tm="100000">
                                          <p:val>
                                            <p:strVal val="#ppt_h"/>
                                          </p:val>
                                        </p:tav>
                                      </p:tavLst>
                                    </p:anim>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4" fill="hold" grpId="0" nodeType="clickEffect">
                                  <p:stCondLst>
                                    <p:cond delay="0"/>
                                  </p:stCondLst>
                                  <p:childTnLst>
                                    <p:set>
                                      <p:cBhvr>
                                        <p:cTn id="173" dur="1" fill="hold">
                                          <p:stCondLst>
                                            <p:cond delay="0"/>
                                          </p:stCondLst>
                                        </p:cTn>
                                        <p:tgtEl>
                                          <p:spTgt spid="488"/>
                                        </p:tgtEl>
                                        <p:attrNameLst>
                                          <p:attrName>style.visibility</p:attrName>
                                        </p:attrNameLst>
                                      </p:cBhvr>
                                      <p:to>
                                        <p:strVal val="visible"/>
                                      </p:to>
                                    </p:set>
                                    <p:animEffect transition="in" filter="wipe(down)">
                                      <p:cBhvr>
                                        <p:cTn id="174" dur="500"/>
                                        <p:tgtEl>
                                          <p:spTgt spid="488"/>
                                        </p:tgtEl>
                                      </p:cBhvr>
                                    </p:animEffect>
                                  </p:childTnLst>
                                </p:cTn>
                              </p:par>
                            </p:childTnLst>
                          </p:cTn>
                        </p:par>
                        <p:par>
                          <p:cTn id="175" fill="hold" nodeType="afterGroup">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487"/>
                                        </p:tgtEl>
                                        <p:attrNameLst>
                                          <p:attrName>style.visibility</p:attrName>
                                        </p:attrNameLst>
                                      </p:cBhvr>
                                      <p:to>
                                        <p:strVal val="visible"/>
                                      </p:to>
                                    </p:set>
                                    <p:animEffect transition="in" filter="wipe(left)">
                                      <p:cBhvr>
                                        <p:cTn id="178" dur="500"/>
                                        <p:tgtEl>
                                          <p:spTgt spid="487"/>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3" presetClass="entr" presetSubtype="16" fill="hold" grpId="0" nodeType="clickEffect">
                                  <p:stCondLst>
                                    <p:cond delay="0"/>
                                  </p:stCondLst>
                                  <p:childTnLst>
                                    <p:set>
                                      <p:cBhvr>
                                        <p:cTn id="182" dur="1" fill="hold">
                                          <p:stCondLst>
                                            <p:cond delay="0"/>
                                          </p:stCondLst>
                                        </p:cTn>
                                        <p:tgtEl>
                                          <p:spTgt spid="489"/>
                                        </p:tgtEl>
                                        <p:attrNameLst>
                                          <p:attrName>style.visibility</p:attrName>
                                        </p:attrNameLst>
                                      </p:cBhvr>
                                      <p:to>
                                        <p:strVal val="visible"/>
                                      </p:to>
                                    </p:set>
                                    <p:anim calcmode="lin" valueType="num">
                                      <p:cBhvr>
                                        <p:cTn id="183" dur="500" fill="hold"/>
                                        <p:tgtEl>
                                          <p:spTgt spid="489"/>
                                        </p:tgtEl>
                                        <p:attrNameLst>
                                          <p:attrName>ppt_w</p:attrName>
                                        </p:attrNameLst>
                                      </p:cBhvr>
                                      <p:tavLst>
                                        <p:tav tm="0">
                                          <p:val>
                                            <p:fltVal val="0"/>
                                          </p:val>
                                        </p:tav>
                                        <p:tav tm="100000">
                                          <p:val>
                                            <p:strVal val="#ppt_w"/>
                                          </p:val>
                                        </p:tav>
                                      </p:tavLst>
                                    </p:anim>
                                    <p:anim calcmode="lin" valueType="num">
                                      <p:cBhvr>
                                        <p:cTn id="184" dur="500" fill="hold"/>
                                        <p:tgtEl>
                                          <p:spTgt spid="489"/>
                                        </p:tgtEl>
                                        <p:attrNameLst>
                                          <p:attrName>ppt_h</p:attrName>
                                        </p:attrNameLst>
                                      </p:cBhvr>
                                      <p:tavLst>
                                        <p:tav tm="0">
                                          <p:val>
                                            <p:fltVal val="0"/>
                                          </p:val>
                                        </p:tav>
                                        <p:tav tm="100000">
                                          <p:val>
                                            <p:strVal val="#ppt_h"/>
                                          </p:val>
                                        </p:tav>
                                      </p:tavLst>
                                    </p:anim>
                                  </p:childTnLst>
                                </p:cTn>
                              </p:par>
                            </p:childTnLst>
                          </p:cTn>
                        </p:par>
                        <p:par>
                          <p:cTn id="185" fill="hold" nodeType="afterGroup">
                            <p:stCondLst>
                              <p:cond delay="500"/>
                            </p:stCondLst>
                            <p:childTnLst>
                              <p:par>
                                <p:cTn id="186" presetID="22" presetClass="entr" presetSubtype="4" fill="hold" grpId="0" nodeType="afterEffect">
                                  <p:stCondLst>
                                    <p:cond delay="0"/>
                                  </p:stCondLst>
                                  <p:childTnLst>
                                    <p:set>
                                      <p:cBhvr>
                                        <p:cTn id="187" dur="1" fill="hold">
                                          <p:stCondLst>
                                            <p:cond delay="0"/>
                                          </p:stCondLst>
                                        </p:cTn>
                                        <p:tgtEl>
                                          <p:spTgt spid="491"/>
                                        </p:tgtEl>
                                        <p:attrNameLst>
                                          <p:attrName>style.visibility</p:attrName>
                                        </p:attrNameLst>
                                      </p:cBhvr>
                                      <p:to>
                                        <p:strVal val="visible"/>
                                      </p:to>
                                    </p:set>
                                    <p:animEffect transition="in" filter="wipe(down)">
                                      <p:cBhvr>
                                        <p:cTn id="188" dur="500"/>
                                        <p:tgtEl>
                                          <p:spTgt spid="491"/>
                                        </p:tgtEl>
                                      </p:cBhvr>
                                    </p:animEffect>
                                  </p:childTnLst>
                                </p:cTn>
                              </p:par>
                            </p:childTnLst>
                          </p:cTn>
                        </p:par>
                        <p:par>
                          <p:cTn id="189" fill="hold" nodeType="afterGroup">
                            <p:stCondLst>
                              <p:cond delay="1000"/>
                            </p:stCondLst>
                            <p:childTnLst>
                              <p:par>
                                <p:cTn id="190" presetID="22" presetClass="entr" presetSubtype="8" fill="hold" grpId="0" nodeType="afterEffect">
                                  <p:stCondLst>
                                    <p:cond delay="0"/>
                                  </p:stCondLst>
                                  <p:childTnLst>
                                    <p:set>
                                      <p:cBhvr>
                                        <p:cTn id="191" dur="1" fill="hold">
                                          <p:stCondLst>
                                            <p:cond delay="0"/>
                                          </p:stCondLst>
                                        </p:cTn>
                                        <p:tgtEl>
                                          <p:spTgt spid="490"/>
                                        </p:tgtEl>
                                        <p:attrNameLst>
                                          <p:attrName>style.visibility</p:attrName>
                                        </p:attrNameLst>
                                      </p:cBhvr>
                                      <p:to>
                                        <p:strVal val="visible"/>
                                      </p:to>
                                    </p:set>
                                    <p:animEffect transition="in" filter="wipe(left)">
                                      <p:cBhvr>
                                        <p:cTn id="192" dur="500"/>
                                        <p:tgtEl>
                                          <p:spTgt spid="490"/>
                                        </p:tgtEl>
                                      </p:cBhvr>
                                    </p:animEffect>
                                  </p:childTnLst>
                                </p:cTn>
                              </p:par>
                            </p:childTnLst>
                          </p:cTn>
                        </p:par>
                        <p:par>
                          <p:cTn id="193" fill="hold" nodeType="afterGroup">
                            <p:stCondLst>
                              <p:cond delay="1500"/>
                            </p:stCondLst>
                            <p:childTnLst>
                              <p:par>
                                <p:cTn id="194" presetID="23" presetClass="entr" presetSubtype="16" fill="hold" grpId="0" nodeType="afterEffect">
                                  <p:stCondLst>
                                    <p:cond delay="0"/>
                                  </p:stCondLst>
                                  <p:childTnLst>
                                    <p:set>
                                      <p:cBhvr>
                                        <p:cTn id="195" dur="1" fill="hold">
                                          <p:stCondLst>
                                            <p:cond delay="0"/>
                                          </p:stCondLst>
                                        </p:cTn>
                                        <p:tgtEl>
                                          <p:spTgt spid="492"/>
                                        </p:tgtEl>
                                        <p:attrNameLst>
                                          <p:attrName>style.visibility</p:attrName>
                                        </p:attrNameLst>
                                      </p:cBhvr>
                                      <p:to>
                                        <p:strVal val="visible"/>
                                      </p:to>
                                    </p:set>
                                    <p:anim calcmode="lin" valueType="num">
                                      <p:cBhvr>
                                        <p:cTn id="196" dur="500" fill="hold"/>
                                        <p:tgtEl>
                                          <p:spTgt spid="492"/>
                                        </p:tgtEl>
                                        <p:attrNameLst>
                                          <p:attrName>ppt_w</p:attrName>
                                        </p:attrNameLst>
                                      </p:cBhvr>
                                      <p:tavLst>
                                        <p:tav tm="0">
                                          <p:val>
                                            <p:fltVal val="0"/>
                                          </p:val>
                                        </p:tav>
                                        <p:tav tm="100000">
                                          <p:val>
                                            <p:strVal val="#ppt_w"/>
                                          </p:val>
                                        </p:tav>
                                      </p:tavLst>
                                    </p:anim>
                                    <p:anim calcmode="lin" valueType="num">
                                      <p:cBhvr>
                                        <p:cTn id="197" dur="500" fill="hold"/>
                                        <p:tgtEl>
                                          <p:spTgt spid="492"/>
                                        </p:tgtEl>
                                        <p:attrNameLst>
                                          <p:attrName>ppt_h</p:attrName>
                                        </p:attrNameLst>
                                      </p:cBhvr>
                                      <p:tavLst>
                                        <p:tav tm="0">
                                          <p:val>
                                            <p:fltVal val="0"/>
                                          </p:val>
                                        </p:tav>
                                        <p:tav tm="100000">
                                          <p:val>
                                            <p:strVal val="#ppt_h"/>
                                          </p:val>
                                        </p:tav>
                                      </p:tavLst>
                                    </p:anim>
                                  </p:childTnLst>
                                </p:cTn>
                              </p:par>
                            </p:childTnLst>
                          </p:cTn>
                        </p:par>
                        <p:par>
                          <p:cTn id="198" fill="hold" nodeType="afterGroup">
                            <p:stCondLst>
                              <p:cond delay="2000"/>
                            </p:stCondLst>
                            <p:childTnLst>
                              <p:par>
                                <p:cTn id="199" presetID="22" presetClass="entr" presetSubtype="4" fill="hold" grpId="0" nodeType="afterEffect">
                                  <p:stCondLst>
                                    <p:cond delay="0"/>
                                  </p:stCondLst>
                                  <p:childTnLst>
                                    <p:set>
                                      <p:cBhvr>
                                        <p:cTn id="200" dur="1" fill="hold">
                                          <p:stCondLst>
                                            <p:cond delay="0"/>
                                          </p:stCondLst>
                                        </p:cTn>
                                        <p:tgtEl>
                                          <p:spTgt spid="494"/>
                                        </p:tgtEl>
                                        <p:attrNameLst>
                                          <p:attrName>style.visibility</p:attrName>
                                        </p:attrNameLst>
                                      </p:cBhvr>
                                      <p:to>
                                        <p:strVal val="visible"/>
                                      </p:to>
                                    </p:set>
                                    <p:animEffect transition="in" filter="wipe(down)">
                                      <p:cBhvr>
                                        <p:cTn id="201" dur="500"/>
                                        <p:tgtEl>
                                          <p:spTgt spid="494"/>
                                        </p:tgtEl>
                                      </p:cBhvr>
                                    </p:animEffect>
                                  </p:childTnLst>
                                </p:cTn>
                              </p:par>
                            </p:childTnLst>
                          </p:cTn>
                        </p:par>
                        <p:par>
                          <p:cTn id="202" fill="hold" nodeType="afterGroup">
                            <p:stCondLst>
                              <p:cond delay="2500"/>
                            </p:stCondLst>
                            <p:childTnLst>
                              <p:par>
                                <p:cTn id="203" presetID="22" presetClass="entr" presetSubtype="8" fill="hold" grpId="0" nodeType="afterEffect">
                                  <p:stCondLst>
                                    <p:cond delay="0"/>
                                  </p:stCondLst>
                                  <p:childTnLst>
                                    <p:set>
                                      <p:cBhvr>
                                        <p:cTn id="204" dur="1" fill="hold">
                                          <p:stCondLst>
                                            <p:cond delay="0"/>
                                          </p:stCondLst>
                                        </p:cTn>
                                        <p:tgtEl>
                                          <p:spTgt spid="493"/>
                                        </p:tgtEl>
                                        <p:attrNameLst>
                                          <p:attrName>style.visibility</p:attrName>
                                        </p:attrNameLst>
                                      </p:cBhvr>
                                      <p:to>
                                        <p:strVal val="visible"/>
                                      </p:to>
                                    </p:set>
                                    <p:animEffect transition="in" filter="wipe(left)">
                                      <p:cBhvr>
                                        <p:cTn id="205" dur="500"/>
                                        <p:tgtEl>
                                          <p:spTgt spid="493"/>
                                        </p:tgtEl>
                                      </p:cBhvr>
                                    </p:animEffect>
                                  </p:childTnLst>
                                </p:cTn>
                              </p:par>
                            </p:childTnLst>
                          </p:cTn>
                        </p:par>
                        <p:par>
                          <p:cTn id="206" fill="hold" nodeType="afterGroup">
                            <p:stCondLst>
                              <p:cond delay="3000"/>
                            </p:stCondLst>
                            <p:childTnLst>
                              <p:par>
                                <p:cTn id="207" presetID="23" presetClass="entr" presetSubtype="16" fill="hold" grpId="0" nodeType="afterEffect">
                                  <p:stCondLst>
                                    <p:cond delay="0"/>
                                  </p:stCondLst>
                                  <p:childTnLst>
                                    <p:set>
                                      <p:cBhvr>
                                        <p:cTn id="208" dur="1" fill="hold">
                                          <p:stCondLst>
                                            <p:cond delay="0"/>
                                          </p:stCondLst>
                                        </p:cTn>
                                        <p:tgtEl>
                                          <p:spTgt spid="495"/>
                                        </p:tgtEl>
                                        <p:attrNameLst>
                                          <p:attrName>style.visibility</p:attrName>
                                        </p:attrNameLst>
                                      </p:cBhvr>
                                      <p:to>
                                        <p:strVal val="visible"/>
                                      </p:to>
                                    </p:set>
                                    <p:anim calcmode="lin" valueType="num">
                                      <p:cBhvr>
                                        <p:cTn id="209" dur="500" fill="hold"/>
                                        <p:tgtEl>
                                          <p:spTgt spid="495"/>
                                        </p:tgtEl>
                                        <p:attrNameLst>
                                          <p:attrName>ppt_w</p:attrName>
                                        </p:attrNameLst>
                                      </p:cBhvr>
                                      <p:tavLst>
                                        <p:tav tm="0">
                                          <p:val>
                                            <p:fltVal val="0"/>
                                          </p:val>
                                        </p:tav>
                                        <p:tav tm="100000">
                                          <p:val>
                                            <p:strVal val="#ppt_w"/>
                                          </p:val>
                                        </p:tav>
                                      </p:tavLst>
                                    </p:anim>
                                    <p:anim calcmode="lin" valueType="num">
                                      <p:cBhvr>
                                        <p:cTn id="210" dur="500" fill="hold"/>
                                        <p:tgtEl>
                                          <p:spTgt spid="495"/>
                                        </p:tgtEl>
                                        <p:attrNameLst>
                                          <p:attrName>ppt_h</p:attrName>
                                        </p:attrNameLst>
                                      </p:cBhvr>
                                      <p:tavLst>
                                        <p:tav tm="0">
                                          <p:val>
                                            <p:fltVal val="0"/>
                                          </p:val>
                                        </p:tav>
                                        <p:tav tm="100000">
                                          <p:val>
                                            <p:strVal val="#ppt_h"/>
                                          </p:val>
                                        </p:tav>
                                      </p:tavLst>
                                    </p:anim>
                                  </p:childTnLst>
                                </p:cTn>
                              </p:par>
                            </p:childTnLst>
                          </p:cTn>
                        </p:par>
                        <p:par>
                          <p:cTn id="211" fill="hold" nodeType="afterGroup">
                            <p:stCondLst>
                              <p:cond delay="3500"/>
                            </p:stCondLst>
                            <p:childTnLst>
                              <p:par>
                                <p:cTn id="212" presetID="22" presetClass="entr" presetSubtype="8" fill="hold" grpId="0" nodeType="afterEffect">
                                  <p:stCondLst>
                                    <p:cond delay="0"/>
                                  </p:stCondLst>
                                  <p:childTnLst>
                                    <p:set>
                                      <p:cBhvr>
                                        <p:cTn id="213" dur="1" fill="hold">
                                          <p:stCondLst>
                                            <p:cond delay="0"/>
                                          </p:stCondLst>
                                        </p:cTn>
                                        <p:tgtEl>
                                          <p:spTgt spid="496"/>
                                        </p:tgtEl>
                                        <p:attrNameLst>
                                          <p:attrName>style.visibility</p:attrName>
                                        </p:attrNameLst>
                                      </p:cBhvr>
                                      <p:to>
                                        <p:strVal val="visible"/>
                                      </p:to>
                                    </p:set>
                                    <p:animEffect transition="in" filter="wipe(left)">
                                      <p:cBhvr>
                                        <p:cTn id="214" dur="500"/>
                                        <p:tgtEl>
                                          <p:spTgt spid="496"/>
                                        </p:tgtEl>
                                      </p:cBhvr>
                                    </p:animEffect>
                                  </p:childTnLst>
                                </p:cTn>
                              </p:par>
                            </p:childTnLst>
                          </p:cTn>
                        </p:par>
                        <p:par>
                          <p:cTn id="215" fill="hold" nodeType="afterGroup">
                            <p:stCondLst>
                              <p:cond delay="4000"/>
                            </p:stCondLst>
                            <p:childTnLst>
                              <p:par>
                                <p:cTn id="216" presetID="22" presetClass="entr" presetSubtype="4" fill="hold" grpId="0" nodeType="afterEffect">
                                  <p:stCondLst>
                                    <p:cond delay="0"/>
                                  </p:stCondLst>
                                  <p:childTnLst>
                                    <p:set>
                                      <p:cBhvr>
                                        <p:cTn id="217" dur="1" fill="hold">
                                          <p:stCondLst>
                                            <p:cond delay="0"/>
                                          </p:stCondLst>
                                        </p:cTn>
                                        <p:tgtEl>
                                          <p:spTgt spid="497"/>
                                        </p:tgtEl>
                                        <p:attrNameLst>
                                          <p:attrName>style.visibility</p:attrName>
                                        </p:attrNameLst>
                                      </p:cBhvr>
                                      <p:to>
                                        <p:strVal val="visible"/>
                                      </p:to>
                                    </p:set>
                                    <p:animEffect transition="in" filter="wipe(down)">
                                      <p:cBhvr>
                                        <p:cTn id="218" dur="500"/>
                                        <p:tgtEl>
                                          <p:spTgt spid="497"/>
                                        </p:tgtEl>
                                      </p:cBhvr>
                                    </p:animEffect>
                                  </p:childTnLst>
                                </p:cTn>
                              </p:par>
                            </p:childTnLst>
                          </p:cTn>
                        </p:par>
                        <p:par>
                          <p:cTn id="219" fill="hold" nodeType="afterGroup">
                            <p:stCondLst>
                              <p:cond delay="4500"/>
                            </p:stCondLst>
                            <p:childTnLst>
                              <p:par>
                                <p:cTn id="220" presetID="23" presetClass="entr" presetSubtype="16" fill="hold" grpId="0" nodeType="afterEffect">
                                  <p:stCondLst>
                                    <p:cond delay="0"/>
                                  </p:stCondLst>
                                  <p:childTnLst>
                                    <p:set>
                                      <p:cBhvr>
                                        <p:cTn id="221" dur="1" fill="hold">
                                          <p:stCondLst>
                                            <p:cond delay="0"/>
                                          </p:stCondLst>
                                        </p:cTn>
                                        <p:tgtEl>
                                          <p:spTgt spid="498"/>
                                        </p:tgtEl>
                                        <p:attrNameLst>
                                          <p:attrName>style.visibility</p:attrName>
                                        </p:attrNameLst>
                                      </p:cBhvr>
                                      <p:to>
                                        <p:strVal val="visible"/>
                                      </p:to>
                                    </p:set>
                                    <p:anim calcmode="lin" valueType="num">
                                      <p:cBhvr>
                                        <p:cTn id="222" dur="500" fill="hold"/>
                                        <p:tgtEl>
                                          <p:spTgt spid="498"/>
                                        </p:tgtEl>
                                        <p:attrNameLst>
                                          <p:attrName>ppt_w</p:attrName>
                                        </p:attrNameLst>
                                      </p:cBhvr>
                                      <p:tavLst>
                                        <p:tav tm="0">
                                          <p:val>
                                            <p:fltVal val="0"/>
                                          </p:val>
                                        </p:tav>
                                        <p:tav tm="100000">
                                          <p:val>
                                            <p:strVal val="#ppt_w"/>
                                          </p:val>
                                        </p:tav>
                                      </p:tavLst>
                                    </p:anim>
                                    <p:anim calcmode="lin" valueType="num">
                                      <p:cBhvr>
                                        <p:cTn id="223" dur="500" fill="hold"/>
                                        <p:tgtEl>
                                          <p:spTgt spid="498"/>
                                        </p:tgtEl>
                                        <p:attrNameLst>
                                          <p:attrName>ppt_h</p:attrName>
                                        </p:attrNameLst>
                                      </p:cBhvr>
                                      <p:tavLst>
                                        <p:tav tm="0">
                                          <p:val>
                                            <p:fltVal val="0"/>
                                          </p:val>
                                        </p:tav>
                                        <p:tav tm="100000">
                                          <p:val>
                                            <p:strVal val="#ppt_h"/>
                                          </p:val>
                                        </p:tav>
                                      </p:tavLst>
                                    </p:anim>
                                  </p:childTnLst>
                                </p:cTn>
                              </p:par>
                            </p:childTnLst>
                          </p:cTn>
                        </p:par>
                        <p:par>
                          <p:cTn id="224" fill="hold" nodeType="afterGroup">
                            <p:stCondLst>
                              <p:cond delay="5000"/>
                            </p:stCondLst>
                            <p:childTnLst>
                              <p:par>
                                <p:cTn id="225" presetID="22" presetClass="entr" presetSubtype="8" fill="hold" grpId="0" nodeType="afterEffect">
                                  <p:stCondLst>
                                    <p:cond delay="0"/>
                                  </p:stCondLst>
                                  <p:childTnLst>
                                    <p:set>
                                      <p:cBhvr>
                                        <p:cTn id="226" dur="1" fill="hold">
                                          <p:stCondLst>
                                            <p:cond delay="0"/>
                                          </p:stCondLst>
                                        </p:cTn>
                                        <p:tgtEl>
                                          <p:spTgt spid="499"/>
                                        </p:tgtEl>
                                        <p:attrNameLst>
                                          <p:attrName>style.visibility</p:attrName>
                                        </p:attrNameLst>
                                      </p:cBhvr>
                                      <p:to>
                                        <p:strVal val="visible"/>
                                      </p:to>
                                    </p:set>
                                    <p:animEffect transition="in" filter="wipe(left)">
                                      <p:cBhvr>
                                        <p:cTn id="227" dur="500"/>
                                        <p:tgtEl>
                                          <p:spTgt spid="499"/>
                                        </p:tgtEl>
                                      </p:cBhvr>
                                    </p:animEffect>
                                  </p:childTnLst>
                                </p:cTn>
                              </p:par>
                            </p:childTnLst>
                          </p:cTn>
                        </p:par>
                        <p:par>
                          <p:cTn id="228" fill="hold" nodeType="afterGroup">
                            <p:stCondLst>
                              <p:cond delay="5500"/>
                            </p:stCondLst>
                            <p:childTnLst>
                              <p:par>
                                <p:cTn id="229" presetID="22" presetClass="entr" presetSubtype="4" fill="hold" grpId="0" nodeType="afterEffect">
                                  <p:stCondLst>
                                    <p:cond delay="0"/>
                                  </p:stCondLst>
                                  <p:childTnLst>
                                    <p:set>
                                      <p:cBhvr>
                                        <p:cTn id="230" dur="1" fill="hold">
                                          <p:stCondLst>
                                            <p:cond delay="0"/>
                                          </p:stCondLst>
                                        </p:cTn>
                                        <p:tgtEl>
                                          <p:spTgt spid="500"/>
                                        </p:tgtEl>
                                        <p:attrNameLst>
                                          <p:attrName>style.visibility</p:attrName>
                                        </p:attrNameLst>
                                      </p:cBhvr>
                                      <p:to>
                                        <p:strVal val="visible"/>
                                      </p:to>
                                    </p:set>
                                    <p:animEffect transition="in" filter="wipe(down)">
                                      <p:cBhvr>
                                        <p:cTn id="231" dur="500"/>
                                        <p:tgtEl>
                                          <p:spTgt spid="500"/>
                                        </p:tgtEl>
                                      </p:cBhvr>
                                    </p:animEffect>
                                  </p:childTnLst>
                                </p:cTn>
                              </p:par>
                            </p:childTnLst>
                          </p:cTn>
                        </p:par>
                        <p:par>
                          <p:cTn id="232" fill="hold" nodeType="afterGroup">
                            <p:stCondLst>
                              <p:cond delay="6000"/>
                            </p:stCondLst>
                            <p:childTnLst>
                              <p:par>
                                <p:cTn id="233" presetID="23" presetClass="entr" presetSubtype="16" fill="hold" grpId="0" nodeType="afterEffect">
                                  <p:stCondLst>
                                    <p:cond delay="0"/>
                                  </p:stCondLst>
                                  <p:childTnLst>
                                    <p:set>
                                      <p:cBhvr>
                                        <p:cTn id="234" dur="1" fill="hold">
                                          <p:stCondLst>
                                            <p:cond delay="0"/>
                                          </p:stCondLst>
                                        </p:cTn>
                                        <p:tgtEl>
                                          <p:spTgt spid="501"/>
                                        </p:tgtEl>
                                        <p:attrNameLst>
                                          <p:attrName>style.visibility</p:attrName>
                                        </p:attrNameLst>
                                      </p:cBhvr>
                                      <p:to>
                                        <p:strVal val="visible"/>
                                      </p:to>
                                    </p:set>
                                    <p:anim calcmode="lin" valueType="num">
                                      <p:cBhvr>
                                        <p:cTn id="235" dur="500" fill="hold"/>
                                        <p:tgtEl>
                                          <p:spTgt spid="501"/>
                                        </p:tgtEl>
                                        <p:attrNameLst>
                                          <p:attrName>ppt_w</p:attrName>
                                        </p:attrNameLst>
                                      </p:cBhvr>
                                      <p:tavLst>
                                        <p:tav tm="0">
                                          <p:val>
                                            <p:fltVal val="0"/>
                                          </p:val>
                                        </p:tav>
                                        <p:tav tm="100000">
                                          <p:val>
                                            <p:strVal val="#ppt_w"/>
                                          </p:val>
                                        </p:tav>
                                      </p:tavLst>
                                    </p:anim>
                                    <p:anim calcmode="lin" valueType="num">
                                      <p:cBhvr>
                                        <p:cTn id="236" dur="500" fill="hold"/>
                                        <p:tgtEl>
                                          <p:spTgt spid="501"/>
                                        </p:tgtEl>
                                        <p:attrNameLst>
                                          <p:attrName>ppt_h</p:attrName>
                                        </p:attrNameLst>
                                      </p:cBhvr>
                                      <p:tavLst>
                                        <p:tav tm="0">
                                          <p:val>
                                            <p:fltVal val="0"/>
                                          </p:val>
                                        </p:tav>
                                        <p:tav tm="100000">
                                          <p:val>
                                            <p:strVal val="#ppt_h"/>
                                          </p:val>
                                        </p:tav>
                                      </p:tavLst>
                                    </p:anim>
                                  </p:childTnLst>
                                </p:cTn>
                              </p:par>
                            </p:childTnLst>
                          </p:cTn>
                        </p:par>
                        <p:par>
                          <p:cTn id="237" fill="hold" nodeType="afterGroup">
                            <p:stCondLst>
                              <p:cond delay="6500"/>
                            </p:stCondLst>
                            <p:childTnLst>
                              <p:par>
                                <p:cTn id="238" presetID="22" presetClass="entr" presetSubtype="8" fill="hold" grpId="0" nodeType="afterEffect">
                                  <p:stCondLst>
                                    <p:cond delay="0"/>
                                  </p:stCondLst>
                                  <p:childTnLst>
                                    <p:set>
                                      <p:cBhvr>
                                        <p:cTn id="239" dur="1" fill="hold">
                                          <p:stCondLst>
                                            <p:cond delay="0"/>
                                          </p:stCondLst>
                                        </p:cTn>
                                        <p:tgtEl>
                                          <p:spTgt spid="502"/>
                                        </p:tgtEl>
                                        <p:attrNameLst>
                                          <p:attrName>style.visibility</p:attrName>
                                        </p:attrNameLst>
                                      </p:cBhvr>
                                      <p:to>
                                        <p:strVal val="visible"/>
                                      </p:to>
                                    </p:set>
                                    <p:animEffect transition="in" filter="wipe(left)">
                                      <p:cBhvr>
                                        <p:cTn id="240" dur="500"/>
                                        <p:tgtEl>
                                          <p:spTgt spid="502"/>
                                        </p:tgtEl>
                                      </p:cBhvr>
                                    </p:animEffect>
                                  </p:childTnLst>
                                </p:cTn>
                              </p:par>
                            </p:childTnLst>
                          </p:cTn>
                        </p:par>
                        <p:par>
                          <p:cTn id="241" fill="hold" nodeType="afterGroup">
                            <p:stCondLst>
                              <p:cond delay="7000"/>
                            </p:stCondLst>
                            <p:childTnLst>
                              <p:par>
                                <p:cTn id="242" presetID="22" presetClass="entr" presetSubtype="4" fill="hold" grpId="0" nodeType="afterEffect">
                                  <p:stCondLst>
                                    <p:cond delay="0"/>
                                  </p:stCondLst>
                                  <p:childTnLst>
                                    <p:set>
                                      <p:cBhvr>
                                        <p:cTn id="243" dur="1" fill="hold">
                                          <p:stCondLst>
                                            <p:cond delay="0"/>
                                          </p:stCondLst>
                                        </p:cTn>
                                        <p:tgtEl>
                                          <p:spTgt spid="503"/>
                                        </p:tgtEl>
                                        <p:attrNameLst>
                                          <p:attrName>style.visibility</p:attrName>
                                        </p:attrNameLst>
                                      </p:cBhvr>
                                      <p:to>
                                        <p:strVal val="visible"/>
                                      </p:to>
                                    </p:set>
                                    <p:animEffect transition="in" filter="wipe(down)">
                                      <p:cBhvr>
                                        <p:cTn id="244" dur="500"/>
                                        <p:tgtEl>
                                          <p:spTgt spid="503"/>
                                        </p:tgtEl>
                                      </p:cBhvr>
                                    </p:animEffect>
                                  </p:childTnLst>
                                </p:cTn>
                              </p:par>
                            </p:childTnLst>
                          </p:cTn>
                        </p:par>
                        <p:par>
                          <p:cTn id="245" fill="hold" nodeType="afterGroup">
                            <p:stCondLst>
                              <p:cond delay="7500"/>
                            </p:stCondLst>
                            <p:childTnLst>
                              <p:par>
                                <p:cTn id="246" presetID="23" presetClass="entr" presetSubtype="16" fill="hold" grpId="0" nodeType="afterEffect">
                                  <p:stCondLst>
                                    <p:cond delay="0"/>
                                  </p:stCondLst>
                                  <p:childTnLst>
                                    <p:set>
                                      <p:cBhvr>
                                        <p:cTn id="247" dur="1" fill="hold">
                                          <p:stCondLst>
                                            <p:cond delay="0"/>
                                          </p:stCondLst>
                                        </p:cTn>
                                        <p:tgtEl>
                                          <p:spTgt spid="504"/>
                                        </p:tgtEl>
                                        <p:attrNameLst>
                                          <p:attrName>style.visibility</p:attrName>
                                        </p:attrNameLst>
                                      </p:cBhvr>
                                      <p:to>
                                        <p:strVal val="visible"/>
                                      </p:to>
                                    </p:set>
                                    <p:anim calcmode="lin" valueType="num">
                                      <p:cBhvr>
                                        <p:cTn id="248" dur="500" fill="hold"/>
                                        <p:tgtEl>
                                          <p:spTgt spid="504"/>
                                        </p:tgtEl>
                                        <p:attrNameLst>
                                          <p:attrName>ppt_w</p:attrName>
                                        </p:attrNameLst>
                                      </p:cBhvr>
                                      <p:tavLst>
                                        <p:tav tm="0">
                                          <p:val>
                                            <p:fltVal val="0"/>
                                          </p:val>
                                        </p:tav>
                                        <p:tav tm="100000">
                                          <p:val>
                                            <p:strVal val="#ppt_w"/>
                                          </p:val>
                                        </p:tav>
                                      </p:tavLst>
                                    </p:anim>
                                    <p:anim calcmode="lin" valueType="num">
                                      <p:cBhvr>
                                        <p:cTn id="249" dur="500" fill="hold"/>
                                        <p:tgtEl>
                                          <p:spTgt spid="504"/>
                                        </p:tgtEl>
                                        <p:attrNameLst>
                                          <p:attrName>ppt_h</p:attrName>
                                        </p:attrNameLst>
                                      </p:cBhvr>
                                      <p:tavLst>
                                        <p:tav tm="0">
                                          <p:val>
                                            <p:fltVal val="0"/>
                                          </p:val>
                                        </p:tav>
                                        <p:tav tm="100000">
                                          <p:val>
                                            <p:strVal val="#ppt_h"/>
                                          </p:val>
                                        </p:tav>
                                      </p:tavLst>
                                    </p:anim>
                                  </p:childTnLst>
                                </p:cTn>
                              </p:par>
                            </p:childTnLst>
                          </p:cTn>
                        </p:par>
                        <p:par>
                          <p:cTn id="250" fill="hold" nodeType="afterGroup">
                            <p:stCondLst>
                              <p:cond delay="8000"/>
                            </p:stCondLst>
                            <p:childTnLst>
                              <p:par>
                                <p:cTn id="251" presetID="23" presetClass="entr" presetSubtype="16" fill="hold" grpId="0" nodeType="afterEffect">
                                  <p:stCondLst>
                                    <p:cond delay="0"/>
                                  </p:stCondLst>
                                  <p:childTnLst>
                                    <p:set>
                                      <p:cBhvr>
                                        <p:cTn id="252" dur="1" fill="hold">
                                          <p:stCondLst>
                                            <p:cond delay="0"/>
                                          </p:stCondLst>
                                        </p:cTn>
                                        <p:tgtEl>
                                          <p:spTgt spid="505"/>
                                        </p:tgtEl>
                                        <p:attrNameLst>
                                          <p:attrName>style.visibility</p:attrName>
                                        </p:attrNameLst>
                                      </p:cBhvr>
                                      <p:to>
                                        <p:strVal val="visible"/>
                                      </p:to>
                                    </p:set>
                                    <p:anim calcmode="lin" valueType="num">
                                      <p:cBhvr>
                                        <p:cTn id="253" dur="500" fill="hold"/>
                                        <p:tgtEl>
                                          <p:spTgt spid="505"/>
                                        </p:tgtEl>
                                        <p:attrNameLst>
                                          <p:attrName>ppt_w</p:attrName>
                                        </p:attrNameLst>
                                      </p:cBhvr>
                                      <p:tavLst>
                                        <p:tav tm="0">
                                          <p:val>
                                            <p:fltVal val="0"/>
                                          </p:val>
                                        </p:tav>
                                        <p:tav tm="100000">
                                          <p:val>
                                            <p:strVal val="#ppt_w"/>
                                          </p:val>
                                        </p:tav>
                                      </p:tavLst>
                                    </p:anim>
                                    <p:anim calcmode="lin" valueType="num">
                                      <p:cBhvr>
                                        <p:cTn id="254" dur="500" fill="hold"/>
                                        <p:tgtEl>
                                          <p:spTgt spid="505"/>
                                        </p:tgtEl>
                                        <p:attrNameLst>
                                          <p:attrName>ppt_h</p:attrName>
                                        </p:attrNameLst>
                                      </p:cBhvr>
                                      <p:tavLst>
                                        <p:tav tm="0">
                                          <p:val>
                                            <p:fltVal val="0"/>
                                          </p:val>
                                        </p:tav>
                                        <p:tav tm="100000">
                                          <p:val>
                                            <p:strVal val="#ppt_h"/>
                                          </p:val>
                                        </p:tav>
                                      </p:tavLst>
                                    </p:anim>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2" presetClass="entr" presetSubtype="1" fill="hold" nodeType="clickEffect">
                                  <p:stCondLst>
                                    <p:cond delay="0"/>
                                  </p:stCondLst>
                                  <p:childTnLst>
                                    <p:set>
                                      <p:cBhvr>
                                        <p:cTn id="258" dur="1" fill="hold">
                                          <p:stCondLst>
                                            <p:cond delay="0"/>
                                          </p:stCondLst>
                                        </p:cTn>
                                        <p:tgtEl>
                                          <p:spTgt spid="509"/>
                                        </p:tgtEl>
                                        <p:attrNameLst>
                                          <p:attrName>style.visibility</p:attrName>
                                        </p:attrNameLst>
                                      </p:cBhvr>
                                      <p:to>
                                        <p:strVal val="visible"/>
                                      </p:to>
                                    </p:set>
                                    <p:animEffect transition="in" filter="wipe(up)">
                                      <p:cBhvr>
                                        <p:cTn id="259"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16" grpId="0"/>
      <p:bldP spid="5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990600"/>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600" b="1" i="1" u="sng">
                <a:solidFill>
                  <a:schemeClr val="accent2"/>
                </a:solidFill>
                <a:latin typeface="Times New Roman" panose="02020603050405020304" pitchFamily="18" charset="0"/>
              </a:rPr>
              <a:t>C1</a:t>
            </a:r>
            <a:r>
              <a:rPr lang="en-US" sz="2600" b="1" i="1">
                <a:solidFill>
                  <a:schemeClr val="accent2"/>
                </a:solidFill>
                <a:latin typeface="Times New Roman" panose="02020603050405020304" pitchFamily="18" charset="0"/>
              </a:rPr>
              <a:t>:</a:t>
            </a:r>
          </a:p>
        </p:txBody>
      </p:sp>
      <p:sp>
        <p:nvSpPr>
          <p:cNvPr id="13315" name="Text Box 3"/>
          <p:cNvSpPr txBox="1">
            <a:spLocks noChangeArrowheads="1"/>
          </p:cNvSpPr>
          <p:nvPr/>
        </p:nvSpPr>
        <p:spPr bwMode="auto">
          <a:xfrm>
            <a:off x="0" y="15113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u="sng">
                <a:solidFill>
                  <a:schemeClr val="accent2"/>
                </a:solidFill>
                <a:latin typeface="Times New Roman" panose="02020603050405020304" pitchFamily="18" charset="0"/>
              </a:rPr>
              <a:t>C2, C3</a:t>
            </a:r>
            <a:r>
              <a:rPr lang="en-US" sz="2400" b="1" i="1">
                <a:solidFill>
                  <a:schemeClr val="accent2"/>
                </a:solidFill>
                <a:latin typeface="Times New Roman" panose="02020603050405020304" pitchFamily="18" charset="0"/>
              </a:rPr>
              <a:t>: </a:t>
            </a:r>
          </a:p>
        </p:txBody>
      </p:sp>
      <p:sp>
        <p:nvSpPr>
          <p:cNvPr id="13316" name="Text Box 4"/>
          <p:cNvSpPr txBox="1">
            <a:spLocks noChangeArrowheads="1"/>
          </p:cNvSpPr>
          <p:nvPr/>
        </p:nvSpPr>
        <p:spPr bwMode="auto">
          <a:xfrm>
            <a:off x="952500" y="990600"/>
            <a:ext cx="6629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600" b="1">
                <a:latin typeface="Times New Roman" panose="02020603050405020304" pitchFamily="18" charset="0"/>
              </a:rPr>
              <a:t>đến </a:t>
            </a:r>
            <a:r>
              <a:rPr lang="en-US" sz="2600" b="1">
                <a:solidFill>
                  <a:srgbClr val="FF0000"/>
                </a:solidFill>
                <a:latin typeface="Times New Roman" panose="02020603050405020304" pitchFamily="18" charset="0"/>
              </a:rPr>
              <a:t>80</a:t>
            </a:r>
            <a:r>
              <a:rPr lang="en-US" sz="2600" b="1" baseline="30000">
                <a:solidFill>
                  <a:srgbClr val="FF0000"/>
                </a:solidFill>
                <a:latin typeface="Times New Roman" panose="02020603050405020304" pitchFamily="18" charset="0"/>
              </a:rPr>
              <a:t>0</a:t>
            </a:r>
            <a:r>
              <a:rPr lang="en-US" sz="2600" b="1">
                <a:solidFill>
                  <a:srgbClr val="FF0000"/>
                </a:solidFill>
                <a:latin typeface="Times New Roman" panose="02020603050405020304" pitchFamily="18" charset="0"/>
              </a:rPr>
              <a:t> C</a:t>
            </a:r>
            <a:r>
              <a:rPr lang="en-US" sz="2600" b="1">
                <a:latin typeface="Times New Roman" panose="02020603050405020304" pitchFamily="18" charset="0"/>
              </a:rPr>
              <a:t> băng phiến bắt đầu đông đặc</a:t>
            </a:r>
          </a:p>
        </p:txBody>
      </p:sp>
      <p:graphicFrame>
        <p:nvGraphicFramePr>
          <p:cNvPr id="13317" name="Group 5"/>
          <p:cNvGraphicFramePr>
            <a:graphicFrameLocks noGrp="1"/>
          </p:cNvGraphicFramePr>
          <p:nvPr/>
        </p:nvGraphicFramePr>
        <p:xfrm>
          <a:off x="152400" y="2286000"/>
          <a:ext cx="8801100" cy="3987800"/>
        </p:xfrm>
        <a:graphic>
          <a:graphicData uri="http://schemas.openxmlformats.org/drawingml/2006/table">
            <a:tbl>
              <a:tblPr/>
              <a:tblGrid>
                <a:gridCol w="2667000"/>
                <a:gridCol w="2247900"/>
                <a:gridCol w="1981200"/>
                <a:gridCol w="1905000"/>
              </a:tblGrid>
              <a:tr h="736600">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128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34"/>
          <p:cNvGrpSpPr>
            <a:grpSpLocks/>
          </p:cNvGrpSpPr>
          <p:nvPr/>
        </p:nvGrpSpPr>
        <p:grpSpPr bwMode="auto">
          <a:xfrm>
            <a:off x="82550" y="2306638"/>
            <a:ext cx="8966200" cy="3789362"/>
            <a:chOff x="52" y="1453"/>
            <a:chExt cx="5648" cy="2387"/>
          </a:xfrm>
        </p:grpSpPr>
        <p:sp>
          <p:nvSpPr>
            <p:cNvPr id="20525" name="Text Box 35"/>
            <p:cNvSpPr txBox="1">
              <a:spLocks noChangeArrowheads="1"/>
            </p:cNvSpPr>
            <p:nvPr/>
          </p:nvSpPr>
          <p:spPr bwMode="auto">
            <a:xfrm>
              <a:off x="210" y="1685"/>
              <a:ext cx="15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a:solidFill>
                    <a:srgbClr val="FF3300"/>
                  </a:solidFill>
                  <a:latin typeface="Times New Roman" panose="02020603050405020304" pitchFamily="18" charset="0"/>
                </a:rPr>
                <a:t>Thời gian</a:t>
              </a:r>
            </a:p>
          </p:txBody>
        </p:sp>
        <p:sp>
          <p:nvSpPr>
            <p:cNvPr id="20526" name="Text Box 36"/>
            <p:cNvSpPr txBox="1">
              <a:spLocks noChangeArrowheads="1"/>
            </p:cNvSpPr>
            <p:nvPr/>
          </p:nvSpPr>
          <p:spPr bwMode="auto">
            <a:xfrm>
              <a:off x="3047" y="1453"/>
              <a:ext cx="182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a:solidFill>
                    <a:srgbClr val="FF3300"/>
                  </a:solidFill>
                  <a:latin typeface="Times New Roman" panose="02020603050405020304" pitchFamily="18" charset="0"/>
                </a:rPr>
                <a:t>Yêu cầu </a:t>
              </a:r>
            </a:p>
          </p:txBody>
        </p:sp>
        <p:sp>
          <p:nvSpPr>
            <p:cNvPr id="20527" name="Text Box 37"/>
            <p:cNvSpPr txBox="1">
              <a:spLocks noChangeArrowheads="1"/>
            </p:cNvSpPr>
            <p:nvPr/>
          </p:nvSpPr>
          <p:spPr bwMode="auto">
            <a:xfrm>
              <a:off x="74" y="2549"/>
              <a:ext cx="176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200" b="1">
                  <a:latin typeface="Times New Roman" panose="02020603050405020304" pitchFamily="18" charset="0"/>
                </a:rPr>
                <a:t>Từ phút 0 đến thứ 4</a:t>
              </a:r>
            </a:p>
          </p:txBody>
        </p:sp>
        <p:sp>
          <p:nvSpPr>
            <p:cNvPr id="20528" name="Text Box 38"/>
            <p:cNvSpPr txBox="1">
              <a:spLocks noChangeArrowheads="1"/>
            </p:cNvSpPr>
            <p:nvPr/>
          </p:nvSpPr>
          <p:spPr bwMode="auto">
            <a:xfrm>
              <a:off x="52" y="3111"/>
              <a:ext cx="176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200" b="1">
                  <a:latin typeface="Times New Roman" panose="02020603050405020304" pitchFamily="18" charset="0"/>
                </a:rPr>
                <a:t>Từ phút 4 đến thứ 7</a:t>
              </a:r>
            </a:p>
          </p:txBody>
        </p:sp>
        <p:sp>
          <p:nvSpPr>
            <p:cNvPr id="20529" name="Text Box 39"/>
            <p:cNvSpPr txBox="1">
              <a:spLocks noChangeArrowheads="1"/>
            </p:cNvSpPr>
            <p:nvPr/>
          </p:nvSpPr>
          <p:spPr bwMode="auto">
            <a:xfrm>
              <a:off x="60" y="3571"/>
              <a:ext cx="176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200" b="1">
                  <a:latin typeface="Times New Roman" panose="02020603050405020304" pitchFamily="18" charset="0"/>
                </a:rPr>
                <a:t>Từ phút 7 đến thứ 15</a:t>
              </a:r>
            </a:p>
          </p:txBody>
        </p:sp>
        <p:sp>
          <p:nvSpPr>
            <p:cNvPr id="20530" name="Text Box 40"/>
            <p:cNvSpPr txBox="1">
              <a:spLocks noChangeArrowheads="1"/>
            </p:cNvSpPr>
            <p:nvPr/>
          </p:nvSpPr>
          <p:spPr bwMode="auto">
            <a:xfrm>
              <a:off x="1920" y="1925"/>
              <a:ext cx="121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b="1">
                  <a:latin typeface="Times New Roman" panose="02020603050405020304" pitchFamily="18" charset="0"/>
                </a:rPr>
                <a:t>Dạng đường</a:t>
              </a:r>
            </a:p>
            <a:p>
              <a:pPr eaLnBrk="1" hangingPunct="1"/>
              <a:r>
                <a:rPr lang="en-US" b="1">
                  <a:latin typeface="Times New Roman" panose="02020603050405020304" pitchFamily="18" charset="0"/>
                </a:rPr>
                <a:t> biểu diễn</a:t>
              </a:r>
            </a:p>
          </p:txBody>
        </p:sp>
        <p:sp>
          <p:nvSpPr>
            <p:cNvPr id="20531" name="Text Box 41"/>
            <p:cNvSpPr txBox="1">
              <a:spLocks noChangeArrowheads="1"/>
            </p:cNvSpPr>
            <p:nvPr/>
          </p:nvSpPr>
          <p:spPr bwMode="auto">
            <a:xfrm>
              <a:off x="3146" y="1910"/>
              <a:ext cx="131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b="1">
                  <a:latin typeface="Times New Roman" panose="02020603050405020304" pitchFamily="18" charset="0"/>
                  <a:cs typeface="Times New Roman" panose="02020603050405020304" pitchFamily="18" charset="0"/>
                </a:rPr>
                <a:t>Sự thay đổi nhiệt độ của băng phiến </a:t>
              </a:r>
            </a:p>
          </p:txBody>
        </p:sp>
        <p:sp>
          <p:nvSpPr>
            <p:cNvPr id="20532" name="Text Box 42"/>
            <p:cNvSpPr txBox="1">
              <a:spLocks noChangeArrowheads="1"/>
            </p:cNvSpPr>
            <p:nvPr/>
          </p:nvSpPr>
          <p:spPr bwMode="auto">
            <a:xfrm>
              <a:off x="4308" y="1938"/>
              <a:ext cx="139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b="1">
                  <a:latin typeface="Times New Roman" panose="02020603050405020304" pitchFamily="18" charset="0"/>
                  <a:cs typeface="Times New Roman" panose="02020603050405020304" pitchFamily="18" charset="0"/>
                </a:rPr>
                <a:t>Thể của băng </a:t>
              </a:r>
            </a:p>
            <a:p>
              <a:pPr eaLnBrk="1" hangingPunct="1"/>
              <a:r>
                <a:rPr lang="en-US" b="1">
                  <a:latin typeface="Times New Roman" panose="02020603050405020304" pitchFamily="18" charset="0"/>
                  <a:cs typeface="Times New Roman" panose="02020603050405020304" pitchFamily="18" charset="0"/>
                </a:rPr>
                <a:t>Phiến</a:t>
              </a:r>
            </a:p>
          </p:txBody>
        </p:sp>
      </p:grpSp>
      <p:sp>
        <p:nvSpPr>
          <p:cNvPr id="13355" name="Text Box 43" descr="Pink tissue paper"/>
          <p:cNvSpPr txBox="1">
            <a:spLocks noChangeArrowheads="1"/>
          </p:cNvSpPr>
          <p:nvPr/>
        </p:nvSpPr>
        <p:spPr bwMode="auto">
          <a:xfrm>
            <a:off x="2743200" y="115888"/>
            <a:ext cx="4038600" cy="646112"/>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600" b="1" i="1">
                <a:solidFill>
                  <a:schemeClr val="accent2"/>
                </a:solidFill>
                <a:latin typeface="Times New Roman" panose="02020603050405020304" pitchFamily="18" charset="0"/>
                <a:cs typeface="Times New Roman" panose="02020603050405020304" pitchFamily="18" charset="0"/>
              </a:rPr>
              <a:t>Kết quả thảo luận</a:t>
            </a:r>
          </a:p>
        </p:txBody>
      </p:sp>
      <p:sp>
        <p:nvSpPr>
          <p:cNvPr id="13356" name="Text Box 44"/>
          <p:cNvSpPr txBox="1">
            <a:spLocks noChangeArrowheads="1"/>
          </p:cNvSpPr>
          <p:nvPr/>
        </p:nvSpPr>
        <p:spPr bwMode="auto">
          <a:xfrm>
            <a:off x="3048000" y="38862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latin typeface="Times New Roman" panose="02020603050405020304" pitchFamily="18" charset="0"/>
                <a:cs typeface="Times New Roman" panose="02020603050405020304" pitchFamily="18" charset="0"/>
              </a:rPr>
              <a:t>Nằm nghiêng</a:t>
            </a:r>
          </a:p>
        </p:txBody>
      </p:sp>
      <p:sp>
        <p:nvSpPr>
          <p:cNvPr id="13357" name="Text Box 45"/>
          <p:cNvSpPr txBox="1">
            <a:spLocks noChangeArrowheads="1"/>
          </p:cNvSpPr>
          <p:nvPr/>
        </p:nvSpPr>
        <p:spPr bwMode="auto">
          <a:xfrm>
            <a:off x="5181600" y="3962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latin typeface="Times New Roman" panose="02020603050405020304" pitchFamily="18" charset="0"/>
                <a:cs typeface="Times New Roman" panose="02020603050405020304" pitchFamily="18" charset="0"/>
              </a:rPr>
              <a:t>Giảm</a:t>
            </a:r>
          </a:p>
        </p:txBody>
      </p:sp>
      <p:sp>
        <p:nvSpPr>
          <p:cNvPr id="13358" name="Text Box 46"/>
          <p:cNvSpPr txBox="1">
            <a:spLocks noChangeArrowheads="1"/>
          </p:cNvSpPr>
          <p:nvPr/>
        </p:nvSpPr>
        <p:spPr bwMode="auto">
          <a:xfrm>
            <a:off x="7239000" y="3962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latin typeface="Times New Roman" panose="02020603050405020304" pitchFamily="18" charset="0"/>
                <a:cs typeface="Times New Roman" panose="02020603050405020304" pitchFamily="18" charset="0"/>
              </a:rPr>
              <a:t>Lỏng</a:t>
            </a:r>
          </a:p>
        </p:txBody>
      </p:sp>
      <p:sp>
        <p:nvSpPr>
          <p:cNvPr id="13359" name="Text Box 47"/>
          <p:cNvSpPr txBox="1">
            <a:spLocks noChangeArrowheads="1"/>
          </p:cNvSpPr>
          <p:nvPr/>
        </p:nvSpPr>
        <p:spPr bwMode="auto">
          <a:xfrm>
            <a:off x="2819400" y="48006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Nằm ngang</a:t>
            </a:r>
          </a:p>
        </p:txBody>
      </p:sp>
      <p:sp>
        <p:nvSpPr>
          <p:cNvPr id="13360" name="Text Box 48"/>
          <p:cNvSpPr txBox="1">
            <a:spLocks noChangeArrowheads="1"/>
          </p:cNvSpPr>
          <p:nvPr/>
        </p:nvSpPr>
        <p:spPr bwMode="auto">
          <a:xfrm>
            <a:off x="4927600" y="48006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Không thay đổi</a:t>
            </a:r>
          </a:p>
        </p:txBody>
      </p:sp>
      <p:sp>
        <p:nvSpPr>
          <p:cNvPr id="13361" name="Text Box 49"/>
          <p:cNvSpPr txBox="1">
            <a:spLocks noChangeArrowheads="1"/>
          </p:cNvSpPr>
          <p:nvPr/>
        </p:nvSpPr>
        <p:spPr bwMode="auto">
          <a:xfrm>
            <a:off x="6934200" y="48006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Lỏng và rắn</a:t>
            </a:r>
          </a:p>
        </p:txBody>
      </p:sp>
      <p:sp>
        <p:nvSpPr>
          <p:cNvPr id="13362" name="Text Box 50"/>
          <p:cNvSpPr txBox="1">
            <a:spLocks noChangeArrowheads="1"/>
          </p:cNvSpPr>
          <p:nvPr/>
        </p:nvSpPr>
        <p:spPr bwMode="auto">
          <a:xfrm>
            <a:off x="3048000" y="5562600"/>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latin typeface="Times New Roman" panose="02020603050405020304" pitchFamily="18" charset="0"/>
                <a:cs typeface="Times New Roman" panose="02020603050405020304" pitchFamily="18" charset="0"/>
              </a:rPr>
              <a:t>Nằm nghiêng</a:t>
            </a:r>
          </a:p>
        </p:txBody>
      </p:sp>
      <p:sp>
        <p:nvSpPr>
          <p:cNvPr id="13363" name="Text Box 51"/>
          <p:cNvSpPr txBox="1">
            <a:spLocks noChangeArrowheads="1"/>
          </p:cNvSpPr>
          <p:nvPr/>
        </p:nvSpPr>
        <p:spPr bwMode="auto">
          <a:xfrm>
            <a:off x="5562600" y="5638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latin typeface="Times New Roman" panose="02020603050405020304" pitchFamily="18" charset="0"/>
                <a:cs typeface="Times New Roman" panose="02020603050405020304" pitchFamily="18" charset="0"/>
              </a:rPr>
              <a:t>Giảm</a:t>
            </a:r>
          </a:p>
        </p:txBody>
      </p:sp>
      <p:sp>
        <p:nvSpPr>
          <p:cNvPr id="13364" name="Text Box 52"/>
          <p:cNvSpPr txBox="1">
            <a:spLocks noChangeArrowheads="1"/>
          </p:cNvSpPr>
          <p:nvPr/>
        </p:nvSpPr>
        <p:spPr bwMode="auto">
          <a:xfrm>
            <a:off x="7543800" y="563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latin typeface="Times New Roman" panose="02020603050405020304" pitchFamily="18" charset="0"/>
                <a:cs typeface="Times New Roman" panose="02020603050405020304" pitchFamily="18" charset="0"/>
              </a:rPr>
              <a:t>Rắn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355"/>
                                        </p:tgtEl>
                                        <p:attrNameLst>
                                          <p:attrName>style.visibility</p:attrName>
                                        </p:attrNameLst>
                                      </p:cBhvr>
                                      <p:to>
                                        <p:strVal val="visible"/>
                                      </p:to>
                                    </p:set>
                                    <p:animEffect transition="in" filter="blinds(horizontal)">
                                      <p:cBhvr>
                                        <p:cTn id="7" dur="500"/>
                                        <p:tgtEl>
                                          <p:spTgt spid="1335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blinds(horizontal)">
                                      <p:cBhvr>
                                        <p:cTn id="11" dur="500"/>
                                        <p:tgtEl>
                                          <p:spTgt spid="13314"/>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3315"/>
                                        </p:tgtEl>
                                        <p:attrNameLst>
                                          <p:attrName>style.visibility</p:attrName>
                                        </p:attrNameLst>
                                      </p:cBhvr>
                                      <p:to>
                                        <p:strVal val="visible"/>
                                      </p:to>
                                    </p:set>
                                    <p:anim calcmode="lin" valueType="num">
                                      <p:cBhvr additive="base">
                                        <p:cTn id="15" dur="500" fill="hold"/>
                                        <p:tgtEl>
                                          <p:spTgt spid="13315"/>
                                        </p:tgtEl>
                                        <p:attrNameLst>
                                          <p:attrName>ppt_x</p:attrName>
                                        </p:attrNameLst>
                                      </p:cBhvr>
                                      <p:tavLst>
                                        <p:tav tm="0">
                                          <p:val>
                                            <p:strVal val="0-#ppt_w/2"/>
                                          </p:val>
                                        </p:tav>
                                        <p:tav tm="100000">
                                          <p:val>
                                            <p:strVal val="#ppt_x"/>
                                          </p:val>
                                        </p:tav>
                                      </p:tavLst>
                                    </p:anim>
                                    <p:anim calcmode="lin" valueType="num">
                                      <p:cBhvr additive="base">
                                        <p:cTn id="16" dur="500" fill="hold"/>
                                        <p:tgtEl>
                                          <p:spTgt spid="1331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9" presetClass="entr" presetSubtype="0" fill="hold" nodeType="after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dissolve">
                                      <p:cBhvr>
                                        <p:cTn id="20" dur="500"/>
                                        <p:tgtEl>
                                          <p:spTgt spid="13317"/>
                                        </p:tgtEl>
                                      </p:cBhvr>
                                    </p:animEffect>
                                  </p:childTnLst>
                                </p:cTn>
                              </p:par>
                            </p:childTnLst>
                          </p:cTn>
                        </p:par>
                        <p:par>
                          <p:cTn id="21" fill="hold" nodeType="afterGroup">
                            <p:stCondLst>
                              <p:cond delay="2000"/>
                            </p:stCondLst>
                            <p:childTnLst>
                              <p:par>
                                <p:cTn id="22" presetID="4"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ox(in)">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316"/>
                                        </p:tgtEl>
                                        <p:attrNameLst>
                                          <p:attrName>style.visibility</p:attrName>
                                        </p:attrNameLst>
                                      </p:cBhvr>
                                      <p:to>
                                        <p:strVal val="visible"/>
                                      </p:to>
                                    </p:set>
                                    <p:anim calcmode="lin" valueType="num">
                                      <p:cBhvr additive="base">
                                        <p:cTn id="29" dur="500" fill="hold"/>
                                        <p:tgtEl>
                                          <p:spTgt spid="13316"/>
                                        </p:tgtEl>
                                        <p:attrNameLst>
                                          <p:attrName>ppt_x</p:attrName>
                                        </p:attrNameLst>
                                      </p:cBhvr>
                                      <p:tavLst>
                                        <p:tav tm="0">
                                          <p:val>
                                            <p:strVal val="0-#ppt_w/2"/>
                                          </p:val>
                                        </p:tav>
                                        <p:tav tm="100000">
                                          <p:val>
                                            <p:strVal val="#ppt_x"/>
                                          </p:val>
                                        </p:tav>
                                      </p:tavLst>
                                    </p:anim>
                                    <p:anim calcmode="lin" valueType="num">
                                      <p:cBhvr additive="base">
                                        <p:cTn id="30"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3356"/>
                                        </p:tgtEl>
                                        <p:attrNameLst>
                                          <p:attrName>style.visibility</p:attrName>
                                        </p:attrNameLst>
                                      </p:cBhvr>
                                      <p:to>
                                        <p:strVal val="visible"/>
                                      </p:to>
                                    </p:set>
                                    <p:animEffect transition="in" filter="slide(fromBottom)">
                                      <p:cBhvr>
                                        <p:cTn id="35" dur="500"/>
                                        <p:tgtEl>
                                          <p:spTgt spid="13356"/>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3357"/>
                                        </p:tgtEl>
                                        <p:attrNameLst>
                                          <p:attrName>style.visibility</p:attrName>
                                        </p:attrNameLst>
                                      </p:cBhvr>
                                      <p:to>
                                        <p:strVal val="visible"/>
                                      </p:to>
                                    </p:set>
                                    <p:animEffect transition="in" filter="slide(fromBottom)">
                                      <p:cBhvr>
                                        <p:cTn id="38" dur="500"/>
                                        <p:tgtEl>
                                          <p:spTgt spid="13357"/>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358"/>
                                        </p:tgtEl>
                                        <p:attrNameLst>
                                          <p:attrName>style.visibility</p:attrName>
                                        </p:attrNameLst>
                                      </p:cBhvr>
                                      <p:to>
                                        <p:strVal val="visible"/>
                                      </p:to>
                                    </p:set>
                                    <p:animEffect transition="in" filter="slide(fromBottom)">
                                      <p:cBhvr>
                                        <p:cTn id="41" dur="500"/>
                                        <p:tgtEl>
                                          <p:spTgt spid="1335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3359"/>
                                        </p:tgtEl>
                                        <p:attrNameLst>
                                          <p:attrName>style.visibility</p:attrName>
                                        </p:attrNameLst>
                                      </p:cBhvr>
                                      <p:to>
                                        <p:strVal val="visible"/>
                                      </p:to>
                                    </p:set>
                                    <p:animEffect transition="in" filter="slide(fromBottom)">
                                      <p:cBhvr>
                                        <p:cTn id="46" dur="500"/>
                                        <p:tgtEl>
                                          <p:spTgt spid="1335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3360"/>
                                        </p:tgtEl>
                                        <p:attrNameLst>
                                          <p:attrName>style.visibility</p:attrName>
                                        </p:attrNameLst>
                                      </p:cBhvr>
                                      <p:to>
                                        <p:strVal val="visible"/>
                                      </p:to>
                                    </p:set>
                                    <p:animEffect transition="in" filter="slide(fromBottom)">
                                      <p:cBhvr>
                                        <p:cTn id="49" dur="500"/>
                                        <p:tgtEl>
                                          <p:spTgt spid="1336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3361"/>
                                        </p:tgtEl>
                                        <p:attrNameLst>
                                          <p:attrName>style.visibility</p:attrName>
                                        </p:attrNameLst>
                                      </p:cBhvr>
                                      <p:to>
                                        <p:strVal val="visible"/>
                                      </p:to>
                                    </p:set>
                                    <p:animEffect transition="in" filter="slide(fromBottom)">
                                      <p:cBhvr>
                                        <p:cTn id="52" dur="500"/>
                                        <p:tgtEl>
                                          <p:spTgt spid="1336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3362"/>
                                        </p:tgtEl>
                                        <p:attrNameLst>
                                          <p:attrName>style.visibility</p:attrName>
                                        </p:attrNameLst>
                                      </p:cBhvr>
                                      <p:to>
                                        <p:strVal val="visible"/>
                                      </p:to>
                                    </p:set>
                                    <p:animEffect transition="in" filter="slide(fromBottom)">
                                      <p:cBhvr>
                                        <p:cTn id="57" dur="500"/>
                                        <p:tgtEl>
                                          <p:spTgt spid="13362"/>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3363"/>
                                        </p:tgtEl>
                                        <p:attrNameLst>
                                          <p:attrName>style.visibility</p:attrName>
                                        </p:attrNameLst>
                                      </p:cBhvr>
                                      <p:to>
                                        <p:strVal val="visible"/>
                                      </p:to>
                                    </p:set>
                                    <p:animEffect transition="in" filter="slide(fromBottom)">
                                      <p:cBhvr>
                                        <p:cTn id="60" dur="500"/>
                                        <p:tgtEl>
                                          <p:spTgt spid="13363"/>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3364"/>
                                        </p:tgtEl>
                                        <p:attrNameLst>
                                          <p:attrName>style.visibility</p:attrName>
                                        </p:attrNameLst>
                                      </p:cBhvr>
                                      <p:to>
                                        <p:strVal val="visible"/>
                                      </p:to>
                                    </p:set>
                                    <p:animEffect transition="in" filter="slide(fromBottom)">
                                      <p:cBhvr>
                                        <p:cTn id="63" dur="500"/>
                                        <p:tgtEl>
                                          <p:spTgt spid="1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P spid="13316" grpId="0" autoUpdateAnimBg="0"/>
      <p:bldP spid="13355" grpId="0" animBg="1"/>
      <p:bldP spid="13356" grpId="0"/>
      <p:bldP spid="13357" grpId="0"/>
      <p:bldP spid="13358" grpId="0"/>
      <p:bldP spid="13359" grpId="0"/>
      <p:bldP spid="13360" grpId="0"/>
      <p:bldP spid="13361" grpId="0"/>
      <p:bldP spid="13362" grpId="0"/>
      <p:bldP spid="13363" grpId="0"/>
      <p:bldP spid="133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514600" y="152400"/>
            <a:ext cx="4267200" cy="655638"/>
          </a:xfrm>
          <a:prstGeom prst="rect">
            <a:avLst/>
          </a:prstGeom>
          <a:noFill/>
          <a:ln w="76200" cmpd="tri">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u="sng">
                <a:solidFill>
                  <a:srgbClr val="FF0000"/>
                </a:solidFill>
                <a:latin typeface="Times New Roman" panose="02020603050405020304" pitchFamily="18" charset="0"/>
              </a:rPr>
              <a:t>KIỂM TRA BÀI CŨ:</a:t>
            </a:r>
          </a:p>
        </p:txBody>
      </p:sp>
      <p:sp>
        <p:nvSpPr>
          <p:cNvPr id="3075" name="Text Box 5"/>
          <p:cNvSpPr txBox="1">
            <a:spLocks noChangeArrowheads="1"/>
          </p:cNvSpPr>
          <p:nvPr/>
        </p:nvSpPr>
        <p:spPr bwMode="auto">
          <a:xfrm>
            <a:off x="838200" y="2649538"/>
            <a:ext cx="76962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800" b="1">
                <a:solidFill>
                  <a:srgbClr val="FF3300"/>
                </a:solidFill>
                <a:latin typeface="Times New Roman" panose="02020603050405020304" pitchFamily="18" charset="0"/>
              </a:rPr>
              <a:t>   </a:t>
            </a:r>
          </a:p>
          <a:p>
            <a:pPr algn="l" eaLnBrk="1" hangingPunct="1">
              <a:spcBef>
                <a:spcPct val="50000"/>
              </a:spcBef>
            </a:pPr>
            <a:r>
              <a:rPr lang="en-US" sz="2800" b="1">
                <a:solidFill>
                  <a:srgbClr val="FF3300"/>
                </a:solidFill>
                <a:latin typeface="Times New Roman" panose="02020603050405020304" pitchFamily="18" charset="0"/>
              </a:rPr>
              <a:t>           </a:t>
            </a:r>
          </a:p>
        </p:txBody>
      </p:sp>
      <p:sp>
        <p:nvSpPr>
          <p:cNvPr id="3076" name="Text Box 6"/>
          <p:cNvSpPr txBox="1">
            <a:spLocks noChangeArrowheads="1"/>
          </p:cNvSpPr>
          <p:nvPr/>
        </p:nvSpPr>
        <p:spPr bwMode="auto">
          <a:xfrm>
            <a:off x="762000" y="1143000"/>
            <a:ext cx="73152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Bài tập:</a:t>
            </a:r>
            <a:r>
              <a:rPr lang="en-US" sz="2400" b="1">
                <a:latin typeface="Times New Roman" panose="02020603050405020304" pitchFamily="18" charset="0"/>
              </a:rPr>
              <a:t> Hãy chọn từ hay cụm từ thích hợp điền vào  chỗ trống của các câu sau :</a:t>
            </a:r>
          </a:p>
          <a:p>
            <a:pPr algn="l" eaLnBrk="1" hangingPunct="1">
              <a:spcBef>
                <a:spcPct val="50000"/>
              </a:spcBef>
            </a:pPr>
            <a:r>
              <a:rPr lang="en-US" sz="2400" b="1">
                <a:latin typeface="Times New Roman" panose="02020603050405020304" pitchFamily="18" charset="0"/>
              </a:rPr>
              <a:t>a) Dụng cụ dùng để đo nhiệt độ là ……………</a:t>
            </a:r>
          </a:p>
          <a:p>
            <a:pPr algn="l" eaLnBrk="1" hangingPunct="1">
              <a:spcBef>
                <a:spcPct val="50000"/>
              </a:spcBef>
            </a:pPr>
            <a:r>
              <a:rPr lang="en-US" sz="2400" b="1">
                <a:latin typeface="Times New Roman" panose="02020603050405020304" pitchFamily="18" charset="0"/>
              </a:rPr>
              <a:t>b) Nhiệt kế hoạt động dựa trên hiện tượng ……………</a:t>
            </a:r>
          </a:p>
          <a:p>
            <a:pPr algn="l" eaLnBrk="1" hangingPunct="1">
              <a:spcBef>
                <a:spcPct val="50000"/>
              </a:spcBef>
            </a:pPr>
            <a:r>
              <a:rPr lang="en-US" sz="2400" b="1">
                <a:latin typeface="Times New Roman" panose="02020603050405020304" pitchFamily="18" charset="0"/>
              </a:rPr>
              <a:t>của các chất.</a:t>
            </a:r>
          </a:p>
          <a:p>
            <a:pPr algn="l" eaLnBrk="1" hangingPunct="1">
              <a:spcBef>
                <a:spcPct val="50000"/>
              </a:spcBef>
            </a:pPr>
            <a:r>
              <a:rPr lang="en-US" sz="2400" b="1">
                <a:latin typeface="Times New Roman" panose="02020603050405020304" pitchFamily="18" charset="0"/>
              </a:rPr>
              <a:t>c) Để đo nhiệt độ của hơi nước đang sôi phải dùng </a:t>
            </a:r>
          </a:p>
          <a:p>
            <a:pPr algn="l" eaLnBrk="1" hangingPunct="1">
              <a:spcBef>
                <a:spcPct val="50000"/>
              </a:spcBef>
            </a:pPr>
            <a:r>
              <a:rPr lang="en-US" sz="2400" b="1">
                <a:latin typeface="Times New Roman" panose="02020603050405020304" pitchFamily="18" charset="0"/>
              </a:rPr>
              <a:t>………………….</a:t>
            </a:r>
          </a:p>
        </p:txBody>
      </p:sp>
      <p:sp>
        <p:nvSpPr>
          <p:cNvPr id="2055" name="Text Box 7"/>
          <p:cNvSpPr txBox="1">
            <a:spLocks noChangeArrowheads="1"/>
          </p:cNvSpPr>
          <p:nvPr/>
        </p:nvSpPr>
        <p:spPr bwMode="auto">
          <a:xfrm>
            <a:off x="5181600" y="198755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nhiệt kế </a:t>
            </a:r>
          </a:p>
        </p:txBody>
      </p:sp>
      <p:sp>
        <p:nvSpPr>
          <p:cNvPr id="3078" name="Text Box 8"/>
          <p:cNvSpPr txBox="1">
            <a:spLocks noChangeArrowheads="1"/>
          </p:cNvSpPr>
          <p:nvPr/>
        </p:nvSpPr>
        <p:spPr bwMode="auto">
          <a:xfrm>
            <a:off x="6629400" y="2819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endParaRPr lang="vi-VN" sz="2400" b="1">
              <a:solidFill>
                <a:srgbClr val="FF0000"/>
              </a:solidFill>
              <a:latin typeface="Times New Roman" panose="02020603050405020304" pitchFamily="18" charset="0"/>
            </a:endParaRPr>
          </a:p>
        </p:txBody>
      </p:sp>
      <p:sp>
        <p:nvSpPr>
          <p:cNvPr id="3079" name="Text Box 9"/>
          <p:cNvSpPr txBox="1">
            <a:spLocks noChangeArrowheads="1"/>
          </p:cNvSpPr>
          <p:nvPr/>
        </p:nvSpPr>
        <p:spPr bwMode="auto">
          <a:xfrm>
            <a:off x="6172200" y="23622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endParaRPr lang="vi-VN" sz="2400" b="1">
              <a:solidFill>
                <a:srgbClr val="FF0000"/>
              </a:solidFill>
              <a:latin typeface="Times New Roman" panose="02020603050405020304" pitchFamily="18" charset="0"/>
            </a:endParaRPr>
          </a:p>
        </p:txBody>
      </p:sp>
      <p:sp>
        <p:nvSpPr>
          <p:cNvPr id="2058" name="Text Box 10"/>
          <p:cNvSpPr txBox="1">
            <a:spLocks noChangeArrowheads="1"/>
          </p:cNvSpPr>
          <p:nvPr/>
        </p:nvSpPr>
        <p:spPr bwMode="auto">
          <a:xfrm>
            <a:off x="876300" y="4165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nhiệt kế thuỷ ngân</a:t>
            </a:r>
          </a:p>
        </p:txBody>
      </p:sp>
      <p:sp>
        <p:nvSpPr>
          <p:cNvPr id="2059" name="Text Box 11"/>
          <p:cNvSpPr txBox="1">
            <a:spLocks noChangeArrowheads="1"/>
          </p:cNvSpPr>
          <p:nvPr/>
        </p:nvSpPr>
        <p:spPr bwMode="auto">
          <a:xfrm>
            <a:off x="6324600" y="251777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dãn nở vì nhiệt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ox(in)">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diamond(in)">
                                      <p:cBhvr>
                                        <p:cTn id="12" dur="20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dissolve">
                                      <p:cBhvr>
                                        <p:cTn id="1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8" grpId="0"/>
      <p:bldP spid="20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495300"/>
            <a:ext cx="3429000" cy="5943600"/>
            <a:chOff x="2832" y="432"/>
            <a:chExt cx="2160" cy="3744"/>
          </a:xfrm>
        </p:grpSpPr>
        <p:grpSp>
          <p:nvGrpSpPr>
            <p:cNvPr id="22053" name="Group 3"/>
            <p:cNvGrpSpPr>
              <a:grpSpLocks/>
            </p:cNvGrpSpPr>
            <p:nvPr/>
          </p:nvGrpSpPr>
          <p:grpSpPr bwMode="auto">
            <a:xfrm>
              <a:off x="2832" y="432"/>
              <a:ext cx="144" cy="3744"/>
              <a:chOff x="2832" y="0"/>
              <a:chExt cx="144" cy="3744"/>
            </a:xfrm>
          </p:grpSpPr>
          <p:grpSp>
            <p:nvGrpSpPr>
              <p:cNvPr id="22460" name="Group 4"/>
              <p:cNvGrpSpPr>
                <a:grpSpLocks/>
              </p:cNvGrpSpPr>
              <p:nvPr/>
            </p:nvGrpSpPr>
            <p:grpSpPr bwMode="auto">
              <a:xfrm>
                <a:off x="2832" y="1872"/>
                <a:ext cx="144" cy="1872"/>
                <a:chOff x="2832" y="1872"/>
                <a:chExt cx="144" cy="1872"/>
              </a:xfrm>
            </p:grpSpPr>
            <p:sp>
              <p:nvSpPr>
                <p:cNvPr id="22475" name="Rectangle 5"/>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6" name="Rectangle 6"/>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7" name="Rectangle 7"/>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8" name="Rectangle 8"/>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9" name="Rectangle 9"/>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80" name="Rectangle 10"/>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81" name="Rectangle 11"/>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82" name="Rectangle 12"/>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83" name="Rectangle 13"/>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84" name="Rectangle 14"/>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85" name="Rectangle 15"/>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86" name="Rectangle 16"/>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87" name="Rectangle 17"/>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461" name="Group 18"/>
              <p:cNvGrpSpPr>
                <a:grpSpLocks/>
              </p:cNvGrpSpPr>
              <p:nvPr/>
            </p:nvGrpSpPr>
            <p:grpSpPr bwMode="auto">
              <a:xfrm>
                <a:off x="2832" y="0"/>
                <a:ext cx="144" cy="1872"/>
                <a:chOff x="2832" y="1872"/>
                <a:chExt cx="144" cy="1872"/>
              </a:xfrm>
            </p:grpSpPr>
            <p:sp>
              <p:nvSpPr>
                <p:cNvPr id="22462" name="Rectangle 19"/>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63" name="Rectangle 20"/>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64" name="Rectangle 21"/>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65" name="Rectangle 22"/>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66" name="Rectangle 23"/>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67" name="Rectangle 24"/>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68" name="Rectangle 25"/>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69" name="Rectangle 26"/>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0" name="Rectangle 27"/>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1" name="Rectangle 28"/>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2" name="Rectangle 29"/>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3" name="Rectangle 30"/>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74" name="Rectangle 31"/>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54" name="Group 32"/>
            <p:cNvGrpSpPr>
              <a:grpSpLocks/>
            </p:cNvGrpSpPr>
            <p:nvPr/>
          </p:nvGrpSpPr>
          <p:grpSpPr bwMode="auto">
            <a:xfrm>
              <a:off x="2976" y="432"/>
              <a:ext cx="144" cy="3744"/>
              <a:chOff x="2832" y="0"/>
              <a:chExt cx="144" cy="3744"/>
            </a:xfrm>
          </p:grpSpPr>
          <p:grpSp>
            <p:nvGrpSpPr>
              <p:cNvPr id="22432" name="Group 33"/>
              <p:cNvGrpSpPr>
                <a:grpSpLocks/>
              </p:cNvGrpSpPr>
              <p:nvPr/>
            </p:nvGrpSpPr>
            <p:grpSpPr bwMode="auto">
              <a:xfrm>
                <a:off x="2832" y="1872"/>
                <a:ext cx="144" cy="1872"/>
                <a:chOff x="2832" y="1872"/>
                <a:chExt cx="144" cy="1872"/>
              </a:xfrm>
            </p:grpSpPr>
            <p:sp>
              <p:nvSpPr>
                <p:cNvPr id="22447" name="Rectangle 34"/>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8" name="Rectangle 35"/>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9" name="Rectangle 36"/>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0" name="Rectangle 37"/>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1" name="Rectangle 38"/>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2" name="Rectangle 39"/>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3" name="Rectangle 40"/>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4" name="Rectangle 41"/>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5" name="Rectangle 42"/>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6" name="Rectangle 43"/>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7" name="Rectangle 44"/>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8" name="Rectangle 45"/>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59" name="Rectangle 46"/>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433" name="Group 47"/>
              <p:cNvGrpSpPr>
                <a:grpSpLocks/>
              </p:cNvGrpSpPr>
              <p:nvPr/>
            </p:nvGrpSpPr>
            <p:grpSpPr bwMode="auto">
              <a:xfrm>
                <a:off x="2832" y="0"/>
                <a:ext cx="144" cy="1872"/>
                <a:chOff x="2832" y="1872"/>
                <a:chExt cx="144" cy="1872"/>
              </a:xfrm>
            </p:grpSpPr>
            <p:sp>
              <p:nvSpPr>
                <p:cNvPr id="22434" name="Rectangle 48"/>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35" name="Rectangle 49"/>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36" name="Rectangle 50"/>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37" name="Rectangle 51"/>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38" name="Rectangle 52"/>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39" name="Rectangle 53"/>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0" name="Rectangle 54"/>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1" name="Rectangle 55"/>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2" name="Rectangle 56"/>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3" name="Rectangle 57"/>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4" name="Rectangle 58"/>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5" name="Rectangle 59"/>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46" name="Rectangle 60"/>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55" name="Group 61"/>
            <p:cNvGrpSpPr>
              <a:grpSpLocks/>
            </p:cNvGrpSpPr>
            <p:nvPr/>
          </p:nvGrpSpPr>
          <p:grpSpPr bwMode="auto">
            <a:xfrm>
              <a:off x="3120" y="432"/>
              <a:ext cx="144" cy="3744"/>
              <a:chOff x="2832" y="0"/>
              <a:chExt cx="144" cy="3744"/>
            </a:xfrm>
          </p:grpSpPr>
          <p:grpSp>
            <p:nvGrpSpPr>
              <p:cNvPr id="22404" name="Group 62"/>
              <p:cNvGrpSpPr>
                <a:grpSpLocks/>
              </p:cNvGrpSpPr>
              <p:nvPr/>
            </p:nvGrpSpPr>
            <p:grpSpPr bwMode="auto">
              <a:xfrm>
                <a:off x="2832" y="1872"/>
                <a:ext cx="144" cy="1872"/>
                <a:chOff x="2832" y="1872"/>
                <a:chExt cx="144" cy="1872"/>
              </a:xfrm>
            </p:grpSpPr>
            <p:sp>
              <p:nvSpPr>
                <p:cNvPr id="22419" name="Rectangle 63"/>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0" name="Rectangle 64"/>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1" name="Rectangle 65"/>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2" name="Rectangle 66"/>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3" name="Rectangle 67"/>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4" name="Rectangle 68"/>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5" name="Rectangle 69"/>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6" name="Rectangle 70"/>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7" name="Rectangle 71"/>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8" name="Rectangle 72"/>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29" name="Rectangle 73"/>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30" name="Rectangle 74"/>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31" name="Rectangle 75"/>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405" name="Group 76"/>
              <p:cNvGrpSpPr>
                <a:grpSpLocks/>
              </p:cNvGrpSpPr>
              <p:nvPr/>
            </p:nvGrpSpPr>
            <p:grpSpPr bwMode="auto">
              <a:xfrm>
                <a:off x="2832" y="0"/>
                <a:ext cx="144" cy="1872"/>
                <a:chOff x="2832" y="1872"/>
                <a:chExt cx="144" cy="1872"/>
              </a:xfrm>
            </p:grpSpPr>
            <p:sp>
              <p:nvSpPr>
                <p:cNvPr id="22406" name="Rectangle 77"/>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07" name="Rectangle 78"/>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08" name="Rectangle 79"/>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09" name="Rectangle 80"/>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0" name="Rectangle 81"/>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1" name="Rectangle 82"/>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2" name="Rectangle 83"/>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3" name="Rectangle 84"/>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4" name="Rectangle 85"/>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5" name="Rectangle 86"/>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6" name="Rectangle 87"/>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7" name="Rectangle 88"/>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18" name="Rectangle 89"/>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56" name="Group 90"/>
            <p:cNvGrpSpPr>
              <a:grpSpLocks/>
            </p:cNvGrpSpPr>
            <p:nvPr/>
          </p:nvGrpSpPr>
          <p:grpSpPr bwMode="auto">
            <a:xfrm>
              <a:off x="3264" y="432"/>
              <a:ext cx="144" cy="3744"/>
              <a:chOff x="2832" y="0"/>
              <a:chExt cx="144" cy="3744"/>
            </a:xfrm>
          </p:grpSpPr>
          <p:grpSp>
            <p:nvGrpSpPr>
              <p:cNvPr id="22376" name="Group 91"/>
              <p:cNvGrpSpPr>
                <a:grpSpLocks/>
              </p:cNvGrpSpPr>
              <p:nvPr/>
            </p:nvGrpSpPr>
            <p:grpSpPr bwMode="auto">
              <a:xfrm>
                <a:off x="2832" y="1872"/>
                <a:ext cx="144" cy="1872"/>
                <a:chOff x="2832" y="1872"/>
                <a:chExt cx="144" cy="1872"/>
              </a:xfrm>
            </p:grpSpPr>
            <p:sp>
              <p:nvSpPr>
                <p:cNvPr id="22391" name="Rectangle 92"/>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2" name="Rectangle 93"/>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3" name="Rectangle 94"/>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4" name="Rectangle 95"/>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5" name="Rectangle 96"/>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6" name="Rectangle 97"/>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7" name="Rectangle 98"/>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8" name="Rectangle 99"/>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9" name="Rectangle 100"/>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00" name="Rectangle 101"/>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01" name="Rectangle 102"/>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02" name="Rectangle 103"/>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403" name="Rectangle 104"/>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377" name="Group 105"/>
              <p:cNvGrpSpPr>
                <a:grpSpLocks/>
              </p:cNvGrpSpPr>
              <p:nvPr/>
            </p:nvGrpSpPr>
            <p:grpSpPr bwMode="auto">
              <a:xfrm>
                <a:off x="2832" y="0"/>
                <a:ext cx="144" cy="1872"/>
                <a:chOff x="2832" y="1872"/>
                <a:chExt cx="144" cy="1872"/>
              </a:xfrm>
            </p:grpSpPr>
            <p:sp>
              <p:nvSpPr>
                <p:cNvPr id="22378" name="Rectangle 106"/>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79" name="Rectangle 107"/>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0" name="Rectangle 108"/>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1" name="Rectangle 109"/>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2" name="Rectangle 110"/>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3" name="Rectangle 111"/>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4" name="Rectangle 112"/>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5" name="Rectangle 113"/>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6" name="Rectangle 114"/>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7" name="Rectangle 115"/>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8" name="Rectangle 116"/>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89" name="Rectangle 117"/>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90" name="Rectangle 118"/>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57" name="Group 119"/>
            <p:cNvGrpSpPr>
              <a:grpSpLocks/>
            </p:cNvGrpSpPr>
            <p:nvPr/>
          </p:nvGrpSpPr>
          <p:grpSpPr bwMode="auto">
            <a:xfrm>
              <a:off x="3408" y="432"/>
              <a:ext cx="144" cy="3744"/>
              <a:chOff x="2832" y="0"/>
              <a:chExt cx="144" cy="3744"/>
            </a:xfrm>
          </p:grpSpPr>
          <p:grpSp>
            <p:nvGrpSpPr>
              <p:cNvPr id="22348" name="Group 120"/>
              <p:cNvGrpSpPr>
                <a:grpSpLocks/>
              </p:cNvGrpSpPr>
              <p:nvPr/>
            </p:nvGrpSpPr>
            <p:grpSpPr bwMode="auto">
              <a:xfrm>
                <a:off x="2832" y="1872"/>
                <a:ext cx="144" cy="1872"/>
                <a:chOff x="2832" y="1872"/>
                <a:chExt cx="144" cy="1872"/>
              </a:xfrm>
            </p:grpSpPr>
            <p:sp>
              <p:nvSpPr>
                <p:cNvPr id="22363" name="Rectangle 121"/>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4" name="Rectangle 122"/>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5" name="Rectangle 123"/>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6" name="Rectangle 124"/>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7" name="Rectangle 125"/>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8" name="Rectangle 126"/>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9" name="Rectangle 127"/>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70" name="Rectangle 128"/>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71" name="Rectangle 129"/>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72" name="Rectangle 130"/>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73" name="Rectangle 131"/>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74" name="Rectangle 132"/>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75" name="Rectangle 133"/>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349" name="Group 134"/>
              <p:cNvGrpSpPr>
                <a:grpSpLocks/>
              </p:cNvGrpSpPr>
              <p:nvPr/>
            </p:nvGrpSpPr>
            <p:grpSpPr bwMode="auto">
              <a:xfrm>
                <a:off x="2832" y="0"/>
                <a:ext cx="144" cy="1872"/>
                <a:chOff x="2832" y="1872"/>
                <a:chExt cx="144" cy="1872"/>
              </a:xfrm>
            </p:grpSpPr>
            <p:sp>
              <p:nvSpPr>
                <p:cNvPr id="22350" name="Rectangle 135"/>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1" name="Rectangle 136"/>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2" name="Rectangle 137"/>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3" name="Rectangle 138"/>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4" name="Rectangle 139"/>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5" name="Rectangle 140"/>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6" name="Rectangle 141"/>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7" name="Rectangle 142"/>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8" name="Rectangle 143"/>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59" name="Rectangle 144"/>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0" name="Rectangle 145"/>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1" name="Rectangle 146"/>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62" name="Rectangle 147"/>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58" name="Group 148"/>
            <p:cNvGrpSpPr>
              <a:grpSpLocks/>
            </p:cNvGrpSpPr>
            <p:nvPr/>
          </p:nvGrpSpPr>
          <p:grpSpPr bwMode="auto">
            <a:xfrm>
              <a:off x="3552" y="432"/>
              <a:ext cx="144" cy="3744"/>
              <a:chOff x="2832" y="0"/>
              <a:chExt cx="144" cy="3744"/>
            </a:xfrm>
          </p:grpSpPr>
          <p:grpSp>
            <p:nvGrpSpPr>
              <p:cNvPr id="22320" name="Group 149"/>
              <p:cNvGrpSpPr>
                <a:grpSpLocks/>
              </p:cNvGrpSpPr>
              <p:nvPr/>
            </p:nvGrpSpPr>
            <p:grpSpPr bwMode="auto">
              <a:xfrm>
                <a:off x="2832" y="1872"/>
                <a:ext cx="144" cy="1872"/>
                <a:chOff x="2832" y="1872"/>
                <a:chExt cx="144" cy="1872"/>
              </a:xfrm>
            </p:grpSpPr>
            <p:sp>
              <p:nvSpPr>
                <p:cNvPr id="22335" name="Rectangle 150"/>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6" name="Rectangle 151"/>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7" name="Rectangle 152"/>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8" name="Rectangle 153"/>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9" name="Rectangle 154"/>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40" name="Rectangle 155"/>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41" name="Rectangle 156"/>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42" name="Rectangle 157"/>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43" name="Rectangle 158"/>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44" name="Rectangle 159"/>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45" name="Rectangle 160"/>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46" name="Rectangle 161"/>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47" name="Rectangle 162"/>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321" name="Group 163"/>
              <p:cNvGrpSpPr>
                <a:grpSpLocks/>
              </p:cNvGrpSpPr>
              <p:nvPr/>
            </p:nvGrpSpPr>
            <p:grpSpPr bwMode="auto">
              <a:xfrm>
                <a:off x="2832" y="0"/>
                <a:ext cx="144" cy="1872"/>
                <a:chOff x="2832" y="1872"/>
                <a:chExt cx="144" cy="1872"/>
              </a:xfrm>
            </p:grpSpPr>
            <p:sp>
              <p:nvSpPr>
                <p:cNvPr id="22322" name="Rectangle 164"/>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23" name="Rectangle 165"/>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24" name="Rectangle 166"/>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25" name="Rectangle 167"/>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26" name="Rectangle 168"/>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27" name="Rectangle 169"/>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28" name="Rectangle 170"/>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29" name="Rectangle 171"/>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0" name="Rectangle 172"/>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1" name="Rectangle 173"/>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2" name="Rectangle 174"/>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3" name="Rectangle 175"/>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34" name="Rectangle 176"/>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59" name="Group 177"/>
            <p:cNvGrpSpPr>
              <a:grpSpLocks/>
            </p:cNvGrpSpPr>
            <p:nvPr/>
          </p:nvGrpSpPr>
          <p:grpSpPr bwMode="auto">
            <a:xfrm>
              <a:off x="3696" y="432"/>
              <a:ext cx="144" cy="3744"/>
              <a:chOff x="2832" y="0"/>
              <a:chExt cx="144" cy="3744"/>
            </a:xfrm>
          </p:grpSpPr>
          <p:grpSp>
            <p:nvGrpSpPr>
              <p:cNvPr id="22292" name="Group 178"/>
              <p:cNvGrpSpPr>
                <a:grpSpLocks/>
              </p:cNvGrpSpPr>
              <p:nvPr/>
            </p:nvGrpSpPr>
            <p:grpSpPr bwMode="auto">
              <a:xfrm>
                <a:off x="2832" y="1872"/>
                <a:ext cx="144" cy="1872"/>
                <a:chOff x="2832" y="1872"/>
                <a:chExt cx="144" cy="1872"/>
              </a:xfrm>
            </p:grpSpPr>
            <p:sp>
              <p:nvSpPr>
                <p:cNvPr id="22307" name="Rectangle 179"/>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8" name="Rectangle 180"/>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9" name="Rectangle 181"/>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0" name="Rectangle 182"/>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1" name="Rectangle 183"/>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2" name="Rectangle 184"/>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3" name="Rectangle 185"/>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4" name="Rectangle 186"/>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5" name="Rectangle 187"/>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6" name="Rectangle 188"/>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7" name="Rectangle 189"/>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8" name="Rectangle 190"/>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19" name="Rectangle 191"/>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293" name="Group 192"/>
              <p:cNvGrpSpPr>
                <a:grpSpLocks/>
              </p:cNvGrpSpPr>
              <p:nvPr/>
            </p:nvGrpSpPr>
            <p:grpSpPr bwMode="auto">
              <a:xfrm>
                <a:off x="2832" y="0"/>
                <a:ext cx="144" cy="1872"/>
                <a:chOff x="2832" y="1872"/>
                <a:chExt cx="144" cy="1872"/>
              </a:xfrm>
            </p:grpSpPr>
            <p:sp>
              <p:nvSpPr>
                <p:cNvPr id="22294" name="Rectangle 193"/>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95" name="Rectangle 194"/>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96" name="Rectangle 195"/>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97" name="Rectangle 196"/>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98" name="Rectangle 197"/>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99" name="Rectangle 198"/>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0" name="Rectangle 199"/>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1" name="Rectangle 200"/>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2" name="Rectangle 201"/>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3" name="Rectangle 202"/>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4" name="Rectangle 203"/>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5" name="Rectangle 204"/>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306" name="Rectangle 205"/>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60" name="Group 206"/>
            <p:cNvGrpSpPr>
              <a:grpSpLocks/>
            </p:cNvGrpSpPr>
            <p:nvPr/>
          </p:nvGrpSpPr>
          <p:grpSpPr bwMode="auto">
            <a:xfrm>
              <a:off x="3840" y="432"/>
              <a:ext cx="144" cy="3744"/>
              <a:chOff x="2832" y="0"/>
              <a:chExt cx="144" cy="3744"/>
            </a:xfrm>
          </p:grpSpPr>
          <p:grpSp>
            <p:nvGrpSpPr>
              <p:cNvPr id="22264" name="Group 207"/>
              <p:cNvGrpSpPr>
                <a:grpSpLocks/>
              </p:cNvGrpSpPr>
              <p:nvPr/>
            </p:nvGrpSpPr>
            <p:grpSpPr bwMode="auto">
              <a:xfrm>
                <a:off x="2832" y="1872"/>
                <a:ext cx="144" cy="1872"/>
                <a:chOff x="2832" y="1872"/>
                <a:chExt cx="144" cy="1872"/>
              </a:xfrm>
            </p:grpSpPr>
            <p:sp>
              <p:nvSpPr>
                <p:cNvPr id="22279" name="Rectangle 208"/>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0" name="Rectangle 209"/>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1" name="Rectangle 210"/>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2" name="Rectangle 211"/>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3" name="Rectangle 212"/>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4" name="Rectangle 213"/>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5" name="Rectangle 214"/>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6" name="Rectangle 215"/>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7" name="Rectangle 216"/>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8" name="Rectangle 217"/>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89" name="Rectangle 218"/>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90" name="Rectangle 219"/>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91" name="Rectangle 220"/>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265" name="Group 221"/>
              <p:cNvGrpSpPr>
                <a:grpSpLocks/>
              </p:cNvGrpSpPr>
              <p:nvPr/>
            </p:nvGrpSpPr>
            <p:grpSpPr bwMode="auto">
              <a:xfrm>
                <a:off x="2832" y="0"/>
                <a:ext cx="144" cy="1872"/>
                <a:chOff x="2832" y="1872"/>
                <a:chExt cx="144" cy="1872"/>
              </a:xfrm>
            </p:grpSpPr>
            <p:sp>
              <p:nvSpPr>
                <p:cNvPr id="22266" name="Rectangle 222"/>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67" name="Rectangle 223"/>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68" name="Rectangle 224"/>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69" name="Rectangle 225"/>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0" name="Rectangle 226"/>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1" name="Rectangle 227"/>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2" name="Rectangle 228"/>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3" name="Rectangle 229"/>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4" name="Rectangle 230"/>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5" name="Rectangle 231"/>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6" name="Rectangle 232"/>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7" name="Rectangle 233"/>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78" name="Rectangle 234"/>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61" name="Group 235"/>
            <p:cNvGrpSpPr>
              <a:grpSpLocks/>
            </p:cNvGrpSpPr>
            <p:nvPr/>
          </p:nvGrpSpPr>
          <p:grpSpPr bwMode="auto">
            <a:xfrm>
              <a:off x="3984" y="432"/>
              <a:ext cx="144" cy="3744"/>
              <a:chOff x="2832" y="0"/>
              <a:chExt cx="144" cy="3744"/>
            </a:xfrm>
          </p:grpSpPr>
          <p:grpSp>
            <p:nvGrpSpPr>
              <p:cNvPr id="22236" name="Group 236"/>
              <p:cNvGrpSpPr>
                <a:grpSpLocks/>
              </p:cNvGrpSpPr>
              <p:nvPr/>
            </p:nvGrpSpPr>
            <p:grpSpPr bwMode="auto">
              <a:xfrm>
                <a:off x="2832" y="1872"/>
                <a:ext cx="144" cy="1872"/>
                <a:chOff x="2832" y="1872"/>
                <a:chExt cx="144" cy="1872"/>
              </a:xfrm>
            </p:grpSpPr>
            <p:sp>
              <p:nvSpPr>
                <p:cNvPr id="22251" name="Rectangle 237"/>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2" name="Rectangle 238"/>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3" name="Rectangle 239"/>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4" name="Rectangle 240"/>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5" name="Rectangle 241"/>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6" name="Rectangle 242"/>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7" name="Rectangle 243"/>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8" name="Rectangle 244"/>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9" name="Rectangle 245"/>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60" name="Rectangle 246"/>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61" name="Rectangle 247"/>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62" name="Rectangle 248"/>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63" name="Rectangle 249"/>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237" name="Group 250"/>
              <p:cNvGrpSpPr>
                <a:grpSpLocks/>
              </p:cNvGrpSpPr>
              <p:nvPr/>
            </p:nvGrpSpPr>
            <p:grpSpPr bwMode="auto">
              <a:xfrm>
                <a:off x="2832" y="0"/>
                <a:ext cx="144" cy="1872"/>
                <a:chOff x="2832" y="1872"/>
                <a:chExt cx="144" cy="1872"/>
              </a:xfrm>
            </p:grpSpPr>
            <p:sp>
              <p:nvSpPr>
                <p:cNvPr id="22238" name="Rectangle 251"/>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39" name="Rectangle 252"/>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0" name="Rectangle 253"/>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1" name="Rectangle 254"/>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2" name="Rectangle 255"/>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3" name="Rectangle 256"/>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4" name="Rectangle 257"/>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5" name="Rectangle 258"/>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6" name="Rectangle 259"/>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7" name="Rectangle 260"/>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8" name="Rectangle 261"/>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49" name="Rectangle 262"/>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50" name="Rectangle 263"/>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62" name="Group 264"/>
            <p:cNvGrpSpPr>
              <a:grpSpLocks/>
            </p:cNvGrpSpPr>
            <p:nvPr/>
          </p:nvGrpSpPr>
          <p:grpSpPr bwMode="auto">
            <a:xfrm>
              <a:off x="4128" y="432"/>
              <a:ext cx="144" cy="3744"/>
              <a:chOff x="2832" y="0"/>
              <a:chExt cx="144" cy="3744"/>
            </a:xfrm>
          </p:grpSpPr>
          <p:grpSp>
            <p:nvGrpSpPr>
              <p:cNvPr id="22208" name="Group 265"/>
              <p:cNvGrpSpPr>
                <a:grpSpLocks/>
              </p:cNvGrpSpPr>
              <p:nvPr/>
            </p:nvGrpSpPr>
            <p:grpSpPr bwMode="auto">
              <a:xfrm>
                <a:off x="2832" y="1872"/>
                <a:ext cx="144" cy="1872"/>
                <a:chOff x="2832" y="1872"/>
                <a:chExt cx="144" cy="1872"/>
              </a:xfrm>
            </p:grpSpPr>
            <p:sp>
              <p:nvSpPr>
                <p:cNvPr id="22223" name="Rectangle 266"/>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4" name="Rectangle 267"/>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5" name="Rectangle 268"/>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6" name="Rectangle 269"/>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7" name="Rectangle 270"/>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8" name="Rectangle 271"/>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9" name="Rectangle 272"/>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30" name="Rectangle 273"/>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31" name="Rectangle 274"/>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32" name="Rectangle 275"/>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33" name="Rectangle 276"/>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34" name="Rectangle 277"/>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35" name="Rectangle 278"/>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209" name="Group 279"/>
              <p:cNvGrpSpPr>
                <a:grpSpLocks/>
              </p:cNvGrpSpPr>
              <p:nvPr/>
            </p:nvGrpSpPr>
            <p:grpSpPr bwMode="auto">
              <a:xfrm>
                <a:off x="2832" y="0"/>
                <a:ext cx="144" cy="1872"/>
                <a:chOff x="2832" y="1872"/>
                <a:chExt cx="144" cy="1872"/>
              </a:xfrm>
            </p:grpSpPr>
            <p:sp>
              <p:nvSpPr>
                <p:cNvPr id="22210" name="Rectangle 280"/>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1" name="Rectangle 281"/>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2" name="Rectangle 282"/>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3" name="Rectangle 283"/>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4" name="Rectangle 284"/>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5" name="Rectangle 285"/>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6" name="Rectangle 286"/>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7" name="Rectangle 287"/>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8" name="Rectangle 288"/>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19" name="Rectangle 289"/>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0" name="Rectangle 290"/>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1" name="Rectangle 291"/>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22" name="Rectangle 292"/>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63" name="Group 293"/>
            <p:cNvGrpSpPr>
              <a:grpSpLocks/>
            </p:cNvGrpSpPr>
            <p:nvPr/>
          </p:nvGrpSpPr>
          <p:grpSpPr bwMode="auto">
            <a:xfrm>
              <a:off x="4272" y="432"/>
              <a:ext cx="144" cy="3744"/>
              <a:chOff x="2832" y="0"/>
              <a:chExt cx="144" cy="3744"/>
            </a:xfrm>
          </p:grpSpPr>
          <p:grpSp>
            <p:nvGrpSpPr>
              <p:cNvPr id="22180" name="Group 294"/>
              <p:cNvGrpSpPr>
                <a:grpSpLocks/>
              </p:cNvGrpSpPr>
              <p:nvPr/>
            </p:nvGrpSpPr>
            <p:grpSpPr bwMode="auto">
              <a:xfrm>
                <a:off x="2832" y="1872"/>
                <a:ext cx="144" cy="1872"/>
                <a:chOff x="2832" y="1872"/>
                <a:chExt cx="144" cy="1872"/>
              </a:xfrm>
            </p:grpSpPr>
            <p:sp>
              <p:nvSpPr>
                <p:cNvPr id="22195" name="Rectangle 295"/>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6" name="Rectangle 296"/>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7" name="Rectangle 297"/>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8" name="Rectangle 298"/>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9" name="Rectangle 299"/>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00" name="Rectangle 300"/>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01" name="Rectangle 301"/>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02" name="Rectangle 302"/>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03" name="Rectangle 303"/>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04" name="Rectangle 304"/>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05" name="Rectangle 305"/>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06" name="Rectangle 306"/>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207" name="Rectangle 307"/>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181" name="Group 308"/>
              <p:cNvGrpSpPr>
                <a:grpSpLocks/>
              </p:cNvGrpSpPr>
              <p:nvPr/>
            </p:nvGrpSpPr>
            <p:grpSpPr bwMode="auto">
              <a:xfrm>
                <a:off x="2832" y="0"/>
                <a:ext cx="144" cy="1872"/>
                <a:chOff x="2832" y="1872"/>
                <a:chExt cx="144" cy="1872"/>
              </a:xfrm>
            </p:grpSpPr>
            <p:sp>
              <p:nvSpPr>
                <p:cNvPr id="22182" name="Rectangle 309"/>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83" name="Rectangle 310"/>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84" name="Rectangle 311"/>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85" name="Rectangle 312"/>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86" name="Rectangle 313"/>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87" name="Rectangle 314"/>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88" name="Rectangle 315"/>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89" name="Rectangle 316"/>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0" name="Rectangle 317"/>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1" name="Rectangle 318"/>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2" name="Rectangle 319"/>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3" name="Rectangle 320"/>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94" name="Rectangle 321"/>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64" name="Group 322"/>
            <p:cNvGrpSpPr>
              <a:grpSpLocks/>
            </p:cNvGrpSpPr>
            <p:nvPr/>
          </p:nvGrpSpPr>
          <p:grpSpPr bwMode="auto">
            <a:xfrm>
              <a:off x="4416" y="432"/>
              <a:ext cx="144" cy="3744"/>
              <a:chOff x="2832" y="0"/>
              <a:chExt cx="144" cy="3744"/>
            </a:xfrm>
          </p:grpSpPr>
          <p:grpSp>
            <p:nvGrpSpPr>
              <p:cNvPr id="22152" name="Group 323"/>
              <p:cNvGrpSpPr>
                <a:grpSpLocks/>
              </p:cNvGrpSpPr>
              <p:nvPr/>
            </p:nvGrpSpPr>
            <p:grpSpPr bwMode="auto">
              <a:xfrm>
                <a:off x="2832" y="1872"/>
                <a:ext cx="144" cy="1872"/>
                <a:chOff x="2832" y="1872"/>
                <a:chExt cx="144" cy="1872"/>
              </a:xfrm>
            </p:grpSpPr>
            <p:sp>
              <p:nvSpPr>
                <p:cNvPr id="22167" name="Rectangle 324"/>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8" name="Rectangle 325"/>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9" name="Rectangle 326"/>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0" name="Rectangle 327"/>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1" name="Rectangle 328"/>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2" name="Rectangle 329"/>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3" name="Rectangle 330"/>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4" name="Rectangle 331"/>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5" name="Rectangle 332"/>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6" name="Rectangle 333"/>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7" name="Rectangle 334"/>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8" name="Rectangle 335"/>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79" name="Rectangle 336"/>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153" name="Group 337"/>
              <p:cNvGrpSpPr>
                <a:grpSpLocks/>
              </p:cNvGrpSpPr>
              <p:nvPr/>
            </p:nvGrpSpPr>
            <p:grpSpPr bwMode="auto">
              <a:xfrm>
                <a:off x="2832" y="0"/>
                <a:ext cx="144" cy="1872"/>
                <a:chOff x="2832" y="1872"/>
                <a:chExt cx="144" cy="1872"/>
              </a:xfrm>
            </p:grpSpPr>
            <p:sp>
              <p:nvSpPr>
                <p:cNvPr id="22154" name="Rectangle 338"/>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55" name="Rectangle 339"/>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56" name="Rectangle 340"/>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57" name="Rectangle 341"/>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58" name="Rectangle 342"/>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59" name="Rectangle 343"/>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0" name="Rectangle 344"/>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1" name="Rectangle 345"/>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2" name="Rectangle 346"/>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3" name="Rectangle 347"/>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4" name="Rectangle 348"/>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5" name="Rectangle 349"/>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66" name="Rectangle 350"/>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65" name="Group 351"/>
            <p:cNvGrpSpPr>
              <a:grpSpLocks/>
            </p:cNvGrpSpPr>
            <p:nvPr/>
          </p:nvGrpSpPr>
          <p:grpSpPr bwMode="auto">
            <a:xfrm>
              <a:off x="4560" y="432"/>
              <a:ext cx="144" cy="3744"/>
              <a:chOff x="2832" y="0"/>
              <a:chExt cx="144" cy="3744"/>
            </a:xfrm>
          </p:grpSpPr>
          <p:grpSp>
            <p:nvGrpSpPr>
              <p:cNvPr id="22124" name="Group 352"/>
              <p:cNvGrpSpPr>
                <a:grpSpLocks/>
              </p:cNvGrpSpPr>
              <p:nvPr/>
            </p:nvGrpSpPr>
            <p:grpSpPr bwMode="auto">
              <a:xfrm>
                <a:off x="2832" y="1872"/>
                <a:ext cx="144" cy="1872"/>
                <a:chOff x="2832" y="1872"/>
                <a:chExt cx="144" cy="1872"/>
              </a:xfrm>
            </p:grpSpPr>
            <p:sp>
              <p:nvSpPr>
                <p:cNvPr id="22139" name="Rectangle 353"/>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0" name="Rectangle 354"/>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1" name="Rectangle 355"/>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2" name="Rectangle 356"/>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3" name="Rectangle 357"/>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4" name="Rectangle 358"/>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5" name="Rectangle 359"/>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6" name="Rectangle 360"/>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7" name="Rectangle 361"/>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8" name="Rectangle 362"/>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49" name="Rectangle 363"/>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50" name="Rectangle 364"/>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51" name="Rectangle 365"/>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125" name="Group 366"/>
              <p:cNvGrpSpPr>
                <a:grpSpLocks/>
              </p:cNvGrpSpPr>
              <p:nvPr/>
            </p:nvGrpSpPr>
            <p:grpSpPr bwMode="auto">
              <a:xfrm>
                <a:off x="2832" y="0"/>
                <a:ext cx="144" cy="1872"/>
                <a:chOff x="2832" y="1872"/>
                <a:chExt cx="144" cy="1872"/>
              </a:xfrm>
            </p:grpSpPr>
            <p:sp>
              <p:nvSpPr>
                <p:cNvPr id="22126" name="Rectangle 367"/>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27" name="Rectangle 368"/>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28" name="Rectangle 369"/>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29" name="Rectangle 370"/>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0" name="Rectangle 371"/>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1" name="Rectangle 372"/>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2" name="Rectangle 373"/>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3" name="Rectangle 374"/>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4" name="Rectangle 375"/>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5" name="Rectangle 376"/>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6" name="Rectangle 377"/>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7" name="Rectangle 378"/>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38" name="Rectangle 379"/>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66" name="Group 380"/>
            <p:cNvGrpSpPr>
              <a:grpSpLocks/>
            </p:cNvGrpSpPr>
            <p:nvPr/>
          </p:nvGrpSpPr>
          <p:grpSpPr bwMode="auto">
            <a:xfrm>
              <a:off x="4704" y="432"/>
              <a:ext cx="144" cy="3744"/>
              <a:chOff x="2832" y="0"/>
              <a:chExt cx="144" cy="3744"/>
            </a:xfrm>
          </p:grpSpPr>
          <p:grpSp>
            <p:nvGrpSpPr>
              <p:cNvPr id="22096" name="Group 381"/>
              <p:cNvGrpSpPr>
                <a:grpSpLocks/>
              </p:cNvGrpSpPr>
              <p:nvPr/>
            </p:nvGrpSpPr>
            <p:grpSpPr bwMode="auto">
              <a:xfrm>
                <a:off x="2832" y="1872"/>
                <a:ext cx="144" cy="1872"/>
                <a:chOff x="2832" y="1872"/>
                <a:chExt cx="144" cy="1872"/>
              </a:xfrm>
            </p:grpSpPr>
            <p:sp>
              <p:nvSpPr>
                <p:cNvPr id="22111" name="Rectangle 382"/>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2" name="Rectangle 383"/>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3" name="Rectangle 384"/>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4" name="Rectangle 385"/>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5" name="Rectangle 386"/>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6" name="Rectangle 387"/>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7" name="Rectangle 388"/>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8" name="Rectangle 389"/>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9" name="Rectangle 390"/>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20" name="Rectangle 391"/>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21" name="Rectangle 392"/>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22" name="Rectangle 393"/>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23" name="Rectangle 394"/>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097" name="Group 395"/>
              <p:cNvGrpSpPr>
                <a:grpSpLocks/>
              </p:cNvGrpSpPr>
              <p:nvPr/>
            </p:nvGrpSpPr>
            <p:grpSpPr bwMode="auto">
              <a:xfrm>
                <a:off x="2832" y="0"/>
                <a:ext cx="144" cy="1872"/>
                <a:chOff x="2832" y="1872"/>
                <a:chExt cx="144" cy="1872"/>
              </a:xfrm>
            </p:grpSpPr>
            <p:sp>
              <p:nvSpPr>
                <p:cNvPr id="22098" name="Rectangle 396"/>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99" name="Rectangle 397"/>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0" name="Rectangle 398"/>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1" name="Rectangle 399"/>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2" name="Rectangle 400"/>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3" name="Rectangle 401"/>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4" name="Rectangle 402"/>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5" name="Rectangle 403"/>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6" name="Rectangle 404"/>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7" name="Rectangle 405"/>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8" name="Rectangle 406"/>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09" name="Rectangle 407"/>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110" name="Rectangle 408"/>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nvGrpSpPr>
            <p:cNvPr id="22067" name="Group 409"/>
            <p:cNvGrpSpPr>
              <a:grpSpLocks/>
            </p:cNvGrpSpPr>
            <p:nvPr/>
          </p:nvGrpSpPr>
          <p:grpSpPr bwMode="auto">
            <a:xfrm>
              <a:off x="4848" y="432"/>
              <a:ext cx="144" cy="3744"/>
              <a:chOff x="2832" y="0"/>
              <a:chExt cx="144" cy="3744"/>
            </a:xfrm>
          </p:grpSpPr>
          <p:grpSp>
            <p:nvGrpSpPr>
              <p:cNvPr id="22068" name="Group 410"/>
              <p:cNvGrpSpPr>
                <a:grpSpLocks/>
              </p:cNvGrpSpPr>
              <p:nvPr/>
            </p:nvGrpSpPr>
            <p:grpSpPr bwMode="auto">
              <a:xfrm>
                <a:off x="2832" y="1872"/>
                <a:ext cx="144" cy="1872"/>
                <a:chOff x="2832" y="1872"/>
                <a:chExt cx="144" cy="1872"/>
              </a:xfrm>
            </p:grpSpPr>
            <p:sp>
              <p:nvSpPr>
                <p:cNvPr id="22083" name="Rectangle 411"/>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4" name="Rectangle 412"/>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5" name="Rectangle 413"/>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6" name="Rectangle 414"/>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7" name="Rectangle 415"/>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8" name="Rectangle 416"/>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9" name="Rectangle 417"/>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90" name="Rectangle 418"/>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91" name="Rectangle 419"/>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92" name="Rectangle 420"/>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93" name="Rectangle 421"/>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94" name="Rectangle 422"/>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95" name="Rectangle 423"/>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22069" name="Group 424"/>
              <p:cNvGrpSpPr>
                <a:grpSpLocks/>
              </p:cNvGrpSpPr>
              <p:nvPr/>
            </p:nvGrpSpPr>
            <p:grpSpPr bwMode="auto">
              <a:xfrm>
                <a:off x="2832" y="0"/>
                <a:ext cx="144" cy="1872"/>
                <a:chOff x="2832" y="1872"/>
                <a:chExt cx="144" cy="1872"/>
              </a:xfrm>
            </p:grpSpPr>
            <p:sp>
              <p:nvSpPr>
                <p:cNvPr id="22070" name="Rectangle 425"/>
                <p:cNvSpPr>
                  <a:spLocks noChangeArrowheads="1"/>
                </p:cNvSpPr>
                <p:nvPr/>
              </p:nvSpPr>
              <p:spPr bwMode="auto">
                <a:xfrm>
                  <a:off x="2832" y="316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1" name="Rectangle 426"/>
                <p:cNvSpPr>
                  <a:spLocks noChangeArrowheads="1"/>
                </p:cNvSpPr>
                <p:nvPr/>
              </p:nvSpPr>
              <p:spPr bwMode="auto">
                <a:xfrm>
                  <a:off x="2832" y="331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2" name="Rectangle 427"/>
                <p:cNvSpPr>
                  <a:spLocks noChangeArrowheads="1"/>
                </p:cNvSpPr>
                <p:nvPr/>
              </p:nvSpPr>
              <p:spPr bwMode="auto">
                <a:xfrm>
                  <a:off x="2832" y="345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3" name="Rectangle 428"/>
                <p:cNvSpPr>
                  <a:spLocks noChangeArrowheads="1"/>
                </p:cNvSpPr>
                <p:nvPr/>
              </p:nvSpPr>
              <p:spPr bwMode="auto">
                <a:xfrm>
                  <a:off x="2832" y="302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4" name="Rectangle 429"/>
                <p:cNvSpPr>
                  <a:spLocks noChangeArrowheads="1"/>
                </p:cNvSpPr>
                <p:nvPr/>
              </p:nvSpPr>
              <p:spPr bwMode="auto">
                <a:xfrm>
                  <a:off x="2832" y="288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5" name="Rectangle 430"/>
                <p:cNvSpPr>
                  <a:spLocks noChangeArrowheads="1"/>
                </p:cNvSpPr>
                <p:nvPr/>
              </p:nvSpPr>
              <p:spPr bwMode="auto">
                <a:xfrm>
                  <a:off x="2832" y="273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6" name="Rectangle 431"/>
                <p:cNvSpPr>
                  <a:spLocks noChangeArrowheads="1"/>
                </p:cNvSpPr>
                <p:nvPr/>
              </p:nvSpPr>
              <p:spPr bwMode="auto">
                <a:xfrm>
                  <a:off x="2832" y="259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7" name="Rectangle 432"/>
                <p:cNvSpPr>
                  <a:spLocks noChangeArrowheads="1"/>
                </p:cNvSpPr>
                <p:nvPr/>
              </p:nvSpPr>
              <p:spPr bwMode="auto">
                <a:xfrm>
                  <a:off x="2832" y="2448"/>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8" name="Rectangle 433"/>
                <p:cNvSpPr>
                  <a:spLocks noChangeArrowheads="1"/>
                </p:cNvSpPr>
                <p:nvPr/>
              </p:nvSpPr>
              <p:spPr bwMode="auto">
                <a:xfrm>
                  <a:off x="2832" y="2304"/>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79" name="Rectangle 434"/>
                <p:cNvSpPr>
                  <a:spLocks noChangeArrowheads="1"/>
                </p:cNvSpPr>
                <p:nvPr/>
              </p:nvSpPr>
              <p:spPr bwMode="auto">
                <a:xfrm>
                  <a:off x="2832" y="216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0" name="Rectangle 435"/>
                <p:cNvSpPr>
                  <a:spLocks noChangeArrowheads="1"/>
                </p:cNvSpPr>
                <p:nvPr/>
              </p:nvSpPr>
              <p:spPr bwMode="auto">
                <a:xfrm>
                  <a:off x="2832" y="2016"/>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1" name="Rectangle 436"/>
                <p:cNvSpPr>
                  <a:spLocks noChangeArrowheads="1"/>
                </p:cNvSpPr>
                <p:nvPr/>
              </p:nvSpPr>
              <p:spPr bwMode="auto">
                <a:xfrm>
                  <a:off x="2832" y="1872"/>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22082" name="Rectangle 437"/>
                <p:cNvSpPr>
                  <a:spLocks noChangeArrowheads="1"/>
                </p:cNvSpPr>
                <p:nvPr/>
              </p:nvSpPr>
              <p:spPr bwMode="auto">
                <a:xfrm>
                  <a:off x="2832" y="3600"/>
                  <a:ext cx="144" cy="14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grpSp>
      <p:sp>
        <p:nvSpPr>
          <p:cNvPr id="14774" name="Line 438"/>
          <p:cNvSpPr>
            <a:spLocks noChangeShapeType="1"/>
          </p:cNvSpPr>
          <p:nvPr/>
        </p:nvSpPr>
        <p:spPr bwMode="auto">
          <a:xfrm>
            <a:off x="6705600" y="1885950"/>
            <a:ext cx="0" cy="4495800"/>
          </a:xfrm>
          <a:prstGeom prst="line">
            <a:avLst/>
          </a:prstGeom>
          <a:noFill/>
          <a:ln w="28575">
            <a:solidFill>
              <a:srgbClr val="CC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775" name="Group 439"/>
          <p:cNvGraphicFramePr>
            <a:graphicFrameLocks noGrp="1"/>
          </p:cNvGraphicFramePr>
          <p:nvPr/>
        </p:nvGraphicFramePr>
        <p:xfrm>
          <a:off x="5181600" y="744538"/>
          <a:ext cx="3370267" cy="5715000"/>
        </p:xfrm>
        <a:graphic>
          <a:graphicData uri="http://schemas.openxmlformats.org/drawingml/2006/table">
            <a:tbl>
              <a:tblPr/>
              <a:tblGrid>
                <a:gridCol w="217508"/>
                <a:gridCol w="219096"/>
                <a:gridCol w="219096"/>
                <a:gridCol w="219096"/>
                <a:gridCol w="208300"/>
                <a:gridCol w="242911"/>
                <a:gridCol w="208300"/>
                <a:gridCol w="255612"/>
                <a:gridCol w="219096"/>
                <a:gridCol w="208300"/>
                <a:gridCol w="252437"/>
                <a:gridCol w="219096"/>
                <a:gridCol w="257199"/>
                <a:gridCol w="208300"/>
                <a:gridCol w="215920"/>
              </a:tblGrid>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65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a:txBody>
                  <a:tcPr marL="91449" marR="91449"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grpSp>
        <p:nvGrpSpPr>
          <p:cNvPr id="14766" name="Group 857"/>
          <p:cNvGrpSpPr>
            <a:grpSpLocks/>
          </p:cNvGrpSpPr>
          <p:nvPr/>
        </p:nvGrpSpPr>
        <p:grpSpPr bwMode="auto">
          <a:xfrm>
            <a:off x="5181600" y="504825"/>
            <a:ext cx="857250" cy="1352550"/>
            <a:chOff x="1200" y="318"/>
            <a:chExt cx="540" cy="852"/>
          </a:xfrm>
        </p:grpSpPr>
        <p:sp>
          <p:nvSpPr>
            <p:cNvPr id="22051" name="Line 858"/>
            <p:cNvSpPr>
              <a:spLocks noChangeShapeType="1"/>
            </p:cNvSpPr>
            <p:nvPr/>
          </p:nvSpPr>
          <p:spPr bwMode="auto">
            <a:xfrm>
              <a:off x="1200" y="318"/>
              <a:ext cx="288" cy="576"/>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52" name="Line 859"/>
            <p:cNvSpPr>
              <a:spLocks noChangeShapeType="1"/>
            </p:cNvSpPr>
            <p:nvPr/>
          </p:nvSpPr>
          <p:spPr bwMode="auto">
            <a:xfrm>
              <a:off x="1482" y="888"/>
              <a:ext cx="258" cy="282"/>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767" name="Group 860"/>
          <p:cNvGrpSpPr>
            <a:grpSpLocks/>
          </p:cNvGrpSpPr>
          <p:nvPr/>
        </p:nvGrpSpPr>
        <p:grpSpPr bwMode="auto">
          <a:xfrm>
            <a:off x="6019800" y="1866900"/>
            <a:ext cx="2428875" cy="4543425"/>
            <a:chOff x="1734" y="1170"/>
            <a:chExt cx="1530" cy="2862"/>
          </a:xfrm>
        </p:grpSpPr>
        <p:sp>
          <p:nvSpPr>
            <p:cNvPr id="22046" name="Line 861"/>
            <p:cNvSpPr>
              <a:spLocks noChangeShapeType="1"/>
            </p:cNvSpPr>
            <p:nvPr/>
          </p:nvSpPr>
          <p:spPr bwMode="auto">
            <a:xfrm>
              <a:off x="2166" y="1170"/>
              <a:ext cx="150" cy="174"/>
            </a:xfrm>
            <a:prstGeom prst="line">
              <a:avLst/>
            </a:prstGeom>
            <a:noFill/>
            <a:ln w="381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047" name="Group 862"/>
            <p:cNvGrpSpPr>
              <a:grpSpLocks/>
            </p:cNvGrpSpPr>
            <p:nvPr/>
          </p:nvGrpSpPr>
          <p:grpSpPr bwMode="auto">
            <a:xfrm>
              <a:off x="1734" y="1176"/>
              <a:ext cx="1530" cy="2856"/>
              <a:chOff x="1734" y="1176"/>
              <a:chExt cx="1530" cy="2856"/>
            </a:xfrm>
          </p:grpSpPr>
          <p:sp>
            <p:nvSpPr>
              <p:cNvPr id="22048" name="Line 863"/>
              <p:cNvSpPr>
                <a:spLocks noChangeShapeType="1"/>
              </p:cNvSpPr>
              <p:nvPr/>
            </p:nvSpPr>
            <p:spPr bwMode="auto">
              <a:xfrm>
                <a:off x="1734" y="1176"/>
                <a:ext cx="432"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49" name="Line 864"/>
              <p:cNvSpPr>
                <a:spLocks noChangeShapeType="1"/>
              </p:cNvSpPr>
              <p:nvPr/>
            </p:nvSpPr>
            <p:spPr bwMode="auto">
              <a:xfrm>
                <a:off x="2298" y="1320"/>
                <a:ext cx="288" cy="576"/>
              </a:xfrm>
              <a:prstGeom prst="line">
                <a:avLst/>
              </a:prstGeom>
              <a:noFill/>
              <a:ln w="381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50" name="Line 865"/>
              <p:cNvSpPr>
                <a:spLocks noChangeShapeType="1"/>
              </p:cNvSpPr>
              <p:nvPr/>
            </p:nvSpPr>
            <p:spPr bwMode="auto">
              <a:xfrm>
                <a:off x="2580" y="1878"/>
                <a:ext cx="684" cy="2154"/>
              </a:xfrm>
              <a:prstGeom prst="line">
                <a:avLst/>
              </a:prstGeom>
              <a:noFill/>
              <a:ln w="38100">
                <a:solidFill>
                  <a:srgbClr val="00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aphicFrame>
        <p:nvGraphicFramePr>
          <p:cNvPr id="15202" name="Group 866"/>
          <p:cNvGraphicFramePr>
            <a:graphicFrameLocks noGrp="1"/>
          </p:cNvGraphicFramePr>
          <p:nvPr/>
        </p:nvGraphicFramePr>
        <p:xfrm>
          <a:off x="5181600" y="515938"/>
          <a:ext cx="3344864" cy="228600"/>
        </p:xfrm>
        <a:graphic>
          <a:graphicData uri="http://schemas.openxmlformats.org/drawingml/2006/table">
            <a:tbl>
              <a:tblPr/>
              <a:tblGrid>
                <a:gridCol w="217529"/>
                <a:gridCol w="219117"/>
                <a:gridCol w="219117"/>
                <a:gridCol w="219117"/>
                <a:gridCol w="208319"/>
                <a:gridCol w="242934"/>
                <a:gridCol w="214353"/>
                <a:gridCol w="223880"/>
                <a:gridCol w="219117"/>
                <a:gridCol w="208319"/>
                <a:gridCol w="252461"/>
                <a:gridCol w="219117"/>
                <a:gridCol w="257224"/>
                <a:gridCol w="208319"/>
                <a:gridCol w="215941"/>
              </a:tblGrid>
              <a:tr h="217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a:txBody>
                  <a:tcPr marL="91457" marR="91457"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grpSp>
        <p:nvGrpSpPr>
          <p:cNvPr id="14769" name="Group 900"/>
          <p:cNvGrpSpPr>
            <a:grpSpLocks/>
          </p:cNvGrpSpPr>
          <p:nvPr/>
        </p:nvGrpSpPr>
        <p:grpSpPr bwMode="auto">
          <a:xfrm>
            <a:off x="4705350" y="342900"/>
            <a:ext cx="4438650" cy="6397625"/>
            <a:chOff x="900" y="204"/>
            <a:chExt cx="2796" cy="4030"/>
          </a:xfrm>
        </p:grpSpPr>
        <p:grpSp>
          <p:nvGrpSpPr>
            <p:cNvPr id="22030" name="Group 901"/>
            <p:cNvGrpSpPr>
              <a:grpSpLocks/>
            </p:cNvGrpSpPr>
            <p:nvPr/>
          </p:nvGrpSpPr>
          <p:grpSpPr bwMode="auto">
            <a:xfrm>
              <a:off x="900" y="204"/>
              <a:ext cx="348" cy="3908"/>
              <a:chOff x="936" y="204"/>
              <a:chExt cx="348" cy="3908"/>
            </a:xfrm>
          </p:grpSpPr>
          <p:grpSp>
            <p:nvGrpSpPr>
              <p:cNvPr id="22032" name="Group 902"/>
              <p:cNvGrpSpPr>
                <a:grpSpLocks/>
              </p:cNvGrpSpPr>
              <p:nvPr/>
            </p:nvGrpSpPr>
            <p:grpSpPr bwMode="auto">
              <a:xfrm>
                <a:off x="936" y="204"/>
                <a:ext cx="348" cy="3908"/>
                <a:chOff x="936" y="204"/>
                <a:chExt cx="348" cy="3908"/>
              </a:xfrm>
            </p:grpSpPr>
            <p:sp>
              <p:nvSpPr>
                <p:cNvPr id="22034" name="Text Box 903"/>
                <p:cNvSpPr txBox="1">
                  <a:spLocks noChangeArrowheads="1"/>
                </p:cNvSpPr>
                <p:nvPr/>
              </p:nvSpPr>
              <p:spPr bwMode="auto">
                <a:xfrm>
                  <a:off x="936" y="390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60</a:t>
                  </a:r>
                </a:p>
              </p:txBody>
            </p:sp>
            <p:sp>
              <p:nvSpPr>
                <p:cNvPr id="22035" name="Text Box 904"/>
                <p:cNvSpPr txBox="1">
                  <a:spLocks noChangeArrowheads="1"/>
                </p:cNvSpPr>
                <p:nvPr/>
              </p:nvSpPr>
              <p:spPr bwMode="auto">
                <a:xfrm>
                  <a:off x="936" y="349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63</a:t>
                  </a:r>
                </a:p>
              </p:txBody>
            </p:sp>
            <p:sp>
              <p:nvSpPr>
                <p:cNvPr id="22036" name="Text Box 905"/>
                <p:cNvSpPr txBox="1">
                  <a:spLocks noChangeArrowheads="1"/>
                </p:cNvSpPr>
                <p:nvPr/>
              </p:nvSpPr>
              <p:spPr bwMode="auto">
                <a:xfrm>
                  <a:off x="936" y="307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66</a:t>
                  </a:r>
                </a:p>
              </p:txBody>
            </p:sp>
            <p:sp>
              <p:nvSpPr>
                <p:cNvPr id="22037" name="Text Box 906"/>
                <p:cNvSpPr txBox="1">
                  <a:spLocks noChangeArrowheads="1"/>
                </p:cNvSpPr>
                <p:nvPr/>
              </p:nvSpPr>
              <p:spPr bwMode="auto">
                <a:xfrm>
                  <a:off x="936" y="220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72</a:t>
                  </a:r>
                </a:p>
              </p:txBody>
            </p:sp>
            <p:sp>
              <p:nvSpPr>
                <p:cNvPr id="22038" name="Text Box 907"/>
                <p:cNvSpPr txBox="1">
                  <a:spLocks noChangeArrowheads="1"/>
                </p:cNvSpPr>
                <p:nvPr/>
              </p:nvSpPr>
              <p:spPr bwMode="auto">
                <a:xfrm>
                  <a:off x="936" y="262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69</a:t>
                  </a:r>
                </a:p>
              </p:txBody>
            </p:sp>
            <p:sp>
              <p:nvSpPr>
                <p:cNvPr id="22039" name="Text Box 908"/>
                <p:cNvSpPr txBox="1">
                  <a:spLocks noChangeArrowheads="1"/>
                </p:cNvSpPr>
                <p:nvPr/>
              </p:nvSpPr>
              <p:spPr bwMode="auto">
                <a:xfrm>
                  <a:off x="936" y="1776"/>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75</a:t>
                  </a:r>
                </a:p>
              </p:txBody>
            </p:sp>
            <p:sp>
              <p:nvSpPr>
                <p:cNvPr id="22040" name="Text Box 909"/>
                <p:cNvSpPr txBox="1">
                  <a:spLocks noChangeArrowheads="1"/>
                </p:cNvSpPr>
                <p:nvPr/>
              </p:nvSpPr>
              <p:spPr bwMode="auto">
                <a:xfrm>
                  <a:off x="948" y="148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77</a:t>
                  </a:r>
                </a:p>
              </p:txBody>
            </p:sp>
            <p:sp>
              <p:nvSpPr>
                <p:cNvPr id="22041" name="Text Box 910"/>
                <p:cNvSpPr txBox="1">
                  <a:spLocks noChangeArrowheads="1"/>
                </p:cNvSpPr>
                <p:nvPr/>
              </p:nvSpPr>
              <p:spPr bwMode="auto">
                <a:xfrm>
                  <a:off x="936" y="1200"/>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79</a:t>
                  </a:r>
                </a:p>
              </p:txBody>
            </p:sp>
            <p:sp>
              <p:nvSpPr>
                <p:cNvPr id="22042" name="Text Box 911"/>
                <p:cNvSpPr txBox="1">
                  <a:spLocks noChangeArrowheads="1"/>
                </p:cNvSpPr>
                <p:nvPr/>
              </p:nvSpPr>
              <p:spPr bwMode="auto">
                <a:xfrm>
                  <a:off x="936" y="106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solidFill>
                        <a:srgbClr val="FF3300"/>
                      </a:solidFill>
                      <a:latin typeface=".VnArial" panose="020B7200000000000000" pitchFamily="34" charset="0"/>
                      <a:sym typeface="Symbol" panose="05050102010706020507" pitchFamily="18" charset="2"/>
                    </a:rPr>
                    <a:t>80</a:t>
                  </a:r>
                </a:p>
              </p:txBody>
            </p:sp>
            <p:sp>
              <p:nvSpPr>
                <p:cNvPr id="22043" name="Text Box 912"/>
                <p:cNvSpPr txBox="1">
                  <a:spLocks noChangeArrowheads="1"/>
                </p:cNvSpPr>
                <p:nvPr/>
              </p:nvSpPr>
              <p:spPr bwMode="auto">
                <a:xfrm>
                  <a:off x="936" y="768"/>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82</a:t>
                  </a:r>
                </a:p>
              </p:txBody>
            </p:sp>
            <p:sp>
              <p:nvSpPr>
                <p:cNvPr id="22044" name="Text Box 913"/>
                <p:cNvSpPr txBox="1">
                  <a:spLocks noChangeArrowheads="1"/>
                </p:cNvSpPr>
                <p:nvPr/>
              </p:nvSpPr>
              <p:spPr bwMode="auto">
                <a:xfrm>
                  <a:off x="936" y="49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84</a:t>
                  </a:r>
                </a:p>
              </p:txBody>
            </p:sp>
            <p:sp>
              <p:nvSpPr>
                <p:cNvPr id="22045" name="Text Box 914"/>
                <p:cNvSpPr txBox="1">
                  <a:spLocks noChangeArrowheads="1"/>
                </p:cNvSpPr>
                <p:nvPr/>
              </p:nvSpPr>
              <p:spPr bwMode="auto">
                <a:xfrm>
                  <a:off x="948" y="204"/>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86</a:t>
                  </a:r>
                </a:p>
              </p:txBody>
            </p:sp>
          </p:grpSp>
          <p:sp>
            <p:nvSpPr>
              <p:cNvPr id="22033" name="Text Box 915"/>
              <p:cNvSpPr txBox="1">
                <a:spLocks noChangeArrowheads="1"/>
              </p:cNvSpPr>
              <p:nvPr/>
            </p:nvSpPr>
            <p:spPr bwMode="auto">
              <a:xfrm>
                <a:off x="936" y="912"/>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VnArial" panose="020B7200000000000000" pitchFamily="34" charset="0"/>
                    <a:sym typeface="Symbol" panose="05050102010706020507" pitchFamily="18" charset="2"/>
                  </a:rPr>
                  <a:t>81</a:t>
                </a:r>
              </a:p>
            </p:txBody>
          </p:sp>
        </p:grpSp>
        <p:sp>
          <p:nvSpPr>
            <p:cNvPr id="22031" name="Text Box 916"/>
            <p:cNvSpPr txBox="1">
              <a:spLocks noChangeArrowheads="1"/>
            </p:cNvSpPr>
            <p:nvPr/>
          </p:nvSpPr>
          <p:spPr bwMode="auto">
            <a:xfrm>
              <a:off x="1116" y="4032"/>
              <a:ext cx="25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500">
                  <a:latin typeface=".VnArial Narrow" panose="020B7200000000000000" pitchFamily="34" charset="0"/>
                </a:rPr>
                <a:t>0   1   2  3   </a:t>
              </a:r>
              <a:r>
                <a:rPr lang="en-US" sz="1500">
                  <a:solidFill>
                    <a:srgbClr val="FF3300"/>
                  </a:solidFill>
                  <a:latin typeface=".VnArial Narrow" panose="020B7200000000000000" pitchFamily="34" charset="0"/>
                </a:rPr>
                <a:t>4</a:t>
              </a:r>
              <a:r>
                <a:rPr lang="en-US" sz="1500">
                  <a:latin typeface=".VnArial Narrow" panose="020B7200000000000000" pitchFamily="34" charset="0"/>
                </a:rPr>
                <a:t>   </a:t>
              </a:r>
              <a:r>
                <a:rPr lang="en-US" sz="1500">
                  <a:solidFill>
                    <a:srgbClr val="FF0000"/>
                  </a:solidFill>
                  <a:latin typeface=".VnArial Narrow" panose="020B7200000000000000" pitchFamily="34" charset="0"/>
                </a:rPr>
                <a:t>5    6</a:t>
              </a:r>
              <a:r>
                <a:rPr lang="en-US" sz="1500">
                  <a:latin typeface=".VnArial Narrow" panose="020B7200000000000000" pitchFamily="34" charset="0"/>
                </a:rPr>
                <a:t>   </a:t>
              </a:r>
              <a:r>
                <a:rPr lang="en-US" sz="1500">
                  <a:solidFill>
                    <a:srgbClr val="FF3300"/>
                  </a:solidFill>
                  <a:latin typeface=".VnArial Narrow" panose="020B7200000000000000" pitchFamily="34" charset="0"/>
                </a:rPr>
                <a:t>7</a:t>
              </a:r>
              <a:r>
                <a:rPr lang="en-US" sz="1500">
                  <a:latin typeface=".VnArial Narrow" panose="020B7200000000000000" pitchFamily="34" charset="0"/>
                </a:rPr>
                <a:t>   8   9 10  11 12  13 14  15</a:t>
              </a:r>
            </a:p>
          </p:txBody>
        </p:sp>
      </p:grpSp>
      <p:grpSp>
        <p:nvGrpSpPr>
          <p:cNvPr id="14772" name="Group 917"/>
          <p:cNvGrpSpPr>
            <a:grpSpLocks/>
          </p:cNvGrpSpPr>
          <p:nvPr/>
        </p:nvGrpSpPr>
        <p:grpSpPr bwMode="auto">
          <a:xfrm>
            <a:off x="5181600" y="76200"/>
            <a:ext cx="1695450" cy="6362700"/>
            <a:chOff x="1200" y="24"/>
            <a:chExt cx="1068" cy="4008"/>
          </a:xfrm>
        </p:grpSpPr>
        <p:sp>
          <p:nvSpPr>
            <p:cNvPr id="22028" name="Line 918"/>
            <p:cNvSpPr>
              <a:spLocks noChangeShapeType="1"/>
            </p:cNvSpPr>
            <p:nvPr/>
          </p:nvSpPr>
          <p:spPr bwMode="auto">
            <a:xfrm flipV="1">
              <a:off x="1200" y="144"/>
              <a:ext cx="0" cy="3888"/>
            </a:xfrm>
            <a:prstGeom prst="line">
              <a:avLst/>
            </a:prstGeom>
            <a:noFill/>
            <a:ln w="28575">
              <a:solidFill>
                <a:srgbClr val="0066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29" name="Text Box 919"/>
            <p:cNvSpPr txBox="1">
              <a:spLocks noChangeArrowheads="1"/>
            </p:cNvSpPr>
            <p:nvPr/>
          </p:nvSpPr>
          <p:spPr bwMode="auto">
            <a:xfrm>
              <a:off x="1212" y="24"/>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smtClean="0">
                  <a:solidFill>
                    <a:srgbClr val="0000FF"/>
                  </a:solidFill>
                  <a:latin typeface="Times New Roman" pitchFamily="18" charset="0"/>
                  <a:cs typeface="Times New Roman" pitchFamily="18" charset="0"/>
                </a:rPr>
                <a:t>Nhiệt độ </a:t>
              </a:r>
              <a:r>
                <a:rPr lang="en-US" sz="2000">
                  <a:solidFill>
                    <a:srgbClr val="0000FF"/>
                  </a:solidFill>
                  <a:latin typeface="Times New Roman" pitchFamily="18" charset="0"/>
                  <a:cs typeface="Times New Roman" pitchFamily="18" charset="0"/>
                </a:rPr>
                <a:t>(</a:t>
              </a:r>
              <a:r>
                <a:rPr lang="en-US" sz="2000" baseline="30000">
                  <a:solidFill>
                    <a:srgbClr val="0000FF"/>
                  </a:solidFill>
                  <a:latin typeface="Times New Roman" pitchFamily="18" charset="0"/>
                  <a:cs typeface="Times New Roman" pitchFamily="18" charset="0"/>
                </a:rPr>
                <a:t>0</a:t>
              </a:r>
              <a:r>
                <a:rPr lang="en-US" sz="2000">
                  <a:solidFill>
                    <a:srgbClr val="0000FF"/>
                  </a:solidFill>
                  <a:latin typeface="Times New Roman" pitchFamily="18" charset="0"/>
                  <a:cs typeface="Times New Roman" pitchFamily="18" charset="0"/>
                </a:rPr>
                <a:t>C)</a:t>
              </a:r>
            </a:p>
          </p:txBody>
        </p:sp>
      </p:grpSp>
      <p:grpSp>
        <p:nvGrpSpPr>
          <p:cNvPr id="14773" name="Group 920"/>
          <p:cNvGrpSpPr>
            <a:grpSpLocks/>
          </p:cNvGrpSpPr>
          <p:nvPr/>
        </p:nvGrpSpPr>
        <p:grpSpPr bwMode="auto">
          <a:xfrm>
            <a:off x="5181600" y="41275"/>
            <a:ext cx="4648200" cy="1588"/>
            <a:chOff x="2808" y="3756"/>
            <a:chExt cx="2928" cy="538"/>
          </a:xfrm>
        </p:grpSpPr>
        <p:sp>
          <p:nvSpPr>
            <p:cNvPr id="22026" name="Line 921"/>
            <p:cNvSpPr>
              <a:spLocks noChangeShapeType="1"/>
            </p:cNvSpPr>
            <p:nvPr/>
          </p:nvSpPr>
          <p:spPr bwMode="auto">
            <a:xfrm>
              <a:off x="2808" y="4020"/>
              <a:ext cx="2568" cy="0"/>
            </a:xfrm>
            <a:prstGeom prst="line">
              <a:avLst/>
            </a:prstGeom>
            <a:noFill/>
            <a:ln w="28575">
              <a:solidFill>
                <a:srgbClr val="0066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27" name="Text Box 922"/>
            <p:cNvSpPr txBox="1">
              <a:spLocks noChangeArrowheads="1"/>
            </p:cNvSpPr>
            <p:nvPr/>
          </p:nvSpPr>
          <p:spPr bwMode="auto">
            <a:xfrm>
              <a:off x="4848" y="3756"/>
              <a:ext cx="88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a:solidFill>
                    <a:srgbClr val="0000FF"/>
                  </a:solidFill>
                  <a:latin typeface=".VnArial" panose="020B7200000000000000" pitchFamily="34" charset="0"/>
                </a:rPr>
                <a:t>Thêi </a:t>
              </a:r>
            </a:p>
            <a:p>
              <a:pPr eaLnBrk="1" hangingPunct="1">
                <a:spcBef>
                  <a:spcPct val="50000"/>
                </a:spcBef>
              </a:pPr>
              <a:r>
                <a:rPr lang="en-US" sz="2000">
                  <a:solidFill>
                    <a:srgbClr val="0000FF"/>
                  </a:solidFill>
                  <a:latin typeface=".VnArial" panose="020B7200000000000000" pitchFamily="34" charset="0"/>
                </a:rPr>
                <a:t>  gian</a:t>
              </a:r>
            </a:p>
          </p:txBody>
        </p:sp>
      </p:grpSp>
      <p:sp>
        <p:nvSpPr>
          <p:cNvPr id="15259" name="Oval 923"/>
          <p:cNvSpPr>
            <a:spLocks noChangeArrowheads="1"/>
          </p:cNvSpPr>
          <p:nvPr/>
        </p:nvSpPr>
        <p:spPr bwMode="auto">
          <a:xfrm>
            <a:off x="5143500" y="466725"/>
            <a:ext cx="76200" cy="762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5260" name="Oval 924"/>
          <p:cNvSpPr>
            <a:spLocks noChangeArrowheads="1"/>
          </p:cNvSpPr>
          <p:nvPr/>
        </p:nvSpPr>
        <p:spPr bwMode="auto">
          <a:xfrm>
            <a:off x="6667500" y="1838325"/>
            <a:ext cx="76200" cy="762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5261" name="Oval 925"/>
          <p:cNvSpPr>
            <a:spLocks noChangeArrowheads="1"/>
          </p:cNvSpPr>
          <p:nvPr/>
        </p:nvSpPr>
        <p:spPr bwMode="auto">
          <a:xfrm>
            <a:off x="8420100" y="6362700"/>
            <a:ext cx="76200" cy="762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5262" name="Line 926"/>
          <p:cNvSpPr>
            <a:spLocks noChangeShapeType="1"/>
          </p:cNvSpPr>
          <p:nvPr/>
        </p:nvSpPr>
        <p:spPr bwMode="auto">
          <a:xfrm>
            <a:off x="5181600" y="1866900"/>
            <a:ext cx="838200" cy="0"/>
          </a:xfrm>
          <a:prstGeom prst="line">
            <a:avLst/>
          </a:prstGeom>
          <a:noFill/>
          <a:ln w="28575">
            <a:solidFill>
              <a:srgbClr val="CC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263" name="Line 927"/>
          <p:cNvSpPr>
            <a:spLocks noChangeShapeType="1"/>
          </p:cNvSpPr>
          <p:nvPr/>
        </p:nvSpPr>
        <p:spPr bwMode="auto">
          <a:xfrm flipV="1">
            <a:off x="6051550" y="1866900"/>
            <a:ext cx="0" cy="4572000"/>
          </a:xfrm>
          <a:prstGeom prst="line">
            <a:avLst/>
          </a:prstGeom>
          <a:noFill/>
          <a:ln w="28575">
            <a:solidFill>
              <a:srgbClr val="CC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264" name="Oval 928"/>
          <p:cNvSpPr>
            <a:spLocks noChangeArrowheads="1"/>
          </p:cNvSpPr>
          <p:nvPr/>
        </p:nvSpPr>
        <p:spPr bwMode="auto">
          <a:xfrm>
            <a:off x="6010275" y="1828800"/>
            <a:ext cx="76200" cy="762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5265" name="Text Box 929"/>
          <p:cNvSpPr txBox="1">
            <a:spLocks noChangeArrowheads="1"/>
          </p:cNvSpPr>
          <p:nvPr/>
        </p:nvSpPr>
        <p:spPr bwMode="auto">
          <a:xfrm>
            <a:off x="6153150" y="723900"/>
            <a:ext cx="314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000099"/>
                </a:solidFill>
                <a:latin typeface="Times New Roman" panose="02020603050405020304" pitchFamily="18" charset="0"/>
                <a:cs typeface="Times New Roman" panose="02020603050405020304" pitchFamily="18" charset="0"/>
              </a:rPr>
              <a:t>Băng phiến đông đặc</a:t>
            </a:r>
          </a:p>
        </p:txBody>
      </p:sp>
      <p:sp>
        <p:nvSpPr>
          <p:cNvPr id="15266" name="Line 930"/>
          <p:cNvSpPr>
            <a:spLocks noChangeShapeType="1"/>
          </p:cNvSpPr>
          <p:nvPr/>
        </p:nvSpPr>
        <p:spPr bwMode="auto">
          <a:xfrm flipV="1">
            <a:off x="6229350" y="1104900"/>
            <a:ext cx="24765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67" name="Line 931"/>
          <p:cNvSpPr>
            <a:spLocks noChangeShapeType="1"/>
          </p:cNvSpPr>
          <p:nvPr/>
        </p:nvSpPr>
        <p:spPr bwMode="auto">
          <a:xfrm>
            <a:off x="2690813" y="971550"/>
            <a:ext cx="0" cy="54102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8" name="Line 932"/>
          <p:cNvSpPr>
            <a:spLocks noChangeShapeType="1"/>
          </p:cNvSpPr>
          <p:nvPr/>
        </p:nvSpPr>
        <p:spPr bwMode="auto">
          <a:xfrm>
            <a:off x="2305050" y="971550"/>
            <a:ext cx="381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69" name="Line 933"/>
          <p:cNvSpPr>
            <a:spLocks noChangeShapeType="1"/>
          </p:cNvSpPr>
          <p:nvPr/>
        </p:nvSpPr>
        <p:spPr bwMode="auto">
          <a:xfrm>
            <a:off x="3105150" y="1428750"/>
            <a:ext cx="0" cy="4953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0" name="Line 934"/>
          <p:cNvSpPr>
            <a:spLocks noChangeShapeType="1"/>
          </p:cNvSpPr>
          <p:nvPr/>
        </p:nvSpPr>
        <p:spPr bwMode="auto">
          <a:xfrm>
            <a:off x="3505200" y="1657350"/>
            <a:ext cx="0" cy="4724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1" name="Line 935"/>
          <p:cNvSpPr>
            <a:spLocks noChangeShapeType="1"/>
          </p:cNvSpPr>
          <p:nvPr/>
        </p:nvSpPr>
        <p:spPr bwMode="auto">
          <a:xfrm>
            <a:off x="2286000" y="1657350"/>
            <a:ext cx="1219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2" name="Line 936"/>
          <p:cNvSpPr>
            <a:spLocks noChangeShapeType="1"/>
          </p:cNvSpPr>
          <p:nvPr/>
        </p:nvSpPr>
        <p:spPr bwMode="auto">
          <a:xfrm>
            <a:off x="3910013" y="1885950"/>
            <a:ext cx="0" cy="44958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3" name="Line 937"/>
          <p:cNvSpPr>
            <a:spLocks noChangeShapeType="1"/>
          </p:cNvSpPr>
          <p:nvPr/>
        </p:nvSpPr>
        <p:spPr bwMode="auto">
          <a:xfrm>
            <a:off x="2300288" y="1881188"/>
            <a:ext cx="16002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4" name="Line 938"/>
          <p:cNvSpPr>
            <a:spLocks noChangeShapeType="1"/>
          </p:cNvSpPr>
          <p:nvPr/>
        </p:nvSpPr>
        <p:spPr bwMode="auto">
          <a:xfrm>
            <a:off x="3886200" y="18859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75" name="Line 939"/>
          <p:cNvSpPr>
            <a:spLocks noChangeShapeType="1"/>
          </p:cNvSpPr>
          <p:nvPr/>
        </p:nvSpPr>
        <p:spPr bwMode="auto">
          <a:xfrm>
            <a:off x="3200400" y="1866900"/>
            <a:ext cx="0" cy="4495800"/>
          </a:xfrm>
          <a:prstGeom prst="line">
            <a:avLst/>
          </a:prstGeom>
          <a:noFill/>
          <a:ln w="28575">
            <a:solidFill>
              <a:srgbClr val="CC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776" name="Group 940"/>
          <p:cNvGrpSpPr>
            <a:grpSpLocks/>
          </p:cNvGrpSpPr>
          <p:nvPr/>
        </p:nvGrpSpPr>
        <p:grpSpPr bwMode="auto">
          <a:xfrm>
            <a:off x="685800" y="114300"/>
            <a:ext cx="1695450" cy="6362700"/>
            <a:chOff x="1200" y="24"/>
            <a:chExt cx="1068" cy="4008"/>
          </a:xfrm>
        </p:grpSpPr>
        <p:sp>
          <p:nvSpPr>
            <p:cNvPr id="22024" name="Line 941"/>
            <p:cNvSpPr>
              <a:spLocks noChangeShapeType="1"/>
            </p:cNvSpPr>
            <p:nvPr/>
          </p:nvSpPr>
          <p:spPr bwMode="auto">
            <a:xfrm flipV="1">
              <a:off x="1200" y="144"/>
              <a:ext cx="0" cy="3888"/>
            </a:xfrm>
            <a:prstGeom prst="line">
              <a:avLst/>
            </a:prstGeom>
            <a:noFill/>
            <a:ln w="28575">
              <a:solidFill>
                <a:srgbClr val="0066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025" name="Text Box 942"/>
            <p:cNvSpPr txBox="1">
              <a:spLocks noChangeArrowheads="1"/>
            </p:cNvSpPr>
            <p:nvPr/>
          </p:nvSpPr>
          <p:spPr bwMode="auto">
            <a:xfrm>
              <a:off x="1212" y="24"/>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smtClean="0">
                  <a:solidFill>
                    <a:srgbClr val="0000FF"/>
                  </a:solidFill>
                  <a:latin typeface="Times New Roman" pitchFamily="18" charset="0"/>
                  <a:cs typeface="Times New Roman" pitchFamily="18" charset="0"/>
                </a:rPr>
                <a:t>Nhiệt độ </a:t>
              </a:r>
              <a:r>
                <a:rPr lang="en-US" sz="2000">
                  <a:solidFill>
                    <a:srgbClr val="0000FF"/>
                  </a:solidFill>
                  <a:latin typeface="Times New Roman" pitchFamily="18" charset="0"/>
                  <a:cs typeface="Times New Roman" pitchFamily="18" charset="0"/>
                </a:rPr>
                <a:t>(</a:t>
              </a:r>
              <a:r>
                <a:rPr lang="en-US" sz="2000" baseline="30000">
                  <a:solidFill>
                    <a:srgbClr val="0000FF"/>
                  </a:solidFill>
                  <a:latin typeface="Times New Roman" pitchFamily="18" charset="0"/>
                  <a:cs typeface="Times New Roman" pitchFamily="18" charset="0"/>
                </a:rPr>
                <a:t>0</a:t>
              </a:r>
              <a:r>
                <a:rPr lang="en-US" sz="2000">
                  <a:solidFill>
                    <a:srgbClr val="0000FF"/>
                  </a:solidFill>
                  <a:latin typeface="Times New Roman" pitchFamily="18" charset="0"/>
                  <a:cs typeface="Times New Roman" pitchFamily="18" charset="0"/>
                </a:rPr>
                <a:t>C)</a:t>
              </a:r>
            </a:p>
          </p:txBody>
        </p:sp>
      </p:grpSp>
      <p:sp>
        <p:nvSpPr>
          <p:cNvPr id="15279" name="Oval 943"/>
          <p:cNvSpPr>
            <a:spLocks noChangeArrowheads="1"/>
          </p:cNvSpPr>
          <p:nvPr/>
        </p:nvSpPr>
        <p:spPr bwMode="auto">
          <a:xfrm>
            <a:off x="4076700" y="469900"/>
            <a:ext cx="76200" cy="762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5280" name="Oval 944"/>
          <p:cNvSpPr>
            <a:spLocks noChangeArrowheads="1"/>
          </p:cNvSpPr>
          <p:nvPr/>
        </p:nvSpPr>
        <p:spPr bwMode="auto">
          <a:xfrm>
            <a:off x="647700" y="6423025"/>
            <a:ext cx="76200" cy="762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5281" name="Line 945"/>
          <p:cNvSpPr>
            <a:spLocks noChangeShapeType="1"/>
          </p:cNvSpPr>
          <p:nvPr/>
        </p:nvSpPr>
        <p:spPr bwMode="auto">
          <a:xfrm>
            <a:off x="685800" y="1866900"/>
            <a:ext cx="1752600" cy="0"/>
          </a:xfrm>
          <a:prstGeom prst="line">
            <a:avLst/>
          </a:prstGeom>
          <a:noFill/>
          <a:ln w="28575">
            <a:solidFill>
              <a:srgbClr val="CC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282" name="Line 946"/>
          <p:cNvSpPr>
            <a:spLocks noChangeShapeType="1"/>
          </p:cNvSpPr>
          <p:nvPr/>
        </p:nvSpPr>
        <p:spPr bwMode="auto">
          <a:xfrm flipV="1">
            <a:off x="2514600" y="1866900"/>
            <a:ext cx="0" cy="4572000"/>
          </a:xfrm>
          <a:prstGeom prst="line">
            <a:avLst/>
          </a:prstGeom>
          <a:noFill/>
          <a:ln w="28575">
            <a:solidFill>
              <a:srgbClr val="CC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777" name="Group 947"/>
          <p:cNvGrpSpPr>
            <a:grpSpLocks/>
          </p:cNvGrpSpPr>
          <p:nvPr/>
        </p:nvGrpSpPr>
        <p:grpSpPr bwMode="auto">
          <a:xfrm>
            <a:off x="685800" y="1866900"/>
            <a:ext cx="1828800" cy="4572000"/>
            <a:chOff x="336" y="1176"/>
            <a:chExt cx="1104" cy="2880"/>
          </a:xfrm>
        </p:grpSpPr>
        <p:sp>
          <p:nvSpPr>
            <p:cNvPr id="22021" name="Line 948"/>
            <p:cNvSpPr>
              <a:spLocks noChangeShapeType="1"/>
            </p:cNvSpPr>
            <p:nvPr/>
          </p:nvSpPr>
          <p:spPr bwMode="auto">
            <a:xfrm flipH="1">
              <a:off x="336" y="1896"/>
              <a:ext cx="672" cy="216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2" name="Line 949"/>
            <p:cNvSpPr>
              <a:spLocks noChangeShapeType="1"/>
            </p:cNvSpPr>
            <p:nvPr/>
          </p:nvSpPr>
          <p:spPr bwMode="auto">
            <a:xfrm flipV="1">
              <a:off x="1008" y="1308"/>
              <a:ext cx="288" cy="60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3" name="Line 950"/>
            <p:cNvSpPr>
              <a:spLocks noChangeShapeType="1"/>
            </p:cNvSpPr>
            <p:nvPr/>
          </p:nvSpPr>
          <p:spPr bwMode="auto">
            <a:xfrm flipV="1">
              <a:off x="1296" y="1176"/>
              <a:ext cx="144" cy="144"/>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778" name="Group 951"/>
          <p:cNvGrpSpPr>
            <a:grpSpLocks/>
          </p:cNvGrpSpPr>
          <p:nvPr/>
        </p:nvGrpSpPr>
        <p:grpSpPr bwMode="auto">
          <a:xfrm>
            <a:off x="3219450" y="482600"/>
            <a:ext cx="895350" cy="1381125"/>
            <a:chOff x="1836" y="324"/>
            <a:chExt cx="564" cy="870"/>
          </a:xfrm>
        </p:grpSpPr>
        <p:sp>
          <p:nvSpPr>
            <p:cNvPr id="22019" name="Line 952"/>
            <p:cNvSpPr>
              <a:spLocks noChangeShapeType="1"/>
            </p:cNvSpPr>
            <p:nvPr/>
          </p:nvSpPr>
          <p:spPr bwMode="auto">
            <a:xfrm flipV="1">
              <a:off x="1836" y="906"/>
              <a:ext cx="288" cy="288"/>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20" name="Line 953"/>
            <p:cNvSpPr>
              <a:spLocks noChangeShapeType="1"/>
            </p:cNvSpPr>
            <p:nvPr/>
          </p:nvSpPr>
          <p:spPr bwMode="auto">
            <a:xfrm flipV="1">
              <a:off x="2112" y="324"/>
              <a:ext cx="288" cy="60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290" name="Line 954"/>
          <p:cNvSpPr>
            <a:spLocks noChangeShapeType="1"/>
          </p:cNvSpPr>
          <p:nvPr/>
        </p:nvSpPr>
        <p:spPr bwMode="auto">
          <a:xfrm>
            <a:off x="2514600" y="1866900"/>
            <a:ext cx="685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1" name="Oval 955"/>
          <p:cNvSpPr>
            <a:spLocks noChangeArrowheads="1"/>
          </p:cNvSpPr>
          <p:nvPr/>
        </p:nvSpPr>
        <p:spPr bwMode="auto">
          <a:xfrm>
            <a:off x="3175000" y="1816100"/>
            <a:ext cx="76200" cy="762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5292" name="Text Box 956"/>
          <p:cNvSpPr txBox="1">
            <a:spLocks noChangeArrowheads="1"/>
          </p:cNvSpPr>
          <p:nvPr/>
        </p:nvSpPr>
        <p:spPr bwMode="auto">
          <a:xfrm>
            <a:off x="609600" y="6477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CC0066"/>
                </a:solidFill>
                <a:latin typeface="Times New Roman" panose="02020603050405020304" pitchFamily="18" charset="0"/>
                <a:cs typeface="Times New Roman" panose="02020603050405020304" pitchFamily="18" charset="0"/>
              </a:rPr>
              <a:t>Băng phiến nóng chảy</a:t>
            </a:r>
          </a:p>
        </p:txBody>
      </p:sp>
      <p:sp>
        <p:nvSpPr>
          <p:cNvPr id="15293" name="Line 957"/>
          <p:cNvSpPr>
            <a:spLocks noChangeShapeType="1"/>
          </p:cNvSpPr>
          <p:nvPr/>
        </p:nvSpPr>
        <p:spPr bwMode="auto">
          <a:xfrm flipH="1" flipV="1">
            <a:off x="2286000" y="1028700"/>
            <a:ext cx="6096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294" name="Text Box 958"/>
          <p:cNvSpPr txBox="1">
            <a:spLocks noChangeArrowheads="1"/>
          </p:cNvSpPr>
          <p:nvPr/>
        </p:nvSpPr>
        <p:spPr bwMode="auto">
          <a:xfrm>
            <a:off x="304800" y="3429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86</a:t>
            </a:r>
          </a:p>
        </p:txBody>
      </p:sp>
      <p:sp>
        <p:nvSpPr>
          <p:cNvPr id="15295" name="Text Box 959"/>
          <p:cNvSpPr txBox="1">
            <a:spLocks noChangeArrowheads="1"/>
          </p:cNvSpPr>
          <p:nvPr/>
        </p:nvSpPr>
        <p:spPr bwMode="auto">
          <a:xfrm>
            <a:off x="304800" y="8001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84</a:t>
            </a:r>
          </a:p>
        </p:txBody>
      </p:sp>
      <p:sp>
        <p:nvSpPr>
          <p:cNvPr id="15296" name="Text Box 960"/>
          <p:cNvSpPr txBox="1">
            <a:spLocks noChangeArrowheads="1"/>
          </p:cNvSpPr>
          <p:nvPr/>
        </p:nvSpPr>
        <p:spPr bwMode="auto">
          <a:xfrm>
            <a:off x="304800" y="12573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82</a:t>
            </a:r>
          </a:p>
        </p:txBody>
      </p:sp>
      <p:sp>
        <p:nvSpPr>
          <p:cNvPr id="15297" name="Text Box 961"/>
          <p:cNvSpPr txBox="1">
            <a:spLocks noChangeArrowheads="1"/>
          </p:cNvSpPr>
          <p:nvPr/>
        </p:nvSpPr>
        <p:spPr bwMode="auto">
          <a:xfrm>
            <a:off x="304800" y="16827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solidFill>
                  <a:srgbClr val="FF3300"/>
                </a:solidFill>
                <a:latin typeface="Arial" panose="020B0604020202020204" pitchFamily="34" charset="0"/>
              </a:rPr>
              <a:t>80</a:t>
            </a:r>
          </a:p>
        </p:txBody>
      </p:sp>
      <p:sp>
        <p:nvSpPr>
          <p:cNvPr id="15298" name="Text Box 962"/>
          <p:cNvSpPr txBox="1">
            <a:spLocks noChangeArrowheads="1"/>
          </p:cNvSpPr>
          <p:nvPr/>
        </p:nvSpPr>
        <p:spPr bwMode="auto">
          <a:xfrm>
            <a:off x="304800" y="278130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75</a:t>
            </a:r>
          </a:p>
        </p:txBody>
      </p:sp>
      <p:sp>
        <p:nvSpPr>
          <p:cNvPr id="15299" name="Text Box 963"/>
          <p:cNvSpPr txBox="1">
            <a:spLocks noChangeArrowheads="1"/>
          </p:cNvSpPr>
          <p:nvPr/>
        </p:nvSpPr>
        <p:spPr bwMode="auto">
          <a:xfrm>
            <a:off x="304800" y="19431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79</a:t>
            </a:r>
          </a:p>
        </p:txBody>
      </p:sp>
      <p:sp>
        <p:nvSpPr>
          <p:cNvPr id="15300" name="Text Box 964"/>
          <p:cNvSpPr txBox="1">
            <a:spLocks noChangeArrowheads="1"/>
          </p:cNvSpPr>
          <p:nvPr/>
        </p:nvSpPr>
        <p:spPr bwMode="auto">
          <a:xfrm>
            <a:off x="304800" y="35115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72</a:t>
            </a:r>
          </a:p>
        </p:txBody>
      </p:sp>
      <p:sp>
        <p:nvSpPr>
          <p:cNvPr id="15301" name="Text Box 965"/>
          <p:cNvSpPr txBox="1">
            <a:spLocks noChangeArrowheads="1"/>
          </p:cNvSpPr>
          <p:nvPr/>
        </p:nvSpPr>
        <p:spPr bwMode="auto">
          <a:xfrm>
            <a:off x="304800" y="41973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69</a:t>
            </a:r>
          </a:p>
        </p:txBody>
      </p:sp>
      <p:sp>
        <p:nvSpPr>
          <p:cNvPr id="15302" name="Text Box 966"/>
          <p:cNvSpPr txBox="1">
            <a:spLocks noChangeArrowheads="1"/>
          </p:cNvSpPr>
          <p:nvPr/>
        </p:nvSpPr>
        <p:spPr bwMode="auto">
          <a:xfrm>
            <a:off x="304800" y="48831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66</a:t>
            </a:r>
          </a:p>
        </p:txBody>
      </p:sp>
      <p:sp>
        <p:nvSpPr>
          <p:cNvPr id="15303" name="Text Box 967"/>
          <p:cNvSpPr txBox="1">
            <a:spLocks noChangeArrowheads="1"/>
          </p:cNvSpPr>
          <p:nvPr/>
        </p:nvSpPr>
        <p:spPr bwMode="auto">
          <a:xfrm>
            <a:off x="304800" y="1454150"/>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81</a:t>
            </a:r>
          </a:p>
        </p:txBody>
      </p:sp>
      <p:sp>
        <p:nvSpPr>
          <p:cNvPr id="15304" name="Text Box 968"/>
          <p:cNvSpPr txBox="1">
            <a:spLocks noChangeArrowheads="1"/>
          </p:cNvSpPr>
          <p:nvPr/>
        </p:nvSpPr>
        <p:spPr bwMode="auto">
          <a:xfrm>
            <a:off x="304800" y="24003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77</a:t>
            </a:r>
          </a:p>
        </p:txBody>
      </p:sp>
      <p:sp>
        <p:nvSpPr>
          <p:cNvPr id="15305" name="Text Box 969"/>
          <p:cNvSpPr txBox="1">
            <a:spLocks noChangeArrowheads="1"/>
          </p:cNvSpPr>
          <p:nvPr/>
        </p:nvSpPr>
        <p:spPr bwMode="auto">
          <a:xfrm>
            <a:off x="304800" y="560070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63</a:t>
            </a:r>
          </a:p>
        </p:txBody>
      </p:sp>
      <p:sp>
        <p:nvSpPr>
          <p:cNvPr id="15306" name="Text Box 970"/>
          <p:cNvSpPr txBox="1">
            <a:spLocks noChangeArrowheads="1"/>
          </p:cNvSpPr>
          <p:nvPr/>
        </p:nvSpPr>
        <p:spPr bwMode="auto">
          <a:xfrm>
            <a:off x="304800" y="6254750"/>
            <a:ext cx="685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1600">
                <a:latin typeface="Arial" panose="020B0604020202020204" pitchFamily="34" charset="0"/>
              </a:rPr>
              <a:t>60</a:t>
            </a:r>
          </a:p>
        </p:txBody>
      </p:sp>
      <p:sp>
        <p:nvSpPr>
          <p:cNvPr id="15307" name="Rectangle 971"/>
          <p:cNvSpPr>
            <a:spLocks noChangeArrowheads="1"/>
          </p:cNvSpPr>
          <p:nvPr/>
        </p:nvSpPr>
        <p:spPr bwMode="auto">
          <a:xfrm>
            <a:off x="533400" y="6496050"/>
            <a:ext cx="3886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1500">
                <a:latin typeface="Arial" panose="020B0604020202020204" pitchFamily="34" charset="0"/>
              </a:rPr>
              <a:t>0  1   2  3  4   5  6   7  </a:t>
            </a:r>
            <a:r>
              <a:rPr lang="en-US" sz="1500">
                <a:solidFill>
                  <a:srgbClr val="FF3300"/>
                </a:solidFill>
                <a:latin typeface="Arial" panose="020B0604020202020204" pitchFamily="34" charset="0"/>
              </a:rPr>
              <a:t>8</a:t>
            </a:r>
            <a:r>
              <a:rPr lang="en-US" sz="1500">
                <a:latin typeface="Arial" panose="020B0604020202020204" pitchFamily="34" charset="0"/>
              </a:rPr>
              <a:t>  </a:t>
            </a:r>
            <a:r>
              <a:rPr lang="en-US" sz="1500">
                <a:solidFill>
                  <a:srgbClr val="FF0000"/>
                </a:solidFill>
                <a:latin typeface="Arial" panose="020B0604020202020204" pitchFamily="34" charset="0"/>
              </a:rPr>
              <a:t>9 10</a:t>
            </a:r>
            <a:r>
              <a:rPr lang="en-US" sz="1500">
                <a:latin typeface="Arial" panose="020B0604020202020204" pitchFamily="34" charset="0"/>
              </a:rPr>
              <a:t> </a:t>
            </a:r>
            <a:r>
              <a:rPr lang="en-US" sz="1500">
                <a:solidFill>
                  <a:srgbClr val="FF3300"/>
                </a:solidFill>
                <a:latin typeface="Arial" panose="020B0604020202020204" pitchFamily="34" charset="0"/>
              </a:rPr>
              <a:t>11</a:t>
            </a:r>
            <a:r>
              <a:rPr lang="en-US" sz="1500">
                <a:latin typeface="Arial" panose="020B0604020202020204" pitchFamily="34" charset="0"/>
              </a:rPr>
              <a:t>12 13 14 15</a:t>
            </a:r>
          </a:p>
        </p:txBody>
      </p:sp>
      <p:sp>
        <p:nvSpPr>
          <p:cNvPr id="15308" name="Line 972"/>
          <p:cNvSpPr>
            <a:spLocks noChangeShapeType="1"/>
          </p:cNvSpPr>
          <p:nvPr/>
        </p:nvSpPr>
        <p:spPr bwMode="auto">
          <a:xfrm>
            <a:off x="685800" y="6438900"/>
            <a:ext cx="3810000" cy="0"/>
          </a:xfrm>
          <a:prstGeom prst="line">
            <a:avLst/>
          </a:prstGeom>
          <a:noFill/>
          <a:ln w="28575">
            <a:solidFill>
              <a:srgbClr val="0066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09" name="Rectangle 973"/>
          <p:cNvSpPr>
            <a:spLocks noChangeArrowheads="1"/>
          </p:cNvSpPr>
          <p:nvPr/>
        </p:nvSpPr>
        <p:spPr bwMode="auto">
          <a:xfrm>
            <a:off x="4114800" y="5965825"/>
            <a:ext cx="838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0000FF"/>
                </a:solidFill>
                <a:latin typeface="Times New Roman" panose="02020603050405020304" pitchFamily="18" charset="0"/>
                <a:cs typeface="Times New Roman" panose="02020603050405020304" pitchFamily="18" charset="0"/>
              </a:rPr>
              <a:t>Thời </a:t>
            </a:r>
          </a:p>
          <a:p>
            <a:pPr eaLnBrk="1" hangingPunct="1">
              <a:spcBef>
                <a:spcPct val="50000"/>
              </a:spcBef>
            </a:pPr>
            <a:r>
              <a:rPr lang="en-US" sz="2000" b="1">
                <a:solidFill>
                  <a:srgbClr val="0000FF"/>
                </a:solidFill>
                <a:latin typeface="Times New Roman" panose="02020603050405020304" pitchFamily="18" charset="0"/>
                <a:cs typeface="Times New Roman" panose="02020603050405020304" pitchFamily="18" charset="0"/>
              </a:rPr>
              <a:t>  gian</a:t>
            </a:r>
          </a:p>
        </p:txBody>
      </p:sp>
      <p:sp>
        <p:nvSpPr>
          <p:cNvPr id="15310" name="Text Box 974"/>
          <p:cNvSpPr txBox="1">
            <a:spLocks noChangeArrowheads="1"/>
          </p:cNvSpPr>
          <p:nvPr/>
        </p:nvSpPr>
        <p:spPr bwMode="auto">
          <a:xfrm rot="3347971">
            <a:off x="5249863" y="868362"/>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CC0066"/>
                </a:solidFill>
                <a:latin typeface=".VnTime" panose="020B7200000000000000" pitchFamily="34" charset="0"/>
              </a:rPr>
              <a:t>Láng</a:t>
            </a:r>
          </a:p>
        </p:txBody>
      </p:sp>
      <p:sp>
        <p:nvSpPr>
          <p:cNvPr id="15311" name="Text Box 975"/>
          <p:cNvSpPr txBox="1">
            <a:spLocks noChangeArrowheads="1"/>
          </p:cNvSpPr>
          <p:nvPr/>
        </p:nvSpPr>
        <p:spPr bwMode="auto">
          <a:xfrm rot="-3853657">
            <a:off x="3192463" y="944562"/>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CC0066"/>
                </a:solidFill>
                <a:latin typeface=".VnTime" panose="020B7200000000000000" pitchFamily="34" charset="0"/>
              </a:rPr>
              <a:t>Láng</a:t>
            </a:r>
          </a:p>
        </p:txBody>
      </p:sp>
      <p:sp>
        <p:nvSpPr>
          <p:cNvPr id="15312" name="Text Box 976"/>
          <p:cNvSpPr txBox="1">
            <a:spLocks noChangeArrowheads="1"/>
          </p:cNvSpPr>
          <p:nvPr/>
        </p:nvSpPr>
        <p:spPr bwMode="auto">
          <a:xfrm>
            <a:off x="2387600" y="18510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chemeClr val="tx2"/>
                </a:solidFill>
                <a:latin typeface=".VnTime" panose="020B7200000000000000" pitchFamily="34" charset="0"/>
              </a:rPr>
              <a:t>R¾n vµ láng </a:t>
            </a:r>
          </a:p>
        </p:txBody>
      </p:sp>
      <p:sp>
        <p:nvSpPr>
          <p:cNvPr id="15313" name="Text Box 977"/>
          <p:cNvSpPr txBox="1">
            <a:spLocks noChangeArrowheads="1"/>
          </p:cNvSpPr>
          <p:nvPr/>
        </p:nvSpPr>
        <p:spPr bwMode="auto">
          <a:xfrm>
            <a:off x="5448300" y="18669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chemeClr val="tx2"/>
                </a:solidFill>
                <a:latin typeface=".VnTime" panose="020B7200000000000000" pitchFamily="34" charset="0"/>
              </a:rPr>
              <a:t>Láng vµ r¾n</a:t>
            </a:r>
          </a:p>
        </p:txBody>
      </p:sp>
      <p:sp>
        <p:nvSpPr>
          <p:cNvPr id="15314" name="Text Box 978"/>
          <p:cNvSpPr txBox="1">
            <a:spLocks noChangeArrowheads="1"/>
          </p:cNvSpPr>
          <p:nvPr/>
        </p:nvSpPr>
        <p:spPr bwMode="auto">
          <a:xfrm rot="3762993">
            <a:off x="7612063" y="4276725"/>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003366"/>
                </a:solidFill>
                <a:latin typeface=".VnTime" panose="020B7200000000000000" pitchFamily="34" charset="0"/>
              </a:rPr>
              <a:t>R¾n</a:t>
            </a:r>
          </a:p>
        </p:txBody>
      </p:sp>
      <p:sp>
        <p:nvSpPr>
          <p:cNvPr id="15315" name="Text Box 979"/>
          <p:cNvSpPr txBox="1">
            <a:spLocks noChangeArrowheads="1"/>
          </p:cNvSpPr>
          <p:nvPr/>
        </p:nvSpPr>
        <p:spPr bwMode="auto">
          <a:xfrm rot="-4259767">
            <a:off x="846138" y="3840162"/>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003366"/>
                </a:solidFill>
                <a:latin typeface=".VnTime" panose="020B7200000000000000" pitchFamily="34" charset="0"/>
              </a:rPr>
              <a:t>R¾n</a:t>
            </a:r>
          </a:p>
        </p:txBody>
      </p:sp>
      <p:sp>
        <p:nvSpPr>
          <p:cNvPr id="15316" name="Oval 980"/>
          <p:cNvSpPr>
            <a:spLocks noChangeArrowheads="1"/>
          </p:cNvSpPr>
          <p:nvPr/>
        </p:nvSpPr>
        <p:spPr bwMode="auto">
          <a:xfrm>
            <a:off x="2476500" y="1803400"/>
            <a:ext cx="76200" cy="762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5317" name="Text Box 981" descr="Bouquet"/>
          <p:cNvSpPr txBox="1">
            <a:spLocks noChangeArrowheads="1"/>
          </p:cNvSpPr>
          <p:nvPr/>
        </p:nvSpPr>
        <p:spPr bwMode="auto">
          <a:xfrm>
            <a:off x="1676400" y="4076700"/>
            <a:ext cx="5867400" cy="180022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i="1">
                <a:solidFill>
                  <a:srgbClr val="000099"/>
                </a:solidFill>
                <a:latin typeface="Times New Roman" panose="02020603050405020304" pitchFamily="18" charset="0"/>
                <a:cs typeface="Times New Roman" panose="02020603050405020304" pitchFamily="18" charset="0"/>
              </a:rPr>
              <a:t>Dựa vào hai đường biểu diẽn vẽ được em có nhận xét gì vè hai quá trình nóng chảy và đông đặc của băng phiến?</a:t>
            </a:r>
          </a:p>
        </p:txBody>
      </p:sp>
      <p:sp>
        <p:nvSpPr>
          <p:cNvPr id="532" name="Line 972"/>
          <p:cNvSpPr>
            <a:spLocks noChangeShapeType="1"/>
          </p:cNvSpPr>
          <p:nvPr/>
        </p:nvSpPr>
        <p:spPr bwMode="auto">
          <a:xfrm>
            <a:off x="5181600" y="6448425"/>
            <a:ext cx="3810000" cy="0"/>
          </a:xfrm>
          <a:prstGeom prst="line">
            <a:avLst/>
          </a:prstGeom>
          <a:noFill/>
          <a:ln w="28575">
            <a:solidFill>
              <a:srgbClr val="0066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3" name="Rectangle 973"/>
          <p:cNvSpPr>
            <a:spLocks noChangeArrowheads="1"/>
          </p:cNvSpPr>
          <p:nvPr/>
        </p:nvSpPr>
        <p:spPr bwMode="auto">
          <a:xfrm>
            <a:off x="8172450" y="5984875"/>
            <a:ext cx="838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solidFill>
                  <a:srgbClr val="0000FF"/>
                </a:solidFill>
                <a:latin typeface="Times New Roman" panose="02020603050405020304" pitchFamily="18" charset="0"/>
                <a:cs typeface="Times New Roman" panose="02020603050405020304" pitchFamily="18" charset="0"/>
              </a:rPr>
              <a:t>Thời </a:t>
            </a:r>
          </a:p>
          <a:p>
            <a:pPr eaLnBrk="1" hangingPunct="1">
              <a:spcBef>
                <a:spcPct val="50000"/>
              </a:spcBef>
            </a:pPr>
            <a:r>
              <a:rPr lang="en-US" sz="2000" b="1">
                <a:solidFill>
                  <a:srgbClr val="0000FF"/>
                </a:solidFill>
                <a:latin typeface="Times New Roman" panose="02020603050405020304" pitchFamily="18" charset="0"/>
                <a:cs typeface="Times New Roman" panose="02020603050405020304" pitchFamily="18" charset="0"/>
              </a:rPr>
              <a:t>  gian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774"/>
                                        </p:tgtEl>
                                        <p:attrNameLst>
                                          <p:attrName>style.visibility</p:attrName>
                                        </p:attrNameLst>
                                      </p:cBhvr>
                                      <p:to>
                                        <p:strVal val="visible"/>
                                      </p:to>
                                    </p:set>
                                    <p:anim calcmode="lin" valueType="num">
                                      <p:cBhvr>
                                        <p:cTn id="12" dur="500" fill="hold"/>
                                        <p:tgtEl>
                                          <p:spTgt spid="14774"/>
                                        </p:tgtEl>
                                        <p:attrNameLst>
                                          <p:attrName>ppt_w</p:attrName>
                                        </p:attrNameLst>
                                      </p:cBhvr>
                                      <p:tavLst>
                                        <p:tav tm="0">
                                          <p:val>
                                            <p:strVal val="#ppt_w*0.70"/>
                                          </p:val>
                                        </p:tav>
                                        <p:tav tm="100000">
                                          <p:val>
                                            <p:strVal val="#ppt_w"/>
                                          </p:val>
                                        </p:tav>
                                      </p:tavLst>
                                    </p:anim>
                                    <p:anim calcmode="lin" valueType="num">
                                      <p:cBhvr>
                                        <p:cTn id="13" dur="500" fill="hold"/>
                                        <p:tgtEl>
                                          <p:spTgt spid="14774"/>
                                        </p:tgtEl>
                                        <p:attrNameLst>
                                          <p:attrName>ppt_h</p:attrName>
                                        </p:attrNameLst>
                                      </p:cBhvr>
                                      <p:tavLst>
                                        <p:tav tm="0">
                                          <p:val>
                                            <p:strVal val="#ppt_h"/>
                                          </p:val>
                                        </p:tav>
                                        <p:tav tm="100000">
                                          <p:val>
                                            <p:strVal val="#ppt_h"/>
                                          </p:val>
                                        </p:tav>
                                      </p:tavLst>
                                    </p:anim>
                                    <p:animEffect transition="in" filter="fade">
                                      <p:cBhvr>
                                        <p:cTn id="14" dur="500"/>
                                        <p:tgtEl>
                                          <p:spTgt spid="14774"/>
                                        </p:tgtEl>
                                      </p:cBhvr>
                                    </p:animEffect>
                                  </p:childTnLst>
                                </p:cTn>
                              </p:par>
                              <p:par>
                                <p:cTn id="15" presetID="55" presetClass="entr" presetSubtype="0" fill="hold" nodeType="withEffect">
                                  <p:stCondLst>
                                    <p:cond delay="0"/>
                                  </p:stCondLst>
                                  <p:childTnLst>
                                    <p:set>
                                      <p:cBhvr>
                                        <p:cTn id="16" dur="1" fill="hold">
                                          <p:stCondLst>
                                            <p:cond delay="0"/>
                                          </p:stCondLst>
                                        </p:cTn>
                                        <p:tgtEl>
                                          <p:spTgt spid="14775"/>
                                        </p:tgtEl>
                                        <p:attrNameLst>
                                          <p:attrName>style.visibility</p:attrName>
                                        </p:attrNameLst>
                                      </p:cBhvr>
                                      <p:to>
                                        <p:strVal val="visible"/>
                                      </p:to>
                                    </p:set>
                                    <p:anim calcmode="lin" valueType="num">
                                      <p:cBhvr>
                                        <p:cTn id="17" dur="500" fill="hold"/>
                                        <p:tgtEl>
                                          <p:spTgt spid="14775"/>
                                        </p:tgtEl>
                                        <p:attrNameLst>
                                          <p:attrName>ppt_w</p:attrName>
                                        </p:attrNameLst>
                                      </p:cBhvr>
                                      <p:tavLst>
                                        <p:tav tm="0">
                                          <p:val>
                                            <p:strVal val="#ppt_w*0.70"/>
                                          </p:val>
                                        </p:tav>
                                        <p:tav tm="100000">
                                          <p:val>
                                            <p:strVal val="#ppt_w"/>
                                          </p:val>
                                        </p:tav>
                                      </p:tavLst>
                                    </p:anim>
                                    <p:anim calcmode="lin" valueType="num">
                                      <p:cBhvr>
                                        <p:cTn id="18" dur="500" fill="hold"/>
                                        <p:tgtEl>
                                          <p:spTgt spid="14775"/>
                                        </p:tgtEl>
                                        <p:attrNameLst>
                                          <p:attrName>ppt_h</p:attrName>
                                        </p:attrNameLst>
                                      </p:cBhvr>
                                      <p:tavLst>
                                        <p:tav tm="0">
                                          <p:val>
                                            <p:strVal val="#ppt_h"/>
                                          </p:val>
                                        </p:tav>
                                        <p:tav tm="100000">
                                          <p:val>
                                            <p:strVal val="#ppt_h"/>
                                          </p:val>
                                        </p:tav>
                                      </p:tavLst>
                                    </p:anim>
                                    <p:animEffect transition="in" filter="fade">
                                      <p:cBhvr>
                                        <p:cTn id="19" dur="500"/>
                                        <p:tgtEl>
                                          <p:spTgt spid="14775"/>
                                        </p:tgtEl>
                                      </p:cBhvr>
                                    </p:animEffect>
                                  </p:childTnLst>
                                </p:cTn>
                              </p:par>
                              <p:par>
                                <p:cTn id="20" presetID="55" presetClass="entr" presetSubtype="0" fill="hold" nodeType="withEffect">
                                  <p:stCondLst>
                                    <p:cond delay="0"/>
                                  </p:stCondLst>
                                  <p:childTnLst>
                                    <p:set>
                                      <p:cBhvr>
                                        <p:cTn id="21" dur="1" fill="hold">
                                          <p:stCondLst>
                                            <p:cond delay="0"/>
                                          </p:stCondLst>
                                        </p:cTn>
                                        <p:tgtEl>
                                          <p:spTgt spid="14766"/>
                                        </p:tgtEl>
                                        <p:attrNameLst>
                                          <p:attrName>style.visibility</p:attrName>
                                        </p:attrNameLst>
                                      </p:cBhvr>
                                      <p:to>
                                        <p:strVal val="visible"/>
                                      </p:to>
                                    </p:set>
                                    <p:anim calcmode="lin" valueType="num">
                                      <p:cBhvr>
                                        <p:cTn id="22" dur="500" fill="hold"/>
                                        <p:tgtEl>
                                          <p:spTgt spid="14766"/>
                                        </p:tgtEl>
                                        <p:attrNameLst>
                                          <p:attrName>ppt_w</p:attrName>
                                        </p:attrNameLst>
                                      </p:cBhvr>
                                      <p:tavLst>
                                        <p:tav tm="0">
                                          <p:val>
                                            <p:strVal val="#ppt_w*0.70"/>
                                          </p:val>
                                        </p:tav>
                                        <p:tav tm="100000">
                                          <p:val>
                                            <p:strVal val="#ppt_w"/>
                                          </p:val>
                                        </p:tav>
                                      </p:tavLst>
                                    </p:anim>
                                    <p:anim calcmode="lin" valueType="num">
                                      <p:cBhvr>
                                        <p:cTn id="23" dur="500" fill="hold"/>
                                        <p:tgtEl>
                                          <p:spTgt spid="14766"/>
                                        </p:tgtEl>
                                        <p:attrNameLst>
                                          <p:attrName>ppt_h</p:attrName>
                                        </p:attrNameLst>
                                      </p:cBhvr>
                                      <p:tavLst>
                                        <p:tav tm="0">
                                          <p:val>
                                            <p:strVal val="#ppt_h"/>
                                          </p:val>
                                        </p:tav>
                                        <p:tav tm="100000">
                                          <p:val>
                                            <p:strVal val="#ppt_h"/>
                                          </p:val>
                                        </p:tav>
                                      </p:tavLst>
                                    </p:anim>
                                    <p:animEffect transition="in" filter="fade">
                                      <p:cBhvr>
                                        <p:cTn id="24" dur="500"/>
                                        <p:tgtEl>
                                          <p:spTgt spid="14766"/>
                                        </p:tgtEl>
                                      </p:cBhvr>
                                    </p:animEffect>
                                  </p:childTnLst>
                                </p:cTn>
                              </p:par>
                              <p:par>
                                <p:cTn id="25" presetID="55" presetClass="entr" presetSubtype="0" fill="hold" nodeType="withEffect">
                                  <p:stCondLst>
                                    <p:cond delay="0"/>
                                  </p:stCondLst>
                                  <p:childTnLst>
                                    <p:set>
                                      <p:cBhvr>
                                        <p:cTn id="26" dur="1" fill="hold">
                                          <p:stCondLst>
                                            <p:cond delay="0"/>
                                          </p:stCondLst>
                                        </p:cTn>
                                        <p:tgtEl>
                                          <p:spTgt spid="14767"/>
                                        </p:tgtEl>
                                        <p:attrNameLst>
                                          <p:attrName>style.visibility</p:attrName>
                                        </p:attrNameLst>
                                      </p:cBhvr>
                                      <p:to>
                                        <p:strVal val="visible"/>
                                      </p:to>
                                    </p:set>
                                    <p:anim calcmode="lin" valueType="num">
                                      <p:cBhvr>
                                        <p:cTn id="27" dur="500" fill="hold"/>
                                        <p:tgtEl>
                                          <p:spTgt spid="14767"/>
                                        </p:tgtEl>
                                        <p:attrNameLst>
                                          <p:attrName>ppt_w</p:attrName>
                                        </p:attrNameLst>
                                      </p:cBhvr>
                                      <p:tavLst>
                                        <p:tav tm="0">
                                          <p:val>
                                            <p:strVal val="#ppt_w*0.70"/>
                                          </p:val>
                                        </p:tav>
                                        <p:tav tm="100000">
                                          <p:val>
                                            <p:strVal val="#ppt_w"/>
                                          </p:val>
                                        </p:tav>
                                      </p:tavLst>
                                    </p:anim>
                                    <p:anim calcmode="lin" valueType="num">
                                      <p:cBhvr>
                                        <p:cTn id="28" dur="500" fill="hold"/>
                                        <p:tgtEl>
                                          <p:spTgt spid="14767"/>
                                        </p:tgtEl>
                                        <p:attrNameLst>
                                          <p:attrName>ppt_h</p:attrName>
                                        </p:attrNameLst>
                                      </p:cBhvr>
                                      <p:tavLst>
                                        <p:tav tm="0">
                                          <p:val>
                                            <p:strVal val="#ppt_h"/>
                                          </p:val>
                                        </p:tav>
                                        <p:tav tm="100000">
                                          <p:val>
                                            <p:strVal val="#ppt_h"/>
                                          </p:val>
                                        </p:tav>
                                      </p:tavLst>
                                    </p:anim>
                                    <p:animEffect transition="in" filter="fade">
                                      <p:cBhvr>
                                        <p:cTn id="29" dur="500"/>
                                        <p:tgtEl>
                                          <p:spTgt spid="14767"/>
                                        </p:tgtEl>
                                      </p:cBhvr>
                                    </p:animEffect>
                                  </p:childTnLst>
                                </p:cTn>
                              </p:par>
                              <p:par>
                                <p:cTn id="30" presetID="55" presetClass="entr" presetSubtype="0" fill="hold" nodeType="withEffect">
                                  <p:stCondLst>
                                    <p:cond delay="0"/>
                                  </p:stCondLst>
                                  <p:childTnLst>
                                    <p:set>
                                      <p:cBhvr>
                                        <p:cTn id="31" dur="1" fill="hold">
                                          <p:stCondLst>
                                            <p:cond delay="0"/>
                                          </p:stCondLst>
                                        </p:cTn>
                                        <p:tgtEl>
                                          <p:spTgt spid="15202"/>
                                        </p:tgtEl>
                                        <p:attrNameLst>
                                          <p:attrName>style.visibility</p:attrName>
                                        </p:attrNameLst>
                                      </p:cBhvr>
                                      <p:to>
                                        <p:strVal val="visible"/>
                                      </p:to>
                                    </p:set>
                                    <p:anim calcmode="lin" valueType="num">
                                      <p:cBhvr>
                                        <p:cTn id="32" dur="500" fill="hold"/>
                                        <p:tgtEl>
                                          <p:spTgt spid="15202"/>
                                        </p:tgtEl>
                                        <p:attrNameLst>
                                          <p:attrName>ppt_w</p:attrName>
                                        </p:attrNameLst>
                                      </p:cBhvr>
                                      <p:tavLst>
                                        <p:tav tm="0">
                                          <p:val>
                                            <p:strVal val="#ppt_w*0.70"/>
                                          </p:val>
                                        </p:tav>
                                        <p:tav tm="100000">
                                          <p:val>
                                            <p:strVal val="#ppt_w"/>
                                          </p:val>
                                        </p:tav>
                                      </p:tavLst>
                                    </p:anim>
                                    <p:anim calcmode="lin" valueType="num">
                                      <p:cBhvr>
                                        <p:cTn id="33" dur="500" fill="hold"/>
                                        <p:tgtEl>
                                          <p:spTgt spid="15202"/>
                                        </p:tgtEl>
                                        <p:attrNameLst>
                                          <p:attrName>ppt_h</p:attrName>
                                        </p:attrNameLst>
                                      </p:cBhvr>
                                      <p:tavLst>
                                        <p:tav tm="0">
                                          <p:val>
                                            <p:strVal val="#ppt_h"/>
                                          </p:val>
                                        </p:tav>
                                        <p:tav tm="100000">
                                          <p:val>
                                            <p:strVal val="#ppt_h"/>
                                          </p:val>
                                        </p:tav>
                                      </p:tavLst>
                                    </p:anim>
                                    <p:animEffect transition="in" filter="fade">
                                      <p:cBhvr>
                                        <p:cTn id="34" dur="500"/>
                                        <p:tgtEl>
                                          <p:spTgt spid="15202"/>
                                        </p:tgtEl>
                                      </p:cBhvr>
                                    </p:animEffect>
                                  </p:childTnLst>
                                </p:cTn>
                              </p:par>
                              <p:par>
                                <p:cTn id="35" presetID="55" presetClass="entr" presetSubtype="0" fill="hold" nodeType="withEffect">
                                  <p:stCondLst>
                                    <p:cond delay="0"/>
                                  </p:stCondLst>
                                  <p:childTnLst>
                                    <p:set>
                                      <p:cBhvr>
                                        <p:cTn id="36" dur="1" fill="hold">
                                          <p:stCondLst>
                                            <p:cond delay="0"/>
                                          </p:stCondLst>
                                        </p:cTn>
                                        <p:tgtEl>
                                          <p:spTgt spid="14769"/>
                                        </p:tgtEl>
                                        <p:attrNameLst>
                                          <p:attrName>style.visibility</p:attrName>
                                        </p:attrNameLst>
                                      </p:cBhvr>
                                      <p:to>
                                        <p:strVal val="visible"/>
                                      </p:to>
                                    </p:set>
                                    <p:anim calcmode="lin" valueType="num">
                                      <p:cBhvr>
                                        <p:cTn id="37" dur="500" fill="hold"/>
                                        <p:tgtEl>
                                          <p:spTgt spid="14769"/>
                                        </p:tgtEl>
                                        <p:attrNameLst>
                                          <p:attrName>ppt_w</p:attrName>
                                        </p:attrNameLst>
                                      </p:cBhvr>
                                      <p:tavLst>
                                        <p:tav tm="0">
                                          <p:val>
                                            <p:strVal val="#ppt_w*0.70"/>
                                          </p:val>
                                        </p:tav>
                                        <p:tav tm="100000">
                                          <p:val>
                                            <p:strVal val="#ppt_w"/>
                                          </p:val>
                                        </p:tav>
                                      </p:tavLst>
                                    </p:anim>
                                    <p:anim calcmode="lin" valueType="num">
                                      <p:cBhvr>
                                        <p:cTn id="38" dur="500" fill="hold"/>
                                        <p:tgtEl>
                                          <p:spTgt spid="14769"/>
                                        </p:tgtEl>
                                        <p:attrNameLst>
                                          <p:attrName>ppt_h</p:attrName>
                                        </p:attrNameLst>
                                      </p:cBhvr>
                                      <p:tavLst>
                                        <p:tav tm="0">
                                          <p:val>
                                            <p:strVal val="#ppt_h"/>
                                          </p:val>
                                        </p:tav>
                                        <p:tav tm="100000">
                                          <p:val>
                                            <p:strVal val="#ppt_h"/>
                                          </p:val>
                                        </p:tav>
                                      </p:tavLst>
                                    </p:anim>
                                    <p:animEffect transition="in" filter="fade">
                                      <p:cBhvr>
                                        <p:cTn id="39" dur="500"/>
                                        <p:tgtEl>
                                          <p:spTgt spid="14769"/>
                                        </p:tgtEl>
                                      </p:cBhvr>
                                    </p:animEffect>
                                  </p:childTnLst>
                                </p:cTn>
                              </p:par>
                              <p:par>
                                <p:cTn id="40" presetID="55" presetClass="entr" presetSubtype="0" fill="hold" nodeType="withEffect">
                                  <p:stCondLst>
                                    <p:cond delay="0"/>
                                  </p:stCondLst>
                                  <p:childTnLst>
                                    <p:set>
                                      <p:cBhvr>
                                        <p:cTn id="41" dur="1" fill="hold">
                                          <p:stCondLst>
                                            <p:cond delay="0"/>
                                          </p:stCondLst>
                                        </p:cTn>
                                        <p:tgtEl>
                                          <p:spTgt spid="14772"/>
                                        </p:tgtEl>
                                        <p:attrNameLst>
                                          <p:attrName>style.visibility</p:attrName>
                                        </p:attrNameLst>
                                      </p:cBhvr>
                                      <p:to>
                                        <p:strVal val="visible"/>
                                      </p:to>
                                    </p:set>
                                    <p:anim calcmode="lin" valueType="num">
                                      <p:cBhvr>
                                        <p:cTn id="42" dur="500" fill="hold"/>
                                        <p:tgtEl>
                                          <p:spTgt spid="14772"/>
                                        </p:tgtEl>
                                        <p:attrNameLst>
                                          <p:attrName>ppt_w</p:attrName>
                                        </p:attrNameLst>
                                      </p:cBhvr>
                                      <p:tavLst>
                                        <p:tav tm="0">
                                          <p:val>
                                            <p:strVal val="#ppt_w*0.70"/>
                                          </p:val>
                                        </p:tav>
                                        <p:tav tm="100000">
                                          <p:val>
                                            <p:strVal val="#ppt_w"/>
                                          </p:val>
                                        </p:tav>
                                      </p:tavLst>
                                    </p:anim>
                                    <p:anim calcmode="lin" valueType="num">
                                      <p:cBhvr>
                                        <p:cTn id="43" dur="500" fill="hold"/>
                                        <p:tgtEl>
                                          <p:spTgt spid="14772"/>
                                        </p:tgtEl>
                                        <p:attrNameLst>
                                          <p:attrName>ppt_h</p:attrName>
                                        </p:attrNameLst>
                                      </p:cBhvr>
                                      <p:tavLst>
                                        <p:tav tm="0">
                                          <p:val>
                                            <p:strVal val="#ppt_h"/>
                                          </p:val>
                                        </p:tav>
                                        <p:tav tm="100000">
                                          <p:val>
                                            <p:strVal val="#ppt_h"/>
                                          </p:val>
                                        </p:tav>
                                      </p:tavLst>
                                    </p:anim>
                                    <p:animEffect transition="in" filter="fade">
                                      <p:cBhvr>
                                        <p:cTn id="44" dur="500"/>
                                        <p:tgtEl>
                                          <p:spTgt spid="14772"/>
                                        </p:tgtEl>
                                      </p:cBhvr>
                                    </p:animEffect>
                                  </p:childTnLst>
                                </p:cTn>
                              </p:par>
                              <p:par>
                                <p:cTn id="45" presetID="55" presetClass="entr" presetSubtype="0" fill="hold" nodeType="withEffect">
                                  <p:stCondLst>
                                    <p:cond delay="0"/>
                                  </p:stCondLst>
                                  <p:childTnLst>
                                    <p:set>
                                      <p:cBhvr>
                                        <p:cTn id="46" dur="1" fill="hold">
                                          <p:stCondLst>
                                            <p:cond delay="0"/>
                                          </p:stCondLst>
                                        </p:cTn>
                                        <p:tgtEl>
                                          <p:spTgt spid="14773"/>
                                        </p:tgtEl>
                                        <p:attrNameLst>
                                          <p:attrName>style.visibility</p:attrName>
                                        </p:attrNameLst>
                                      </p:cBhvr>
                                      <p:to>
                                        <p:strVal val="visible"/>
                                      </p:to>
                                    </p:set>
                                    <p:anim calcmode="lin" valueType="num">
                                      <p:cBhvr>
                                        <p:cTn id="47" dur="500" fill="hold"/>
                                        <p:tgtEl>
                                          <p:spTgt spid="14773"/>
                                        </p:tgtEl>
                                        <p:attrNameLst>
                                          <p:attrName>ppt_w</p:attrName>
                                        </p:attrNameLst>
                                      </p:cBhvr>
                                      <p:tavLst>
                                        <p:tav tm="0">
                                          <p:val>
                                            <p:strVal val="#ppt_w*0.70"/>
                                          </p:val>
                                        </p:tav>
                                        <p:tav tm="100000">
                                          <p:val>
                                            <p:strVal val="#ppt_w"/>
                                          </p:val>
                                        </p:tav>
                                      </p:tavLst>
                                    </p:anim>
                                    <p:anim calcmode="lin" valueType="num">
                                      <p:cBhvr>
                                        <p:cTn id="48" dur="500" fill="hold"/>
                                        <p:tgtEl>
                                          <p:spTgt spid="14773"/>
                                        </p:tgtEl>
                                        <p:attrNameLst>
                                          <p:attrName>ppt_h</p:attrName>
                                        </p:attrNameLst>
                                      </p:cBhvr>
                                      <p:tavLst>
                                        <p:tav tm="0">
                                          <p:val>
                                            <p:strVal val="#ppt_h"/>
                                          </p:val>
                                        </p:tav>
                                        <p:tav tm="100000">
                                          <p:val>
                                            <p:strVal val="#ppt_h"/>
                                          </p:val>
                                        </p:tav>
                                      </p:tavLst>
                                    </p:anim>
                                    <p:animEffect transition="in" filter="fade">
                                      <p:cBhvr>
                                        <p:cTn id="49" dur="500"/>
                                        <p:tgtEl>
                                          <p:spTgt spid="14773"/>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5259"/>
                                        </p:tgtEl>
                                        <p:attrNameLst>
                                          <p:attrName>style.visibility</p:attrName>
                                        </p:attrNameLst>
                                      </p:cBhvr>
                                      <p:to>
                                        <p:strVal val="visible"/>
                                      </p:to>
                                    </p:set>
                                    <p:anim calcmode="lin" valueType="num">
                                      <p:cBhvr>
                                        <p:cTn id="52" dur="500" fill="hold"/>
                                        <p:tgtEl>
                                          <p:spTgt spid="15259"/>
                                        </p:tgtEl>
                                        <p:attrNameLst>
                                          <p:attrName>ppt_w</p:attrName>
                                        </p:attrNameLst>
                                      </p:cBhvr>
                                      <p:tavLst>
                                        <p:tav tm="0">
                                          <p:val>
                                            <p:strVal val="#ppt_w*0.70"/>
                                          </p:val>
                                        </p:tav>
                                        <p:tav tm="100000">
                                          <p:val>
                                            <p:strVal val="#ppt_w"/>
                                          </p:val>
                                        </p:tav>
                                      </p:tavLst>
                                    </p:anim>
                                    <p:anim calcmode="lin" valueType="num">
                                      <p:cBhvr>
                                        <p:cTn id="53" dur="500" fill="hold"/>
                                        <p:tgtEl>
                                          <p:spTgt spid="15259"/>
                                        </p:tgtEl>
                                        <p:attrNameLst>
                                          <p:attrName>ppt_h</p:attrName>
                                        </p:attrNameLst>
                                      </p:cBhvr>
                                      <p:tavLst>
                                        <p:tav tm="0">
                                          <p:val>
                                            <p:strVal val="#ppt_h"/>
                                          </p:val>
                                        </p:tav>
                                        <p:tav tm="100000">
                                          <p:val>
                                            <p:strVal val="#ppt_h"/>
                                          </p:val>
                                        </p:tav>
                                      </p:tavLst>
                                    </p:anim>
                                    <p:animEffect transition="in" filter="fade">
                                      <p:cBhvr>
                                        <p:cTn id="54" dur="500"/>
                                        <p:tgtEl>
                                          <p:spTgt spid="15259"/>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5260"/>
                                        </p:tgtEl>
                                        <p:attrNameLst>
                                          <p:attrName>style.visibility</p:attrName>
                                        </p:attrNameLst>
                                      </p:cBhvr>
                                      <p:to>
                                        <p:strVal val="visible"/>
                                      </p:to>
                                    </p:set>
                                    <p:anim calcmode="lin" valueType="num">
                                      <p:cBhvr>
                                        <p:cTn id="57" dur="500" fill="hold"/>
                                        <p:tgtEl>
                                          <p:spTgt spid="15260"/>
                                        </p:tgtEl>
                                        <p:attrNameLst>
                                          <p:attrName>ppt_w</p:attrName>
                                        </p:attrNameLst>
                                      </p:cBhvr>
                                      <p:tavLst>
                                        <p:tav tm="0">
                                          <p:val>
                                            <p:strVal val="#ppt_w*0.70"/>
                                          </p:val>
                                        </p:tav>
                                        <p:tav tm="100000">
                                          <p:val>
                                            <p:strVal val="#ppt_w"/>
                                          </p:val>
                                        </p:tav>
                                      </p:tavLst>
                                    </p:anim>
                                    <p:anim calcmode="lin" valueType="num">
                                      <p:cBhvr>
                                        <p:cTn id="58" dur="500" fill="hold"/>
                                        <p:tgtEl>
                                          <p:spTgt spid="15260"/>
                                        </p:tgtEl>
                                        <p:attrNameLst>
                                          <p:attrName>ppt_h</p:attrName>
                                        </p:attrNameLst>
                                      </p:cBhvr>
                                      <p:tavLst>
                                        <p:tav tm="0">
                                          <p:val>
                                            <p:strVal val="#ppt_h"/>
                                          </p:val>
                                        </p:tav>
                                        <p:tav tm="100000">
                                          <p:val>
                                            <p:strVal val="#ppt_h"/>
                                          </p:val>
                                        </p:tav>
                                      </p:tavLst>
                                    </p:anim>
                                    <p:animEffect transition="in" filter="fade">
                                      <p:cBhvr>
                                        <p:cTn id="59" dur="500"/>
                                        <p:tgtEl>
                                          <p:spTgt spid="15260"/>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5261"/>
                                        </p:tgtEl>
                                        <p:attrNameLst>
                                          <p:attrName>style.visibility</p:attrName>
                                        </p:attrNameLst>
                                      </p:cBhvr>
                                      <p:to>
                                        <p:strVal val="visible"/>
                                      </p:to>
                                    </p:set>
                                    <p:anim calcmode="lin" valueType="num">
                                      <p:cBhvr>
                                        <p:cTn id="62" dur="500" fill="hold"/>
                                        <p:tgtEl>
                                          <p:spTgt spid="15261"/>
                                        </p:tgtEl>
                                        <p:attrNameLst>
                                          <p:attrName>ppt_w</p:attrName>
                                        </p:attrNameLst>
                                      </p:cBhvr>
                                      <p:tavLst>
                                        <p:tav tm="0">
                                          <p:val>
                                            <p:strVal val="#ppt_w*0.70"/>
                                          </p:val>
                                        </p:tav>
                                        <p:tav tm="100000">
                                          <p:val>
                                            <p:strVal val="#ppt_w"/>
                                          </p:val>
                                        </p:tav>
                                      </p:tavLst>
                                    </p:anim>
                                    <p:anim calcmode="lin" valueType="num">
                                      <p:cBhvr>
                                        <p:cTn id="63" dur="500" fill="hold"/>
                                        <p:tgtEl>
                                          <p:spTgt spid="15261"/>
                                        </p:tgtEl>
                                        <p:attrNameLst>
                                          <p:attrName>ppt_h</p:attrName>
                                        </p:attrNameLst>
                                      </p:cBhvr>
                                      <p:tavLst>
                                        <p:tav tm="0">
                                          <p:val>
                                            <p:strVal val="#ppt_h"/>
                                          </p:val>
                                        </p:tav>
                                        <p:tav tm="100000">
                                          <p:val>
                                            <p:strVal val="#ppt_h"/>
                                          </p:val>
                                        </p:tav>
                                      </p:tavLst>
                                    </p:anim>
                                    <p:animEffect transition="in" filter="fade">
                                      <p:cBhvr>
                                        <p:cTn id="64" dur="500"/>
                                        <p:tgtEl>
                                          <p:spTgt spid="15261"/>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5262"/>
                                        </p:tgtEl>
                                        <p:attrNameLst>
                                          <p:attrName>style.visibility</p:attrName>
                                        </p:attrNameLst>
                                      </p:cBhvr>
                                      <p:to>
                                        <p:strVal val="visible"/>
                                      </p:to>
                                    </p:set>
                                    <p:anim calcmode="lin" valueType="num">
                                      <p:cBhvr>
                                        <p:cTn id="67" dur="500" fill="hold"/>
                                        <p:tgtEl>
                                          <p:spTgt spid="15262"/>
                                        </p:tgtEl>
                                        <p:attrNameLst>
                                          <p:attrName>ppt_w</p:attrName>
                                        </p:attrNameLst>
                                      </p:cBhvr>
                                      <p:tavLst>
                                        <p:tav tm="0">
                                          <p:val>
                                            <p:strVal val="#ppt_w*0.70"/>
                                          </p:val>
                                        </p:tav>
                                        <p:tav tm="100000">
                                          <p:val>
                                            <p:strVal val="#ppt_w"/>
                                          </p:val>
                                        </p:tav>
                                      </p:tavLst>
                                    </p:anim>
                                    <p:anim calcmode="lin" valueType="num">
                                      <p:cBhvr>
                                        <p:cTn id="68" dur="500" fill="hold"/>
                                        <p:tgtEl>
                                          <p:spTgt spid="15262"/>
                                        </p:tgtEl>
                                        <p:attrNameLst>
                                          <p:attrName>ppt_h</p:attrName>
                                        </p:attrNameLst>
                                      </p:cBhvr>
                                      <p:tavLst>
                                        <p:tav tm="0">
                                          <p:val>
                                            <p:strVal val="#ppt_h"/>
                                          </p:val>
                                        </p:tav>
                                        <p:tav tm="100000">
                                          <p:val>
                                            <p:strVal val="#ppt_h"/>
                                          </p:val>
                                        </p:tav>
                                      </p:tavLst>
                                    </p:anim>
                                    <p:animEffect transition="in" filter="fade">
                                      <p:cBhvr>
                                        <p:cTn id="69" dur="500"/>
                                        <p:tgtEl>
                                          <p:spTgt spid="15262"/>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15263"/>
                                        </p:tgtEl>
                                        <p:attrNameLst>
                                          <p:attrName>style.visibility</p:attrName>
                                        </p:attrNameLst>
                                      </p:cBhvr>
                                      <p:to>
                                        <p:strVal val="visible"/>
                                      </p:to>
                                    </p:set>
                                    <p:anim calcmode="lin" valueType="num">
                                      <p:cBhvr>
                                        <p:cTn id="72" dur="500" fill="hold"/>
                                        <p:tgtEl>
                                          <p:spTgt spid="15263"/>
                                        </p:tgtEl>
                                        <p:attrNameLst>
                                          <p:attrName>ppt_w</p:attrName>
                                        </p:attrNameLst>
                                      </p:cBhvr>
                                      <p:tavLst>
                                        <p:tav tm="0">
                                          <p:val>
                                            <p:strVal val="#ppt_w*0.70"/>
                                          </p:val>
                                        </p:tav>
                                        <p:tav tm="100000">
                                          <p:val>
                                            <p:strVal val="#ppt_w"/>
                                          </p:val>
                                        </p:tav>
                                      </p:tavLst>
                                    </p:anim>
                                    <p:anim calcmode="lin" valueType="num">
                                      <p:cBhvr>
                                        <p:cTn id="73" dur="500" fill="hold"/>
                                        <p:tgtEl>
                                          <p:spTgt spid="15263"/>
                                        </p:tgtEl>
                                        <p:attrNameLst>
                                          <p:attrName>ppt_h</p:attrName>
                                        </p:attrNameLst>
                                      </p:cBhvr>
                                      <p:tavLst>
                                        <p:tav tm="0">
                                          <p:val>
                                            <p:strVal val="#ppt_h"/>
                                          </p:val>
                                        </p:tav>
                                        <p:tav tm="100000">
                                          <p:val>
                                            <p:strVal val="#ppt_h"/>
                                          </p:val>
                                        </p:tav>
                                      </p:tavLst>
                                    </p:anim>
                                    <p:animEffect transition="in" filter="fade">
                                      <p:cBhvr>
                                        <p:cTn id="74" dur="500"/>
                                        <p:tgtEl>
                                          <p:spTgt spid="15263"/>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5264"/>
                                        </p:tgtEl>
                                        <p:attrNameLst>
                                          <p:attrName>style.visibility</p:attrName>
                                        </p:attrNameLst>
                                      </p:cBhvr>
                                      <p:to>
                                        <p:strVal val="visible"/>
                                      </p:to>
                                    </p:set>
                                    <p:anim calcmode="lin" valueType="num">
                                      <p:cBhvr>
                                        <p:cTn id="77" dur="500" fill="hold"/>
                                        <p:tgtEl>
                                          <p:spTgt spid="15264"/>
                                        </p:tgtEl>
                                        <p:attrNameLst>
                                          <p:attrName>ppt_w</p:attrName>
                                        </p:attrNameLst>
                                      </p:cBhvr>
                                      <p:tavLst>
                                        <p:tav tm="0">
                                          <p:val>
                                            <p:strVal val="#ppt_w*0.70"/>
                                          </p:val>
                                        </p:tav>
                                        <p:tav tm="100000">
                                          <p:val>
                                            <p:strVal val="#ppt_w"/>
                                          </p:val>
                                        </p:tav>
                                      </p:tavLst>
                                    </p:anim>
                                    <p:anim calcmode="lin" valueType="num">
                                      <p:cBhvr>
                                        <p:cTn id="78" dur="500" fill="hold"/>
                                        <p:tgtEl>
                                          <p:spTgt spid="15264"/>
                                        </p:tgtEl>
                                        <p:attrNameLst>
                                          <p:attrName>ppt_h</p:attrName>
                                        </p:attrNameLst>
                                      </p:cBhvr>
                                      <p:tavLst>
                                        <p:tav tm="0">
                                          <p:val>
                                            <p:strVal val="#ppt_h"/>
                                          </p:val>
                                        </p:tav>
                                        <p:tav tm="100000">
                                          <p:val>
                                            <p:strVal val="#ppt_h"/>
                                          </p:val>
                                        </p:tav>
                                      </p:tavLst>
                                    </p:anim>
                                    <p:animEffect transition="in" filter="fade">
                                      <p:cBhvr>
                                        <p:cTn id="79" dur="500"/>
                                        <p:tgtEl>
                                          <p:spTgt spid="15264"/>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15265"/>
                                        </p:tgtEl>
                                        <p:attrNameLst>
                                          <p:attrName>style.visibility</p:attrName>
                                        </p:attrNameLst>
                                      </p:cBhvr>
                                      <p:to>
                                        <p:strVal val="visible"/>
                                      </p:to>
                                    </p:set>
                                    <p:anim calcmode="lin" valueType="num">
                                      <p:cBhvr>
                                        <p:cTn id="82" dur="500" fill="hold"/>
                                        <p:tgtEl>
                                          <p:spTgt spid="15265"/>
                                        </p:tgtEl>
                                        <p:attrNameLst>
                                          <p:attrName>ppt_w</p:attrName>
                                        </p:attrNameLst>
                                      </p:cBhvr>
                                      <p:tavLst>
                                        <p:tav tm="0">
                                          <p:val>
                                            <p:strVal val="#ppt_w*0.70"/>
                                          </p:val>
                                        </p:tav>
                                        <p:tav tm="100000">
                                          <p:val>
                                            <p:strVal val="#ppt_w"/>
                                          </p:val>
                                        </p:tav>
                                      </p:tavLst>
                                    </p:anim>
                                    <p:anim calcmode="lin" valueType="num">
                                      <p:cBhvr>
                                        <p:cTn id="83" dur="500" fill="hold"/>
                                        <p:tgtEl>
                                          <p:spTgt spid="15265"/>
                                        </p:tgtEl>
                                        <p:attrNameLst>
                                          <p:attrName>ppt_h</p:attrName>
                                        </p:attrNameLst>
                                      </p:cBhvr>
                                      <p:tavLst>
                                        <p:tav tm="0">
                                          <p:val>
                                            <p:strVal val="#ppt_h"/>
                                          </p:val>
                                        </p:tav>
                                        <p:tav tm="100000">
                                          <p:val>
                                            <p:strVal val="#ppt_h"/>
                                          </p:val>
                                        </p:tav>
                                      </p:tavLst>
                                    </p:anim>
                                    <p:animEffect transition="in" filter="fade">
                                      <p:cBhvr>
                                        <p:cTn id="84" dur="500"/>
                                        <p:tgtEl>
                                          <p:spTgt spid="15265"/>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15266"/>
                                        </p:tgtEl>
                                        <p:attrNameLst>
                                          <p:attrName>style.visibility</p:attrName>
                                        </p:attrNameLst>
                                      </p:cBhvr>
                                      <p:to>
                                        <p:strVal val="visible"/>
                                      </p:to>
                                    </p:set>
                                    <p:anim calcmode="lin" valueType="num">
                                      <p:cBhvr>
                                        <p:cTn id="87" dur="500" fill="hold"/>
                                        <p:tgtEl>
                                          <p:spTgt spid="15266"/>
                                        </p:tgtEl>
                                        <p:attrNameLst>
                                          <p:attrName>ppt_w</p:attrName>
                                        </p:attrNameLst>
                                      </p:cBhvr>
                                      <p:tavLst>
                                        <p:tav tm="0">
                                          <p:val>
                                            <p:strVal val="#ppt_w*0.70"/>
                                          </p:val>
                                        </p:tav>
                                        <p:tav tm="100000">
                                          <p:val>
                                            <p:strVal val="#ppt_w"/>
                                          </p:val>
                                        </p:tav>
                                      </p:tavLst>
                                    </p:anim>
                                    <p:anim calcmode="lin" valueType="num">
                                      <p:cBhvr>
                                        <p:cTn id="88" dur="500" fill="hold"/>
                                        <p:tgtEl>
                                          <p:spTgt spid="15266"/>
                                        </p:tgtEl>
                                        <p:attrNameLst>
                                          <p:attrName>ppt_h</p:attrName>
                                        </p:attrNameLst>
                                      </p:cBhvr>
                                      <p:tavLst>
                                        <p:tav tm="0">
                                          <p:val>
                                            <p:strVal val="#ppt_h"/>
                                          </p:val>
                                        </p:tav>
                                        <p:tav tm="100000">
                                          <p:val>
                                            <p:strVal val="#ppt_h"/>
                                          </p:val>
                                        </p:tav>
                                      </p:tavLst>
                                    </p:anim>
                                    <p:animEffect transition="in" filter="fade">
                                      <p:cBhvr>
                                        <p:cTn id="89" dur="500"/>
                                        <p:tgtEl>
                                          <p:spTgt spid="15266"/>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15267"/>
                                        </p:tgtEl>
                                        <p:attrNameLst>
                                          <p:attrName>style.visibility</p:attrName>
                                        </p:attrNameLst>
                                      </p:cBhvr>
                                      <p:to>
                                        <p:strVal val="visible"/>
                                      </p:to>
                                    </p:set>
                                    <p:anim calcmode="lin" valueType="num">
                                      <p:cBhvr>
                                        <p:cTn id="92" dur="500" fill="hold"/>
                                        <p:tgtEl>
                                          <p:spTgt spid="15267"/>
                                        </p:tgtEl>
                                        <p:attrNameLst>
                                          <p:attrName>ppt_w</p:attrName>
                                        </p:attrNameLst>
                                      </p:cBhvr>
                                      <p:tavLst>
                                        <p:tav tm="0">
                                          <p:val>
                                            <p:strVal val="#ppt_w*0.70"/>
                                          </p:val>
                                        </p:tav>
                                        <p:tav tm="100000">
                                          <p:val>
                                            <p:strVal val="#ppt_w"/>
                                          </p:val>
                                        </p:tav>
                                      </p:tavLst>
                                    </p:anim>
                                    <p:anim calcmode="lin" valueType="num">
                                      <p:cBhvr>
                                        <p:cTn id="93" dur="500" fill="hold"/>
                                        <p:tgtEl>
                                          <p:spTgt spid="15267"/>
                                        </p:tgtEl>
                                        <p:attrNameLst>
                                          <p:attrName>ppt_h</p:attrName>
                                        </p:attrNameLst>
                                      </p:cBhvr>
                                      <p:tavLst>
                                        <p:tav tm="0">
                                          <p:val>
                                            <p:strVal val="#ppt_h"/>
                                          </p:val>
                                        </p:tav>
                                        <p:tav tm="100000">
                                          <p:val>
                                            <p:strVal val="#ppt_h"/>
                                          </p:val>
                                        </p:tav>
                                      </p:tavLst>
                                    </p:anim>
                                    <p:animEffect transition="in" filter="fade">
                                      <p:cBhvr>
                                        <p:cTn id="94" dur="500"/>
                                        <p:tgtEl>
                                          <p:spTgt spid="15267"/>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15268"/>
                                        </p:tgtEl>
                                        <p:attrNameLst>
                                          <p:attrName>style.visibility</p:attrName>
                                        </p:attrNameLst>
                                      </p:cBhvr>
                                      <p:to>
                                        <p:strVal val="visible"/>
                                      </p:to>
                                    </p:set>
                                    <p:anim calcmode="lin" valueType="num">
                                      <p:cBhvr>
                                        <p:cTn id="97" dur="500" fill="hold"/>
                                        <p:tgtEl>
                                          <p:spTgt spid="15268"/>
                                        </p:tgtEl>
                                        <p:attrNameLst>
                                          <p:attrName>ppt_w</p:attrName>
                                        </p:attrNameLst>
                                      </p:cBhvr>
                                      <p:tavLst>
                                        <p:tav tm="0">
                                          <p:val>
                                            <p:strVal val="#ppt_w*0.70"/>
                                          </p:val>
                                        </p:tav>
                                        <p:tav tm="100000">
                                          <p:val>
                                            <p:strVal val="#ppt_w"/>
                                          </p:val>
                                        </p:tav>
                                      </p:tavLst>
                                    </p:anim>
                                    <p:anim calcmode="lin" valueType="num">
                                      <p:cBhvr>
                                        <p:cTn id="98" dur="500" fill="hold"/>
                                        <p:tgtEl>
                                          <p:spTgt spid="15268"/>
                                        </p:tgtEl>
                                        <p:attrNameLst>
                                          <p:attrName>ppt_h</p:attrName>
                                        </p:attrNameLst>
                                      </p:cBhvr>
                                      <p:tavLst>
                                        <p:tav tm="0">
                                          <p:val>
                                            <p:strVal val="#ppt_h"/>
                                          </p:val>
                                        </p:tav>
                                        <p:tav tm="100000">
                                          <p:val>
                                            <p:strVal val="#ppt_h"/>
                                          </p:val>
                                        </p:tav>
                                      </p:tavLst>
                                    </p:anim>
                                    <p:animEffect transition="in" filter="fade">
                                      <p:cBhvr>
                                        <p:cTn id="99" dur="500"/>
                                        <p:tgtEl>
                                          <p:spTgt spid="15268"/>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15269"/>
                                        </p:tgtEl>
                                        <p:attrNameLst>
                                          <p:attrName>style.visibility</p:attrName>
                                        </p:attrNameLst>
                                      </p:cBhvr>
                                      <p:to>
                                        <p:strVal val="visible"/>
                                      </p:to>
                                    </p:set>
                                    <p:anim calcmode="lin" valueType="num">
                                      <p:cBhvr>
                                        <p:cTn id="102" dur="500" fill="hold"/>
                                        <p:tgtEl>
                                          <p:spTgt spid="15269"/>
                                        </p:tgtEl>
                                        <p:attrNameLst>
                                          <p:attrName>ppt_w</p:attrName>
                                        </p:attrNameLst>
                                      </p:cBhvr>
                                      <p:tavLst>
                                        <p:tav tm="0">
                                          <p:val>
                                            <p:strVal val="#ppt_w*0.70"/>
                                          </p:val>
                                        </p:tav>
                                        <p:tav tm="100000">
                                          <p:val>
                                            <p:strVal val="#ppt_w"/>
                                          </p:val>
                                        </p:tav>
                                      </p:tavLst>
                                    </p:anim>
                                    <p:anim calcmode="lin" valueType="num">
                                      <p:cBhvr>
                                        <p:cTn id="103" dur="500" fill="hold"/>
                                        <p:tgtEl>
                                          <p:spTgt spid="15269"/>
                                        </p:tgtEl>
                                        <p:attrNameLst>
                                          <p:attrName>ppt_h</p:attrName>
                                        </p:attrNameLst>
                                      </p:cBhvr>
                                      <p:tavLst>
                                        <p:tav tm="0">
                                          <p:val>
                                            <p:strVal val="#ppt_h"/>
                                          </p:val>
                                        </p:tav>
                                        <p:tav tm="100000">
                                          <p:val>
                                            <p:strVal val="#ppt_h"/>
                                          </p:val>
                                        </p:tav>
                                      </p:tavLst>
                                    </p:anim>
                                    <p:animEffect transition="in" filter="fade">
                                      <p:cBhvr>
                                        <p:cTn id="104" dur="500"/>
                                        <p:tgtEl>
                                          <p:spTgt spid="15269"/>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15270"/>
                                        </p:tgtEl>
                                        <p:attrNameLst>
                                          <p:attrName>style.visibility</p:attrName>
                                        </p:attrNameLst>
                                      </p:cBhvr>
                                      <p:to>
                                        <p:strVal val="visible"/>
                                      </p:to>
                                    </p:set>
                                    <p:anim calcmode="lin" valueType="num">
                                      <p:cBhvr>
                                        <p:cTn id="107" dur="500" fill="hold"/>
                                        <p:tgtEl>
                                          <p:spTgt spid="15270"/>
                                        </p:tgtEl>
                                        <p:attrNameLst>
                                          <p:attrName>ppt_w</p:attrName>
                                        </p:attrNameLst>
                                      </p:cBhvr>
                                      <p:tavLst>
                                        <p:tav tm="0">
                                          <p:val>
                                            <p:strVal val="#ppt_w*0.70"/>
                                          </p:val>
                                        </p:tav>
                                        <p:tav tm="100000">
                                          <p:val>
                                            <p:strVal val="#ppt_w"/>
                                          </p:val>
                                        </p:tav>
                                      </p:tavLst>
                                    </p:anim>
                                    <p:anim calcmode="lin" valueType="num">
                                      <p:cBhvr>
                                        <p:cTn id="108" dur="500" fill="hold"/>
                                        <p:tgtEl>
                                          <p:spTgt spid="15270"/>
                                        </p:tgtEl>
                                        <p:attrNameLst>
                                          <p:attrName>ppt_h</p:attrName>
                                        </p:attrNameLst>
                                      </p:cBhvr>
                                      <p:tavLst>
                                        <p:tav tm="0">
                                          <p:val>
                                            <p:strVal val="#ppt_h"/>
                                          </p:val>
                                        </p:tav>
                                        <p:tav tm="100000">
                                          <p:val>
                                            <p:strVal val="#ppt_h"/>
                                          </p:val>
                                        </p:tav>
                                      </p:tavLst>
                                    </p:anim>
                                    <p:animEffect transition="in" filter="fade">
                                      <p:cBhvr>
                                        <p:cTn id="109" dur="500"/>
                                        <p:tgtEl>
                                          <p:spTgt spid="15270"/>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15271"/>
                                        </p:tgtEl>
                                        <p:attrNameLst>
                                          <p:attrName>style.visibility</p:attrName>
                                        </p:attrNameLst>
                                      </p:cBhvr>
                                      <p:to>
                                        <p:strVal val="visible"/>
                                      </p:to>
                                    </p:set>
                                    <p:anim calcmode="lin" valueType="num">
                                      <p:cBhvr>
                                        <p:cTn id="112" dur="500" fill="hold"/>
                                        <p:tgtEl>
                                          <p:spTgt spid="15271"/>
                                        </p:tgtEl>
                                        <p:attrNameLst>
                                          <p:attrName>ppt_w</p:attrName>
                                        </p:attrNameLst>
                                      </p:cBhvr>
                                      <p:tavLst>
                                        <p:tav tm="0">
                                          <p:val>
                                            <p:strVal val="#ppt_w*0.70"/>
                                          </p:val>
                                        </p:tav>
                                        <p:tav tm="100000">
                                          <p:val>
                                            <p:strVal val="#ppt_w"/>
                                          </p:val>
                                        </p:tav>
                                      </p:tavLst>
                                    </p:anim>
                                    <p:anim calcmode="lin" valueType="num">
                                      <p:cBhvr>
                                        <p:cTn id="113" dur="500" fill="hold"/>
                                        <p:tgtEl>
                                          <p:spTgt spid="15271"/>
                                        </p:tgtEl>
                                        <p:attrNameLst>
                                          <p:attrName>ppt_h</p:attrName>
                                        </p:attrNameLst>
                                      </p:cBhvr>
                                      <p:tavLst>
                                        <p:tav tm="0">
                                          <p:val>
                                            <p:strVal val="#ppt_h"/>
                                          </p:val>
                                        </p:tav>
                                        <p:tav tm="100000">
                                          <p:val>
                                            <p:strVal val="#ppt_h"/>
                                          </p:val>
                                        </p:tav>
                                      </p:tavLst>
                                    </p:anim>
                                    <p:animEffect transition="in" filter="fade">
                                      <p:cBhvr>
                                        <p:cTn id="114" dur="500"/>
                                        <p:tgtEl>
                                          <p:spTgt spid="15271"/>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15272"/>
                                        </p:tgtEl>
                                        <p:attrNameLst>
                                          <p:attrName>style.visibility</p:attrName>
                                        </p:attrNameLst>
                                      </p:cBhvr>
                                      <p:to>
                                        <p:strVal val="visible"/>
                                      </p:to>
                                    </p:set>
                                    <p:anim calcmode="lin" valueType="num">
                                      <p:cBhvr>
                                        <p:cTn id="117" dur="500" fill="hold"/>
                                        <p:tgtEl>
                                          <p:spTgt spid="15272"/>
                                        </p:tgtEl>
                                        <p:attrNameLst>
                                          <p:attrName>ppt_w</p:attrName>
                                        </p:attrNameLst>
                                      </p:cBhvr>
                                      <p:tavLst>
                                        <p:tav tm="0">
                                          <p:val>
                                            <p:strVal val="#ppt_w*0.70"/>
                                          </p:val>
                                        </p:tav>
                                        <p:tav tm="100000">
                                          <p:val>
                                            <p:strVal val="#ppt_w"/>
                                          </p:val>
                                        </p:tav>
                                      </p:tavLst>
                                    </p:anim>
                                    <p:anim calcmode="lin" valueType="num">
                                      <p:cBhvr>
                                        <p:cTn id="118" dur="500" fill="hold"/>
                                        <p:tgtEl>
                                          <p:spTgt spid="15272"/>
                                        </p:tgtEl>
                                        <p:attrNameLst>
                                          <p:attrName>ppt_h</p:attrName>
                                        </p:attrNameLst>
                                      </p:cBhvr>
                                      <p:tavLst>
                                        <p:tav tm="0">
                                          <p:val>
                                            <p:strVal val="#ppt_h"/>
                                          </p:val>
                                        </p:tav>
                                        <p:tav tm="100000">
                                          <p:val>
                                            <p:strVal val="#ppt_h"/>
                                          </p:val>
                                        </p:tav>
                                      </p:tavLst>
                                    </p:anim>
                                    <p:animEffect transition="in" filter="fade">
                                      <p:cBhvr>
                                        <p:cTn id="119" dur="500"/>
                                        <p:tgtEl>
                                          <p:spTgt spid="15272"/>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15273"/>
                                        </p:tgtEl>
                                        <p:attrNameLst>
                                          <p:attrName>style.visibility</p:attrName>
                                        </p:attrNameLst>
                                      </p:cBhvr>
                                      <p:to>
                                        <p:strVal val="visible"/>
                                      </p:to>
                                    </p:set>
                                    <p:anim calcmode="lin" valueType="num">
                                      <p:cBhvr>
                                        <p:cTn id="122" dur="500" fill="hold"/>
                                        <p:tgtEl>
                                          <p:spTgt spid="15273"/>
                                        </p:tgtEl>
                                        <p:attrNameLst>
                                          <p:attrName>ppt_w</p:attrName>
                                        </p:attrNameLst>
                                      </p:cBhvr>
                                      <p:tavLst>
                                        <p:tav tm="0">
                                          <p:val>
                                            <p:strVal val="#ppt_w*0.70"/>
                                          </p:val>
                                        </p:tav>
                                        <p:tav tm="100000">
                                          <p:val>
                                            <p:strVal val="#ppt_w"/>
                                          </p:val>
                                        </p:tav>
                                      </p:tavLst>
                                    </p:anim>
                                    <p:anim calcmode="lin" valueType="num">
                                      <p:cBhvr>
                                        <p:cTn id="123" dur="500" fill="hold"/>
                                        <p:tgtEl>
                                          <p:spTgt spid="15273"/>
                                        </p:tgtEl>
                                        <p:attrNameLst>
                                          <p:attrName>ppt_h</p:attrName>
                                        </p:attrNameLst>
                                      </p:cBhvr>
                                      <p:tavLst>
                                        <p:tav tm="0">
                                          <p:val>
                                            <p:strVal val="#ppt_h"/>
                                          </p:val>
                                        </p:tav>
                                        <p:tav tm="100000">
                                          <p:val>
                                            <p:strVal val="#ppt_h"/>
                                          </p:val>
                                        </p:tav>
                                      </p:tavLst>
                                    </p:anim>
                                    <p:animEffect transition="in" filter="fade">
                                      <p:cBhvr>
                                        <p:cTn id="124" dur="500"/>
                                        <p:tgtEl>
                                          <p:spTgt spid="15273"/>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15274"/>
                                        </p:tgtEl>
                                        <p:attrNameLst>
                                          <p:attrName>style.visibility</p:attrName>
                                        </p:attrNameLst>
                                      </p:cBhvr>
                                      <p:to>
                                        <p:strVal val="visible"/>
                                      </p:to>
                                    </p:set>
                                    <p:anim calcmode="lin" valueType="num">
                                      <p:cBhvr>
                                        <p:cTn id="127" dur="500" fill="hold"/>
                                        <p:tgtEl>
                                          <p:spTgt spid="15274"/>
                                        </p:tgtEl>
                                        <p:attrNameLst>
                                          <p:attrName>ppt_w</p:attrName>
                                        </p:attrNameLst>
                                      </p:cBhvr>
                                      <p:tavLst>
                                        <p:tav tm="0">
                                          <p:val>
                                            <p:strVal val="#ppt_w*0.70"/>
                                          </p:val>
                                        </p:tav>
                                        <p:tav tm="100000">
                                          <p:val>
                                            <p:strVal val="#ppt_w"/>
                                          </p:val>
                                        </p:tav>
                                      </p:tavLst>
                                    </p:anim>
                                    <p:anim calcmode="lin" valueType="num">
                                      <p:cBhvr>
                                        <p:cTn id="128" dur="500" fill="hold"/>
                                        <p:tgtEl>
                                          <p:spTgt spid="15274"/>
                                        </p:tgtEl>
                                        <p:attrNameLst>
                                          <p:attrName>ppt_h</p:attrName>
                                        </p:attrNameLst>
                                      </p:cBhvr>
                                      <p:tavLst>
                                        <p:tav tm="0">
                                          <p:val>
                                            <p:strVal val="#ppt_h"/>
                                          </p:val>
                                        </p:tav>
                                        <p:tav tm="100000">
                                          <p:val>
                                            <p:strVal val="#ppt_h"/>
                                          </p:val>
                                        </p:tav>
                                      </p:tavLst>
                                    </p:anim>
                                    <p:animEffect transition="in" filter="fade">
                                      <p:cBhvr>
                                        <p:cTn id="129" dur="500"/>
                                        <p:tgtEl>
                                          <p:spTgt spid="15274"/>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15275"/>
                                        </p:tgtEl>
                                        <p:attrNameLst>
                                          <p:attrName>style.visibility</p:attrName>
                                        </p:attrNameLst>
                                      </p:cBhvr>
                                      <p:to>
                                        <p:strVal val="visible"/>
                                      </p:to>
                                    </p:set>
                                    <p:anim calcmode="lin" valueType="num">
                                      <p:cBhvr>
                                        <p:cTn id="132" dur="500" fill="hold"/>
                                        <p:tgtEl>
                                          <p:spTgt spid="15275"/>
                                        </p:tgtEl>
                                        <p:attrNameLst>
                                          <p:attrName>ppt_w</p:attrName>
                                        </p:attrNameLst>
                                      </p:cBhvr>
                                      <p:tavLst>
                                        <p:tav tm="0">
                                          <p:val>
                                            <p:strVal val="#ppt_w*0.70"/>
                                          </p:val>
                                        </p:tav>
                                        <p:tav tm="100000">
                                          <p:val>
                                            <p:strVal val="#ppt_w"/>
                                          </p:val>
                                        </p:tav>
                                      </p:tavLst>
                                    </p:anim>
                                    <p:anim calcmode="lin" valueType="num">
                                      <p:cBhvr>
                                        <p:cTn id="133" dur="500" fill="hold"/>
                                        <p:tgtEl>
                                          <p:spTgt spid="15275"/>
                                        </p:tgtEl>
                                        <p:attrNameLst>
                                          <p:attrName>ppt_h</p:attrName>
                                        </p:attrNameLst>
                                      </p:cBhvr>
                                      <p:tavLst>
                                        <p:tav tm="0">
                                          <p:val>
                                            <p:strVal val="#ppt_h"/>
                                          </p:val>
                                        </p:tav>
                                        <p:tav tm="100000">
                                          <p:val>
                                            <p:strVal val="#ppt_h"/>
                                          </p:val>
                                        </p:tav>
                                      </p:tavLst>
                                    </p:anim>
                                    <p:animEffect transition="in" filter="fade">
                                      <p:cBhvr>
                                        <p:cTn id="134" dur="500"/>
                                        <p:tgtEl>
                                          <p:spTgt spid="15275"/>
                                        </p:tgtEl>
                                      </p:cBhvr>
                                    </p:animEffect>
                                  </p:childTnLst>
                                </p:cTn>
                              </p:par>
                              <p:par>
                                <p:cTn id="135" presetID="55" presetClass="entr" presetSubtype="0" fill="hold" nodeType="withEffect">
                                  <p:stCondLst>
                                    <p:cond delay="0"/>
                                  </p:stCondLst>
                                  <p:childTnLst>
                                    <p:set>
                                      <p:cBhvr>
                                        <p:cTn id="136" dur="1" fill="hold">
                                          <p:stCondLst>
                                            <p:cond delay="0"/>
                                          </p:stCondLst>
                                        </p:cTn>
                                        <p:tgtEl>
                                          <p:spTgt spid="14776"/>
                                        </p:tgtEl>
                                        <p:attrNameLst>
                                          <p:attrName>style.visibility</p:attrName>
                                        </p:attrNameLst>
                                      </p:cBhvr>
                                      <p:to>
                                        <p:strVal val="visible"/>
                                      </p:to>
                                    </p:set>
                                    <p:anim calcmode="lin" valueType="num">
                                      <p:cBhvr>
                                        <p:cTn id="137" dur="500" fill="hold"/>
                                        <p:tgtEl>
                                          <p:spTgt spid="14776"/>
                                        </p:tgtEl>
                                        <p:attrNameLst>
                                          <p:attrName>ppt_w</p:attrName>
                                        </p:attrNameLst>
                                      </p:cBhvr>
                                      <p:tavLst>
                                        <p:tav tm="0">
                                          <p:val>
                                            <p:strVal val="#ppt_w*0.70"/>
                                          </p:val>
                                        </p:tav>
                                        <p:tav tm="100000">
                                          <p:val>
                                            <p:strVal val="#ppt_w"/>
                                          </p:val>
                                        </p:tav>
                                      </p:tavLst>
                                    </p:anim>
                                    <p:anim calcmode="lin" valueType="num">
                                      <p:cBhvr>
                                        <p:cTn id="138" dur="500" fill="hold"/>
                                        <p:tgtEl>
                                          <p:spTgt spid="14776"/>
                                        </p:tgtEl>
                                        <p:attrNameLst>
                                          <p:attrName>ppt_h</p:attrName>
                                        </p:attrNameLst>
                                      </p:cBhvr>
                                      <p:tavLst>
                                        <p:tav tm="0">
                                          <p:val>
                                            <p:strVal val="#ppt_h"/>
                                          </p:val>
                                        </p:tav>
                                        <p:tav tm="100000">
                                          <p:val>
                                            <p:strVal val="#ppt_h"/>
                                          </p:val>
                                        </p:tav>
                                      </p:tavLst>
                                    </p:anim>
                                    <p:animEffect transition="in" filter="fade">
                                      <p:cBhvr>
                                        <p:cTn id="139" dur="500"/>
                                        <p:tgtEl>
                                          <p:spTgt spid="14776"/>
                                        </p:tgtEl>
                                      </p:cBhvr>
                                    </p:animEffect>
                                  </p:childTnLst>
                                </p:cTn>
                              </p:par>
                              <p:par>
                                <p:cTn id="140" presetID="55" presetClass="entr" presetSubtype="0" fill="hold" grpId="0" nodeType="withEffect">
                                  <p:stCondLst>
                                    <p:cond delay="0"/>
                                  </p:stCondLst>
                                  <p:childTnLst>
                                    <p:set>
                                      <p:cBhvr>
                                        <p:cTn id="141" dur="1" fill="hold">
                                          <p:stCondLst>
                                            <p:cond delay="0"/>
                                          </p:stCondLst>
                                        </p:cTn>
                                        <p:tgtEl>
                                          <p:spTgt spid="15279"/>
                                        </p:tgtEl>
                                        <p:attrNameLst>
                                          <p:attrName>style.visibility</p:attrName>
                                        </p:attrNameLst>
                                      </p:cBhvr>
                                      <p:to>
                                        <p:strVal val="visible"/>
                                      </p:to>
                                    </p:set>
                                    <p:anim calcmode="lin" valueType="num">
                                      <p:cBhvr>
                                        <p:cTn id="142" dur="500" fill="hold"/>
                                        <p:tgtEl>
                                          <p:spTgt spid="15279"/>
                                        </p:tgtEl>
                                        <p:attrNameLst>
                                          <p:attrName>ppt_w</p:attrName>
                                        </p:attrNameLst>
                                      </p:cBhvr>
                                      <p:tavLst>
                                        <p:tav tm="0">
                                          <p:val>
                                            <p:strVal val="#ppt_w*0.70"/>
                                          </p:val>
                                        </p:tav>
                                        <p:tav tm="100000">
                                          <p:val>
                                            <p:strVal val="#ppt_w"/>
                                          </p:val>
                                        </p:tav>
                                      </p:tavLst>
                                    </p:anim>
                                    <p:anim calcmode="lin" valueType="num">
                                      <p:cBhvr>
                                        <p:cTn id="143" dur="500" fill="hold"/>
                                        <p:tgtEl>
                                          <p:spTgt spid="15279"/>
                                        </p:tgtEl>
                                        <p:attrNameLst>
                                          <p:attrName>ppt_h</p:attrName>
                                        </p:attrNameLst>
                                      </p:cBhvr>
                                      <p:tavLst>
                                        <p:tav tm="0">
                                          <p:val>
                                            <p:strVal val="#ppt_h"/>
                                          </p:val>
                                        </p:tav>
                                        <p:tav tm="100000">
                                          <p:val>
                                            <p:strVal val="#ppt_h"/>
                                          </p:val>
                                        </p:tav>
                                      </p:tavLst>
                                    </p:anim>
                                    <p:animEffect transition="in" filter="fade">
                                      <p:cBhvr>
                                        <p:cTn id="144" dur="500"/>
                                        <p:tgtEl>
                                          <p:spTgt spid="15279"/>
                                        </p:tgtEl>
                                      </p:cBhvr>
                                    </p:animEffect>
                                  </p:childTnLst>
                                </p:cTn>
                              </p:par>
                              <p:par>
                                <p:cTn id="145" presetID="55" presetClass="entr" presetSubtype="0" fill="hold" grpId="0" nodeType="withEffect">
                                  <p:stCondLst>
                                    <p:cond delay="0"/>
                                  </p:stCondLst>
                                  <p:childTnLst>
                                    <p:set>
                                      <p:cBhvr>
                                        <p:cTn id="146" dur="1" fill="hold">
                                          <p:stCondLst>
                                            <p:cond delay="0"/>
                                          </p:stCondLst>
                                        </p:cTn>
                                        <p:tgtEl>
                                          <p:spTgt spid="15280"/>
                                        </p:tgtEl>
                                        <p:attrNameLst>
                                          <p:attrName>style.visibility</p:attrName>
                                        </p:attrNameLst>
                                      </p:cBhvr>
                                      <p:to>
                                        <p:strVal val="visible"/>
                                      </p:to>
                                    </p:set>
                                    <p:anim calcmode="lin" valueType="num">
                                      <p:cBhvr>
                                        <p:cTn id="147" dur="500" fill="hold"/>
                                        <p:tgtEl>
                                          <p:spTgt spid="15280"/>
                                        </p:tgtEl>
                                        <p:attrNameLst>
                                          <p:attrName>ppt_w</p:attrName>
                                        </p:attrNameLst>
                                      </p:cBhvr>
                                      <p:tavLst>
                                        <p:tav tm="0">
                                          <p:val>
                                            <p:strVal val="#ppt_w*0.70"/>
                                          </p:val>
                                        </p:tav>
                                        <p:tav tm="100000">
                                          <p:val>
                                            <p:strVal val="#ppt_w"/>
                                          </p:val>
                                        </p:tav>
                                      </p:tavLst>
                                    </p:anim>
                                    <p:anim calcmode="lin" valueType="num">
                                      <p:cBhvr>
                                        <p:cTn id="148" dur="500" fill="hold"/>
                                        <p:tgtEl>
                                          <p:spTgt spid="15280"/>
                                        </p:tgtEl>
                                        <p:attrNameLst>
                                          <p:attrName>ppt_h</p:attrName>
                                        </p:attrNameLst>
                                      </p:cBhvr>
                                      <p:tavLst>
                                        <p:tav tm="0">
                                          <p:val>
                                            <p:strVal val="#ppt_h"/>
                                          </p:val>
                                        </p:tav>
                                        <p:tav tm="100000">
                                          <p:val>
                                            <p:strVal val="#ppt_h"/>
                                          </p:val>
                                        </p:tav>
                                      </p:tavLst>
                                    </p:anim>
                                    <p:animEffect transition="in" filter="fade">
                                      <p:cBhvr>
                                        <p:cTn id="149" dur="500"/>
                                        <p:tgtEl>
                                          <p:spTgt spid="15280"/>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15281"/>
                                        </p:tgtEl>
                                        <p:attrNameLst>
                                          <p:attrName>style.visibility</p:attrName>
                                        </p:attrNameLst>
                                      </p:cBhvr>
                                      <p:to>
                                        <p:strVal val="visible"/>
                                      </p:to>
                                    </p:set>
                                    <p:anim calcmode="lin" valueType="num">
                                      <p:cBhvr>
                                        <p:cTn id="152" dur="500" fill="hold"/>
                                        <p:tgtEl>
                                          <p:spTgt spid="15281"/>
                                        </p:tgtEl>
                                        <p:attrNameLst>
                                          <p:attrName>ppt_w</p:attrName>
                                        </p:attrNameLst>
                                      </p:cBhvr>
                                      <p:tavLst>
                                        <p:tav tm="0">
                                          <p:val>
                                            <p:strVal val="#ppt_w*0.70"/>
                                          </p:val>
                                        </p:tav>
                                        <p:tav tm="100000">
                                          <p:val>
                                            <p:strVal val="#ppt_w"/>
                                          </p:val>
                                        </p:tav>
                                      </p:tavLst>
                                    </p:anim>
                                    <p:anim calcmode="lin" valueType="num">
                                      <p:cBhvr>
                                        <p:cTn id="153" dur="500" fill="hold"/>
                                        <p:tgtEl>
                                          <p:spTgt spid="15281"/>
                                        </p:tgtEl>
                                        <p:attrNameLst>
                                          <p:attrName>ppt_h</p:attrName>
                                        </p:attrNameLst>
                                      </p:cBhvr>
                                      <p:tavLst>
                                        <p:tav tm="0">
                                          <p:val>
                                            <p:strVal val="#ppt_h"/>
                                          </p:val>
                                        </p:tav>
                                        <p:tav tm="100000">
                                          <p:val>
                                            <p:strVal val="#ppt_h"/>
                                          </p:val>
                                        </p:tav>
                                      </p:tavLst>
                                    </p:anim>
                                    <p:animEffect transition="in" filter="fade">
                                      <p:cBhvr>
                                        <p:cTn id="154" dur="500"/>
                                        <p:tgtEl>
                                          <p:spTgt spid="15281"/>
                                        </p:tgtEl>
                                      </p:cBhvr>
                                    </p:animEffect>
                                  </p:childTnLst>
                                </p:cTn>
                              </p:par>
                              <p:par>
                                <p:cTn id="155" presetID="55" presetClass="entr" presetSubtype="0" fill="hold" grpId="0" nodeType="withEffect">
                                  <p:stCondLst>
                                    <p:cond delay="0"/>
                                  </p:stCondLst>
                                  <p:childTnLst>
                                    <p:set>
                                      <p:cBhvr>
                                        <p:cTn id="156" dur="1" fill="hold">
                                          <p:stCondLst>
                                            <p:cond delay="0"/>
                                          </p:stCondLst>
                                        </p:cTn>
                                        <p:tgtEl>
                                          <p:spTgt spid="15282"/>
                                        </p:tgtEl>
                                        <p:attrNameLst>
                                          <p:attrName>style.visibility</p:attrName>
                                        </p:attrNameLst>
                                      </p:cBhvr>
                                      <p:to>
                                        <p:strVal val="visible"/>
                                      </p:to>
                                    </p:set>
                                    <p:anim calcmode="lin" valueType="num">
                                      <p:cBhvr>
                                        <p:cTn id="157" dur="500" fill="hold"/>
                                        <p:tgtEl>
                                          <p:spTgt spid="15282"/>
                                        </p:tgtEl>
                                        <p:attrNameLst>
                                          <p:attrName>ppt_w</p:attrName>
                                        </p:attrNameLst>
                                      </p:cBhvr>
                                      <p:tavLst>
                                        <p:tav tm="0">
                                          <p:val>
                                            <p:strVal val="#ppt_w*0.70"/>
                                          </p:val>
                                        </p:tav>
                                        <p:tav tm="100000">
                                          <p:val>
                                            <p:strVal val="#ppt_w"/>
                                          </p:val>
                                        </p:tav>
                                      </p:tavLst>
                                    </p:anim>
                                    <p:anim calcmode="lin" valueType="num">
                                      <p:cBhvr>
                                        <p:cTn id="158" dur="500" fill="hold"/>
                                        <p:tgtEl>
                                          <p:spTgt spid="15282"/>
                                        </p:tgtEl>
                                        <p:attrNameLst>
                                          <p:attrName>ppt_h</p:attrName>
                                        </p:attrNameLst>
                                      </p:cBhvr>
                                      <p:tavLst>
                                        <p:tav tm="0">
                                          <p:val>
                                            <p:strVal val="#ppt_h"/>
                                          </p:val>
                                        </p:tav>
                                        <p:tav tm="100000">
                                          <p:val>
                                            <p:strVal val="#ppt_h"/>
                                          </p:val>
                                        </p:tav>
                                      </p:tavLst>
                                    </p:anim>
                                    <p:animEffect transition="in" filter="fade">
                                      <p:cBhvr>
                                        <p:cTn id="159" dur="500"/>
                                        <p:tgtEl>
                                          <p:spTgt spid="15282"/>
                                        </p:tgtEl>
                                      </p:cBhvr>
                                    </p:animEffect>
                                  </p:childTnLst>
                                </p:cTn>
                              </p:par>
                              <p:par>
                                <p:cTn id="160" presetID="55" presetClass="entr" presetSubtype="0" fill="hold" nodeType="withEffect">
                                  <p:stCondLst>
                                    <p:cond delay="0"/>
                                  </p:stCondLst>
                                  <p:childTnLst>
                                    <p:set>
                                      <p:cBhvr>
                                        <p:cTn id="161" dur="1" fill="hold">
                                          <p:stCondLst>
                                            <p:cond delay="0"/>
                                          </p:stCondLst>
                                        </p:cTn>
                                        <p:tgtEl>
                                          <p:spTgt spid="14777"/>
                                        </p:tgtEl>
                                        <p:attrNameLst>
                                          <p:attrName>style.visibility</p:attrName>
                                        </p:attrNameLst>
                                      </p:cBhvr>
                                      <p:to>
                                        <p:strVal val="visible"/>
                                      </p:to>
                                    </p:set>
                                    <p:anim calcmode="lin" valueType="num">
                                      <p:cBhvr>
                                        <p:cTn id="162" dur="500" fill="hold"/>
                                        <p:tgtEl>
                                          <p:spTgt spid="14777"/>
                                        </p:tgtEl>
                                        <p:attrNameLst>
                                          <p:attrName>ppt_w</p:attrName>
                                        </p:attrNameLst>
                                      </p:cBhvr>
                                      <p:tavLst>
                                        <p:tav tm="0">
                                          <p:val>
                                            <p:strVal val="#ppt_w*0.70"/>
                                          </p:val>
                                        </p:tav>
                                        <p:tav tm="100000">
                                          <p:val>
                                            <p:strVal val="#ppt_w"/>
                                          </p:val>
                                        </p:tav>
                                      </p:tavLst>
                                    </p:anim>
                                    <p:anim calcmode="lin" valueType="num">
                                      <p:cBhvr>
                                        <p:cTn id="163" dur="500" fill="hold"/>
                                        <p:tgtEl>
                                          <p:spTgt spid="14777"/>
                                        </p:tgtEl>
                                        <p:attrNameLst>
                                          <p:attrName>ppt_h</p:attrName>
                                        </p:attrNameLst>
                                      </p:cBhvr>
                                      <p:tavLst>
                                        <p:tav tm="0">
                                          <p:val>
                                            <p:strVal val="#ppt_h"/>
                                          </p:val>
                                        </p:tav>
                                        <p:tav tm="100000">
                                          <p:val>
                                            <p:strVal val="#ppt_h"/>
                                          </p:val>
                                        </p:tav>
                                      </p:tavLst>
                                    </p:anim>
                                    <p:animEffect transition="in" filter="fade">
                                      <p:cBhvr>
                                        <p:cTn id="164" dur="500"/>
                                        <p:tgtEl>
                                          <p:spTgt spid="14777"/>
                                        </p:tgtEl>
                                      </p:cBhvr>
                                    </p:animEffect>
                                  </p:childTnLst>
                                </p:cTn>
                              </p:par>
                              <p:par>
                                <p:cTn id="165" presetID="55" presetClass="entr" presetSubtype="0" fill="hold" nodeType="withEffect">
                                  <p:stCondLst>
                                    <p:cond delay="0"/>
                                  </p:stCondLst>
                                  <p:childTnLst>
                                    <p:set>
                                      <p:cBhvr>
                                        <p:cTn id="166" dur="1" fill="hold">
                                          <p:stCondLst>
                                            <p:cond delay="0"/>
                                          </p:stCondLst>
                                        </p:cTn>
                                        <p:tgtEl>
                                          <p:spTgt spid="14778"/>
                                        </p:tgtEl>
                                        <p:attrNameLst>
                                          <p:attrName>style.visibility</p:attrName>
                                        </p:attrNameLst>
                                      </p:cBhvr>
                                      <p:to>
                                        <p:strVal val="visible"/>
                                      </p:to>
                                    </p:set>
                                    <p:anim calcmode="lin" valueType="num">
                                      <p:cBhvr>
                                        <p:cTn id="167" dur="500" fill="hold"/>
                                        <p:tgtEl>
                                          <p:spTgt spid="14778"/>
                                        </p:tgtEl>
                                        <p:attrNameLst>
                                          <p:attrName>ppt_w</p:attrName>
                                        </p:attrNameLst>
                                      </p:cBhvr>
                                      <p:tavLst>
                                        <p:tav tm="0">
                                          <p:val>
                                            <p:strVal val="#ppt_w*0.70"/>
                                          </p:val>
                                        </p:tav>
                                        <p:tav tm="100000">
                                          <p:val>
                                            <p:strVal val="#ppt_w"/>
                                          </p:val>
                                        </p:tav>
                                      </p:tavLst>
                                    </p:anim>
                                    <p:anim calcmode="lin" valueType="num">
                                      <p:cBhvr>
                                        <p:cTn id="168" dur="500" fill="hold"/>
                                        <p:tgtEl>
                                          <p:spTgt spid="14778"/>
                                        </p:tgtEl>
                                        <p:attrNameLst>
                                          <p:attrName>ppt_h</p:attrName>
                                        </p:attrNameLst>
                                      </p:cBhvr>
                                      <p:tavLst>
                                        <p:tav tm="0">
                                          <p:val>
                                            <p:strVal val="#ppt_h"/>
                                          </p:val>
                                        </p:tav>
                                        <p:tav tm="100000">
                                          <p:val>
                                            <p:strVal val="#ppt_h"/>
                                          </p:val>
                                        </p:tav>
                                      </p:tavLst>
                                    </p:anim>
                                    <p:animEffect transition="in" filter="fade">
                                      <p:cBhvr>
                                        <p:cTn id="169" dur="500"/>
                                        <p:tgtEl>
                                          <p:spTgt spid="14778"/>
                                        </p:tgtEl>
                                      </p:cBhvr>
                                    </p:animEffect>
                                  </p:childTnLst>
                                </p:cTn>
                              </p:par>
                              <p:par>
                                <p:cTn id="170" presetID="55" presetClass="entr" presetSubtype="0" fill="hold" grpId="0" nodeType="withEffect">
                                  <p:stCondLst>
                                    <p:cond delay="0"/>
                                  </p:stCondLst>
                                  <p:childTnLst>
                                    <p:set>
                                      <p:cBhvr>
                                        <p:cTn id="171" dur="1" fill="hold">
                                          <p:stCondLst>
                                            <p:cond delay="0"/>
                                          </p:stCondLst>
                                        </p:cTn>
                                        <p:tgtEl>
                                          <p:spTgt spid="15290"/>
                                        </p:tgtEl>
                                        <p:attrNameLst>
                                          <p:attrName>style.visibility</p:attrName>
                                        </p:attrNameLst>
                                      </p:cBhvr>
                                      <p:to>
                                        <p:strVal val="visible"/>
                                      </p:to>
                                    </p:set>
                                    <p:anim calcmode="lin" valueType="num">
                                      <p:cBhvr>
                                        <p:cTn id="172" dur="500" fill="hold"/>
                                        <p:tgtEl>
                                          <p:spTgt spid="15290"/>
                                        </p:tgtEl>
                                        <p:attrNameLst>
                                          <p:attrName>ppt_w</p:attrName>
                                        </p:attrNameLst>
                                      </p:cBhvr>
                                      <p:tavLst>
                                        <p:tav tm="0">
                                          <p:val>
                                            <p:strVal val="#ppt_w*0.70"/>
                                          </p:val>
                                        </p:tav>
                                        <p:tav tm="100000">
                                          <p:val>
                                            <p:strVal val="#ppt_w"/>
                                          </p:val>
                                        </p:tav>
                                      </p:tavLst>
                                    </p:anim>
                                    <p:anim calcmode="lin" valueType="num">
                                      <p:cBhvr>
                                        <p:cTn id="173" dur="500" fill="hold"/>
                                        <p:tgtEl>
                                          <p:spTgt spid="15290"/>
                                        </p:tgtEl>
                                        <p:attrNameLst>
                                          <p:attrName>ppt_h</p:attrName>
                                        </p:attrNameLst>
                                      </p:cBhvr>
                                      <p:tavLst>
                                        <p:tav tm="0">
                                          <p:val>
                                            <p:strVal val="#ppt_h"/>
                                          </p:val>
                                        </p:tav>
                                        <p:tav tm="100000">
                                          <p:val>
                                            <p:strVal val="#ppt_h"/>
                                          </p:val>
                                        </p:tav>
                                      </p:tavLst>
                                    </p:anim>
                                    <p:animEffect transition="in" filter="fade">
                                      <p:cBhvr>
                                        <p:cTn id="174" dur="500"/>
                                        <p:tgtEl>
                                          <p:spTgt spid="15290"/>
                                        </p:tgtEl>
                                      </p:cBhvr>
                                    </p:animEffect>
                                  </p:childTnLst>
                                </p:cTn>
                              </p:par>
                              <p:par>
                                <p:cTn id="175" presetID="55" presetClass="entr" presetSubtype="0" fill="hold" grpId="0" nodeType="withEffect">
                                  <p:stCondLst>
                                    <p:cond delay="0"/>
                                  </p:stCondLst>
                                  <p:childTnLst>
                                    <p:set>
                                      <p:cBhvr>
                                        <p:cTn id="176" dur="1" fill="hold">
                                          <p:stCondLst>
                                            <p:cond delay="0"/>
                                          </p:stCondLst>
                                        </p:cTn>
                                        <p:tgtEl>
                                          <p:spTgt spid="15291"/>
                                        </p:tgtEl>
                                        <p:attrNameLst>
                                          <p:attrName>style.visibility</p:attrName>
                                        </p:attrNameLst>
                                      </p:cBhvr>
                                      <p:to>
                                        <p:strVal val="visible"/>
                                      </p:to>
                                    </p:set>
                                    <p:anim calcmode="lin" valueType="num">
                                      <p:cBhvr>
                                        <p:cTn id="177" dur="500" fill="hold"/>
                                        <p:tgtEl>
                                          <p:spTgt spid="15291"/>
                                        </p:tgtEl>
                                        <p:attrNameLst>
                                          <p:attrName>ppt_w</p:attrName>
                                        </p:attrNameLst>
                                      </p:cBhvr>
                                      <p:tavLst>
                                        <p:tav tm="0">
                                          <p:val>
                                            <p:strVal val="#ppt_w*0.70"/>
                                          </p:val>
                                        </p:tav>
                                        <p:tav tm="100000">
                                          <p:val>
                                            <p:strVal val="#ppt_w"/>
                                          </p:val>
                                        </p:tav>
                                      </p:tavLst>
                                    </p:anim>
                                    <p:anim calcmode="lin" valueType="num">
                                      <p:cBhvr>
                                        <p:cTn id="178" dur="500" fill="hold"/>
                                        <p:tgtEl>
                                          <p:spTgt spid="15291"/>
                                        </p:tgtEl>
                                        <p:attrNameLst>
                                          <p:attrName>ppt_h</p:attrName>
                                        </p:attrNameLst>
                                      </p:cBhvr>
                                      <p:tavLst>
                                        <p:tav tm="0">
                                          <p:val>
                                            <p:strVal val="#ppt_h"/>
                                          </p:val>
                                        </p:tav>
                                        <p:tav tm="100000">
                                          <p:val>
                                            <p:strVal val="#ppt_h"/>
                                          </p:val>
                                        </p:tav>
                                      </p:tavLst>
                                    </p:anim>
                                    <p:animEffect transition="in" filter="fade">
                                      <p:cBhvr>
                                        <p:cTn id="179" dur="500"/>
                                        <p:tgtEl>
                                          <p:spTgt spid="15291"/>
                                        </p:tgtEl>
                                      </p:cBhvr>
                                    </p:animEffect>
                                  </p:childTnLst>
                                </p:cTn>
                              </p:par>
                              <p:par>
                                <p:cTn id="180" presetID="55" presetClass="entr" presetSubtype="0" fill="hold" grpId="0" nodeType="withEffect">
                                  <p:stCondLst>
                                    <p:cond delay="0"/>
                                  </p:stCondLst>
                                  <p:childTnLst>
                                    <p:set>
                                      <p:cBhvr>
                                        <p:cTn id="181" dur="1" fill="hold">
                                          <p:stCondLst>
                                            <p:cond delay="0"/>
                                          </p:stCondLst>
                                        </p:cTn>
                                        <p:tgtEl>
                                          <p:spTgt spid="15316"/>
                                        </p:tgtEl>
                                        <p:attrNameLst>
                                          <p:attrName>style.visibility</p:attrName>
                                        </p:attrNameLst>
                                      </p:cBhvr>
                                      <p:to>
                                        <p:strVal val="visible"/>
                                      </p:to>
                                    </p:set>
                                    <p:anim calcmode="lin" valueType="num">
                                      <p:cBhvr>
                                        <p:cTn id="182" dur="500" fill="hold"/>
                                        <p:tgtEl>
                                          <p:spTgt spid="15316"/>
                                        </p:tgtEl>
                                        <p:attrNameLst>
                                          <p:attrName>ppt_w</p:attrName>
                                        </p:attrNameLst>
                                      </p:cBhvr>
                                      <p:tavLst>
                                        <p:tav tm="0">
                                          <p:val>
                                            <p:strVal val="#ppt_w*0.70"/>
                                          </p:val>
                                        </p:tav>
                                        <p:tav tm="100000">
                                          <p:val>
                                            <p:strVal val="#ppt_w"/>
                                          </p:val>
                                        </p:tav>
                                      </p:tavLst>
                                    </p:anim>
                                    <p:anim calcmode="lin" valueType="num">
                                      <p:cBhvr>
                                        <p:cTn id="183" dur="500" fill="hold"/>
                                        <p:tgtEl>
                                          <p:spTgt spid="15316"/>
                                        </p:tgtEl>
                                        <p:attrNameLst>
                                          <p:attrName>ppt_h</p:attrName>
                                        </p:attrNameLst>
                                      </p:cBhvr>
                                      <p:tavLst>
                                        <p:tav tm="0">
                                          <p:val>
                                            <p:strVal val="#ppt_h"/>
                                          </p:val>
                                        </p:tav>
                                        <p:tav tm="100000">
                                          <p:val>
                                            <p:strVal val="#ppt_h"/>
                                          </p:val>
                                        </p:tav>
                                      </p:tavLst>
                                    </p:anim>
                                    <p:animEffect transition="in" filter="fade">
                                      <p:cBhvr>
                                        <p:cTn id="184" dur="500"/>
                                        <p:tgtEl>
                                          <p:spTgt spid="15316"/>
                                        </p:tgtEl>
                                      </p:cBhvr>
                                    </p:animEffect>
                                  </p:childTnLst>
                                </p:cTn>
                              </p:par>
                              <p:par>
                                <p:cTn id="185" presetID="55" presetClass="entr" presetSubtype="0" fill="hold" grpId="0" nodeType="withEffect">
                                  <p:stCondLst>
                                    <p:cond delay="0"/>
                                  </p:stCondLst>
                                  <p:childTnLst>
                                    <p:set>
                                      <p:cBhvr>
                                        <p:cTn id="186" dur="1" fill="hold">
                                          <p:stCondLst>
                                            <p:cond delay="0"/>
                                          </p:stCondLst>
                                        </p:cTn>
                                        <p:tgtEl>
                                          <p:spTgt spid="15292"/>
                                        </p:tgtEl>
                                        <p:attrNameLst>
                                          <p:attrName>style.visibility</p:attrName>
                                        </p:attrNameLst>
                                      </p:cBhvr>
                                      <p:to>
                                        <p:strVal val="visible"/>
                                      </p:to>
                                    </p:set>
                                    <p:anim calcmode="lin" valueType="num">
                                      <p:cBhvr>
                                        <p:cTn id="187" dur="500" fill="hold"/>
                                        <p:tgtEl>
                                          <p:spTgt spid="15292"/>
                                        </p:tgtEl>
                                        <p:attrNameLst>
                                          <p:attrName>ppt_w</p:attrName>
                                        </p:attrNameLst>
                                      </p:cBhvr>
                                      <p:tavLst>
                                        <p:tav tm="0">
                                          <p:val>
                                            <p:strVal val="#ppt_w*0.70"/>
                                          </p:val>
                                        </p:tav>
                                        <p:tav tm="100000">
                                          <p:val>
                                            <p:strVal val="#ppt_w"/>
                                          </p:val>
                                        </p:tav>
                                      </p:tavLst>
                                    </p:anim>
                                    <p:anim calcmode="lin" valueType="num">
                                      <p:cBhvr>
                                        <p:cTn id="188" dur="500" fill="hold"/>
                                        <p:tgtEl>
                                          <p:spTgt spid="15292"/>
                                        </p:tgtEl>
                                        <p:attrNameLst>
                                          <p:attrName>ppt_h</p:attrName>
                                        </p:attrNameLst>
                                      </p:cBhvr>
                                      <p:tavLst>
                                        <p:tav tm="0">
                                          <p:val>
                                            <p:strVal val="#ppt_h"/>
                                          </p:val>
                                        </p:tav>
                                        <p:tav tm="100000">
                                          <p:val>
                                            <p:strVal val="#ppt_h"/>
                                          </p:val>
                                        </p:tav>
                                      </p:tavLst>
                                    </p:anim>
                                    <p:animEffect transition="in" filter="fade">
                                      <p:cBhvr>
                                        <p:cTn id="189" dur="500"/>
                                        <p:tgtEl>
                                          <p:spTgt spid="15292"/>
                                        </p:tgtEl>
                                      </p:cBhvr>
                                    </p:animEffect>
                                  </p:childTnLst>
                                </p:cTn>
                              </p:par>
                              <p:par>
                                <p:cTn id="190" presetID="55" presetClass="entr" presetSubtype="0" fill="hold" grpId="0" nodeType="withEffect">
                                  <p:stCondLst>
                                    <p:cond delay="0"/>
                                  </p:stCondLst>
                                  <p:childTnLst>
                                    <p:set>
                                      <p:cBhvr>
                                        <p:cTn id="191" dur="1" fill="hold">
                                          <p:stCondLst>
                                            <p:cond delay="0"/>
                                          </p:stCondLst>
                                        </p:cTn>
                                        <p:tgtEl>
                                          <p:spTgt spid="15293"/>
                                        </p:tgtEl>
                                        <p:attrNameLst>
                                          <p:attrName>style.visibility</p:attrName>
                                        </p:attrNameLst>
                                      </p:cBhvr>
                                      <p:to>
                                        <p:strVal val="visible"/>
                                      </p:to>
                                    </p:set>
                                    <p:anim calcmode="lin" valueType="num">
                                      <p:cBhvr>
                                        <p:cTn id="192" dur="500" fill="hold"/>
                                        <p:tgtEl>
                                          <p:spTgt spid="15293"/>
                                        </p:tgtEl>
                                        <p:attrNameLst>
                                          <p:attrName>ppt_w</p:attrName>
                                        </p:attrNameLst>
                                      </p:cBhvr>
                                      <p:tavLst>
                                        <p:tav tm="0">
                                          <p:val>
                                            <p:strVal val="#ppt_w*0.70"/>
                                          </p:val>
                                        </p:tav>
                                        <p:tav tm="100000">
                                          <p:val>
                                            <p:strVal val="#ppt_w"/>
                                          </p:val>
                                        </p:tav>
                                      </p:tavLst>
                                    </p:anim>
                                    <p:anim calcmode="lin" valueType="num">
                                      <p:cBhvr>
                                        <p:cTn id="193" dur="500" fill="hold"/>
                                        <p:tgtEl>
                                          <p:spTgt spid="15293"/>
                                        </p:tgtEl>
                                        <p:attrNameLst>
                                          <p:attrName>ppt_h</p:attrName>
                                        </p:attrNameLst>
                                      </p:cBhvr>
                                      <p:tavLst>
                                        <p:tav tm="0">
                                          <p:val>
                                            <p:strVal val="#ppt_h"/>
                                          </p:val>
                                        </p:tav>
                                        <p:tav tm="100000">
                                          <p:val>
                                            <p:strVal val="#ppt_h"/>
                                          </p:val>
                                        </p:tav>
                                      </p:tavLst>
                                    </p:anim>
                                    <p:animEffect transition="in" filter="fade">
                                      <p:cBhvr>
                                        <p:cTn id="194" dur="500"/>
                                        <p:tgtEl>
                                          <p:spTgt spid="15293"/>
                                        </p:tgtEl>
                                      </p:cBhvr>
                                    </p:animEffect>
                                  </p:childTnLst>
                                </p:cTn>
                              </p:par>
                              <p:par>
                                <p:cTn id="195" presetID="55" presetClass="entr" presetSubtype="0" fill="hold" grpId="0" nodeType="withEffect">
                                  <p:stCondLst>
                                    <p:cond delay="0"/>
                                  </p:stCondLst>
                                  <p:childTnLst>
                                    <p:set>
                                      <p:cBhvr>
                                        <p:cTn id="196" dur="1" fill="hold">
                                          <p:stCondLst>
                                            <p:cond delay="0"/>
                                          </p:stCondLst>
                                        </p:cTn>
                                        <p:tgtEl>
                                          <p:spTgt spid="15294"/>
                                        </p:tgtEl>
                                        <p:attrNameLst>
                                          <p:attrName>style.visibility</p:attrName>
                                        </p:attrNameLst>
                                      </p:cBhvr>
                                      <p:to>
                                        <p:strVal val="visible"/>
                                      </p:to>
                                    </p:set>
                                    <p:anim calcmode="lin" valueType="num">
                                      <p:cBhvr>
                                        <p:cTn id="197" dur="500" fill="hold"/>
                                        <p:tgtEl>
                                          <p:spTgt spid="15294"/>
                                        </p:tgtEl>
                                        <p:attrNameLst>
                                          <p:attrName>ppt_w</p:attrName>
                                        </p:attrNameLst>
                                      </p:cBhvr>
                                      <p:tavLst>
                                        <p:tav tm="0">
                                          <p:val>
                                            <p:strVal val="#ppt_w*0.70"/>
                                          </p:val>
                                        </p:tav>
                                        <p:tav tm="100000">
                                          <p:val>
                                            <p:strVal val="#ppt_w"/>
                                          </p:val>
                                        </p:tav>
                                      </p:tavLst>
                                    </p:anim>
                                    <p:anim calcmode="lin" valueType="num">
                                      <p:cBhvr>
                                        <p:cTn id="198" dur="500" fill="hold"/>
                                        <p:tgtEl>
                                          <p:spTgt spid="15294"/>
                                        </p:tgtEl>
                                        <p:attrNameLst>
                                          <p:attrName>ppt_h</p:attrName>
                                        </p:attrNameLst>
                                      </p:cBhvr>
                                      <p:tavLst>
                                        <p:tav tm="0">
                                          <p:val>
                                            <p:strVal val="#ppt_h"/>
                                          </p:val>
                                        </p:tav>
                                        <p:tav tm="100000">
                                          <p:val>
                                            <p:strVal val="#ppt_h"/>
                                          </p:val>
                                        </p:tav>
                                      </p:tavLst>
                                    </p:anim>
                                    <p:animEffect transition="in" filter="fade">
                                      <p:cBhvr>
                                        <p:cTn id="199" dur="500"/>
                                        <p:tgtEl>
                                          <p:spTgt spid="15294"/>
                                        </p:tgtEl>
                                      </p:cBhvr>
                                    </p:animEffect>
                                  </p:childTnLst>
                                </p:cTn>
                              </p:par>
                              <p:par>
                                <p:cTn id="200" presetID="55" presetClass="entr" presetSubtype="0" fill="hold" grpId="0" nodeType="withEffect">
                                  <p:stCondLst>
                                    <p:cond delay="0"/>
                                  </p:stCondLst>
                                  <p:childTnLst>
                                    <p:set>
                                      <p:cBhvr>
                                        <p:cTn id="201" dur="1" fill="hold">
                                          <p:stCondLst>
                                            <p:cond delay="0"/>
                                          </p:stCondLst>
                                        </p:cTn>
                                        <p:tgtEl>
                                          <p:spTgt spid="15295"/>
                                        </p:tgtEl>
                                        <p:attrNameLst>
                                          <p:attrName>style.visibility</p:attrName>
                                        </p:attrNameLst>
                                      </p:cBhvr>
                                      <p:to>
                                        <p:strVal val="visible"/>
                                      </p:to>
                                    </p:set>
                                    <p:anim calcmode="lin" valueType="num">
                                      <p:cBhvr>
                                        <p:cTn id="202" dur="500" fill="hold"/>
                                        <p:tgtEl>
                                          <p:spTgt spid="15295"/>
                                        </p:tgtEl>
                                        <p:attrNameLst>
                                          <p:attrName>ppt_w</p:attrName>
                                        </p:attrNameLst>
                                      </p:cBhvr>
                                      <p:tavLst>
                                        <p:tav tm="0">
                                          <p:val>
                                            <p:strVal val="#ppt_w*0.70"/>
                                          </p:val>
                                        </p:tav>
                                        <p:tav tm="100000">
                                          <p:val>
                                            <p:strVal val="#ppt_w"/>
                                          </p:val>
                                        </p:tav>
                                      </p:tavLst>
                                    </p:anim>
                                    <p:anim calcmode="lin" valueType="num">
                                      <p:cBhvr>
                                        <p:cTn id="203" dur="500" fill="hold"/>
                                        <p:tgtEl>
                                          <p:spTgt spid="15295"/>
                                        </p:tgtEl>
                                        <p:attrNameLst>
                                          <p:attrName>ppt_h</p:attrName>
                                        </p:attrNameLst>
                                      </p:cBhvr>
                                      <p:tavLst>
                                        <p:tav tm="0">
                                          <p:val>
                                            <p:strVal val="#ppt_h"/>
                                          </p:val>
                                        </p:tav>
                                        <p:tav tm="100000">
                                          <p:val>
                                            <p:strVal val="#ppt_h"/>
                                          </p:val>
                                        </p:tav>
                                      </p:tavLst>
                                    </p:anim>
                                    <p:animEffect transition="in" filter="fade">
                                      <p:cBhvr>
                                        <p:cTn id="204" dur="500"/>
                                        <p:tgtEl>
                                          <p:spTgt spid="15295"/>
                                        </p:tgtEl>
                                      </p:cBhvr>
                                    </p:animEffect>
                                  </p:childTnLst>
                                </p:cTn>
                              </p:par>
                              <p:par>
                                <p:cTn id="205" presetID="55" presetClass="entr" presetSubtype="0" fill="hold" grpId="0" nodeType="withEffect">
                                  <p:stCondLst>
                                    <p:cond delay="0"/>
                                  </p:stCondLst>
                                  <p:childTnLst>
                                    <p:set>
                                      <p:cBhvr>
                                        <p:cTn id="206" dur="1" fill="hold">
                                          <p:stCondLst>
                                            <p:cond delay="0"/>
                                          </p:stCondLst>
                                        </p:cTn>
                                        <p:tgtEl>
                                          <p:spTgt spid="15296"/>
                                        </p:tgtEl>
                                        <p:attrNameLst>
                                          <p:attrName>style.visibility</p:attrName>
                                        </p:attrNameLst>
                                      </p:cBhvr>
                                      <p:to>
                                        <p:strVal val="visible"/>
                                      </p:to>
                                    </p:set>
                                    <p:anim calcmode="lin" valueType="num">
                                      <p:cBhvr>
                                        <p:cTn id="207" dur="500" fill="hold"/>
                                        <p:tgtEl>
                                          <p:spTgt spid="15296"/>
                                        </p:tgtEl>
                                        <p:attrNameLst>
                                          <p:attrName>ppt_w</p:attrName>
                                        </p:attrNameLst>
                                      </p:cBhvr>
                                      <p:tavLst>
                                        <p:tav tm="0">
                                          <p:val>
                                            <p:strVal val="#ppt_w*0.70"/>
                                          </p:val>
                                        </p:tav>
                                        <p:tav tm="100000">
                                          <p:val>
                                            <p:strVal val="#ppt_w"/>
                                          </p:val>
                                        </p:tav>
                                      </p:tavLst>
                                    </p:anim>
                                    <p:anim calcmode="lin" valueType="num">
                                      <p:cBhvr>
                                        <p:cTn id="208" dur="500" fill="hold"/>
                                        <p:tgtEl>
                                          <p:spTgt spid="15296"/>
                                        </p:tgtEl>
                                        <p:attrNameLst>
                                          <p:attrName>ppt_h</p:attrName>
                                        </p:attrNameLst>
                                      </p:cBhvr>
                                      <p:tavLst>
                                        <p:tav tm="0">
                                          <p:val>
                                            <p:strVal val="#ppt_h"/>
                                          </p:val>
                                        </p:tav>
                                        <p:tav tm="100000">
                                          <p:val>
                                            <p:strVal val="#ppt_h"/>
                                          </p:val>
                                        </p:tav>
                                      </p:tavLst>
                                    </p:anim>
                                    <p:animEffect transition="in" filter="fade">
                                      <p:cBhvr>
                                        <p:cTn id="209" dur="500"/>
                                        <p:tgtEl>
                                          <p:spTgt spid="15296"/>
                                        </p:tgtEl>
                                      </p:cBhvr>
                                    </p:animEffect>
                                  </p:childTnLst>
                                </p:cTn>
                              </p:par>
                              <p:par>
                                <p:cTn id="210" presetID="55" presetClass="entr" presetSubtype="0" fill="hold" grpId="0" nodeType="withEffect">
                                  <p:stCondLst>
                                    <p:cond delay="0"/>
                                  </p:stCondLst>
                                  <p:childTnLst>
                                    <p:set>
                                      <p:cBhvr>
                                        <p:cTn id="211" dur="1" fill="hold">
                                          <p:stCondLst>
                                            <p:cond delay="0"/>
                                          </p:stCondLst>
                                        </p:cTn>
                                        <p:tgtEl>
                                          <p:spTgt spid="15297"/>
                                        </p:tgtEl>
                                        <p:attrNameLst>
                                          <p:attrName>style.visibility</p:attrName>
                                        </p:attrNameLst>
                                      </p:cBhvr>
                                      <p:to>
                                        <p:strVal val="visible"/>
                                      </p:to>
                                    </p:set>
                                    <p:anim calcmode="lin" valueType="num">
                                      <p:cBhvr>
                                        <p:cTn id="212" dur="500" fill="hold"/>
                                        <p:tgtEl>
                                          <p:spTgt spid="15297"/>
                                        </p:tgtEl>
                                        <p:attrNameLst>
                                          <p:attrName>ppt_w</p:attrName>
                                        </p:attrNameLst>
                                      </p:cBhvr>
                                      <p:tavLst>
                                        <p:tav tm="0">
                                          <p:val>
                                            <p:strVal val="#ppt_w*0.70"/>
                                          </p:val>
                                        </p:tav>
                                        <p:tav tm="100000">
                                          <p:val>
                                            <p:strVal val="#ppt_w"/>
                                          </p:val>
                                        </p:tav>
                                      </p:tavLst>
                                    </p:anim>
                                    <p:anim calcmode="lin" valueType="num">
                                      <p:cBhvr>
                                        <p:cTn id="213" dur="500" fill="hold"/>
                                        <p:tgtEl>
                                          <p:spTgt spid="15297"/>
                                        </p:tgtEl>
                                        <p:attrNameLst>
                                          <p:attrName>ppt_h</p:attrName>
                                        </p:attrNameLst>
                                      </p:cBhvr>
                                      <p:tavLst>
                                        <p:tav tm="0">
                                          <p:val>
                                            <p:strVal val="#ppt_h"/>
                                          </p:val>
                                        </p:tav>
                                        <p:tav tm="100000">
                                          <p:val>
                                            <p:strVal val="#ppt_h"/>
                                          </p:val>
                                        </p:tav>
                                      </p:tavLst>
                                    </p:anim>
                                    <p:animEffect transition="in" filter="fade">
                                      <p:cBhvr>
                                        <p:cTn id="214" dur="500"/>
                                        <p:tgtEl>
                                          <p:spTgt spid="15297"/>
                                        </p:tgtEl>
                                      </p:cBhvr>
                                    </p:animEffect>
                                  </p:childTnLst>
                                </p:cTn>
                              </p:par>
                              <p:par>
                                <p:cTn id="215" presetID="55" presetClass="entr" presetSubtype="0" fill="hold" grpId="0" nodeType="withEffect">
                                  <p:stCondLst>
                                    <p:cond delay="0"/>
                                  </p:stCondLst>
                                  <p:childTnLst>
                                    <p:set>
                                      <p:cBhvr>
                                        <p:cTn id="216" dur="1" fill="hold">
                                          <p:stCondLst>
                                            <p:cond delay="0"/>
                                          </p:stCondLst>
                                        </p:cTn>
                                        <p:tgtEl>
                                          <p:spTgt spid="15298"/>
                                        </p:tgtEl>
                                        <p:attrNameLst>
                                          <p:attrName>style.visibility</p:attrName>
                                        </p:attrNameLst>
                                      </p:cBhvr>
                                      <p:to>
                                        <p:strVal val="visible"/>
                                      </p:to>
                                    </p:set>
                                    <p:anim calcmode="lin" valueType="num">
                                      <p:cBhvr>
                                        <p:cTn id="217" dur="500" fill="hold"/>
                                        <p:tgtEl>
                                          <p:spTgt spid="15298"/>
                                        </p:tgtEl>
                                        <p:attrNameLst>
                                          <p:attrName>ppt_w</p:attrName>
                                        </p:attrNameLst>
                                      </p:cBhvr>
                                      <p:tavLst>
                                        <p:tav tm="0">
                                          <p:val>
                                            <p:strVal val="#ppt_w*0.70"/>
                                          </p:val>
                                        </p:tav>
                                        <p:tav tm="100000">
                                          <p:val>
                                            <p:strVal val="#ppt_w"/>
                                          </p:val>
                                        </p:tav>
                                      </p:tavLst>
                                    </p:anim>
                                    <p:anim calcmode="lin" valueType="num">
                                      <p:cBhvr>
                                        <p:cTn id="218" dur="500" fill="hold"/>
                                        <p:tgtEl>
                                          <p:spTgt spid="15298"/>
                                        </p:tgtEl>
                                        <p:attrNameLst>
                                          <p:attrName>ppt_h</p:attrName>
                                        </p:attrNameLst>
                                      </p:cBhvr>
                                      <p:tavLst>
                                        <p:tav tm="0">
                                          <p:val>
                                            <p:strVal val="#ppt_h"/>
                                          </p:val>
                                        </p:tav>
                                        <p:tav tm="100000">
                                          <p:val>
                                            <p:strVal val="#ppt_h"/>
                                          </p:val>
                                        </p:tav>
                                      </p:tavLst>
                                    </p:anim>
                                    <p:animEffect transition="in" filter="fade">
                                      <p:cBhvr>
                                        <p:cTn id="219" dur="500"/>
                                        <p:tgtEl>
                                          <p:spTgt spid="15298"/>
                                        </p:tgtEl>
                                      </p:cBhvr>
                                    </p:animEffect>
                                  </p:childTnLst>
                                </p:cTn>
                              </p:par>
                              <p:par>
                                <p:cTn id="220" presetID="55" presetClass="entr" presetSubtype="0" fill="hold" grpId="0" nodeType="withEffect">
                                  <p:stCondLst>
                                    <p:cond delay="0"/>
                                  </p:stCondLst>
                                  <p:childTnLst>
                                    <p:set>
                                      <p:cBhvr>
                                        <p:cTn id="221" dur="1" fill="hold">
                                          <p:stCondLst>
                                            <p:cond delay="0"/>
                                          </p:stCondLst>
                                        </p:cTn>
                                        <p:tgtEl>
                                          <p:spTgt spid="15299"/>
                                        </p:tgtEl>
                                        <p:attrNameLst>
                                          <p:attrName>style.visibility</p:attrName>
                                        </p:attrNameLst>
                                      </p:cBhvr>
                                      <p:to>
                                        <p:strVal val="visible"/>
                                      </p:to>
                                    </p:set>
                                    <p:anim calcmode="lin" valueType="num">
                                      <p:cBhvr>
                                        <p:cTn id="222" dur="500" fill="hold"/>
                                        <p:tgtEl>
                                          <p:spTgt spid="15299"/>
                                        </p:tgtEl>
                                        <p:attrNameLst>
                                          <p:attrName>ppt_w</p:attrName>
                                        </p:attrNameLst>
                                      </p:cBhvr>
                                      <p:tavLst>
                                        <p:tav tm="0">
                                          <p:val>
                                            <p:strVal val="#ppt_w*0.70"/>
                                          </p:val>
                                        </p:tav>
                                        <p:tav tm="100000">
                                          <p:val>
                                            <p:strVal val="#ppt_w"/>
                                          </p:val>
                                        </p:tav>
                                      </p:tavLst>
                                    </p:anim>
                                    <p:anim calcmode="lin" valueType="num">
                                      <p:cBhvr>
                                        <p:cTn id="223" dur="500" fill="hold"/>
                                        <p:tgtEl>
                                          <p:spTgt spid="15299"/>
                                        </p:tgtEl>
                                        <p:attrNameLst>
                                          <p:attrName>ppt_h</p:attrName>
                                        </p:attrNameLst>
                                      </p:cBhvr>
                                      <p:tavLst>
                                        <p:tav tm="0">
                                          <p:val>
                                            <p:strVal val="#ppt_h"/>
                                          </p:val>
                                        </p:tav>
                                        <p:tav tm="100000">
                                          <p:val>
                                            <p:strVal val="#ppt_h"/>
                                          </p:val>
                                        </p:tav>
                                      </p:tavLst>
                                    </p:anim>
                                    <p:animEffect transition="in" filter="fade">
                                      <p:cBhvr>
                                        <p:cTn id="224" dur="500"/>
                                        <p:tgtEl>
                                          <p:spTgt spid="15299"/>
                                        </p:tgtEl>
                                      </p:cBhvr>
                                    </p:animEffect>
                                  </p:childTnLst>
                                </p:cTn>
                              </p:par>
                              <p:par>
                                <p:cTn id="225" presetID="55" presetClass="entr" presetSubtype="0" fill="hold" grpId="0" nodeType="withEffect">
                                  <p:stCondLst>
                                    <p:cond delay="0"/>
                                  </p:stCondLst>
                                  <p:childTnLst>
                                    <p:set>
                                      <p:cBhvr>
                                        <p:cTn id="226" dur="1" fill="hold">
                                          <p:stCondLst>
                                            <p:cond delay="0"/>
                                          </p:stCondLst>
                                        </p:cTn>
                                        <p:tgtEl>
                                          <p:spTgt spid="15300"/>
                                        </p:tgtEl>
                                        <p:attrNameLst>
                                          <p:attrName>style.visibility</p:attrName>
                                        </p:attrNameLst>
                                      </p:cBhvr>
                                      <p:to>
                                        <p:strVal val="visible"/>
                                      </p:to>
                                    </p:set>
                                    <p:anim calcmode="lin" valueType="num">
                                      <p:cBhvr>
                                        <p:cTn id="227" dur="500" fill="hold"/>
                                        <p:tgtEl>
                                          <p:spTgt spid="15300"/>
                                        </p:tgtEl>
                                        <p:attrNameLst>
                                          <p:attrName>ppt_w</p:attrName>
                                        </p:attrNameLst>
                                      </p:cBhvr>
                                      <p:tavLst>
                                        <p:tav tm="0">
                                          <p:val>
                                            <p:strVal val="#ppt_w*0.70"/>
                                          </p:val>
                                        </p:tav>
                                        <p:tav tm="100000">
                                          <p:val>
                                            <p:strVal val="#ppt_w"/>
                                          </p:val>
                                        </p:tav>
                                      </p:tavLst>
                                    </p:anim>
                                    <p:anim calcmode="lin" valueType="num">
                                      <p:cBhvr>
                                        <p:cTn id="228" dur="500" fill="hold"/>
                                        <p:tgtEl>
                                          <p:spTgt spid="15300"/>
                                        </p:tgtEl>
                                        <p:attrNameLst>
                                          <p:attrName>ppt_h</p:attrName>
                                        </p:attrNameLst>
                                      </p:cBhvr>
                                      <p:tavLst>
                                        <p:tav tm="0">
                                          <p:val>
                                            <p:strVal val="#ppt_h"/>
                                          </p:val>
                                        </p:tav>
                                        <p:tav tm="100000">
                                          <p:val>
                                            <p:strVal val="#ppt_h"/>
                                          </p:val>
                                        </p:tav>
                                      </p:tavLst>
                                    </p:anim>
                                    <p:animEffect transition="in" filter="fade">
                                      <p:cBhvr>
                                        <p:cTn id="229" dur="500"/>
                                        <p:tgtEl>
                                          <p:spTgt spid="15300"/>
                                        </p:tgtEl>
                                      </p:cBhvr>
                                    </p:animEffect>
                                  </p:childTnLst>
                                </p:cTn>
                              </p:par>
                              <p:par>
                                <p:cTn id="230" presetID="55" presetClass="entr" presetSubtype="0" fill="hold" grpId="0" nodeType="withEffect">
                                  <p:stCondLst>
                                    <p:cond delay="0"/>
                                  </p:stCondLst>
                                  <p:childTnLst>
                                    <p:set>
                                      <p:cBhvr>
                                        <p:cTn id="231" dur="1" fill="hold">
                                          <p:stCondLst>
                                            <p:cond delay="0"/>
                                          </p:stCondLst>
                                        </p:cTn>
                                        <p:tgtEl>
                                          <p:spTgt spid="15301"/>
                                        </p:tgtEl>
                                        <p:attrNameLst>
                                          <p:attrName>style.visibility</p:attrName>
                                        </p:attrNameLst>
                                      </p:cBhvr>
                                      <p:to>
                                        <p:strVal val="visible"/>
                                      </p:to>
                                    </p:set>
                                    <p:anim calcmode="lin" valueType="num">
                                      <p:cBhvr>
                                        <p:cTn id="232" dur="500" fill="hold"/>
                                        <p:tgtEl>
                                          <p:spTgt spid="15301"/>
                                        </p:tgtEl>
                                        <p:attrNameLst>
                                          <p:attrName>ppt_w</p:attrName>
                                        </p:attrNameLst>
                                      </p:cBhvr>
                                      <p:tavLst>
                                        <p:tav tm="0">
                                          <p:val>
                                            <p:strVal val="#ppt_w*0.70"/>
                                          </p:val>
                                        </p:tav>
                                        <p:tav tm="100000">
                                          <p:val>
                                            <p:strVal val="#ppt_w"/>
                                          </p:val>
                                        </p:tav>
                                      </p:tavLst>
                                    </p:anim>
                                    <p:anim calcmode="lin" valueType="num">
                                      <p:cBhvr>
                                        <p:cTn id="233" dur="500" fill="hold"/>
                                        <p:tgtEl>
                                          <p:spTgt spid="15301"/>
                                        </p:tgtEl>
                                        <p:attrNameLst>
                                          <p:attrName>ppt_h</p:attrName>
                                        </p:attrNameLst>
                                      </p:cBhvr>
                                      <p:tavLst>
                                        <p:tav tm="0">
                                          <p:val>
                                            <p:strVal val="#ppt_h"/>
                                          </p:val>
                                        </p:tav>
                                        <p:tav tm="100000">
                                          <p:val>
                                            <p:strVal val="#ppt_h"/>
                                          </p:val>
                                        </p:tav>
                                      </p:tavLst>
                                    </p:anim>
                                    <p:animEffect transition="in" filter="fade">
                                      <p:cBhvr>
                                        <p:cTn id="234" dur="500"/>
                                        <p:tgtEl>
                                          <p:spTgt spid="15301"/>
                                        </p:tgtEl>
                                      </p:cBhvr>
                                    </p:animEffect>
                                  </p:childTnLst>
                                </p:cTn>
                              </p:par>
                              <p:par>
                                <p:cTn id="235" presetID="55" presetClass="entr" presetSubtype="0" fill="hold" grpId="0" nodeType="withEffect">
                                  <p:stCondLst>
                                    <p:cond delay="0"/>
                                  </p:stCondLst>
                                  <p:childTnLst>
                                    <p:set>
                                      <p:cBhvr>
                                        <p:cTn id="236" dur="1" fill="hold">
                                          <p:stCondLst>
                                            <p:cond delay="0"/>
                                          </p:stCondLst>
                                        </p:cTn>
                                        <p:tgtEl>
                                          <p:spTgt spid="15302"/>
                                        </p:tgtEl>
                                        <p:attrNameLst>
                                          <p:attrName>style.visibility</p:attrName>
                                        </p:attrNameLst>
                                      </p:cBhvr>
                                      <p:to>
                                        <p:strVal val="visible"/>
                                      </p:to>
                                    </p:set>
                                    <p:anim calcmode="lin" valueType="num">
                                      <p:cBhvr>
                                        <p:cTn id="237" dur="500" fill="hold"/>
                                        <p:tgtEl>
                                          <p:spTgt spid="15302"/>
                                        </p:tgtEl>
                                        <p:attrNameLst>
                                          <p:attrName>ppt_w</p:attrName>
                                        </p:attrNameLst>
                                      </p:cBhvr>
                                      <p:tavLst>
                                        <p:tav tm="0">
                                          <p:val>
                                            <p:strVal val="#ppt_w*0.70"/>
                                          </p:val>
                                        </p:tav>
                                        <p:tav tm="100000">
                                          <p:val>
                                            <p:strVal val="#ppt_w"/>
                                          </p:val>
                                        </p:tav>
                                      </p:tavLst>
                                    </p:anim>
                                    <p:anim calcmode="lin" valueType="num">
                                      <p:cBhvr>
                                        <p:cTn id="238" dur="500" fill="hold"/>
                                        <p:tgtEl>
                                          <p:spTgt spid="15302"/>
                                        </p:tgtEl>
                                        <p:attrNameLst>
                                          <p:attrName>ppt_h</p:attrName>
                                        </p:attrNameLst>
                                      </p:cBhvr>
                                      <p:tavLst>
                                        <p:tav tm="0">
                                          <p:val>
                                            <p:strVal val="#ppt_h"/>
                                          </p:val>
                                        </p:tav>
                                        <p:tav tm="100000">
                                          <p:val>
                                            <p:strVal val="#ppt_h"/>
                                          </p:val>
                                        </p:tav>
                                      </p:tavLst>
                                    </p:anim>
                                    <p:animEffect transition="in" filter="fade">
                                      <p:cBhvr>
                                        <p:cTn id="239" dur="500"/>
                                        <p:tgtEl>
                                          <p:spTgt spid="15302"/>
                                        </p:tgtEl>
                                      </p:cBhvr>
                                    </p:animEffect>
                                  </p:childTnLst>
                                </p:cTn>
                              </p:par>
                              <p:par>
                                <p:cTn id="240" presetID="55" presetClass="entr" presetSubtype="0" fill="hold" grpId="0" nodeType="withEffect">
                                  <p:stCondLst>
                                    <p:cond delay="0"/>
                                  </p:stCondLst>
                                  <p:childTnLst>
                                    <p:set>
                                      <p:cBhvr>
                                        <p:cTn id="241" dur="1" fill="hold">
                                          <p:stCondLst>
                                            <p:cond delay="0"/>
                                          </p:stCondLst>
                                        </p:cTn>
                                        <p:tgtEl>
                                          <p:spTgt spid="15303"/>
                                        </p:tgtEl>
                                        <p:attrNameLst>
                                          <p:attrName>style.visibility</p:attrName>
                                        </p:attrNameLst>
                                      </p:cBhvr>
                                      <p:to>
                                        <p:strVal val="visible"/>
                                      </p:to>
                                    </p:set>
                                    <p:anim calcmode="lin" valueType="num">
                                      <p:cBhvr>
                                        <p:cTn id="242" dur="500" fill="hold"/>
                                        <p:tgtEl>
                                          <p:spTgt spid="15303"/>
                                        </p:tgtEl>
                                        <p:attrNameLst>
                                          <p:attrName>ppt_w</p:attrName>
                                        </p:attrNameLst>
                                      </p:cBhvr>
                                      <p:tavLst>
                                        <p:tav tm="0">
                                          <p:val>
                                            <p:strVal val="#ppt_w*0.70"/>
                                          </p:val>
                                        </p:tav>
                                        <p:tav tm="100000">
                                          <p:val>
                                            <p:strVal val="#ppt_w"/>
                                          </p:val>
                                        </p:tav>
                                      </p:tavLst>
                                    </p:anim>
                                    <p:anim calcmode="lin" valueType="num">
                                      <p:cBhvr>
                                        <p:cTn id="243" dur="500" fill="hold"/>
                                        <p:tgtEl>
                                          <p:spTgt spid="15303"/>
                                        </p:tgtEl>
                                        <p:attrNameLst>
                                          <p:attrName>ppt_h</p:attrName>
                                        </p:attrNameLst>
                                      </p:cBhvr>
                                      <p:tavLst>
                                        <p:tav tm="0">
                                          <p:val>
                                            <p:strVal val="#ppt_h"/>
                                          </p:val>
                                        </p:tav>
                                        <p:tav tm="100000">
                                          <p:val>
                                            <p:strVal val="#ppt_h"/>
                                          </p:val>
                                        </p:tav>
                                      </p:tavLst>
                                    </p:anim>
                                    <p:animEffect transition="in" filter="fade">
                                      <p:cBhvr>
                                        <p:cTn id="244" dur="500"/>
                                        <p:tgtEl>
                                          <p:spTgt spid="15303"/>
                                        </p:tgtEl>
                                      </p:cBhvr>
                                    </p:animEffect>
                                  </p:childTnLst>
                                </p:cTn>
                              </p:par>
                              <p:par>
                                <p:cTn id="245" presetID="55" presetClass="entr" presetSubtype="0" fill="hold" grpId="0" nodeType="withEffect">
                                  <p:stCondLst>
                                    <p:cond delay="0"/>
                                  </p:stCondLst>
                                  <p:childTnLst>
                                    <p:set>
                                      <p:cBhvr>
                                        <p:cTn id="246" dur="1" fill="hold">
                                          <p:stCondLst>
                                            <p:cond delay="0"/>
                                          </p:stCondLst>
                                        </p:cTn>
                                        <p:tgtEl>
                                          <p:spTgt spid="15304"/>
                                        </p:tgtEl>
                                        <p:attrNameLst>
                                          <p:attrName>style.visibility</p:attrName>
                                        </p:attrNameLst>
                                      </p:cBhvr>
                                      <p:to>
                                        <p:strVal val="visible"/>
                                      </p:to>
                                    </p:set>
                                    <p:anim calcmode="lin" valueType="num">
                                      <p:cBhvr>
                                        <p:cTn id="247" dur="500" fill="hold"/>
                                        <p:tgtEl>
                                          <p:spTgt spid="15304"/>
                                        </p:tgtEl>
                                        <p:attrNameLst>
                                          <p:attrName>ppt_w</p:attrName>
                                        </p:attrNameLst>
                                      </p:cBhvr>
                                      <p:tavLst>
                                        <p:tav tm="0">
                                          <p:val>
                                            <p:strVal val="#ppt_w*0.70"/>
                                          </p:val>
                                        </p:tav>
                                        <p:tav tm="100000">
                                          <p:val>
                                            <p:strVal val="#ppt_w"/>
                                          </p:val>
                                        </p:tav>
                                      </p:tavLst>
                                    </p:anim>
                                    <p:anim calcmode="lin" valueType="num">
                                      <p:cBhvr>
                                        <p:cTn id="248" dur="500" fill="hold"/>
                                        <p:tgtEl>
                                          <p:spTgt spid="15304"/>
                                        </p:tgtEl>
                                        <p:attrNameLst>
                                          <p:attrName>ppt_h</p:attrName>
                                        </p:attrNameLst>
                                      </p:cBhvr>
                                      <p:tavLst>
                                        <p:tav tm="0">
                                          <p:val>
                                            <p:strVal val="#ppt_h"/>
                                          </p:val>
                                        </p:tav>
                                        <p:tav tm="100000">
                                          <p:val>
                                            <p:strVal val="#ppt_h"/>
                                          </p:val>
                                        </p:tav>
                                      </p:tavLst>
                                    </p:anim>
                                    <p:animEffect transition="in" filter="fade">
                                      <p:cBhvr>
                                        <p:cTn id="249" dur="500"/>
                                        <p:tgtEl>
                                          <p:spTgt spid="15304"/>
                                        </p:tgtEl>
                                      </p:cBhvr>
                                    </p:animEffect>
                                  </p:childTnLst>
                                </p:cTn>
                              </p:par>
                              <p:par>
                                <p:cTn id="250" presetID="55" presetClass="entr" presetSubtype="0" fill="hold" grpId="0" nodeType="withEffect">
                                  <p:stCondLst>
                                    <p:cond delay="0"/>
                                  </p:stCondLst>
                                  <p:childTnLst>
                                    <p:set>
                                      <p:cBhvr>
                                        <p:cTn id="251" dur="1" fill="hold">
                                          <p:stCondLst>
                                            <p:cond delay="0"/>
                                          </p:stCondLst>
                                        </p:cTn>
                                        <p:tgtEl>
                                          <p:spTgt spid="15305"/>
                                        </p:tgtEl>
                                        <p:attrNameLst>
                                          <p:attrName>style.visibility</p:attrName>
                                        </p:attrNameLst>
                                      </p:cBhvr>
                                      <p:to>
                                        <p:strVal val="visible"/>
                                      </p:to>
                                    </p:set>
                                    <p:anim calcmode="lin" valueType="num">
                                      <p:cBhvr>
                                        <p:cTn id="252" dur="500" fill="hold"/>
                                        <p:tgtEl>
                                          <p:spTgt spid="15305"/>
                                        </p:tgtEl>
                                        <p:attrNameLst>
                                          <p:attrName>ppt_w</p:attrName>
                                        </p:attrNameLst>
                                      </p:cBhvr>
                                      <p:tavLst>
                                        <p:tav tm="0">
                                          <p:val>
                                            <p:strVal val="#ppt_w*0.70"/>
                                          </p:val>
                                        </p:tav>
                                        <p:tav tm="100000">
                                          <p:val>
                                            <p:strVal val="#ppt_w"/>
                                          </p:val>
                                        </p:tav>
                                      </p:tavLst>
                                    </p:anim>
                                    <p:anim calcmode="lin" valueType="num">
                                      <p:cBhvr>
                                        <p:cTn id="253" dur="500" fill="hold"/>
                                        <p:tgtEl>
                                          <p:spTgt spid="15305"/>
                                        </p:tgtEl>
                                        <p:attrNameLst>
                                          <p:attrName>ppt_h</p:attrName>
                                        </p:attrNameLst>
                                      </p:cBhvr>
                                      <p:tavLst>
                                        <p:tav tm="0">
                                          <p:val>
                                            <p:strVal val="#ppt_h"/>
                                          </p:val>
                                        </p:tav>
                                        <p:tav tm="100000">
                                          <p:val>
                                            <p:strVal val="#ppt_h"/>
                                          </p:val>
                                        </p:tav>
                                      </p:tavLst>
                                    </p:anim>
                                    <p:animEffect transition="in" filter="fade">
                                      <p:cBhvr>
                                        <p:cTn id="254" dur="500"/>
                                        <p:tgtEl>
                                          <p:spTgt spid="15305"/>
                                        </p:tgtEl>
                                      </p:cBhvr>
                                    </p:animEffect>
                                  </p:childTnLst>
                                </p:cTn>
                              </p:par>
                              <p:par>
                                <p:cTn id="255" presetID="55" presetClass="entr" presetSubtype="0" fill="hold" grpId="0" nodeType="withEffect">
                                  <p:stCondLst>
                                    <p:cond delay="0"/>
                                  </p:stCondLst>
                                  <p:childTnLst>
                                    <p:set>
                                      <p:cBhvr>
                                        <p:cTn id="256" dur="1" fill="hold">
                                          <p:stCondLst>
                                            <p:cond delay="0"/>
                                          </p:stCondLst>
                                        </p:cTn>
                                        <p:tgtEl>
                                          <p:spTgt spid="15306"/>
                                        </p:tgtEl>
                                        <p:attrNameLst>
                                          <p:attrName>style.visibility</p:attrName>
                                        </p:attrNameLst>
                                      </p:cBhvr>
                                      <p:to>
                                        <p:strVal val="visible"/>
                                      </p:to>
                                    </p:set>
                                    <p:anim calcmode="lin" valueType="num">
                                      <p:cBhvr>
                                        <p:cTn id="257" dur="500" fill="hold"/>
                                        <p:tgtEl>
                                          <p:spTgt spid="15306"/>
                                        </p:tgtEl>
                                        <p:attrNameLst>
                                          <p:attrName>ppt_w</p:attrName>
                                        </p:attrNameLst>
                                      </p:cBhvr>
                                      <p:tavLst>
                                        <p:tav tm="0">
                                          <p:val>
                                            <p:strVal val="#ppt_w*0.70"/>
                                          </p:val>
                                        </p:tav>
                                        <p:tav tm="100000">
                                          <p:val>
                                            <p:strVal val="#ppt_w"/>
                                          </p:val>
                                        </p:tav>
                                      </p:tavLst>
                                    </p:anim>
                                    <p:anim calcmode="lin" valueType="num">
                                      <p:cBhvr>
                                        <p:cTn id="258" dur="500" fill="hold"/>
                                        <p:tgtEl>
                                          <p:spTgt spid="15306"/>
                                        </p:tgtEl>
                                        <p:attrNameLst>
                                          <p:attrName>ppt_h</p:attrName>
                                        </p:attrNameLst>
                                      </p:cBhvr>
                                      <p:tavLst>
                                        <p:tav tm="0">
                                          <p:val>
                                            <p:strVal val="#ppt_h"/>
                                          </p:val>
                                        </p:tav>
                                        <p:tav tm="100000">
                                          <p:val>
                                            <p:strVal val="#ppt_h"/>
                                          </p:val>
                                        </p:tav>
                                      </p:tavLst>
                                    </p:anim>
                                    <p:animEffect transition="in" filter="fade">
                                      <p:cBhvr>
                                        <p:cTn id="259" dur="500"/>
                                        <p:tgtEl>
                                          <p:spTgt spid="15306"/>
                                        </p:tgtEl>
                                      </p:cBhvr>
                                    </p:animEffect>
                                  </p:childTnLst>
                                </p:cTn>
                              </p:par>
                              <p:par>
                                <p:cTn id="260" presetID="55" presetClass="entr" presetSubtype="0" fill="hold" grpId="0" nodeType="withEffect">
                                  <p:stCondLst>
                                    <p:cond delay="0"/>
                                  </p:stCondLst>
                                  <p:childTnLst>
                                    <p:set>
                                      <p:cBhvr>
                                        <p:cTn id="261" dur="1" fill="hold">
                                          <p:stCondLst>
                                            <p:cond delay="0"/>
                                          </p:stCondLst>
                                        </p:cTn>
                                        <p:tgtEl>
                                          <p:spTgt spid="15307"/>
                                        </p:tgtEl>
                                        <p:attrNameLst>
                                          <p:attrName>style.visibility</p:attrName>
                                        </p:attrNameLst>
                                      </p:cBhvr>
                                      <p:to>
                                        <p:strVal val="visible"/>
                                      </p:to>
                                    </p:set>
                                    <p:anim calcmode="lin" valueType="num">
                                      <p:cBhvr>
                                        <p:cTn id="262" dur="500" fill="hold"/>
                                        <p:tgtEl>
                                          <p:spTgt spid="15307"/>
                                        </p:tgtEl>
                                        <p:attrNameLst>
                                          <p:attrName>ppt_w</p:attrName>
                                        </p:attrNameLst>
                                      </p:cBhvr>
                                      <p:tavLst>
                                        <p:tav tm="0">
                                          <p:val>
                                            <p:strVal val="#ppt_w*0.70"/>
                                          </p:val>
                                        </p:tav>
                                        <p:tav tm="100000">
                                          <p:val>
                                            <p:strVal val="#ppt_w"/>
                                          </p:val>
                                        </p:tav>
                                      </p:tavLst>
                                    </p:anim>
                                    <p:anim calcmode="lin" valueType="num">
                                      <p:cBhvr>
                                        <p:cTn id="263" dur="500" fill="hold"/>
                                        <p:tgtEl>
                                          <p:spTgt spid="15307"/>
                                        </p:tgtEl>
                                        <p:attrNameLst>
                                          <p:attrName>ppt_h</p:attrName>
                                        </p:attrNameLst>
                                      </p:cBhvr>
                                      <p:tavLst>
                                        <p:tav tm="0">
                                          <p:val>
                                            <p:strVal val="#ppt_h"/>
                                          </p:val>
                                        </p:tav>
                                        <p:tav tm="100000">
                                          <p:val>
                                            <p:strVal val="#ppt_h"/>
                                          </p:val>
                                        </p:tav>
                                      </p:tavLst>
                                    </p:anim>
                                    <p:animEffect transition="in" filter="fade">
                                      <p:cBhvr>
                                        <p:cTn id="264" dur="500"/>
                                        <p:tgtEl>
                                          <p:spTgt spid="15307"/>
                                        </p:tgtEl>
                                      </p:cBhvr>
                                    </p:animEffect>
                                  </p:childTnLst>
                                </p:cTn>
                              </p:par>
                              <p:par>
                                <p:cTn id="265" presetID="55" presetClass="entr" presetSubtype="0" fill="hold" grpId="0" nodeType="withEffect">
                                  <p:stCondLst>
                                    <p:cond delay="0"/>
                                  </p:stCondLst>
                                  <p:childTnLst>
                                    <p:set>
                                      <p:cBhvr>
                                        <p:cTn id="266" dur="1" fill="hold">
                                          <p:stCondLst>
                                            <p:cond delay="0"/>
                                          </p:stCondLst>
                                        </p:cTn>
                                        <p:tgtEl>
                                          <p:spTgt spid="15308"/>
                                        </p:tgtEl>
                                        <p:attrNameLst>
                                          <p:attrName>style.visibility</p:attrName>
                                        </p:attrNameLst>
                                      </p:cBhvr>
                                      <p:to>
                                        <p:strVal val="visible"/>
                                      </p:to>
                                    </p:set>
                                    <p:anim calcmode="lin" valueType="num">
                                      <p:cBhvr>
                                        <p:cTn id="267" dur="500" fill="hold"/>
                                        <p:tgtEl>
                                          <p:spTgt spid="15308"/>
                                        </p:tgtEl>
                                        <p:attrNameLst>
                                          <p:attrName>ppt_w</p:attrName>
                                        </p:attrNameLst>
                                      </p:cBhvr>
                                      <p:tavLst>
                                        <p:tav tm="0">
                                          <p:val>
                                            <p:strVal val="#ppt_w*0.70"/>
                                          </p:val>
                                        </p:tav>
                                        <p:tav tm="100000">
                                          <p:val>
                                            <p:strVal val="#ppt_w"/>
                                          </p:val>
                                        </p:tav>
                                      </p:tavLst>
                                    </p:anim>
                                    <p:anim calcmode="lin" valueType="num">
                                      <p:cBhvr>
                                        <p:cTn id="268" dur="500" fill="hold"/>
                                        <p:tgtEl>
                                          <p:spTgt spid="15308"/>
                                        </p:tgtEl>
                                        <p:attrNameLst>
                                          <p:attrName>ppt_h</p:attrName>
                                        </p:attrNameLst>
                                      </p:cBhvr>
                                      <p:tavLst>
                                        <p:tav tm="0">
                                          <p:val>
                                            <p:strVal val="#ppt_h"/>
                                          </p:val>
                                        </p:tav>
                                        <p:tav tm="100000">
                                          <p:val>
                                            <p:strVal val="#ppt_h"/>
                                          </p:val>
                                        </p:tav>
                                      </p:tavLst>
                                    </p:anim>
                                    <p:animEffect transition="in" filter="fade">
                                      <p:cBhvr>
                                        <p:cTn id="269" dur="500"/>
                                        <p:tgtEl>
                                          <p:spTgt spid="15308"/>
                                        </p:tgtEl>
                                      </p:cBhvr>
                                    </p:animEffect>
                                  </p:childTnLst>
                                </p:cTn>
                              </p:par>
                              <p:par>
                                <p:cTn id="270" presetID="55" presetClass="entr" presetSubtype="0" fill="hold" grpId="0" nodeType="withEffect">
                                  <p:stCondLst>
                                    <p:cond delay="0"/>
                                  </p:stCondLst>
                                  <p:childTnLst>
                                    <p:set>
                                      <p:cBhvr>
                                        <p:cTn id="271" dur="1" fill="hold">
                                          <p:stCondLst>
                                            <p:cond delay="0"/>
                                          </p:stCondLst>
                                        </p:cTn>
                                        <p:tgtEl>
                                          <p:spTgt spid="15309"/>
                                        </p:tgtEl>
                                        <p:attrNameLst>
                                          <p:attrName>style.visibility</p:attrName>
                                        </p:attrNameLst>
                                      </p:cBhvr>
                                      <p:to>
                                        <p:strVal val="visible"/>
                                      </p:to>
                                    </p:set>
                                    <p:anim calcmode="lin" valueType="num">
                                      <p:cBhvr>
                                        <p:cTn id="272" dur="500" fill="hold"/>
                                        <p:tgtEl>
                                          <p:spTgt spid="15309"/>
                                        </p:tgtEl>
                                        <p:attrNameLst>
                                          <p:attrName>ppt_w</p:attrName>
                                        </p:attrNameLst>
                                      </p:cBhvr>
                                      <p:tavLst>
                                        <p:tav tm="0">
                                          <p:val>
                                            <p:strVal val="#ppt_w*0.70"/>
                                          </p:val>
                                        </p:tav>
                                        <p:tav tm="100000">
                                          <p:val>
                                            <p:strVal val="#ppt_w"/>
                                          </p:val>
                                        </p:tav>
                                      </p:tavLst>
                                    </p:anim>
                                    <p:anim calcmode="lin" valueType="num">
                                      <p:cBhvr>
                                        <p:cTn id="273" dur="500" fill="hold"/>
                                        <p:tgtEl>
                                          <p:spTgt spid="15309"/>
                                        </p:tgtEl>
                                        <p:attrNameLst>
                                          <p:attrName>ppt_h</p:attrName>
                                        </p:attrNameLst>
                                      </p:cBhvr>
                                      <p:tavLst>
                                        <p:tav tm="0">
                                          <p:val>
                                            <p:strVal val="#ppt_h"/>
                                          </p:val>
                                        </p:tav>
                                        <p:tav tm="100000">
                                          <p:val>
                                            <p:strVal val="#ppt_h"/>
                                          </p:val>
                                        </p:tav>
                                      </p:tavLst>
                                    </p:anim>
                                    <p:animEffect transition="in" filter="fade">
                                      <p:cBhvr>
                                        <p:cTn id="274" dur="500"/>
                                        <p:tgtEl>
                                          <p:spTgt spid="15309"/>
                                        </p:tgtEl>
                                      </p:cBhvr>
                                    </p:animEffect>
                                  </p:childTnLst>
                                </p:cTn>
                              </p:par>
                              <p:par>
                                <p:cTn id="275" presetID="55" presetClass="entr" presetSubtype="0" fill="hold" nodeType="withEffect">
                                  <p:stCondLst>
                                    <p:cond delay="0"/>
                                  </p:stCondLst>
                                  <p:childTnLst>
                                    <p:set>
                                      <p:cBhvr>
                                        <p:cTn id="276" dur="1" fill="hold">
                                          <p:stCondLst>
                                            <p:cond delay="0"/>
                                          </p:stCondLst>
                                        </p:cTn>
                                        <p:tgtEl>
                                          <p:spTgt spid="15315">
                                            <p:txEl>
                                              <p:pRg st="0" end="0"/>
                                            </p:txEl>
                                          </p:spTgt>
                                        </p:tgtEl>
                                        <p:attrNameLst>
                                          <p:attrName>style.visibility</p:attrName>
                                        </p:attrNameLst>
                                      </p:cBhvr>
                                      <p:to>
                                        <p:strVal val="visible"/>
                                      </p:to>
                                    </p:set>
                                    <p:anim calcmode="lin" valueType="num">
                                      <p:cBhvr>
                                        <p:cTn id="277" dur="500" fill="hold"/>
                                        <p:tgtEl>
                                          <p:spTgt spid="15315">
                                            <p:txEl>
                                              <p:pRg st="0" end="0"/>
                                            </p:txEl>
                                          </p:spTgt>
                                        </p:tgtEl>
                                        <p:attrNameLst>
                                          <p:attrName>ppt_w</p:attrName>
                                        </p:attrNameLst>
                                      </p:cBhvr>
                                      <p:tavLst>
                                        <p:tav tm="0">
                                          <p:val>
                                            <p:strVal val="#ppt_w*0.70"/>
                                          </p:val>
                                        </p:tav>
                                        <p:tav tm="100000">
                                          <p:val>
                                            <p:strVal val="#ppt_w"/>
                                          </p:val>
                                        </p:tav>
                                      </p:tavLst>
                                    </p:anim>
                                    <p:anim calcmode="lin" valueType="num">
                                      <p:cBhvr>
                                        <p:cTn id="278" dur="500" fill="hold"/>
                                        <p:tgtEl>
                                          <p:spTgt spid="15315">
                                            <p:txEl>
                                              <p:pRg st="0" end="0"/>
                                            </p:txEl>
                                          </p:spTgt>
                                        </p:tgtEl>
                                        <p:attrNameLst>
                                          <p:attrName>ppt_h</p:attrName>
                                        </p:attrNameLst>
                                      </p:cBhvr>
                                      <p:tavLst>
                                        <p:tav tm="0">
                                          <p:val>
                                            <p:strVal val="#ppt_h"/>
                                          </p:val>
                                        </p:tav>
                                        <p:tav tm="100000">
                                          <p:val>
                                            <p:strVal val="#ppt_h"/>
                                          </p:val>
                                        </p:tav>
                                      </p:tavLst>
                                    </p:anim>
                                    <p:animEffect transition="in" filter="fade">
                                      <p:cBhvr>
                                        <p:cTn id="279" dur="500"/>
                                        <p:tgtEl>
                                          <p:spTgt spid="15315">
                                            <p:txEl>
                                              <p:pRg st="0" end="0"/>
                                            </p:txEl>
                                          </p:spTgt>
                                        </p:tgtEl>
                                      </p:cBhvr>
                                    </p:animEffect>
                                  </p:childTnLst>
                                </p:cTn>
                              </p:par>
                              <p:par>
                                <p:cTn id="280" presetID="45" presetClass="entr" presetSubtype="0" fill="hold" grpId="0" nodeType="withEffect">
                                  <p:stCondLst>
                                    <p:cond delay="0"/>
                                  </p:stCondLst>
                                  <p:iterate type="lt">
                                    <p:tmPct val="10000"/>
                                  </p:iterate>
                                  <p:childTnLst>
                                    <p:set>
                                      <p:cBhvr>
                                        <p:cTn id="281" dur="1" fill="hold">
                                          <p:stCondLst>
                                            <p:cond delay="0"/>
                                          </p:stCondLst>
                                        </p:cTn>
                                        <p:tgtEl>
                                          <p:spTgt spid="15312"/>
                                        </p:tgtEl>
                                        <p:attrNameLst>
                                          <p:attrName>style.visibility</p:attrName>
                                        </p:attrNameLst>
                                      </p:cBhvr>
                                      <p:to>
                                        <p:strVal val="visible"/>
                                      </p:to>
                                    </p:set>
                                    <p:animEffect transition="in" filter="fade">
                                      <p:cBhvr>
                                        <p:cTn id="282" dur="500"/>
                                        <p:tgtEl>
                                          <p:spTgt spid="15312"/>
                                        </p:tgtEl>
                                      </p:cBhvr>
                                    </p:animEffect>
                                    <p:anim calcmode="lin" valueType="num">
                                      <p:cBhvr>
                                        <p:cTn id="283" dur="500" fill="hold"/>
                                        <p:tgtEl>
                                          <p:spTgt spid="15312"/>
                                        </p:tgtEl>
                                        <p:attrNameLst>
                                          <p:attrName>ppt_w</p:attrName>
                                        </p:attrNameLst>
                                      </p:cBhvr>
                                      <p:tavLst>
                                        <p:tav tm="0" fmla="#ppt_w*sin(2.5*pi*$)">
                                          <p:val>
                                            <p:fltVal val="0"/>
                                          </p:val>
                                        </p:tav>
                                        <p:tav tm="100000">
                                          <p:val>
                                            <p:fltVal val="1"/>
                                          </p:val>
                                        </p:tav>
                                      </p:tavLst>
                                    </p:anim>
                                    <p:anim calcmode="lin" valueType="num">
                                      <p:cBhvr>
                                        <p:cTn id="284" dur="500" fill="hold"/>
                                        <p:tgtEl>
                                          <p:spTgt spid="15312"/>
                                        </p:tgtEl>
                                        <p:attrNameLst>
                                          <p:attrName>ppt_h</p:attrName>
                                        </p:attrNameLst>
                                      </p:cBhvr>
                                      <p:tavLst>
                                        <p:tav tm="0">
                                          <p:val>
                                            <p:strVal val="#ppt_h"/>
                                          </p:val>
                                        </p:tav>
                                        <p:tav tm="100000">
                                          <p:val>
                                            <p:strVal val="#ppt_h"/>
                                          </p:val>
                                        </p:tav>
                                      </p:tavLst>
                                    </p:anim>
                                  </p:childTnLst>
                                </p:cTn>
                              </p:par>
                              <p:par>
                                <p:cTn id="285" presetID="9" presetClass="entr" presetSubtype="0" fill="hold" grpId="0" nodeType="withEffect">
                                  <p:stCondLst>
                                    <p:cond delay="0"/>
                                  </p:stCondLst>
                                  <p:childTnLst>
                                    <p:set>
                                      <p:cBhvr>
                                        <p:cTn id="286" dur="1" fill="hold">
                                          <p:stCondLst>
                                            <p:cond delay="0"/>
                                          </p:stCondLst>
                                        </p:cTn>
                                        <p:tgtEl>
                                          <p:spTgt spid="15311"/>
                                        </p:tgtEl>
                                        <p:attrNameLst>
                                          <p:attrName>style.visibility</p:attrName>
                                        </p:attrNameLst>
                                      </p:cBhvr>
                                      <p:to>
                                        <p:strVal val="visible"/>
                                      </p:to>
                                    </p:set>
                                    <p:animEffect transition="in" filter="dissolve">
                                      <p:cBhvr>
                                        <p:cTn id="287" dur="500"/>
                                        <p:tgtEl>
                                          <p:spTgt spid="15311"/>
                                        </p:tgtEl>
                                      </p:cBhvr>
                                    </p:animEffect>
                                  </p:childTnLst>
                                </p:cTn>
                              </p:par>
                              <p:par>
                                <p:cTn id="288" presetID="9" presetClass="entr" presetSubtype="0" fill="hold" grpId="0" nodeType="withEffect">
                                  <p:stCondLst>
                                    <p:cond delay="0"/>
                                  </p:stCondLst>
                                  <p:childTnLst>
                                    <p:set>
                                      <p:cBhvr>
                                        <p:cTn id="289" dur="1" fill="hold">
                                          <p:stCondLst>
                                            <p:cond delay="0"/>
                                          </p:stCondLst>
                                        </p:cTn>
                                        <p:tgtEl>
                                          <p:spTgt spid="15314"/>
                                        </p:tgtEl>
                                        <p:attrNameLst>
                                          <p:attrName>style.visibility</p:attrName>
                                        </p:attrNameLst>
                                      </p:cBhvr>
                                      <p:to>
                                        <p:strVal val="visible"/>
                                      </p:to>
                                    </p:set>
                                    <p:animEffect transition="in" filter="dissolve">
                                      <p:cBhvr>
                                        <p:cTn id="290" dur="500"/>
                                        <p:tgtEl>
                                          <p:spTgt spid="15314"/>
                                        </p:tgtEl>
                                      </p:cBhvr>
                                    </p:animEffect>
                                  </p:childTnLst>
                                </p:cTn>
                              </p:par>
                              <p:par>
                                <p:cTn id="291" presetID="55" presetClass="entr" presetSubtype="0" fill="hold" grpId="0" nodeType="withEffect">
                                  <p:stCondLst>
                                    <p:cond delay="0"/>
                                  </p:stCondLst>
                                  <p:childTnLst>
                                    <p:set>
                                      <p:cBhvr>
                                        <p:cTn id="292" dur="1" fill="hold">
                                          <p:stCondLst>
                                            <p:cond delay="0"/>
                                          </p:stCondLst>
                                        </p:cTn>
                                        <p:tgtEl>
                                          <p:spTgt spid="15313"/>
                                        </p:tgtEl>
                                        <p:attrNameLst>
                                          <p:attrName>style.visibility</p:attrName>
                                        </p:attrNameLst>
                                      </p:cBhvr>
                                      <p:to>
                                        <p:strVal val="visible"/>
                                      </p:to>
                                    </p:set>
                                    <p:anim calcmode="lin" valueType="num">
                                      <p:cBhvr>
                                        <p:cTn id="293" dur="500" fill="hold"/>
                                        <p:tgtEl>
                                          <p:spTgt spid="15313"/>
                                        </p:tgtEl>
                                        <p:attrNameLst>
                                          <p:attrName>ppt_w</p:attrName>
                                        </p:attrNameLst>
                                      </p:cBhvr>
                                      <p:tavLst>
                                        <p:tav tm="0">
                                          <p:val>
                                            <p:strVal val="#ppt_w*0.70"/>
                                          </p:val>
                                        </p:tav>
                                        <p:tav tm="100000">
                                          <p:val>
                                            <p:strVal val="#ppt_w"/>
                                          </p:val>
                                        </p:tav>
                                      </p:tavLst>
                                    </p:anim>
                                    <p:anim calcmode="lin" valueType="num">
                                      <p:cBhvr>
                                        <p:cTn id="294" dur="500" fill="hold"/>
                                        <p:tgtEl>
                                          <p:spTgt spid="15313"/>
                                        </p:tgtEl>
                                        <p:attrNameLst>
                                          <p:attrName>ppt_h</p:attrName>
                                        </p:attrNameLst>
                                      </p:cBhvr>
                                      <p:tavLst>
                                        <p:tav tm="0">
                                          <p:val>
                                            <p:strVal val="#ppt_h"/>
                                          </p:val>
                                        </p:tav>
                                        <p:tav tm="100000">
                                          <p:val>
                                            <p:strVal val="#ppt_h"/>
                                          </p:val>
                                        </p:tav>
                                      </p:tavLst>
                                    </p:anim>
                                    <p:animEffect transition="in" filter="fade">
                                      <p:cBhvr>
                                        <p:cTn id="295" dur="500"/>
                                        <p:tgtEl>
                                          <p:spTgt spid="15313"/>
                                        </p:tgtEl>
                                      </p:cBhvr>
                                    </p:animEffect>
                                  </p:childTnLst>
                                </p:cTn>
                              </p:par>
                              <p:par>
                                <p:cTn id="296" presetID="9" presetClass="entr" presetSubtype="0" fill="hold" nodeType="withEffect">
                                  <p:stCondLst>
                                    <p:cond delay="0"/>
                                  </p:stCondLst>
                                  <p:childTnLst>
                                    <p:set>
                                      <p:cBhvr>
                                        <p:cTn id="297" dur="1" fill="hold">
                                          <p:stCondLst>
                                            <p:cond delay="0"/>
                                          </p:stCondLst>
                                        </p:cTn>
                                        <p:tgtEl>
                                          <p:spTgt spid="15310">
                                            <p:txEl>
                                              <p:pRg st="0" end="0"/>
                                            </p:txEl>
                                          </p:spTgt>
                                        </p:tgtEl>
                                        <p:attrNameLst>
                                          <p:attrName>style.visibility</p:attrName>
                                        </p:attrNameLst>
                                      </p:cBhvr>
                                      <p:to>
                                        <p:strVal val="visible"/>
                                      </p:to>
                                    </p:set>
                                    <p:animEffect transition="in" filter="dissolve">
                                      <p:cBhvr>
                                        <p:cTn id="298" dur="500"/>
                                        <p:tgtEl>
                                          <p:spTgt spid="15310">
                                            <p:txEl>
                                              <p:pRg st="0" end="0"/>
                                            </p:txEl>
                                          </p:spTgt>
                                        </p:tgtEl>
                                      </p:cBhvr>
                                    </p:animEffect>
                                  </p:childTnLst>
                                </p:cTn>
                              </p:par>
                            </p:childTnLst>
                          </p:cTn>
                        </p:par>
                      </p:childTnLst>
                    </p:cTn>
                  </p:par>
                  <p:par>
                    <p:cTn id="299" fill="hold" nodeType="clickPar">
                      <p:stCondLst>
                        <p:cond delay="indefinite"/>
                      </p:stCondLst>
                      <p:childTnLst>
                        <p:par>
                          <p:cTn id="300" fill="hold" nodeType="withGroup">
                            <p:stCondLst>
                              <p:cond delay="0"/>
                            </p:stCondLst>
                            <p:childTnLst>
                              <p:par>
                                <p:cTn id="301" presetID="13" presetClass="entr" presetSubtype="16" fill="hold" grpId="0" nodeType="clickEffect">
                                  <p:stCondLst>
                                    <p:cond delay="0"/>
                                  </p:stCondLst>
                                  <p:childTnLst>
                                    <p:set>
                                      <p:cBhvr>
                                        <p:cTn id="302" dur="1" fill="hold">
                                          <p:stCondLst>
                                            <p:cond delay="0"/>
                                          </p:stCondLst>
                                        </p:cTn>
                                        <p:tgtEl>
                                          <p:spTgt spid="15317"/>
                                        </p:tgtEl>
                                        <p:attrNameLst>
                                          <p:attrName>style.visibility</p:attrName>
                                        </p:attrNameLst>
                                      </p:cBhvr>
                                      <p:to>
                                        <p:strVal val="visible"/>
                                      </p:to>
                                    </p:set>
                                    <p:animEffect transition="in" filter="plus(in)">
                                      <p:cBhvr>
                                        <p:cTn id="303" dur="500"/>
                                        <p:tgtEl>
                                          <p:spTgt spid="15317"/>
                                        </p:tgtEl>
                                      </p:cBhvr>
                                    </p:animEffect>
                                  </p:childTnLst>
                                </p:cTn>
                              </p:par>
                              <p:par>
                                <p:cTn id="304" presetID="55" presetClass="entr" presetSubtype="0" fill="hold" grpId="0" nodeType="withEffect">
                                  <p:stCondLst>
                                    <p:cond delay="0"/>
                                  </p:stCondLst>
                                  <p:childTnLst>
                                    <p:set>
                                      <p:cBhvr>
                                        <p:cTn id="305" dur="1" fill="hold">
                                          <p:stCondLst>
                                            <p:cond delay="0"/>
                                          </p:stCondLst>
                                        </p:cTn>
                                        <p:tgtEl>
                                          <p:spTgt spid="532"/>
                                        </p:tgtEl>
                                        <p:attrNameLst>
                                          <p:attrName>style.visibility</p:attrName>
                                        </p:attrNameLst>
                                      </p:cBhvr>
                                      <p:to>
                                        <p:strVal val="visible"/>
                                      </p:to>
                                    </p:set>
                                    <p:anim calcmode="lin" valueType="num">
                                      <p:cBhvr>
                                        <p:cTn id="306" dur="500" fill="hold"/>
                                        <p:tgtEl>
                                          <p:spTgt spid="532"/>
                                        </p:tgtEl>
                                        <p:attrNameLst>
                                          <p:attrName>ppt_w</p:attrName>
                                        </p:attrNameLst>
                                      </p:cBhvr>
                                      <p:tavLst>
                                        <p:tav tm="0">
                                          <p:val>
                                            <p:strVal val="#ppt_w*0.70"/>
                                          </p:val>
                                        </p:tav>
                                        <p:tav tm="100000">
                                          <p:val>
                                            <p:strVal val="#ppt_w"/>
                                          </p:val>
                                        </p:tav>
                                      </p:tavLst>
                                    </p:anim>
                                    <p:anim calcmode="lin" valueType="num">
                                      <p:cBhvr>
                                        <p:cTn id="307" dur="500" fill="hold"/>
                                        <p:tgtEl>
                                          <p:spTgt spid="532"/>
                                        </p:tgtEl>
                                        <p:attrNameLst>
                                          <p:attrName>ppt_h</p:attrName>
                                        </p:attrNameLst>
                                      </p:cBhvr>
                                      <p:tavLst>
                                        <p:tav tm="0">
                                          <p:val>
                                            <p:strVal val="#ppt_h"/>
                                          </p:val>
                                        </p:tav>
                                        <p:tav tm="100000">
                                          <p:val>
                                            <p:strVal val="#ppt_h"/>
                                          </p:val>
                                        </p:tav>
                                      </p:tavLst>
                                    </p:anim>
                                    <p:animEffect transition="in" filter="fade">
                                      <p:cBhvr>
                                        <p:cTn id="308" dur="500"/>
                                        <p:tgtEl>
                                          <p:spTgt spid="532"/>
                                        </p:tgtEl>
                                      </p:cBhvr>
                                    </p:animEffect>
                                  </p:childTnLst>
                                </p:cTn>
                              </p:par>
                              <p:par>
                                <p:cTn id="309" presetID="55" presetClass="entr" presetSubtype="0" fill="hold" grpId="0" nodeType="withEffect">
                                  <p:stCondLst>
                                    <p:cond delay="0"/>
                                  </p:stCondLst>
                                  <p:childTnLst>
                                    <p:set>
                                      <p:cBhvr>
                                        <p:cTn id="310" dur="1" fill="hold">
                                          <p:stCondLst>
                                            <p:cond delay="0"/>
                                          </p:stCondLst>
                                        </p:cTn>
                                        <p:tgtEl>
                                          <p:spTgt spid="533"/>
                                        </p:tgtEl>
                                        <p:attrNameLst>
                                          <p:attrName>style.visibility</p:attrName>
                                        </p:attrNameLst>
                                      </p:cBhvr>
                                      <p:to>
                                        <p:strVal val="visible"/>
                                      </p:to>
                                    </p:set>
                                    <p:anim calcmode="lin" valueType="num">
                                      <p:cBhvr>
                                        <p:cTn id="311" dur="500" fill="hold"/>
                                        <p:tgtEl>
                                          <p:spTgt spid="533"/>
                                        </p:tgtEl>
                                        <p:attrNameLst>
                                          <p:attrName>ppt_w</p:attrName>
                                        </p:attrNameLst>
                                      </p:cBhvr>
                                      <p:tavLst>
                                        <p:tav tm="0">
                                          <p:val>
                                            <p:strVal val="#ppt_w*0.70"/>
                                          </p:val>
                                        </p:tav>
                                        <p:tav tm="100000">
                                          <p:val>
                                            <p:strVal val="#ppt_w"/>
                                          </p:val>
                                        </p:tav>
                                      </p:tavLst>
                                    </p:anim>
                                    <p:anim calcmode="lin" valueType="num">
                                      <p:cBhvr>
                                        <p:cTn id="312" dur="500" fill="hold"/>
                                        <p:tgtEl>
                                          <p:spTgt spid="533"/>
                                        </p:tgtEl>
                                        <p:attrNameLst>
                                          <p:attrName>ppt_h</p:attrName>
                                        </p:attrNameLst>
                                      </p:cBhvr>
                                      <p:tavLst>
                                        <p:tav tm="0">
                                          <p:val>
                                            <p:strVal val="#ppt_h"/>
                                          </p:val>
                                        </p:tav>
                                        <p:tav tm="100000">
                                          <p:val>
                                            <p:strVal val="#ppt_h"/>
                                          </p:val>
                                        </p:tav>
                                      </p:tavLst>
                                    </p:anim>
                                    <p:animEffect transition="in" filter="fade">
                                      <p:cBhvr>
                                        <p:cTn id="313" dur="5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4" grpId="0" animBg="1"/>
      <p:bldP spid="15259" grpId="0" animBg="1"/>
      <p:bldP spid="15260" grpId="0" animBg="1"/>
      <p:bldP spid="15261" grpId="0" animBg="1"/>
      <p:bldP spid="15262" grpId="0" animBg="1"/>
      <p:bldP spid="15263" grpId="0" animBg="1"/>
      <p:bldP spid="15264" grpId="0" animBg="1"/>
      <p:bldP spid="15265" grpId="0"/>
      <p:bldP spid="15266" grpId="0" animBg="1"/>
      <p:bldP spid="15267" grpId="0" animBg="1"/>
      <p:bldP spid="15268" grpId="0" animBg="1"/>
      <p:bldP spid="15269" grpId="0" animBg="1"/>
      <p:bldP spid="15270" grpId="0" animBg="1"/>
      <p:bldP spid="15271" grpId="0" animBg="1"/>
      <p:bldP spid="15272" grpId="0" animBg="1"/>
      <p:bldP spid="15273" grpId="0" animBg="1"/>
      <p:bldP spid="15274" grpId="0" animBg="1"/>
      <p:bldP spid="15275" grpId="0" animBg="1"/>
      <p:bldP spid="15279" grpId="0" animBg="1"/>
      <p:bldP spid="15280" grpId="0" animBg="1"/>
      <p:bldP spid="15281" grpId="0" animBg="1"/>
      <p:bldP spid="15282" grpId="0" animBg="1"/>
      <p:bldP spid="15290" grpId="0" animBg="1"/>
      <p:bldP spid="15291" grpId="0" animBg="1"/>
      <p:bldP spid="15292" grpId="0"/>
      <p:bldP spid="15293" grpId="0" animBg="1"/>
      <p:bldP spid="15294" grpId="0"/>
      <p:bldP spid="15295" grpId="0"/>
      <p:bldP spid="15296" grpId="0"/>
      <p:bldP spid="15297" grpId="0"/>
      <p:bldP spid="15298" grpId="0"/>
      <p:bldP spid="15299" grpId="0"/>
      <p:bldP spid="15300" grpId="0"/>
      <p:bldP spid="15301" grpId="0"/>
      <p:bldP spid="15302" grpId="0"/>
      <p:bldP spid="15303" grpId="0"/>
      <p:bldP spid="15304" grpId="0"/>
      <p:bldP spid="15305" grpId="0"/>
      <p:bldP spid="15306" grpId="0"/>
      <p:bldP spid="15307" grpId="0"/>
      <p:bldP spid="15308" grpId="0" animBg="1"/>
      <p:bldP spid="15309" grpId="0"/>
      <p:bldP spid="15311" grpId="0"/>
      <p:bldP spid="15312" grpId="0"/>
      <p:bldP spid="15313" grpId="0"/>
      <p:bldP spid="15314" grpId="0"/>
      <p:bldP spid="15316" grpId="0" animBg="1"/>
      <p:bldP spid="15317" grpId="0" animBg="1"/>
      <p:bldP spid="532" grpId="0" animBg="1"/>
      <p:bldP spid="5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62000" y="1905000"/>
            <a:ext cx="762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a) Băng phiến đông đặc ở (1)………..…..…… Nhiệt độ này gọi là nhiệt độ đông đặc của băng phiến. Nhiệt độ đông đặc (2)………………..…… nhiệt độ nóng chảy.</a:t>
            </a:r>
          </a:p>
        </p:txBody>
      </p:sp>
      <p:sp>
        <p:nvSpPr>
          <p:cNvPr id="15363" name="Text Box 3"/>
          <p:cNvSpPr txBox="1">
            <a:spLocks noChangeArrowheads="1"/>
          </p:cNvSpPr>
          <p:nvPr/>
        </p:nvSpPr>
        <p:spPr bwMode="auto">
          <a:xfrm>
            <a:off x="749300" y="3810000"/>
            <a:ext cx="7467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a:latin typeface="Times New Roman" panose="02020603050405020304" pitchFamily="18" charset="0"/>
                <a:cs typeface="Times New Roman" panose="02020603050405020304" pitchFamily="18" charset="0"/>
              </a:rPr>
              <a:t>b) Trong thời gian đông đặc, nhiệt độ của băng phiến (3)……………………………………</a:t>
            </a:r>
          </a:p>
        </p:txBody>
      </p:sp>
      <p:sp>
        <p:nvSpPr>
          <p:cNvPr id="15364" name="Text Box 4"/>
          <p:cNvSpPr txBox="1">
            <a:spLocks noChangeArrowheads="1"/>
          </p:cNvSpPr>
          <p:nvPr/>
        </p:nvSpPr>
        <p:spPr bwMode="auto">
          <a:xfrm>
            <a:off x="2819400" y="5003800"/>
            <a:ext cx="4038600" cy="149271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600" b="1" smtClean="0">
                <a:solidFill>
                  <a:srgbClr val="0066FF"/>
                </a:solidFill>
                <a:latin typeface="Times New Roman" panose="02020603050405020304" pitchFamily="18" charset="0"/>
                <a:cs typeface="Times New Roman" panose="02020603050405020304" pitchFamily="18" charset="0"/>
              </a:rPr>
              <a:t>, </a:t>
            </a:r>
            <a:r>
              <a:rPr lang="en-US" sz="2600" b="1">
                <a:solidFill>
                  <a:srgbClr val="0066FF"/>
                </a:solidFill>
                <a:latin typeface="Times New Roman" panose="02020603050405020304" pitchFamily="18" charset="0"/>
                <a:cs typeface="Times New Roman" panose="02020603050405020304" pitchFamily="18" charset="0"/>
              </a:rPr>
              <a:t>90</a:t>
            </a:r>
            <a:r>
              <a:rPr lang="en-US" sz="2600" b="1" baseline="30000">
                <a:solidFill>
                  <a:srgbClr val="0066FF"/>
                </a:solidFill>
                <a:latin typeface="Times New Roman" panose="02020603050405020304" pitchFamily="18" charset="0"/>
                <a:cs typeface="Times New Roman" panose="02020603050405020304" pitchFamily="18" charset="0"/>
              </a:rPr>
              <a:t>0</a:t>
            </a:r>
            <a:r>
              <a:rPr lang="en-US" sz="2600" b="1">
                <a:solidFill>
                  <a:srgbClr val="0066FF"/>
                </a:solidFill>
                <a:latin typeface="Times New Roman" panose="02020603050405020304" pitchFamily="18" charset="0"/>
                <a:cs typeface="Times New Roman" panose="02020603050405020304" pitchFamily="18" charset="0"/>
              </a:rPr>
              <a:t>C, 100</a:t>
            </a:r>
            <a:r>
              <a:rPr lang="en-US" sz="2600" b="1" baseline="30000">
                <a:solidFill>
                  <a:srgbClr val="0066FF"/>
                </a:solidFill>
                <a:latin typeface="Times New Roman" panose="02020603050405020304" pitchFamily="18" charset="0"/>
                <a:cs typeface="Times New Roman" panose="02020603050405020304" pitchFamily="18" charset="0"/>
              </a:rPr>
              <a:t>0</a:t>
            </a:r>
            <a:r>
              <a:rPr lang="en-US" sz="2600" b="1">
                <a:solidFill>
                  <a:srgbClr val="0066FF"/>
                </a:solidFill>
                <a:latin typeface="Times New Roman" panose="02020603050405020304" pitchFamily="18" charset="0"/>
                <a:cs typeface="Times New Roman" panose="02020603050405020304" pitchFamily="18" charset="0"/>
              </a:rPr>
              <a:t>C</a:t>
            </a:r>
          </a:p>
          <a:p>
            <a:pPr algn="l" eaLnBrk="1" hangingPunct="1">
              <a:spcBef>
                <a:spcPct val="50000"/>
              </a:spcBef>
              <a:buFontTx/>
              <a:buChar char="-"/>
            </a:pPr>
            <a:r>
              <a:rPr lang="en-US" sz="2600">
                <a:solidFill>
                  <a:srgbClr val="0066FF"/>
                </a:solidFill>
                <a:latin typeface="Times New Roman" panose="02020603050405020304" pitchFamily="18" charset="0"/>
                <a:cs typeface="Times New Roman" panose="02020603050405020304" pitchFamily="18" charset="0"/>
              </a:rPr>
              <a:t>          , </a:t>
            </a:r>
            <a:r>
              <a:rPr lang="en-US" sz="2600" b="1">
                <a:solidFill>
                  <a:srgbClr val="0066FF"/>
                </a:solidFill>
                <a:latin typeface="Times New Roman" panose="02020603050405020304" pitchFamily="18" charset="0"/>
                <a:cs typeface="Times New Roman" panose="02020603050405020304" pitchFamily="18" charset="0"/>
              </a:rPr>
              <a:t>lớn hơn, nhỏ </a:t>
            </a:r>
            <a:r>
              <a:rPr lang="en-US" sz="2600" b="1" smtClean="0">
                <a:solidFill>
                  <a:srgbClr val="0066FF"/>
                </a:solidFill>
                <a:latin typeface="Times New Roman" panose="02020603050405020304" pitchFamily="18" charset="0"/>
                <a:cs typeface="Times New Roman" panose="02020603050405020304" pitchFamily="18" charset="0"/>
              </a:rPr>
              <a:t>hơn -   - thay </a:t>
            </a:r>
            <a:r>
              <a:rPr lang="en-US" sz="2600" b="1">
                <a:solidFill>
                  <a:srgbClr val="0066FF"/>
                </a:solidFill>
                <a:latin typeface="Times New Roman" panose="02020603050405020304" pitchFamily="18" charset="0"/>
                <a:cs typeface="Times New Roman" panose="02020603050405020304" pitchFamily="18" charset="0"/>
              </a:rPr>
              <a:t>đổi</a:t>
            </a:r>
            <a:r>
              <a:rPr lang="en-US" sz="2600">
                <a:solidFill>
                  <a:srgbClr val="0066FF"/>
                </a:solidFill>
                <a:latin typeface="Times New Roman" panose="02020603050405020304" pitchFamily="18" charset="0"/>
                <a:cs typeface="Times New Roman" panose="02020603050405020304" pitchFamily="18" charset="0"/>
              </a:rPr>
              <a:t>, </a:t>
            </a:r>
          </a:p>
        </p:txBody>
      </p:sp>
      <p:sp>
        <p:nvSpPr>
          <p:cNvPr id="22533" name="Text Box 5"/>
          <p:cNvSpPr txBox="1">
            <a:spLocks noChangeArrowheads="1"/>
          </p:cNvSpPr>
          <p:nvPr/>
        </p:nvSpPr>
        <p:spPr bwMode="auto">
          <a:xfrm>
            <a:off x="304800" y="762000"/>
            <a:ext cx="8229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3000" b="1">
                <a:solidFill>
                  <a:srgbClr val="FF0000"/>
                </a:solidFill>
                <a:latin typeface="Times New Roman" panose="02020603050405020304" pitchFamily="18" charset="0"/>
                <a:cs typeface="Times New Roman" panose="02020603050405020304" pitchFamily="18" charset="0"/>
              </a:rPr>
              <a:t>C</a:t>
            </a:r>
            <a:r>
              <a:rPr lang="en-US" sz="3000" b="1" baseline="-25000">
                <a:solidFill>
                  <a:srgbClr val="FF0000"/>
                </a:solidFill>
                <a:latin typeface="Times New Roman" panose="02020603050405020304" pitchFamily="18" charset="0"/>
                <a:cs typeface="Times New Roman" panose="02020603050405020304" pitchFamily="18" charset="0"/>
              </a:rPr>
              <a:t>4</a:t>
            </a:r>
            <a:r>
              <a:rPr lang="en-US" sz="3000" b="1">
                <a:solidFill>
                  <a:srgbClr val="FF0000"/>
                </a:solidFill>
                <a:latin typeface="Times New Roman" panose="02020603050405020304" pitchFamily="18" charset="0"/>
                <a:cs typeface="Times New Roman" panose="02020603050405020304" pitchFamily="18" charset="0"/>
              </a:rPr>
              <a:t>: </a:t>
            </a:r>
            <a:r>
              <a:rPr lang="en-US" sz="3000" b="1">
                <a:solidFill>
                  <a:srgbClr val="0000FF"/>
                </a:solidFill>
                <a:latin typeface="Times New Roman" panose="02020603050405020304" pitchFamily="18" charset="0"/>
                <a:cs typeface="Times New Roman" panose="02020603050405020304" pitchFamily="18" charset="0"/>
              </a:rPr>
              <a:t>Chọn từ thích hợp trong khung để điền vào chỗ trống của các câu sau:</a:t>
            </a:r>
          </a:p>
        </p:txBody>
      </p:sp>
      <p:sp>
        <p:nvSpPr>
          <p:cNvPr id="15366" name="Text Box 6"/>
          <p:cNvSpPr txBox="1">
            <a:spLocks noChangeArrowheads="1"/>
          </p:cNvSpPr>
          <p:nvPr/>
        </p:nvSpPr>
        <p:spPr bwMode="auto">
          <a:xfrm>
            <a:off x="2971800" y="4991100"/>
            <a:ext cx="990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600" b="1">
                <a:solidFill>
                  <a:srgbClr val="0066FF"/>
                </a:solidFill>
                <a:latin typeface="Times New Roman" panose="02020603050405020304" pitchFamily="18" charset="0"/>
                <a:cs typeface="Times New Roman" panose="02020603050405020304" pitchFamily="18" charset="0"/>
              </a:rPr>
              <a:t> 80</a:t>
            </a:r>
            <a:r>
              <a:rPr lang="en-US" sz="2600" b="1" baseline="30000">
                <a:solidFill>
                  <a:srgbClr val="0066FF"/>
                </a:solidFill>
                <a:latin typeface="Times New Roman" panose="02020603050405020304" pitchFamily="18" charset="0"/>
                <a:cs typeface="Times New Roman" panose="02020603050405020304" pitchFamily="18" charset="0"/>
              </a:rPr>
              <a:t>0</a:t>
            </a:r>
            <a:r>
              <a:rPr lang="en-US" sz="2600" b="1">
                <a:solidFill>
                  <a:srgbClr val="0066FF"/>
                </a:solidFill>
                <a:latin typeface="Times New Roman" panose="02020603050405020304" pitchFamily="18" charset="0"/>
                <a:cs typeface="Times New Roman" panose="02020603050405020304" pitchFamily="18" charset="0"/>
              </a:rPr>
              <a:t>C</a:t>
            </a:r>
          </a:p>
        </p:txBody>
      </p:sp>
      <p:sp>
        <p:nvSpPr>
          <p:cNvPr id="15367" name="Text Box 7"/>
          <p:cNvSpPr txBox="1">
            <a:spLocks noChangeArrowheads="1"/>
          </p:cNvSpPr>
          <p:nvPr/>
        </p:nvSpPr>
        <p:spPr bwMode="auto">
          <a:xfrm>
            <a:off x="3048000" y="5605463"/>
            <a:ext cx="114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600" b="1" smtClean="0">
                <a:solidFill>
                  <a:srgbClr val="0066FF"/>
                </a:solidFill>
                <a:latin typeface="Times New Roman" panose="02020603050405020304" pitchFamily="18" charset="0"/>
                <a:cs typeface="Times New Roman" panose="02020603050405020304" pitchFamily="18" charset="0"/>
              </a:rPr>
              <a:t>băng</a:t>
            </a:r>
            <a:endParaRPr lang="en-US" sz="2600" b="1">
              <a:solidFill>
                <a:srgbClr val="0066FF"/>
              </a:solidFill>
              <a:latin typeface="Times New Roman" panose="02020603050405020304" pitchFamily="18" charset="0"/>
              <a:cs typeface="Times New Roman" panose="02020603050405020304" pitchFamily="18" charset="0"/>
            </a:endParaRPr>
          </a:p>
        </p:txBody>
      </p:sp>
      <p:sp>
        <p:nvSpPr>
          <p:cNvPr id="15368" name="Rectangle 8"/>
          <p:cNvSpPr>
            <a:spLocks noChangeArrowheads="1"/>
          </p:cNvSpPr>
          <p:nvPr/>
        </p:nvSpPr>
        <p:spPr bwMode="auto">
          <a:xfrm>
            <a:off x="4419600" y="5943600"/>
            <a:ext cx="2317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2600" b="1">
                <a:solidFill>
                  <a:srgbClr val="0066FF"/>
                </a:solidFill>
                <a:latin typeface="Times New Roman" panose="02020603050405020304" pitchFamily="18" charset="0"/>
                <a:cs typeface="Times New Roman" panose="02020603050405020304" pitchFamily="18" charset="0"/>
              </a:rPr>
              <a:t>không thay đổi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366"/>
                                        </p:tgtEl>
                                        <p:attrNameLst>
                                          <p:attrName>style.visibility</p:attrName>
                                        </p:attrNameLst>
                                      </p:cBhvr>
                                      <p:to>
                                        <p:strVal val="visible"/>
                                      </p:to>
                                    </p:set>
                                    <p:anim calcmode="lin" valueType="num">
                                      <p:cBhvr additive="base">
                                        <p:cTn id="11" dur="500" fill="hold"/>
                                        <p:tgtEl>
                                          <p:spTgt spid="15366"/>
                                        </p:tgtEl>
                                        <p:attrNameLst>
                                          <p:attrName>ppt_x</p:attrName>
                                        </p:attrNameLst>
                                      </p:cBhvr>
                                      <p:tavLst>
                                        <p:tav tm="0">
                                          <p:val>
                                            <p:strVal val="0-#ppt_w/2"/>
                                          </p:val>
                                        </p:tav>
                                        <p:tav tm="100000">
                                          <p:val>
                                            <p:strVal val="#ppt_x"/>
                                          </p:val>
                                        </p:tav>
                                      </p:tavLst>
                                    </p:anim>
                                    <p:anim calcmode="lin" valueType="num">
                                      <p:cBhvr additive="base">
                                        <p:cTn id="12" dur="500" fill="hold"/>
                                        <p:tgtEl>
                                          <p:spTgt spid="15366"/>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367"/>
                                        </p:tgtEl>
                                        <p:attrNameLst>
                                          <p:attrName>style.visibility</p:attrName>
                                        </p:attrNameLst>
                                      </p:cBhvr>
                                      <p:to>
                                        <p:strVal val="visible"/>
                                      </p:to>
                                    </p:set>
                                    <p:anim calcmode="lin" valueType="num">
                                      <p:cBhvr additive="base">
                                        <p:cTn id="15" dur="500" fill="hold"/>
                                        <p:tgtEl>
                                          <p:spTgt spid="15367"/>
                                        </p:tgtEl>
                                        <p:attrNameLst>
                                          <p:attrName>ppt_x</p:attrName>
                                        </p:attrNameLst>
                                      </p:cBhvr>
                                      <p:tavLst>
                                        <p:tav tm="0">
                                          <p:val>
                                            <p:strVal val="0-#ppt_w/2"/>
                                          </p:val>
                                        </p:tav>
                                        <p:tav tm="100000">
                                          <p:val>
                                            <p:strVal val="#ppt_x"/>
                                          </p:val>
                                        </p:tav>
                                      </p:tavLst>
                                    </p:anim>
                                    <p:anim calcmode="lin" valueType="num">
                                      <p:cBhvr additive="base">
                                        <p:cTn id="16" dur="500" fill="hold"/>
                                        <p:tgtEl>
                                          <p:spTgt spid="15367"/>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0-#ppt_w/2"/>
                                          </p:val>
                                        </p:tav>
                                        <p:tav tm="100000">
                                          <p:val>
                                            <p:strVal val="#ppt_x"/>
                                          </p:val>
                                        </p:tav>
                                      </p:tavLst>
                                    </p:anim>
                                    <p:anim calcmode="lin" valueType="num">
                                      <p:cBhvr additive="base">
                                        <p:cTn id="20" dur="500" fill="hold"/>
                                        <p:tgtEl>
                                          <p:spTgt spid="1536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2"/>
                                        </p:tgtEl>
                                        <p:attrNameLst>
                                          <p:attrName>style.visibility</p:attrName>
                                        </p:attrNameLst>
                                      </p:cBhvr>
                                      <p:to>
                                        <p:strVal val="visible"/>
                                      </p:to>
                                    </p:set>
                                    <p:anim calcmode="lin" valueType="num">
                                      <p:cBhvr additive="base">
                                        <p:cTn id="25" dur="500" fill="hold"/>
                                        <p:tgtEl>
                                          <p:spTgt spid="15362"/>
                                        </p:tgtEl>
                                        <p:attrNameLst>
                                          <p:attrName>ppt_x</p:attrName>
                                        </p:attrNameLst>
                                      </p:cBhvr>
                                      <p:tavLst>
                                        <p:tav tm="0">
                                          <p:val>
                                            <p:strVal val="#ppt_x"/>
                                          </p:val>
                                        </p:tav>
                                        <p:tav tm="100000">
                                          <p:val>
                                            <p:strVal val="#ppt_x"/>
                                          </p:val>
                                        </p:tav>
                                      </p:tavLst>
                                    </p:anim>
                                    <p:anim calcmode="lin" valueType="num">
                                      <p:cBhvr additive="base">
                                        <p:cTn id="26"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gtEl>
                                        <p:attrNameLst>
                                          <p:attrName>style.visibility</p:attrName>
                                        </p:attrNameLst>
                                      </p:cBhvr>
                                      <p:to>
                                        <p:strVal val="visible"/>
                                      </p:to>
                                    </p:set>
                                    <p:anim calcmode="lin" valueType="num">
                                      <p:cBhvr additive="base">
                                        <p:cTn id="31" dur="500" fill="hold"/>
                                        <p:tgtEl>
                                          <p:spTgt spid="15363"/>
                                        </p:tgtEl>
                                        <p:attrNameLst>
                                          <p:attrName>ppt_x</p:attrName>
                                        </p:attrNameLst>
                                      </p:cBhvr>
                                      <p:tavLst>
                                        <p:tav tm="0">
                                          <p:val>
                                            <p:strVal val="#ppt_x"/>
                                          </p:val>
                                        </p:tav>
                                        <p:tav tm="100000">
                                          <p:val>
                                            <p:strVal val="#ppt_x"/>
                                          </p:val>
                                        </p:tav>
                                      </p:tavLst>
                                    </p:anim>
                                    <p:anim calcmode="lin" valueType="num">
                                      <p:cBhvr additive="base">
                                        <p:cTn id="32"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0" presetClass="path" presetSubtype="0" accel="50000" decel="50000" fill="hold" grpId="1" nodeType="clickEffect">
                                  <p:stCondLst>
                                    <p:cond delay="0"/>
                                  </p:stCondLst>
                                  <p:childTnLst>
                                    <p:animMotion origin="layout" path="M 0.01042 -0.00926 C 0.12899 -0.20093 0.24792 -0.39144 0.29583 -0.45787 " pathEditMode="relative" rAng="0" ptsTypes="aA">
                                      <p:cBhvr>
                                        <p:cTn id="36" dur="2000" fill="hold"/>
                                        <p:tgtEl>
                                          <p:spTgt spid="15366"/>
                                        </p:tgtEl>
                                        <p:attrNameLst>
                                          <p:attrName>ppt_x</p:attrName>
                                          <p:attrName>ppt_y</p:attrName>
                                        </p:attrNameLst>
                                      </p:cBhvr>
                                      <p:rCtr x="14271" y="-22431"/>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grpId="1" nodeType="clickEffect">
                                  <p:stCondLst>
                                    <p:cond delay="0"/>
                                  </p:stCondLst>
                                  <p:childTnLst>
                                    <p:animMotion origin="layout" path="M 4.44444E-6 -0.03518 C 0.10694 -0.18727 0.21354 -0.34653 0.25694 -0.41528 " pathEditMode="relative" rAng="0" ptsTypes="aA">
                                      <p:cBhvr>
                                        <p:cTn id="40" dur="2000" fill="hold"/>
                                        <p:tgtEl>
                                          <p:spTgt spid="15367"/>
                                        </p:tgtEl>
                                        <p:attrNameLst>
                                          <p:attrName>ppt_x</p:attrName>
                                          <p:attrName>ppt_y</p:attrName>
                                        </p:attrNameLst>
                                      </p:cBhvr>
                                      <p:rCtr x="12847" y="-19005"/>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grpId="1" nodeType="clickEffect">
                                  <p:stCondLst>
                                    <p:cond delay="0"/>
                                  </p:stCondLst>
                                  <p:childTnLst>
                                    <p:animMotion origin="layout" path="M -3.05556E-6 -0.0463 C -0.05 -0.15347 -0.09948 -0.25046 -0.11857 -0.2912 " pathEditMode="relative" rAng="0" ptsTypes="aA">
                                      <p:cBhvr>
                                        <p:cTn id="44" dur="2000" fill="hold"/>
                                        <p:tgtEl>
                                          <p:spTgt spid="15368"/>
                                        </p:tgtEl>
                                        <p:attrNameLst>
                                          <p:attrName>ppt_x</p:attrName>
                                          <p:attrName>ppt_y</p:attrName>
                                        </p:attrNameLst>
                                      </p:cBhvr>
                                      <p:rCtr x="-5937" y="-1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animBg="1"/>
      <p:bldP spid="15366" grpId="0"/>
      <p:bldP spid="15366" grpId="1"/>
      <p:bldP spid="15367" grpId="0"/>
      <p:bldP spid="15367" grpId="1"/>
      <p:bldP spid="15368" grpId="0"/>
      <p:bldP spid="1536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1000" y="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i="1">
                <a:solidFill>
                  <a:srgbClr val="FF0000"/>
                </a:solidFill>
                <a:latin typeface="Times New Roman" panose="02020603050405020304" pitchFamily="18" charset="0"/>
              </a:rPr>
              <a:t>Bảng 25.2: Nhiệt độ nóng chảy của một số chất</a:t>
            </a:r>
          </a:p>
        </p:txBody>
      </p:sp>
      <p:graphicFrame>
        <p:nvGraphicFramePr>
          <p:cNvPr id="16387" name="Group 3"/>
          <p:cNvGraphicFramePr>
            <a:graphicFrameLocks noGrp="1"/>
          </p:cNvGraphicFramePr>
          <p:nvPr>
            <p:ph/>
          </p:nvPr>
        </p:nvGraphicFramePr>
        <p:xfrm>
          <a:off x="393700" y="584200"/>
          <a:ext cx="8153400" cy="4832348"/>
        </p:xfrm>
        <a:graphic>
          <a:graphicData uri="http://schemas.openxmlformats.org/drawingml/2006/table">
            <a:tbl>
              <a:tblPr/>
              <a:tblGrid>
                <a:gridCol w="2038350"/>
                <a:gridCol w="2038350"/>
                <a:gridCol w="2038350"/>
                <a:gridCol w="2038350"/>
              </a:tblGrid>
              <a:tr h="1105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chemeClr val="accent2"/>
                          </a:solidFill>
                          <a:effectLst/>
                          <a:latin typeface="Times New Roman" pitchFamily="18" charset="0"/>
                          <a:cs typeface="Times New Roman" pitchFamily="18" charset="0"/>
                        </a:rPr>
                        <a:t>Chất</a:t>
                      </a:r>
                      <a:r>
                        <a:rPr kumimoji="0" lang="en-US" sz="2200" b="1" i="0" u="none" strike="noStrike" cap="none" normalizeH="0" baseline="0" dirty="0" smtClean="0">
                          <a:ln>
                            <a:noFill/>
                          </a:ln>
                          <a:solidFill>
                            <a:schemeClr val="accent2"/>
                          </a:solidFill>
                          <a:effectLst/>
                          <a:latin typeface="Times New Roman" pitchFamily="18" charset="0"/>
                          <a:cs typeface="Times New Roman" pitchFamily="18" charset="0"/>
                        </a:rPr>
                        <a:t> </a:t>
                      </a:r>
                    </a:p>
                  </a:txBody>
                  <a:tcPr marT="42496" marB="424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Nhiệt</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ñộ</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noùng</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chaûy</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200" b="1" i="0" u="none" strike="noStrike" cap="none" normalizeH="0" baseline="30000" dirty="0" err="1" smtClean="0">
                          <a:ln>
                            <a:noFill/>
                          </a:ln>
                          <a:solidFill>
                            <a:schemeClr val="tx1"/>
                          </a:solidFill>
                          <a:effectLst/>
                          <a:latin typeface="Times New Roman" pitchFamily="18" charset="0"/>
                          <a:cs typeface="Times New Roman" pitchFamily="18" charset="0"/>
                        </a:rPr>
                        <a:t>o</a:t>
                      </a:r>
                      <a:r>
                        <a:rPr kumimoji="0" lang="en-US" sz="2200" b="1" i="0" u="none" strike="noStrike" cap="none" normalizeH="0" baseline="0" dirty="0" err="1" smtClean="0">
                          <a:ln>
                            <a:noFill/>
                          </a:ln>
                          <a:solidFill>
                            <a:schemeClr val="tx1"/>
                          </a:solidFill>
                          <a:effectLst/>
                          <a:latin typeface="Times New Roman" pitchFamily="18" charset="0"/>
                          <a:cs typeface="Times New Roman" pitchFamily="18" charset="0"/>
                        </a:rPr>
                        <a:t>C</a:t>
                      </a: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chemeClr val="accent2"/>
                          </a:solidFill>
                          <a:effectLst/>
                          <a:latin typeface="Times New Roman" pitchFamily="18" charset="0"/>
                          <a:cs typeface="Times New Roman" pitchFamily="18" charset="0"/>
                        </a:rPr>
                        <a:t>Chất</a:t>
                      </a:r>
                      <a:endParaRPr kumimoji="0" lang="en-US" sz="2200" b="1" i="0" u="none" strike="noStrike" cap="none" normalizeH="0" baseline="0" dirty="0" smtClean="0">
                        <a:ln>
                          <a:noFill/>
                        </a:ln>
                        <a:solidFill>
                          <a:schemeClr val="accent2"/>
                        </a:solidFill>
                        <a:effectLst/>
                        <a:latin typeface="Times New Roman" pitchFamily="18" charset="0"/>
                        <a:cs typeface="Times New Roman" pitchFamily="18" charset="0"/>
                      </a:endParaRP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Nhiệt ñộ noùng chaûy(</a:t>
                      </a:r>
                      <a:r>
                        <a:rPr kumimoji="0" lang="en-US" sz="2200" b="1" i="0" u="none" strike="noStrike" cap="none" normalizeH="0" baseline="30000" smtClean="0">
                          <a:ln>
                            <a:noFill/>
                          </a:ln>
                          <a:solidFill>
                            <a:schemeClr val="tx1"/>
                          </a:solidFill>
                          <a:effectLst/>
                          <a:latin typeface="Times New Roman" pitchFamily="18" charset="0"/>
                          <a:cs typeface="Times New Roman" pitchFamily="18" charset="0"/>
                        </a:rPr>
                        <a:t>0</a:t>
                      </a: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C)</a:t>
                      </a:r>
                    </a:p>
                  </a:txBody>
                  <a:tcPr marT="42496" marB="424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rgbClr val="9900CC"/>
                          </a:solidFill>
                          <a:effectLst/>
                          <a:latin typeface="Times New Roman" pitchFamily="18" charset="0"/>
                          <a:cs typeface="Times New Roman" pitchFamily="18" charset="0"/>
                        </a:rPr>
                        <a:t>Vônfam</a:t>
                      </a:r>
                      <a:r>
                        <a:rPr kumimoji="0" lang="en-US" sz="2200" b="1" i="0" u="none" strike="noStrike" cap="none" normalizeH="0" baseline="0" dirty="0" smtClean="0">
                          <a:ln>
                            <a:noFill/>
                          </a:ln>
                          <a:solidFill>
                            <a:srgbClr val="9900CC"/>
                          </a:solidFill>
                          <a:effectLst/>
                          <a:latin typeface="Times New Roman" pitchFamily="18" charset="0"/>
                          <a:cs typeface="Times New Roman" pitchFamily="18" charset="0"/>
                        </a:rPr>
                        <a:t> </a:t>
                      </a:r>
                    </a:p>
                  </a:txBody>
                  <a:tcPr marT="42496" marB="424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3370</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rgbClr val="9900CC"/>
                          </a:solidFill>
                          <a:effectLst/>
                          <a:latin typeface="Times New Roman" pitchFamily="18" charset="0"/>
                          <a:cs typeface="Times New Roman" pitchFamily="18" charset="0"/>
                        </a:rPr>
                        <a:t>Chì</a:t>
                      </a:r>
                      <a:r>
                        <a:rPr kumimoji="0" lang="en-US" sz="2200" b="1" i="0" u="none" strike="noStrike" cap="none" normalizeH="0" baseline="0" dirty="0" smtClean="0">
                          <a:ln>
                            <a:noFill/>
                          </a:ln>
                          <a:solidFill>
                            <a:srgbClr val="9900CC"/>
                          </a:solidFill>
                          <a:effectLst/>
                          <a:latin typeface="Times New Roman" pitchFamily="18" charset="0"/>
                          <a:cs typeface="Times New Roman" pitchFamily="18" charset="0"/>
                        </a:rPr>
                        <a:t> </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327</a:t>
                      </a:r>
                    </a:p>
                  </a:txBody>
                  <a:tcPr marT="42496" marB="424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9900CC"/>
                          </a:solidFill>
                          <a:effectLst/>
                          <a:latin typeface="Times New Roman" pitchFamily="18" charset="0"/>
                          <a:cs typeface="Times New Roman" pitchFamily="18" charset="0"/>
                        </a:rPr>
                        <a:t>Theùp</a:t>
                      </a:r>
                    </a:p>
                  </a:txBody>
                  <a:tcPr marT="42496" marB="424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1300</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9900CC"/>
                          </a:solidFill>
                          <a:effectLst/>
                          <a:latin typeface="Times New Roman" pitchFamily="18" charset="0"/>
                          <a:cs typeface="Times New Roman" pitchFamily="18" charset="0"/>
                        </a:rPr>
                        <a:t>Kẽm</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420</a:t>
                      </a:r>
                    </a:p>
                  </a:txBody>
                  <a:tcPr marT="42496" marB="424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9900CC"/>
                          </a:solidFill>
                          <a:effectLst/>
                          <a:latin typeface="Times New Roman" pitchFamily="18" charset="0"/>
                          <a:cs typeface="Times New Roman" pitchFamily="18" charset="0"/>
                        </a:rPr>
                        <a:t>Đồng</a:t>
                      </a:r>
                    </a:p>
                  </a:txBody>
                  <a:tcPr marT="42496" marB="424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200" b="1" i="0" u="none" strike="noStrike" cap="none" normalizeH="0" baseline="0" smtClean="0">
                          <a:ln>
                            <a:noFill/>
                          </a:ln>
                          <a:solidFill>
                            <a:schemeClr val="tx1"/>
                          </a:solidFill>
                          <a:effectLst/>
                          <a:latin typeface="Times New Roman" pitchFamily="18" charset="0"/>
                          <a:cs typeface="Times New Roman" pitchFamily="18" charset="0"/>
                        </a:rPr>
                        <a:t>10</a:t>
                      </a:r>
                      <a:r>
                        <a:rPr kumimoji="0" lang="en-US" sz="2200" b="1" i="0" u="none" strike="noStrike" cap="none" normalizeH="0" baseline="0" smtClean="0">
                          <a:ln>
                            <a:noFill/>
                          </a:ln>
                          <a:solidFill>
                            <a:schemeClr val="tx1"/>
                          </a:solidFill>
                          <a:effectLst/>
                          <a:latin typeface="Times New Roman" pitchFamily="18" charset="0"/>
                          <a:cs typeface="Times New Roman" pitchFamily="18" charset="0"/>
                        </a:rPr>
                        <a:t>83</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9900CC"/>
                          </a:solidFill>
                          <a:effectLst/>
                          <a:latin typeface="Times New Roman" pitchFamily="18" charset="0"/>
                          <a:cs typeface="Times New Roman" pitchFamily="18" charset="0"/>
                        </a:rPr>
                        <a:t>Băng phiến</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80</a:t>
                      </a:r>
                    </a:p>
                  </a:txBody>
                  <a:tcPr marT="42496" marB="424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rgbClr val="9900CC"/>
                          </a:solidFill>
                          <a:effectLst/>
                          <a:latin typeface="Times New Roman" pitchFamily="18" charset="0"/>
                          <a:cs typeface="Times New Roman" pitchFamily="18" charset="0"/>
                        </a:rPr>
                        <a:t>Vàng</a:t>
                      </a:r>
                      <a:endParaRPr kumimoji="0" lang="en-US" sz="2200" b="1" i="0" u="none" strike="noStrike" cap="none" normalizeH="0" baseline="0" dirty="0" smtClean="0">
                        <a:ln>
                          <a:noFill/>
                        </a:ln>
                        <a:solidFill>
                          <a:srgbClr val="9900CC"/>
                        </a:solidFill>
                        <a:effectLst/>
                        <a:latin typeface="Times New Roman" pitchFamily="18" charset="0"/>
                        <a:cs typeface="Times New Roman" pitchFamily="18" charset="0"/>
                      </a:endParaRPr>
                    </a:p>
                  </a:txBody>
                  <a:tcPr marT="42496" marB="424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1064</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9900CC"/>
                          </a:solidFill>
                          <a:effectLst/>
                          <a:latin typeface="Times New Roman" pitchFamily="18" charset="0"/>
                          <a:cs typeface="Times New Roman" pitchFamily="18" charset="0"/>
                        </a:rPr>
                        <a:t>Nước</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marT="42496" marB="424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9900CC"/>
                          </a:solidFill>
                          <a:effectLst/>
                          <a:latin typeface="Times New Roman" pitchFamily="18" charset="0"/>
                          <a:cs typeface="Times New Roman" pitchFamily="18" charset="0"/>
                        </a:rPr>
                        <a:t>Bạc</a:t>
                      </a:r>
                    </a:p>
                  </a:txBody>
                  <a:tcPr marT="42496" marB="4249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960</a:t>
                      </a: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9900CC"/>
                          </a:solidFill>
                          <a:effectLst/>
                          <a:latin typeface="Times New Roman" pitchFamily="18" charset="0"/>
                          <a:cs typeface="Times New Roman" pitchFamily="18" charset="0"/>
                        </a:rPr>
                        <a:t>Thuỷ ngaân</a:t>
                      </a:r>
                      <a:endParaRPr kumimoji="0" lang="vi-VN" sz="2200" b="1" i="0" u="none" strike="noStrike" cap="none" normalizeH="0" baseline="0" smtClean="0">
                        <a:ln>
                          <a:noFill/>
                        </a:ln>
                        <a:solidFill>
                          <a:srgbClr val="9900CC"/>
                        </a:solidFill>
                        <a:effectLst/>
                        <a:latin typeface="Times New Roman" pitchFamily="18" charset="0"/>
                        <a:cs typeface="Times New Roman" pitchFamily="18" charset="0"/>
                      </a:endParaRP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- 39</a:t>
                      </a:r>
                      <a:endParaRPr kumimoji="0" lang="vi-VN" sz="2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2496" marB="424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4">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rgbClr val="9900CC"/>
                          </a:solidFill>
                          <a:effectLst/>
                          <a:latin typeface="Times New Roman" pitchFamily="18" charset="0"/>
                          <a:cs typeface="Times New Roman" pitchFamily="18" charset="0"/>
                        </a:rPr>
                        <a:t>Rượu</a:t>
                      </a:r>
                      <a:endParaRPr kumimoji="0" lang="vi-VN" sz="2200" b="1" i="0" u="none" strike="noStrike" cap="none" normalizeH="0" baseline="0" dirty="0" smtClean="0">
                        <a:ln>
                          <a:noFill/>
                        </a:ln>
                        <a:solidFill>
                          <a:srgbClr val="9900CC"/>
                        </a:solidFill>
                        <a:effectLst/>
                        <a:latin typeface="Times New Roman" pitchFamily="18" charset="0"/>
                        <a:cs typeface="Times New Roman" pitchFamily="18" charset="0"/>
                      </a:endParaRPr>
                    </a:p>
                  </a:txBody>
                  <a:tcPr marT="42496" marB="424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cs typeface="Times New Roman" pitchFamily="18" charset="0"/>
                        </a:rPr>
                        <a:t>-117</a:t>
                      </a:r>
                      <a:endParaRPr kumimoji="0" lang="vi-VN" sz="2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2496" marB="424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27" name="Text Box 43" descr="Blue tissue paper"/>
          <p:cNvSpPr txBox="1">
            <a:spLocks noChangeArrowheads="1"/>
          </p:cNvSpPr>
          <p:nvPr/>
        </p:nvSpPr>
        <p:spPr bwMode="auto">
          <a:xfrm>
            <a:off x="88900" y="5562600"/>
            <a:ext cx="8915400" cy="52387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latin typeface="Times New Roman" panose="02020603050405020304" pitchFamily="18" charset="0"/>
                <a:cs typeface="Times New Roman" panose="02020603050405020304" pitchFamily="18" charset="0"/>
              </a:rPr>
              <a:t>Vônfam ở thể nào khi nhiệt độ 4000</a:t>
            </a:r>
            <a:r>
              <a:rPr lang="en-US" sz="2800" b="1" baseline="30000">
                <a:latin typeface="Times New Roman" panose="02020603050405020304" pitchFamily="18" charset="0"/>
                <a:cs typeface="Times New Roman" panose="02020603050405020304" pitchFamily="18" charset="0"/>
              </a:rPr>
              <a:t>0</a:t>
            </a:r>
            <a:r>
              <a:rPr lang="en-US" sz="2800" b="1">
                <a:latin typeface="Times New Roman" panose="02020603050405020304" pitchFamily="18" charset="0"/>
                <a:cs typeface="Times New Roman" panose="02020603050405020304" pitchFamily="18" charset="0"/>
              </a:rPr>
              <a:t>C, 3370</a:t>
            </a:r>
            <a:r>
              <a:rPr lang="en-US" sz="2800" b="1" baseline="30000">
                <a:latin typeface="Times New Roman" panose="02020603050405020304" pitchFamily="18" charset="0"/>
                <a:cs typeface="Times New Roman" panose="02020603050405020304" pitchFamily="18" charset="0"/>
              </a:rPr>
              <a:t>0</a:t>
            </a:r>
            <a:r>
              <a:rPr lang="en-US" sz="2800" b="1">
                <a:latin typeface="Times New Roman" panose="02020603050405020304" pitchFamily="18" charset="0"/>
                <a:cs typeface="Times New Roman" panose="02020603050405020304" pitchFamily="18" charset="0"/>
              </a:rPr>
              <a:t>C, 3000</a:t>
            </a:r>
            <a:r>
              <a:rPr lang="en-US" sz="2800" b="1" baseline="30000">
                <a:latin typeface="Times New Roman" panose="02020603050405020304" pitchFamily="18" charset="0"/>
                <a:cs typeface="Times New Roman" panose="02020603050405020304" pitchFamily="18" charset="0"/>
              </a:rPr>
              <a:t>0</a:t>
            </a:r>
            <a:r>
              <a:rPr lang="en-US" sz="2800" b="1">
                <a:latin typeface="Times New Roman" panose="02020603050405020304" pitchFamily="18" charset="0"/>
                <a:cs typeface="Times New Roman" panose="02020603050405020304" pitchFamily="18" charset="0"/>
              </a:rPr>
              <a:t>C?</a:t>
            </a:r>
            <a:endParaRPr lang="en-US" sz="2800" b="1" baseline="30000">
              <a:latin typeface="Times New Roman" panose="02020603050405020304" pitchFamily="18" charset="0"/>
              <a:cs typeface="Times New Roman" panose="02020603050405020304" pitchFamily="18" charset="0"/>
            </a:endParaRPr>
          </a:p>
        </p:txBody>
      </p:sp>
      <p:sp>
        <p:nvSpPr>
          <p:cNvPr id="16428" name="Rectangle 44"/>
          <p:cNvSpPr>
            <a:spLocks noChangeArrowheads="1"/>
          </p:cNvSpPr>
          <p:nvPr/>
        </p:nvSpPr>
        <p:spPr bwMode="auto">
          <a:xfrm>
            <a:off x="685800" y="5410200"/>
            <a:ext cx="7848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buFontTx/>
              <a:buChar char="-"/>
            </a:pPr>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Ở nhiệt độ 4000</a:t>
            </a:r>
            <a:r>
              <a:rPr lang="en-US" b="1" baseline="30000">
                <a:latin typeface="Times New Roman" panose="02020603050405020304" pitchFamily="18" charset="0"/>
                <a:cs typeface="Times New Roman" panose="02020603050405020304" pitchFamily="18" charset="0"/>
              </a:rPr>
              <a:t>0</a:t>
            </a:r>
            <a:r>
              <a:rPr lang="en-US" b="1">
                <a:latin typeface="Times New Roman" panose="02020603050405020304" pitchFamily="18" charset="0"/>
                <a:cs typeface="Times New Roman" panose="02020603050405020304" pitchFamily="18" charset="0"/>
              </a:rPr>
              <a:t>C: Vônfam ở thể </a:t>
            </a:r>
            <a:r>
              <a:rPr lang="en-US" b="1">
                <a:solidFill>
                  <a:srgbClr val="FF0000"/>
                </a:solidFill>
                <a:latin typeface="Times New Roman" panose="02020603050405020304" pitchFamily="18" charset="0"/>
                <a:cs typeface="Times New Roman" panose="02020603050405020304" pitchFamily="18" charset="0"/>
              </a:rPr>
              <a:t>lỏng</a:t>
            </a:r>
            <a:r>
              <a:rPr lang="en-US" b="1">
                <a:latin typeface="Times New Roman" panose="02020603050405020304" pitchFamily="18" charset="0"/>
                <a:cs typeface="Times New Roman" panose="02020603050405020304" pitchFamily="18" charset="0"/>
              </a:rPr>
              <a:t>.</a:t>
            </a:r>
          </a:p>
          <a:p>
            <a:pPr eaLnBrk="1" hangingPunct="1">
              <a:buFontTx/>
              <a:buChar char="-"/>
            </a:pPr>
            <a:r>
              <a:rPr lang="en-US" b="1">
                <a:latin typeface="Times New Roman" panose="02020603050405020304" pitchFamily="18" charset="0"/>
                <a:cs typeface="Times New Roman" panose="02020603050405020304" pitchFamily="18" charset="0"/>
              </a:rPr>
              <a:t> Ở nhiệt độ 3370</a:t>
            </a:r>
            <a:r>
              <a:rPr lang="en-US" b="1" baseline="30000">
                <a:latin typeface="Times New Roman" panose="02020603050405020304" pitchFamily="18" charset="0"/>
                <a:cs typeface="Times New Roman" panose="02020603050405020304" pitchFamily="18" charset="0"/>
              </a:rPr>
              <a:t>0</a:t>
            </a:r>
            <a:r>
              <a:rPr lang="en-US" b="1">
                <a:latin typeface="Times New Roman" panose="02020603050405020304" pitchFamily="18" charset="0"/>
                <a:cs typeface="Times New Roman" panose="02020603050405020304" pitchFamily="18" charset="0"/>
              </a:rPr>
              <a:t>C: Vônfam ở thể </a:t>
            </a:r>
            <a:r>
              <a:rPr lang="en-US" b="1">
                <a:solidFill>
                  <a:srgbClr val="FF0000"/>
                </a:solidFill>
                <a:latin typeface="Times New Roman" panose="02020603050405020304" pitchFamily="18" charset="0"/>
                <a:cs typeface="Times New Roman" panose="02020603050405020304" pitchFamily="18" charset="0"/>
              </a:rPr>
              <a:t>lỏng và rắn</a:t>
            </a:r>
            <a:r>
              <a:rPr lang="en-US" b="1">
                <a:latin typeface="Times New Roman" panose="02020603050405020304" pitchFamily="18" charset="0"/>
                <a:cs typeface="Times New Roman" panose="02020603050405020304" pitchFamily="18" charset="0"/>
              </a:rPr>
              <a:t>.</a:t>
            </a:r>
          </a:p>
          <a:p>
            <a:pPr eaLnBrk="1" hangingPunct="1">
              <a:buFontTx/>
              <a:buChar char="-"/>
            </a:pPr>
            <a:r>
              <a:rPr lang="en-US" b="1">
                <a:latin typeface="Times New Roman" panose="02020603050405020304" pitchFamily="18" charset="0"/>
                <a:cs typeface="Times New Roman" panose="02020603050405020304" pitchFamily="18" charset="0"/>
              </a:rPr>
              <a:t> Ở nhiệt độ 3000</a:t>
            </a:r>
            <a:r>
              <a:rPr lang="en-US" b="1" baseline="30000">
                <a:latin typeface="Times New Roman" panose="02020603050405020304" pitchFamily="18" charset="0"/>
                <a:cs typeface="Times New Roman" panose="02020603050405020304" pitchFamily="18" charset="0"/>
              </a:rPr>
              <a:t>0</a:t>
            </a:r>
            <a:r>
              <a:rPr lang="en-US" b="1">
                <a:latin typeface="Times New Roman" panose="02020603050405020304" pitchFamily="18" charset="0"/>
                <a:cs typeface="Times New Roman" panose="02020603050405020304" pitchFamily="18" charset="0"/>
              </a:rPr>
              <a:t>C: Vônfam ở thể </a:t>
            </a:r>
            <a:r>
              <a:rPr lang="en-US" b="1">
                <a:solidFill>
                  <a:srgbClr val="FF0000"/>
                </a:solidFill>
                <a:latin typeface="Times New Roman" panose="02020603050405020304" pitchFamily="18" charset="0"/>
                <a:cs typeface="Times New Roman" panose="02020603050405020304" pitchFamily="18" charset="0"/>
              </a:rPr>
              <a:t>rắn</a:t>
            </a:r>
            <a:r>
              <a:rPr lang="en-US" b="1">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27"/>
                                        </p:tgtEl>
                                        <p:attrNameLst>
                                          <p:attrName>style.visibility</p:attrName>
                                        </p:attrNameLst>
                                      </p:cBhvr>
                                      <p:to>
                                        <p:strVal val="visible"/>
                                      </p:to>
                                    </p:set>
                                    <p:animEffect transition="in" filter="box(in)">
                                      <p:cBhvr>
                                        <p:cTn id="7" dur="500"/>
                                        <p:tgtEl>
                                          <p:spTgt spid="16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6427"/>
                                        </p:tgtEl>
                                      </p:cBhvr>
                                    </p:animEffect>
                                    <p:set>
                                      <p:cBhvr>
                                        <p:cTn id="12" dur="1" fill="hold">
                                          <p:stCondLst>
                                            <p:cond delay="499"/>
                                          </p:stCondLst>
                                        </p:cTn>
                                        <p:tgtEl>
                                          <p:spTgt spid="1642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428"/>
                                        </p:tgtEl>
                                        <p:attrNameLst>
                                          <p:attrName>style.visibility</p:attrName>
                                        </p:attrNameLst>
                                      </p:cBhvr>
                                      <p:to>
                                        <p:strVal val="visible"/>
                                      </p:to>
                                    </p:set>
                                    <p:animEffect transition="in" filter="slide(fromBottom)">
                                      <p:cBhvr>
                                        <p:cTn id="17" dur="500"/>
                                        <p:tgtEl>
                                          <p:spTgt spid="16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7" grpId="0" animBg="1"/>
      <p:bldP spid="16427" grpId="1" animBg="1"/>
      <p:bldP spid="164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ayt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41719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876300" y="4572000"/>
            <a:ext cx="7315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b="1">
                <a:latin typeface="Times New Roman" panose="02020603050405020304" pitchFamily="18" charset="0"/>
                <a:cs typeface="Times New Roman" panose="02020603050405020304" pitchFamily="18" charset="0"/>
              </a:rPr>
              <a:t>   Vì </a:t>
            </a:r>
            <a:r>
              <a:rPr lang="en-US" b="1" i="1">
                <a:solidFill>
                  <a:srgbClr val="D60093"/>
                </a:solidFill>
                <a:latin typeface="Times New Roman" panose="02020603050405020304" pitchFamily="18" charset="0"/>
                <a:cs typeface="Times New Roman" panose="02020603050405020304" pitchFamily="18" charset="0"/>
              </a:rPr>
              <a:t>nhiệt độ nóng chảy của Vônfam rất cao</a:t>
            </a:r>
            <a:r>
              <a:rPr lang="en-US" b="1">
                <a:latin typeface="Times New Roman" panose="02020603050405020304" pitchFamily="18" charset="0"/>
                <a:cs typeface="Times New Roman" panose="02020603050405020304" pitchFamily="18" charset="0"/>
              </a:rPr>
              <a:t>. </a:t>
            </a:r>
          </a:p>
          <a:p>
            <a:pPr eaLnBrk="1" hangingPunct="1"/>
            <a:r>
              <a:rPr lang="en-US" b="1">
                <a:latin typeface="Times New Roman" panose="02020603050405020304" pitchFamily="18" charset="0"/>
                <a:cs typeface="Times New Roman" panose="02020603050405020304" pitchFamily="18" charset="0"/>
              </a:rPr>
              <a:t>Do đó, người ta thường sử dụng </a:t>
            </a:r>
            <a:r>
              <a:rPr lang="en-US" b="1">
                <a:solidFill>
                  <a:srgbClr val="D60093"/>
                </a:solidFill>
                <a:latin typeface="Times New Roman" panose="02020603050405020304" pitchFamily="18" charset="0"/>
                <a:cs typeface="Times New Roman" panose="02020603050405020304" pitchFamily="18" charset="0"/>
              </a:rPr>
              <a:t>Vônfam để </a:t>
            </a:r>
          </a:p>
          <a:p>
            <a:pPr eaLnBrk="1" hangingPunct="1"/>
            <a:r>
              <a:rPr lang="en-US" b="1">
                <a:solidFill>
                  <a:srgbClr val="D60093"/>
                </a:solidFill>
                <a:latin typeface="Times New Roman" panose="02020603050405020304" pitchFamily="18" charset="0"/>
                <a:cs typeface="Times New Roman" panose="02020603050405020304" pitchFamily="18" charset="0"/>
              </a:rPr>
              <a:t>làm dây tóc bóng đèn</a:t>
            </a:r>
            <a:r>
              <a:rPr lang="en-US" b="1">
                <a:latin typeface="Times New Roman" panose="02020603050405020304" pitchFamily="18" charset="0"/>
                <a:cs typeface="Times New Roman" panose="02020603050405020304" pitchFamily="18" charset="0"/>
              </a:rPr>
              <a:t> cho mục đích sáng lâu, </a:t>
            </a:r>
          </a:p>
          <a:p>
            <a:pPr eaLnBrk="1" hangingPunct="1"/>
            <a:r>
              <a:rPr lang="en-US" b="1">
                <a:latin typeface="Times New Roman" panose="02020603050405020304" pitchFamily="18" charset="0"/>
                <a:cs typeface="Times New Roman" panose="02020603050405020304" pitchFamily="18" charset="0"/>
              </a:rPr>
              <a:t>dây tóc không đứt, bền.</a:t>
            </a:r>
          </a:p>
        </p:txBody>
      </p:sp>
      <p:pic>
        <p:nvPicPr>
          <p:cNvPr id="24580" name="Picture 4" descr="Bóng đè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088" y="304800"/>
            <a:ext cx="422116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ircle(in)">
                                      <p:cBhvr>
                                        <p:cTn id="7" dur="2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descr="Water droplets"/>
          <p:cNvSpPr txBox="1">
            <a:spLocks noChangeArrowheads="1"/>
          </p:cNvSpPr>
          <p:nvPr/>
        </p:nvSpPr>
        <p:spPr bwMode="auto">
          <a:xfrm>
            <a:off x="0" y="1981200"/>
            <a:ext cx="9144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chemeClr val="accent2"/>
                </a:solidFill>
                <a:latin typeface="Times New Roman" panose="02020603050405020304" pitchFamily="18" charset="0"/>
                <a:cs typeface="Times New Roman" panose="02020603050405020304" pitchFamily="18" charset="0"/>
              </a:rPr>
              <a:t>* Sự chuyển từ thể  ….……  sang thể ……………… gọi là sự đông đặc.</a:t>
            </a:r>
          </a:p>
          <a:p>
            <a:pPr eaLnBrk="1" hangingPunct="1">
              <a:spcBef>
                <a:spcPct val="50000"/>
              </a:spcBef>
            </a:pPr>
            <a:r>
              <a:rPr lang="en-US" sz="2400" b="1" i="1">
                <a:solidFill>
                  <a:schemeClr val="accent2"/>
                </a:solidFill>
                <a:latin typeface="Times New Roman" panose="02020603050405020304" pitchFamily="18" charset="0"/>
                <a:cs typeface="Times New Roman" panose="02020603050405020304" pitchFamily="18" charset="0"/>
              </a:rPr>
              <a:t>* Phần lớn các chất nóng chảy (hay đông đặc) ở một……………………. Nhiệt độ đó gọi là  ……………………………..</a:t>
            </a:r>
          </a:p>
          <a:p>
            <a:pPr eaLnBrk="1" hangingPunct="1">
              <a:spcBef>
                <a:spcPct val="50000"/>
              </a:spcBef>
              <a:buFontTx/>
              <a:buChar char="•"/>
            </a:pPr>
            <a:r>
              <a:rPr lang="en-US" sz="2400" b="1" i="1">
                <a:solidFill>
                  <a:schemeClr val="accent2"/>
                </a:solidFill>
                <a:latin typeface="Times New Roman" panose="02020603050405020304" pitchFamily="18" charset="0"/>
                <a:cs typeface="Times New Roman" panose="02020603050405020304" pitchFamily="18" charset="0"/>
              </a:rPr>
              <a:t>* Nhiệt độ nóng chảy của các chất khác nhau thì  ……………</a:t>
            </a:r>
          </a:p>
          <a:p>
            <a:pPr eaLnBrk="1" hangingPunct="1">
              <a:spcBef>
                <a:spcPct val="50000"/>
              </a:spcBef>
              <a:buFontTx/>
              <a:buChar char="•"/>
            </a:pPr>
            <a:r>
              <a:rPr lang="en-US" sz="2400" b="1" i="1">
                <a:solidFill>
                  <a:schemeClr val="accent2"/>
                </a:solidFill>
                <a:latin typeface="Times New Roman" panose="02020603050405020304" pitchFamily="18" charset="0"/>
                <a:cs typeface="Times New Roman" panose="02020603050405020304" pitchFamily="18" charset="0"/>
              </a:rPr>
              <a:t>* Trong suốt thời gian nóng chảy (hay đông đặc) nhiệt độ của vật  ………………………………</a:t>
            </a:r>
          </a:p>
        </p:txBody>
      </p:sp>
      <p:sp>
        <p:nvSpPr>
          <p:cNvPr id="18435" name="Text Box 3" descr="Stationery"/>
          <p:cNvSpPr txBox="1">
            <a:spLocks noChangeArrowheads="1"/>
          </p:cNvSpPr>
          <p:nvPr/>
        </p:nvSpPr>
        <p:spPr bwMode="auto">
          <a:xfrm>
            <a:off x="304800" y="0"/>
            <a:ext cx="8534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i="1">
                <a:latin typeface="Times New Roman" panose="02020603050405020304" pitchFamily="18" charset="0"/>
                <a:cs typeface="Times New Roman" panose="02020603050405020304" pitchFamily="18" charset="0"/>
              </a:rPr>
              <a:t>Chọn từ thích hợp trong khung điền vào chỗ trống trong nội dung sau:</a:t>
            </a:r>
          </a:p>
        </p:txBody>
      </p:sp>
      <p:sp>
        <p:nvSpPr>
          <p:cNvPr id="18436" name="Text Box 4"/>
          <p:cNvSpPr txBox="1">
            <a:spLocks noChangeArrowheads="1"/>
          </p:cNvSpPr>
          <p:nvPr/>
        </p:nvSpPr>
        <p:spPr bwMode="auto">
          <a:xfrm>
            <a:off x="304800" y="914400"/>
            <a:ext cx="8534400" cy="954088"/>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i="1">
                <a:solidFill>
                  <a:schemeClr val="hlink"/>
                </a:solidFill>
                <a:latin typeface="Times New Roman" panose="02020603050405020304" pitchFamily="18" charset="0"/>
                <a:cs typeface="Times New Roman" panose="02020603050405020304" pitchFamily="18" charset="0"/>
              </a:rPr>
              <a:t>Nhiệt độ xác định, không thay đổi, nhiệt độ nóng chảy, sự nóng chảy, sự đông đặc, khác nhau, giống nhau</a:t>
            </a:r>
          </a:p>
        </p:txBody>
      </p:sp>
      <p:sp>
        <p:nvSpPr>
          <p:cNvPr id="18437" name="Text Box 5"/>
          <p:cNvSpPr txBox="1">
            <a:spLocks noChangeArrowheads="1"/>
          </p:cNvSpPr>
          <p:nvPr/>
        </p:nvSpPr>
        <p:spPr bwMode="auto">
          <a:xfrm>
            <a:off x="2654300" y="1981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Lỏng</a:t>
            </a:r>
          </a:p>
        </p:txBody>
      </p:sp>
      <p:sp>
        <p:nvSpPr>
          <p:cNvPr id="18438" name="Text Box 6"/>
          <p:cNvSpPr txBox="1">
            <a:spLocks noChangeArrowheads="1"/>
          </p:cNvSpPr>
          <p:nvPr/>
        </p:nvSpPr>
        <p:spPr bwMode="auto">
          <a:xfrm>
            <a:off x="5003800" y="1981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Rắn</a:t>
            </a:r>
          </a:p>
        </p:txBody>
      </p:sp>
      <p:sp>
        <p:nvSpPr>
          <p:cNvPr id="18439" name="Text Box 7"/>
          <p:cNvSpPr txBox="1">
            <a:spLocks noChangeArrowheads="1"/>
          </p:cNvSpPr>
          <p:nvPr/>
        </p:nvSpPr>
        <p:spPr bwMode="auto">
          <a:xfrm>
            <a:off x="533400" y="3271838"/>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Nhiệt độ xác định</a:t>
            </a:r>
          </a:p>
        </p:txBody>
      </p:sp>
      <p:sp>
        <p:nvSpPr>
          <p:cNvPr id="18440" name="Text Box 8"/>
          <p:cNvSpPr txBox="1">
            <a:spLocks noChangeArrowheads="1"/>
          </p:cNvSpPr>
          <p:nvPr/>
        </p:nvSpPr>
        <p:spPr bwMode="auto">
          <a:xfrm>
            <a:off x="5486400" y="325278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Nhiệt độ nóng chảy</a:t>
            </a:r>
          </a:p>
        </p:txBody>
      </p:sp>
      <p:sp>
        <p:nvSpPr>
          <p:cNvPr id="18441" name="Text Box 9"/>
          <p:cNvSpPr txBox="1">
            <a:spLocks noChangeArrowheads="1"/>
          </p:cNvSpPr>
          <p:nvPr/>
        </p:nvSpPr>
        <p:spPr bwMode="auto">
          <a:xfrm>
            <a:off x="6629400" y="3810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khác nhau    </a:t>
            </a:r>
          </a:p>
        </p:txBody>
      </p:sp>
      <p:sp>
        <p:nvSpPr>
          <p:cNvPr id="18442" name="Text Box 10"/>
          <p:cNvSpPr txBox="1">
            <a:spLocks noChangeArrowheads="1"/>
          </p:cNvSpPr>
          <p:nvPr/>
        </p:nvSpPr>
        <p:spPr bwMode="auto">
          <a:xfrm>
            <a:off x="228600" y="4724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i="1">
                <a:solidFill>
                  <a:srgbClr val="FF0000"/>
                </a:solidFill>
                <a:latin typeface="Times New Roman" panose="02020603050405020304" pitchFamily="18" charset="0"/>
                <a:cs typeface="Times New Roman" panose="02020603050405020304" pitchFamily="18" charset="0"/>
              </a:rPr>
              <a:t>không thay đổi</a:t>
            </a:r>
          </a:p>
        </p:txBody>
      </p:sp>
      <p:sp>
        <p:nvSpPr>
          <p:cNvPr id="18443" name="Text Box 11"/>
          <p:cNvSpPr txBox="1">
            <a:spLocks noChangeArrowheads="1"/>
          </p:cNvSpPr>
          <p:nvPr/>
        </p:nvSpPr>
        <p:spPr bwMode="auto">
          <a:xfrm>
            <a:off x="2162175" y="411163"/>
            <a:ext cx="426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6000" b="1" i="1">
                <a:solidFill>
                  <a:srgbClr val="800080"/>
                </a:solidFill>
                <a:latin typeface="Times New Roman" panose="02020603050405020304" pitchFamily="18" charset="0"/>
                <a:cs typeface="Times New Roman" panose="02020603050405020304" pitchFamily="18" charset="0"/>
              </a:rPr>
              <a:t>Ghi nhớ</a:t>
            </a:r>
          </a:p>
        </p:txBody>
      </p:sp>
      <p:sp>
        <p:nvSpPr>
          <p:cNvPr id="18444" name="Text Box 12" descr="Stationery"/>
          <p:cNvSpPr txBox="1">
            <a:spLocks noChangeArrowheads="1"/>
          </p:cNvSpPr>
          <p:nvPr/>
        </p:nvSpPr>
        <p:spPr bwMode="auto">
          <a:xfrm>
            <a:off x="1981200" y="5562600"/>
            <a:ext cx="1066800" cy="60801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latin typeface="Times New Roman" panose="02020603050405020304" pitchFamily="18" charset="0"/>
                <a:cs typeface="Times New Roman" panose="02020603050405020304" pitchFamily="18" charset="0"/>
              </a:rPr>
              <a:t>Rắn</a:t>
            </a:r>
          </a:p>
        </p:txBody>
      </p:sp>
      <p:sp>
        <p:nvSpPr>
          <p:cNvPr id="18445" name="Text Box 13" descr="Stationery"/>
          <p:cNvSpPr txBox="1">
            <a:spLocks noChangeArrowheads="1"/>
          </p:cNvSpPr>
          <p:nvPr/>
        </p:nvSpPr>
        <p:spPr bwMode="auto">
          <a:xfrm>
            <a:off x="6781800" y="5486400"/>
            <a:ext cx="1295400" cy="5842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latin typeface="Times New Roman" panose="02020603050405020304" pitchFamily="18" charset="0"/>
                <a:cs typeface="Times New Roman" panose="02020603050405020304" pitchFamily="18" charset="0"/>
              </a:rPr>
              <a:t>Lõng</a:t>
            </a:r>
          </a:p>
        </p:txBody>
      </p:sp>
      <p:sp>
        <p:nvSpPr>
          <p:cNvPr id="18446" name="Line 14"/>
          <p:cNvSpPr>
            <a:spLocks noChangeShapeType="1"/>
          </p:cNvSpPr>
          <p:nvPr/>
        </p:nvSpPr>
        <p:spPr bwMode="auto">
          <a:xfrm>
            <a:off x="3352800" y="5791200"/>
            <a:ext cx="3200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7" name="Line 15"/>
          <p:cNvSpPr>
            <a:spLocks noChangeShapeType="1"/>
          </p:cNvSpPr>
          <p:nvPr/>
        </p:nvSpPr>
        <p:spPr bwMode="auto">
          <a:xfrm flipH="1">
            <a:off x="3352800" y="6172200"/>
            <a:ext cx="30480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8" name="Text Box 16"/>
          <p:cNvSpPr txBox="1">
            <a:spLocks noChangeArrowheads="1"/>
          </p:cNvSpPr>
          <p:nvPr/>
        </p:nvSpPr>
        <p:spPr bwMode="auto">
          <a:xfrm>
            <a:off x="3581400" y="5300663"/>
            <a:ext cx="243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i="1">
                <a:solidFill>
                  <a:srgbClr val="FF0000"/>
                </a:solidFill>
                <a:latin typeface="Times New Roman" panose="02020603050405020304" pitchFamily="18" charset="0"/>
                <a:cs typeface="Times New Roman" panose="02020603050405020304" pitchFamily="18" charset="0"/>
              </a:rPr>
              <a:t>Sự nóng chảy</a:t>
            </a:r>
          </a:p>
        </p:txBody>
      </p:sp>
      <p:sp>
        <p:nvSpPr>
          <p:cNvPr id="18449" name="Text Box 17"/>
          <p:cNvSpPr txBox="1">
            <a:spLocks noChangeArrowheads="1"/>
          </p:cNvSpPr>
          <p:nvPr/>
        </p:nvSpPr>
        <p:spPr bwMode="auto">
          <a:xfrm>
            <a:off x="3733800" y="6110288"/>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i="1">
                <a:solidFill>
                  <a:schemeClr val="accent2"/>
                </a:solidFill>
                <a:latin typeface="Times New Roman" panose="02020603050405020304" pitchFamily="18" charset="0"/>
                <a:cs typeface="Times New Roman" panose="02020603050405020304" pitchFamily="18" charset="0"/>
              </a:rPr>
              <a:t>Sự đông đặc</a:t>
            </a:r>
          </a:p>
        </p:txBody>
      </p:sp>
      <p:sp>
        <p:nvSpPr>
          <p:cNvPr id="18450" name="Text Box 18"/>
          <p:cNvSpPr txBox="1">
            <a:spLocks noChangeArrowheads="1"/>
          </p:cNvSpPr>
          <p:nvPr/>
        </p:nvSpPr>
        <p:spPr bwMode="auto">
          <a:xfrm>
            <a:off x="3581400" y="57912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a:latin typeface="Times New Roman" panose="02020603050405020304" pitchFamily="18" charset="0"/>
                <a:cs typeface="Times New Roman" panose="02020603050405020304" pitchFamily="18" charset="0"/>
              </a:rPr>
              <a:t>(Ở nhiệt độ xác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800" decel="100000"/>
                                        <p:tgtEl>
                                          <p:spTgt spid="18435"/>
                                        </p:tgtEl>
                                      </p:cBhvr>
                                    </p:animEffect>
                                    <p:anim calcmode="lin" valueType="num">
                                      <p:cBhvr>
                                        <p:cTn id="8" dur="800" decel="100000" fill="hold"/>
                                        <p:tgtEl>
                                          <p:spTgt spid="18435"/>
                                        </p:tgtEl>
                                        <p:attrNameLst>
                                          <p:attrName>style.rotation</p:attrName>
                                        </p:attrNameLst>
                                      </p:cBhvr>
                                      <p:tavLst>
                                        <p:tav tm="0">
                                          <p:val>
                                            <p:fltVal val="-90"/>
                                          </p:val>
                                        </p:tav>
                                        <p:tav tm="100000">
                                          <p:val>
                                            <p:fltVal val="0"/>
                                          </p:val>
                                        </p:tav>
                                      </p:tavLst>
                                    </p:anim>
                                    <p:anim calcmode="lin" valueType="num">
                                      <p:cBhvr>
                                        <p:cTn id="9" dur="800" decel="100000" fill="hold"/>
                                        <p:tgtEl>
                                          <p:spTgt spid="18435"/>
                                        </p:tgtEl>
                                        <p:attrNameLst>
                                          <p:attrName>ppt_x</p:attrName>
                                        </p:attrNameLst>
                                      </p:cBhvr>
                                      <p:tavLst>
                                        <p:tav tm="0">
                                          <p:val>
                                            <p:strVal val="#ppt_x+0.4"/>
                                          </p:val>
                                        </p:tav>
                                        <p:tav tm="100000">
                                          <p:val>
                                            <p:strVal val="#ppt_x-0.05"/>
                                          </p:val>
                                        </p:tav>
                                      </p:tavLst>
                                    </p:anim>
                                    <p:anim calcmode="lin" valueType="num">
                                      <p:cBhvr>
                                        <p:cTn id="10" dur="800" decel="100000" fill="hold"/>
                                        <p:tgtEl>
                                          <p:spTgt spid="184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5"/>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fade">
                                      <p:cBhvr>
                                        <p:cTn id="15" dur="800" decel="100000"/>
                                        <p:tgtEl>
                                          <p:spTgt spid="18436"/>
                                        </p:tgtEl>
                                      </p:cBhvr>
                                    </p:animEffect>
                                    <p:anim calcmode="lin" valueType="num">
                                      <p:cBhvr>
                                        <p:cTn id="16" dur="800" decel="100000" fill="hold"/>
                                        <p:tgtEl>
                                          <p:spTgt spid="18436"/>
                                        </p:tgtEl>
                                        <p:attrNameLst>
                                          <p:attrName>style.rotation</p:attrName>
                                        </p:attrNameLst>
                                      </p:cBhvr>
                                      <p:tavLst>
                                        <p:tav tm="0">
                                          <p:val>
                                            <p:fltVal val="-90"/>
                                          </p:val>
                                        </p:tav>
                                        <p:tav tm="100000">
                                          <p:val>
                                            <p:fltVal val="0"/>
                                          </p:val>
                                        </p:tav>
                                      </p:tavLst>
                                    </p:anim>
                                    <p:anim calcmode="lin" valueType="num">
                                      <p:cBhvr>
                                        <p:cTn id="17" dur="800" decel="100000" fill="hold"/>
                                        <p:tgtEl>
                                          <p:spTgt spid="18436"/>
                                        </p:tgtEl>
                                        <p:attrNameLst>
                                          <p:attrName>ppt_x</p:attrName>
                                        </p:attrNameLst>
                                      </p:cBhvr>
                                      <p:tavLst>
                                        <p:tav tm="0">
                                          <p:val>
                                            <p:strVal val="#ppt_x+0.4"/>
                                          </p:val>
                                        </p:tav>
                                        <p:tav tm="100000">
                                          <p:val>
                                            <p:strVal val="#ppt_x-0.05"/>
                                          </p:val>
                                        </p:tav>
                                      </p:tavLst>
                                    </p:anim>
                                    <p:anim calcmode="lin" valueType="num">
                                      <p:cBhvr>
                                        <p:cTn id="18" dur="800" decel="100000" fill="hold"/>
                                        <p:tgtEl>
                                          <p:spTgt spid="1843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43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436"/>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18434"/>
                                        </p:tgtEl>
                                        <p:attrNameLst>
                                          <p:attrName>style.visibility</p:attrName>
                                        </p:attrNameLst>
                                      </p:cBhvr>
                                      <p:to>
                                        <p:strVal val="visible"/>
                                      </p:to>
                                    </p:set>
                                    <p:animEffect transition="in" filter="fade">
                                      <p:cBhvr>
                                        <p:cTn id="23" dur="800" decel="100000"/>
                                        <p:tgtEl>
                                          <p:spTgt spid="18434"/>
                                        </p:tgtEl>
                                      </p:cBhvr>
                                    </p:animEffect>
                                    <p:anim calcmode="lin" valueType="num">
                                      <p:cBhvr>
                                        <p:cTn id="24" dur="800" decel="100000" fill="hold"/>
                                        <p:tgtEl>
                                          <p:spTgt spid="18434"/>
                                        </p:tgtEl>
                                        <p:attrNameLst>
                                          <p:attrName>style.rotation</p:attrName>
                                        </p:attrNameLst>
                                      </p:cBhvr>
                                      <p:tavLst>
                                        <p:tav tm="0">
                                          <p:val>
                                            <p:fltVal val="-90"/>
                                          </p:val>
                                        </p:tav>
                                        <p:tav tm="100000">
                                          <p:val>
                                            <p:fltVal val="0"/>
                                          </p:val>
                                        </p:tav>
                                      </p:tavLst>
                                    </p:anim>
                                    <p:anim calcmode="lin" valueType="num">
                                      <p:cBhvr>
                                        <p:cTn id="25" dur="800" decel="100000" fill="hold"/>
                                        <p:tgtEl>
                                          <p:spTgt spid="18434"/>
                                        </p:tgtEl>
                                        <p:attrNameLst>
                                          <p:attrName>ppt_x</p:attrName>
                                        </p:attrNameLst>
                                      </p:cBhvr>
                                      <p:tavLst>
                                        <p:tav tm="0">
                                          <p:val>
                                            <p:strVal val="#ppt_x+0.4"/>
                                          </p:val>
                                        </p:tav>
                                        <p:tav tm="100000">
                                          <p:val>
                                            <p:strVal val="#ppt_x-0.05"/>
                                          </p:val>
                                        </p:tav>
                                      </p:tavLst>
                                    </p:anim>
                                    <p:anim calcmode="lin" valueType="num">
                                      <p:cBhvr>
                                        <p:cTn id="26" dur="800" decel="100000" fill="hold"/>
                                        <p:tgtEl>
                                          <p:spTgt spid="1843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xit" presetSubtype="16" fill="hold" grpId="1" nodeType="clickEffect">
                                  <p:stCondLst>
                                    <p:cond delay="0"/>
                                  </p:stCondLst>
                                  <p:childTnLst>
                                    <p:animEffect transition="out" filter="diamond(in)">
                                      <p:cBhvr>
                                        <p:cTn id="32" dur="2000"/>
                                        <p:tgtEl>
                                          <p:spTgt spid="18435"/>
                                        </p:tgtEl>
                                      </p:cBhvr>
                                    </p:animEffect>
                                    <p:set>
                                      <p:cBhvr>
                                        <p:cTn id="33" dur="1" fill="hold">
                                          <p:stCondLst>
                                            <p:cond delay="1999"/>
                                          </p:stCondLst>
                                        </p:cTn>
                                        <p:tgtEl>
                                          <p:spTgt spid="1843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8437"/>
                                        </p:tgtEl>
                                        <p:attrNameLst>
                                          <p:attrName>style.visibility</p:attrName>
                                        </p:attrNameLst>
                                      </p:cBhvr>
                                      <p:to>
                                        <p:strVal val="visible"/>
                                      </p:to>
                                    </p:set>
                                    <p:animEffect transition="in" filter="strips(downLeft)">
                                      <p:cBhvr>
                                        <p:cTn id="38" dur="500"/>
                                        <p:tgtEl>
                                          <p:spTgt spid="1843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8438"/>
                                        </p:tgtEl>
                                        <p:attrNameLst>
                                          <p:attrName>style.visibility</p:attrName>
                                        </p:attrNameLst>
                                      </p:cBhvr>
                                      <p:to>
                                        <p:strVal val="visible"/>
                                      </p:to>
                                    </p:set>
                                    <p:animEffect transition="in" filter="strips(downLeft)">
                                      <p:cBhvr>
                                        <p:cTn id="43" dur="500"/>
                                        <p:tgtEl>
                                          <p:spTgt spid="184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8439"/>
                                        </p:tgtEl>
                                        <p:attrNameLst>
                                          <p:attrName>style.visibility</p:attrName>
                                        </p:attrNameLst>
                                      </p:cBhvr>
                                      <p:to>
                                        <p:strVal val="visible"/>
                                      </p:to>
                                    </p:set>
                                    <p:animEffect transition="in" filter="strips(downLeft)">
                                      <p:cBhvr>
                                        <p:cTn id="48" dur="500"/>
                                        <p:tgtEl>
                                          <p:spTgt spid="1843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8440"/>
                                        </p:tgtEl>
                                        <p:attrNameLst>
                                          <p:attrName>style.visibility</p:attrName>
                                        </p:attrNameLst>
                                      </p:cBhvr>
                                      <p:to>
                                        <p:strVal val="visible"/>
                                      </p:to>
                                    </p:set>
                                    <p:animEffect transition="in" filter="strips(downLeft)">
                                      <p:cBhvr>
                                        <p:cTn id="53" dur="500"/>
                                        <p:tgtEl>
                                          <p:spTgt spid="1844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8441"/>
                                        </p:tgtEl>
                                        <p:attrNameLst>
                                          <p:attrName>style.visibility</p:attrName>
                                        </p:attrNameLst>
                                      </p:cBhvr>
                                      <p:to>
                                        <p:strVal val="visible"/>
                                      </p:to>
                                    </p:set>
                                    <p:animEffect transition="in" filter="strips(downLeft)">
                                      <p:cBhvr>
                                        <p:cTn id="58" dur="500"/>
                                        <p:tgtEl>
                                          <p:spTgt spid="184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8442"/>
                                        </p:tgtEl>
                                        <p:attrNameLst>
                                          <p:attrName>style.visibility</p:attrName>
                                        </p:attrNameLst>
                                      </p:cBhvr>
                                      <p:to>
                                        <p:strVal val="visible"/>
                                      </p:to>
                                    </p:set>
                                    <p:animEffect transition="in" filter="strips(downLeft)">
                                      <p:cBhvr>
                                        <p:cTn id="63" dur="500"/>
                                        <p:tgtEl>
                                          <p:spTgt spid="1844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grpId="1" nodeType="clickEffect">
                                  <p:stCondLst>
                                    <p:cond delay="0"/>
                                  </p:stCondLst>
                                  <p:childTnLst>
                                    <p:animEffect transition="out" filter="blinds(horizontal)">
                                      <p:cBhvr>
                                        <p:cTn id="67" dur="500"/>
                                        <p:tgtEl>
                                          <p:spTgt spid="18436"/>
                                        </p:tgtEl>
                                      </p:cBhvr>
                                    </p:animEffect>
                                    <p:set>
                                      <p:cBhvr>
                                        <p:cTn id="68" dur="1" fill="hold">
                                          <p:stCondLst>
                                            <p:cond delay="499"/>
                                          </p:stCondLst>
                                        </p:cTn>
                                        <p:tgtEl>
                                          <p:spTgt spid="18436"/>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8443"/>
                                        </p:tgtEl>
                                        <p:attrNameLst>
                                          <p:attrName>style.visibility</p:attrName>
                                        </p:attrNameLst>
                                      </p:cBhvr>
                                      <p:to>
                                        <p:strVal val="visible"/>
                                      </p:to>
                                    </p:set>
                                    <p:animEffect transition="in" filter="randombar(horizontal)">
                                      <p:cBhvr>
                                        <p:cTn id="73" dur="500"/>
                                        <p:tgtEl>
                                          <p:spTgt spid="1844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8444"/>
                                        </p:tgtEl>
                                        <p:attrNameLst>
                                          <p:attrName>style.visibility</p:attrName>
                                        </p:attrNameLst>
                                      </p:cBhvr>
                                      <p:to>
                                        <p:strVal val="visible"/>
                                      </p:to>
                                    </p:set>
                                    <p:animEffect transition="in" filter="box(in)">
                                      <p:cBhvr>
                                        <p:cTn id="78" dur="500"/>
                                        <p:tgtEl>
                                          <p:spTgt spid="1844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18445"/>
                                        </p:tgtEl>
                                        <p:attrNameLst>
                                          <p:attrName>style.visibility</p:attrName>
                                        </p:attrNameLst>
                                      </p:cBhvr>
                                      <p:to>
                                        <p:strVal val="visible"/>
                                      </p:to>
                                    </p:set>
                                    <p:animEffect transition="in" filter="box(in)">
                                      <p:cBhvr>
                                        <p:cTn id="83" dur="500"/>
                                        <p:tgtEl>
                                          <p:spTgt spid="1844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4" presetClass="entr" presetSubtype="0" fill="hold" grpId="0" nodeType="clickEffect">
                                  <p:stCondLst>
                                    <p:cond delay="0"/>
                                  </p:stCondLst>
                                  <p:childTnLst>
                                    <p:set>
                                      <p:cBhvr>
                                        <p:cTn id="87" dur="1" fill="hold">
                                          <p:stCondLst>
                                            <p:cond delay="0"/>
                                          </p:stCondLst>
                                        </p:cTn>
                                        <p:tgtEl>
                                          <p:spTgt spid="18446"/>
                                        </p:tgtEl>
                                        <p:attrNameLst>
                                          <p:attrName>style.visibility</p:attrName>
                                        </p:attrNameLst>
                                      </p:cBhvr>
                                      <p:to>
                                        <p:strVal val="visible"/>
                                      </p:to>
                                    </p:set>
                                    <p:anim from="(-#ppt_w/2)" to="(#ppt_x)" calcmode="lin" valueType="num">
                                      <p:cBhvr>
                                        <p:cTn id="88" dur="600" fill="hold">
                                          <p:stCondLst>
                                            <p:cond delay="0"/>
                                          </p:stCondLst>
                                        </p:cTn>
                                        <p:tgtEl>
                                          <p:spTgt spid="18446"/>
                                        </p:tgtEl>
                                        <p:attrNameLst>
                                          <p:attrName>ppt_x</p:attrName>
                                        </p:attrNameLst>
                                      </p:cBhvr>
                                    </p:anim>
                                    <p:anim from="0" to="-1.0" calcmode="lin" valueType="num">
                                      <p:cBhvr>
                                        <p:cTn id="89" dur="200" decel="50000" autoRev="1" fill="hold">
                                          <p:stCondLst>
                                            <p:cond delay="600"/>
                                          </p:stCondLst>
                                        </p:cTn>
                                        <p:tgtEl>
                                          <p:spTgt spid="18446"/>
                                        </p:tgtEl>
                                        <p:attrNameLst>
                                          <p:attrName>xshear</p:attrName>
                                        </p:attrNameLst>
                                      </p:cBhvr>
                                    </p:anim>
                                    <p:animScale>
                                      <p:cBhvr>
                                        <p:cTn id="90" dur="200" decel="100000" autoRev="1" fill="hold">
                                          <p:stCondLst>
                                            <p:cond delay="600"/>
                                          </p:stCondLst>
                                        </p:cTn>
                                        <p:tgtEl>
                                          <p:spTgt spid="18446"/>
                                        </p:tgtEl>
                                      </p:cBhvr>
                                      <p:from x="100000" y="100000"/>
                                      <p:to x="80000" y="100000"/>
                                    </p:animScale>
                                    <p:anim by="(#ppt_h/3+#ppt_w*0.1)" calcmode="lin" valueType="num">
                                      <p:cBhvr additive="sum">
                                        <p:cTn id="91" dur="200" decel="100000" autoRev="1" fill="hold">
                                          <p:stCondLst>
                                            <p:cond delay="600"/>
                                          </p:stCondLst>
                                        </p:cTn>
                                        <p:tgtEl>
                                          <p:spTgt spid="18446"/>
                                        </p:tgtEl>
                                        <p:attrNameLst>
                                          <p:attrName>ppt_x</p:attrName>
                                        </p:attrNameLst>
                                      </p:cBhvr>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18448"/>
                                        </p:tgtEl>
                                        <p:attrNameLst>
                                          <p:attrName>style.visibility</p:attrName>
                                        </p:attrNameLst>
                                      </p:cBhvr>
                                      <p:to>
                                        <p:strVal val="visible"/>
                                      </p:to>
                                    </p:set>
                                    <p:animEffect transition="in" filter="box(in)">
                                      <p:cBhvr>
                                        <p:cTn id="96" dur="500"/>
                                        <p:tgtEl>
                                          <p:spTgt spid="1844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8" presetClass="entr" presetSubtype="0" accel="100000" fill="hold" grpId="0" nodeType="clickEffect">
                                  <p:stCondLst>
                                    <p:cond delay="0"/>
                                  </p:stCondLst>
                                  <p:childTnLst>
                                    <p:set>
                                      <p:cBhvr>
                                        <p:cTn id="100" dur="1" fill="hold">
                                          <p:stCondLst>
                                            <p:cond delay="0"/>
                                          </p:stCondLst>
                                        </p:cTn>
                                        <p:tgtEl>
                                          <p:spTgt spid="18447"/>
                                        </p:tgtEl>
                                        <p:attrNameLst>
                                          <p:attrName>style.visibility</p:attrName>
                                        </p:attrNameLst>
                                      </p:cBhvr>
                                      <p:to>
                                        <p:strVal val="visible"/>
                                      </p:to>
                                    </p:set>
                                    <p:anim calcmode="lin" valueType="num">
                                      <p:cBhvr>
                                        <p:cTn id="101" dur="500" fill="hold"/>
                                        <p:tgtEl>
                                          <p:spTgt spid="18447"/>
                                        </p:tgtEl>
                                        <p:attrNameLst>
                                          <p:attrName>ppt_w</p:attrName>
                                        </p:attrNameLst>
                                      </p:cBhvr>
                                      <p:tavLst>
                                        <p:tav tm="0">
                                          <p:val>
                                            <p:strVal val="#ppt_w*2.5"/>
                                          </p:val>
                                        </p:tav>
                                        <p:tav tm="100000">
                                          <p:val>
                                            <p:strVal val="#ppt_w"/>
                                          </p:val>
                                        </p:tav>
                                      </p:tavLst>
                                    </p:anim>
                                    <p:anim calcmode="lin" valueType="num">
                                      <p:cBhvr>
                                        <p:cTn id="102" dur="500" fill="hold"/>
                                        <p:tgtEl>
                                          <p:spTgt spid="18447"/>
                                        </p:tgtEl>
                                        <p:attrNameLst>
                                          <p:attrName>ppt_h</p:attrName>
                                        </p:attrNameLst>
                                      </p:cBhvr>
                                      <p:tavLst>
                                        <p:tav tm="0">
                                          <p:val>
                                            <p:strVal val="#ppt_h*0.01"/>
                                          </p:val>
                                        </p:tav>
                                        <p:tav tm="100000">
                                          <p:val>
                                            <p:strVal val="#ppt_h"/>
                                          </p:val>
                                        </p:tav>
                                      </p:tavLst>
                                    </p:anim>
                                    <p:anim calcmode="lin" valueType="num">
                                      <p:cBhvr>
                                        <p:cTn id="103" dur="500" fill="hold"/>
                                        <p:tgtEl>
                                          <p:spTgt spid="18447"/>
                                        </p:tgtEl>
                                        <p:attrNameLst>
                                          <p:attrName>ppt_x</p:attrName>
                                        </p:attrNameLst>
                                      </p:cBhvr>
                                      <p:tavLst>
                                        <p:tav tm="0">
                                          <p:val>
                                            <p:strVal val="#ppt_x"/>
                                          </p:val>
                                        </p:tav>
                                        <p:tav tm="100000">
                                          <p:val>
                                            <p:strVal val="#ppt_x"/>
                                          </p:val>
                                        </p:tav>
                                      </p:tavLst>
                                    </p:anim>
                                    <p:anim calcmode="lin" valueType="num">
                                      <p:cBhvr>
                                        <p:cTn id="104" dur="500" fill="hold"/>
                                        <p:tgtEl>
                                          <p:spTgt spid="18447"/>
                                        </p:tgtEl>
                                        <p:attrNameLst>
                                          <p:attrName>ppt_y</p:attrName>
                                        </p:attrNameLst>
                                      </p:cBhvr>
                                      <p:tavLst>
                                        <p:tav tm="0">
                                          <p:val>
                                            <p:strVal val="#ppt_h+1"/>
                                          </p:val>
                                        </p:tav>
                                        <p:tav tm="100000">
                                          <p:val>
                                            <p:strVal val="#ppt_y"/>
                                          </p:val>
                                        </p:tav>
                                      </p:tavLst>
                                    </p:anim>
                                    <p:animEffect transition="in" filter="fade">
                                      <p:cBhvr>
                                        <p:cTn id="105" dur="500"/>
                                        <p:tgtEl>
                                          <p:spTgt spid="18447"/>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ntr" presetSubtype="16" fill="hold" grpId="0" nodeType="clickEffect">
                                  <p:stCondLst>
                                    <p:cond delay="0"/>
                                  </p:stCondLst>
                                  <p:childTnLst>
                                    <p:set>
                                      <p:cBhvr>
                                        <p:cTn id="109" dur="1" fill="hold">
                                          <p:stCondLst>
                                            <p:cond delay="0"/>
                                          </p:stCondLst>
                                        </p:cTn>
                                        <p:tgtEl>
                                          <p:spTgt spid="18449"/>
                                        </p:tgtEl>
                                        <p:attrNameLst>
                                          <p:attrName>style.visibility</p:attrName>
                                        </p:attrNameLst>
                                      </p:cBhvr>
                                      <p:to>
                                        <p:strVal val="visible"/>
                                      </p:to>
                                    </p:set>
                                    <p:animEffect transition="in" filter="box(in)">
                                      <p:cBhvr>
                                        <p:cTn id="110" dur="500"/>
                                        <p:tgtEl>
                                          <p:spTgt spid="18449"/>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8450"/>
                                        </p:tgtEl>
                                        <p:attrNameLst>
                                          <p:attrName>style.visibility</p:attrName>
                                        </p:attrNameLst>
                                      </p:cBhvr>
                                      <p:to>
                                        <p:strVal val="visible"/>
                                      </p:to>
                                    </p:set>
                                    <p:anim calcmode="lin" valueType="num">
                                      <p:cBhvr additive="base">
                                        <p:cTn id="115" dur="500" fill="hold"/>
                                        <p:tgtEl>
                                          <p:spTgt spid="18450"/>
                                        </p:tgtEl>
                                        <p:attrNameLst>
                                          <p:attrName>ppt_x</p:attrName>
                                        </p:attrNameLst>
                                      </p:cBhvr>
                                      <p:tavLst>
                                        <p:tav tm="0">
                                          <p:val>
                                            <p:strVal val="#ppt_x"/>
                                          </p:val>
                                        </p:tav>
                                        <p:tav tm="100000">
                                          <p:val>
                                            <p:strVal val="#ppt_x"/>
                                          </p:val>
                                        </p:tav>
                                      </p:tavLst>
                                    </p:anim>
                                    <p:anim calcmode="lin" valueType="num">
                                      <p:cBhvr additive="base">
                                        <p:cTn id="116" dur="500" fill="hold"/>
                                        <p:tgtEl>
                                          <p:spTgt spid="18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5" grpId="1"/>
      <p:bldP spid="18436" grpId="0" animBg="1"/>
      <p:bldP spid="18436" grpId="1" animBg="1"/>
      <p:bldP spid="18437" grpId="0"/>
      <p:bldP spid="18438" grpId="0"/>
      <p:bldP spid="18439" grpId="0"/>
      <p:bldP spid="18440" grpId="0"/>
      <p:bldP spid="18441" grpId="0"/>
      <p:bldP spid="18442" grpId="0"/>
      <p:bldP spid="18443" grpId="0"/>
      <p:bldP spid="18444" grpId="0" animBg="1"/>
      <p:bldP spid="18445" grpId="0" animBg="1"/>
      <p:bldP spid="18446" grpId="0" animBg="1"/>
      <p:bldP spid="18447" grpId="0" animBg="1"/>
      <p:bldP spid="18448" grpId="0"/>
      <p:bldP spid="18449" grpId="0"/>
      <p:bldP spid="1845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52400" y="-46038"/>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III. </a:t>
            </a:r>
            <a:r>
              <a:rPr lang="en-US" sz="3200" b="1" u="sng">
                <a:solidFill>
                  <a:srgbClr val="FF0000"/>
                </a:solidFill>
                <a:latin typeface="Times New Roman" panose="02020603050405020304" pitchFamily="18" charset="0"/>
                <a:cs typeface="Times New Roman" panose="02020603050405020304" pitchFamily="18" charset="0"/>
              </a:rPr>
              <a:t>VẬN DỤNG:</a:t>
            </a:r>
          </a:p>
        </p:txBody>
      </p:sp>
      <p:sp>
        <p:nvSpPr>
          <p:cNvPr id="12293" name="Text Box 5"/>
          <p:cNvSpPr txBox="1">
            <a:spLocks noChangeArrowheads="1"/>
          </p:cNvSpPr>
          <p:nvPr/>
        </p:nvSpPr>
        <p:spPr bwMode="auto">
          <a:xfrm>
            <a:off x="0" y="381000"/>
            <a:ext cx="403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i="1">
                <a:solidFill>
                  <a:srgbClr val="FF0000"/>
                </a:solidFill>
                <a:latin typeface="Times New Roman" panose="02020603050405020304" pitchFamily="18" charset="0"/>
                <a:cs typeface="Times New Roman" panose="02020603050405020304" pitchFamily="18" charset="0"/>
              </a:rPr>
              <a:t>C5:</a:t>
            </a:r>
            <a:r>
              <a:rPr lang="en-US" sz="2800" b="1">
                <a:solidFill>
                  <a:srgbClr val="000000"/>
                </a:solidFill>
                <a:latin typeface="Times New Roman" panose="02020603050405020304" pitchFamily="18" charset="0"/>
                <a:cs typeface="Times New Roman" panose="02020603050405020304" pitchFamily="18" charset="0"/>
              </a:rPr>
              <a:t> </a:t>
            </a:r>
            <a:r>
              <a:rPr lang="en-US" sz="2800" b="1">
                <a:solidFill>
                  <a:srgbClr val="000066"/>
                </a:solidFill>
                <a:latin typeface="Times New Roman" panose="02020603050405020304" pitchFamily="18" charset="0"/>
                <a:cs typeface="Times New Roman" panose="02020603050405020304" pitchFamily="18" charset="0"/>
              </a:rPr>
              <a:t>Hình 25.1 vẽ đường biểu diễn sự thay đổi nhiệt độ theo thời gian khi nóng chảy của chất nào?</a:t>
            </a:r>
          </a:p>
          <a:p>
            <a:pPr algn="just" eaLnBrk="1" hangingPunct="1"/>
            <a:r>
              <a:rPr lang="en-US" sz="2800" b="1">
                <a:solidFill>
                  <a:srgbClr val="000066"/>
                </a:solidFill>
                <a:latin typeface="Times New Roman" panose="02020603050405020304" pitchFamily="18" charset="0"/>
                <a:cs typeface="Times New Roman" panose="02020603050405020304" pitchFamily="18" charset="0"/>
              </a:rPr>
              <a:t>Hãy mô tả sự thay đổi nhiệt độ và thể của chất đó khi nóng chảy?</a:t>
            </a:r>
          </a:p>
        </p:txBody>
      </p:sp>
      <p:sp>
        <p:nvSpPr>
          <p:cNvPr id="12294" name="Text Box 6"/>
          <p:cNvSpPr txBox="1">
            <a:spLocks noChangeArrowheads="1"/>
          </p:cNvSpPr>
          <p:nvPr/>
        </p:nvSpPr>
        <p:spPr bwMode="auto">
          <a:xfrm>
            <a:off x="0" y="45085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a:solidFill>
                  <a:srgbClr val="FF0000"/>
                </a:solidFill>
                <a:latin typeface="Times New Roman" panose="02020603050405020304" pitchFamily="18" charset="0"/>
                <a:cs typeface="Times New Roman" panose="02020603050405020304" pitchFamily="18" charset="0"/>
              </a:rPr>
              <a:t>     Nước đá. Từ phút 0 đến phút thứ 1 nhiệt độ của nước đá tăng dần từ -4</a:t>
            </a:r>
            <a:r>
              <a:rPr lang="en-US" sz="2800" b="1" baseline="30000">
                <a:solidFill>
                  <a:srgbClr val="FF0000"/>
                </a:solidFill>
                <a:latin typeface="Times New Roman" panose="02020603050405020304" pitchFamily="18" charset="0"/>
                <a:cs typeface="Times New Roman" panose="02020603050405020304" pitchFamily="18" charset="0"/>
              </a:rPr>
              <a:t>0</a:t>
            </a:r>
            <a:r>
              <a:rPr lang="en-US" sz="2800" b="1">
                <a:solidFill>
                  <a:srgbClr val="FF0000"/>
                </a:solidFill>
                <a:latin typeface="Times New Roman" panose="02020603050405020304" pitchFamily="18" charset="0"/>
                <a:cs typeface="Times New Roman" panose="02020603050405020304" pitchFamily="18" charset="0"/>
              </a:rPr>
              <a:t>C đến 0</a:t>
            </a:r>
            <a:r>
              <a:rPr lang="en-US" sz="2800" b="1" baseline="30000">
                <a:solidFill>
                  <a:srgbClr val="FF0000"/>
                </a:solidFill>
                <a:latin typeface="Times New Roman" panose="02020603050405020304" pitchFamily="18" charset="0"/>
                <a:cs typeface="Times New Roman" panose="02020603050405020304" pitchFamily="18" charset="0"/>
              </a:rPr>
              <a:t>0</a:t>
            </a:r>
            <a:r>
              <a:rPr lang="en-US" sz="2800" b="1">
                <a:solidFill>
                  <a:srgbClr val="FF0000"/>
                </a:solidFill>
                <a:latin typeface="Times New Roman" panose="02020603050405020304" pitchFamily="18" charset="0"/>
                <a:cs typeface="Times New Roman" panose="02020603050405020304" pitchFamily="18" charset="0"/>
              </a:rPr>
              <a:t>C. Từ phút thứ 1 đến phút thứ 4, nước đá nóng chảy , nhiệt độ không thay đổi. Từ phút thứ 4 đến phút thứ 7, nhiệt độ của nước đá tăng dần.   </a:t>
            </a:r>
          </a:p>
        </p:txBody>
      </p:sp>
      <p:sp>
        <p:nvSpPr>
          <p:cNvPr id="26629" name="Line 66"/>
          <p:cNvSpPr>
            <a:spLocks noChangeShapeType="1"/>
          </p:cNvSpPr>
          <p:nvPr/>
        </p:nvSpPr>
        <p:spPr bwMode="auto">
          <a:xfrm flipV="1">
            <a:off x="4391025" y="41275"/>
            <a:ext cx="0" cy="3505200"/>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0" name="Text Box 78"/>
          <p:cNvSpPr txBox="1">
            <a:spLocks noChangeArrowheads="1"/>
          </p:cNvSpPr>
          <p:nvPr/>
        </p:nvSpPr>
        <p:spPr bwMode="auto">
          <a:xfrm>
            <a:off x="3886200" y="269716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-2</a:t>
            </a:r>
          </a:p>
        </p:txBody>
      </p:sp>
      <p:sp>
        <p:nvSpPr>
          <p:cNvPr id="26631" name="Text Box 80"/>
          <p:cNvSpPr txBox="1">
            <a:spLocks noChangeArrowheads="1"/>
          </p:cNvSpPr>
          <p:nvPr/>
        </p:nvSpPr>
        <p:spPr bwMode="auto">
          <a:xfrm>
            <a:off x="3914775" y="31988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-4</a:t>
            </a:r>
          </a:p>
        </p:txBody>
      </p:sp>
      <p:grpSp>
        <p:nvGrpSpPr>
          <p:cNvPr id="2" name="Group 93"/>
          <p:cNvGrpSpPr>
            <a:grpSpLocks/>
          </p:cNvGrpSpPr>
          <p:nvPr/>
        </p:nvGrpSpPr>
        <p:grpSpPr bwMode="auto">
          <a:xfrm>
            <a:off x="4022725" y="152400"/>
            <a:ext cx="5318125" cy="4275138"/>
            <a:chOff x="2534" y="144"/>
            <a:chExt cx="3350" cy="2391"/>
          </a:xfrm>
        </p:grpSpPr>
        <p:sp>
          <p:nvSpPr>
            <p:cNvPr id="26633" name="Rectangle 42"/>
            <p:cNvSpPr>
              <a:spLocks noChangeArrowheads="1"/>
            </p:cNvSpPr>
            <p:nvPr/>
          </p:nvSpPr>
          <p:spPr bwMode="auto">
            <a:xfrm>
              <a:off x="4704" y="1910"/>
              <a:ext cx="3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34" name="Rectangle 41"/>
            <p:cNvSpPr>
              <a:spLocks noChangeArrowheads="1"/>
            </p:cNvSpPr>
            <p:nvPr/>
          </p:nvSpPr>
          <p:spPr bwMode="auto">
            <a:xfrm>
              <a:off x="4376" y="1910"/>
              <a:ext cx="3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35" name="Rectangle 40"/>
            <p:cNvSpPr>
              <a:spLocks noChangeArrowheads="1"/>
            </p:cNvSpPr>
            <p:nvPr/>
          </p:nvSpPr>
          <p:spPr bwMode="auto">
            <a:xfrm>
              <a:off x="4053" y="1910"/>
              <a:ext cx="3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36" name="Rectangle 39"/>
            <p:cNvSpPr>
              <a:spLocks noChangeArrowheads="1"/>
            </p:cNvSpPr>
            <p:nvPr/>
          </p:nvSpPr>
          <p:spPr bwMode="auto">
            <a:xfrm>
              <a:off x="3731" y="1910"/>
              <a:ext cx="32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37" name="Rectangle 38"/>
            <p:cNvSpPr>
              <a:spLocks noChangeArrowheads="1"/>
            </p:cNvSpPr>
            <p:nvPr/>
          </p:nvSpPr>
          <p:spPr bwMode="auto">
            <a:xfrm>
              <a:off x="3408" y="1910"/>
              <a:ext cx="3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38" name="Rectangle 37"/>
            <p:cNvSpPr>
              <a:spLocks noChangeArrowheads="1"/>
            </p:cNvSpPr>
            <p:nvPr/>
          </p:nvSpPr>
          <p:spPr bwMode="auto">
            <a:xfrm>
              <a:off x="3087" y="1910"/>
              <a:ext cx="32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39" name="Rectangle 36"/>
            <p:cNvSpPr>
              <a:spLocks noChangeArrowheads="1"/>
            </p:cNvSpPr>
            <p:nvPr/>
          </p:nvSpPr>
          <p:spPr bwMode="auto">
            <a:xfrm>
              <a:off x="2764" y="1910"/>
              <a:ext cx="3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0" name="Rectangle 35"/>
            <p:cNvSpPr>
              <a:spLocks noChangeArrowheads="1"/>
            </p:cNvSpPr>
            <p:nvPr/>
          </p:nvSpPr>
          <p:spPr bwMode="auto">
            <a:xfrm>
              <a:off x="4704" y="1584"/>
              <a:ext cx="3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1" name="Rectangle 34"/>
            <p:cNvSpPr>
              <a:spLocks noChangeArrowheads="1"/>
            </p:cNvSpPr>
            <p:nvPr/>
          </p:nvSpPr>
          <p:spPr bwMode="auto">
            <a:xfrm>
              <a:off x="4376" y="1584"/>
              <a:ext cx="32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2" name="Rectangle 33"/>
            <p:cNvSpPr>
              <a:spLocks noChangeArrowheads="1"/>
            </p:cNvSpPr>
            <p:nvPr/>
          </p:nvSpPr>
          <p:spPr bwMode="auto">
            <a:xfrm>
              <a:off x="4053" y="1584"/>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3" name="Rectangle 32"/>
            <p:cNvSpPr>
              <a:spLocks noChangeArrowheads="1"/>
            </p:cNvSpPr>
            <p:nvPr/>
          </p:nvSpPr>
          <p:spPr bwMode="auto">
            <a:xfrm>
              <a:off x="3731" y="1584"/>
              <a:ext cx="3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4" name="Rectangle 31"/>
            <p:cNvSpPr>
              <a:spLocks noChangeArrowheads="1"/>
            </p:cNvSpPr>
            <p:nvPr/>
          </p:nvSpPr>
          <p:spPr bwMode="auto">
            <a:xfrm>
              <a:off x="3408" y="1584"/>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5" name="Rectangle 30"/>
            <p:cNvSpPr>
              <a:spLocks noChangeArrowheads="1"/>
            </p:cNvSpPr>
            <p:nvPr/>
          </p:nvSpPr>
          <p:spPr bwMode="auto">
            <a:xfrm>
              <a:off x="3087" y="1584"/>
              <a:ext cx="32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6" name="Rectangle 29"/>
            <p:cNvSpPr>
              <a:spLocks noChangeArrowheads="1"/>
            </p:cNvSpPr>
            <p:nvPr/>
          </p:nvSpPr>
          <p:spPr bwMode="auto">
            <a:xfrm>
              <a:off x="2764" y="1584"/>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7" name="Rectangle 28"/>
            <p:cNvSpPr>
              <a:spLocks noChangeArrowheads="1"/>
            </p:cNvSpPr>
            <p:nvPr/>
          </p:nvSpPr>
          <p:spPr bwMode="auto">
            <a:xfrm>
              <a:off x="4704" y="1242"/>
              <a:ext cx="31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8" name="Rectangle 27"/>
            <p:cNvSpPr>
              <a:spLocks noChangeArrowheads="1"/>
            </p:cNvSpPr>
            <p:nvPr/>
          </p:nvSpPr>
          <p:spPr bwMode="auto">
            <a:xfrm>
              <a:off x="4376" y="1242"/>
              <a:ext cx="32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49" name="Rectangle 26"/>
            <p:cNvSpPr>
              <a:spLocks noChangeArrowheads="1"/>
            </p:cNvSpPr>
            <p:nvPr/>
          </p:nvSpPr>
          <p:spPr bwMode="auto">
            <a:xfrm>
              <a:off x="4053" y="1242"/>
              <a:ext cx="32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0" name="Rectangle 25"/>
            <p:cNvSpPr>
              <a:spLocks noChangeArrowheads="1"/>
            </p:cNvSpPr>
            <p:nvPr/>
          </p:nvSpPr>
          <p:spPr bwMode="auto">
            <a:xfrm>
              <a:off x="3731" y="1242"/>
              <a:ext cx="32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1" name="Rectangle 24"/>
            <p:cNvSpPr>
              <a:spLocks noChangeArrowheads="1"/>
            </p:cNvSpPr>
            <p:nvPr/>
          </p:nvSpPr>
          <p:spPr bwMode="auto">
            <a:xfrm>
              <a:off x="3408" y="1242"/>
              <a:ext cx="32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2" name="Rectangle 23"/>
            <p:cNvSpPr>
              <a:spLocks noChangeArrowheads="1"/>
            </p:cNvSpPr>
            <p:nvPr/>
          </p:nvSpPr>
          <p:spPr bwMode="auto">
            <a:xfrm>
              <a:off x="3087" y="1242"/>
              <a:ext cx="321"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3" name="Rectangle 22"/>
            <p:cNvSpPr>
              <a:spLocks noChangeArrowheads="1"/>
            </p:cNvSpPr>
            <p:nvPr/>
          </p:nvSpPr>
          <p:spPr bwMode="auto">
            <a:xfrm>
              <a:off x="2764" y="1242"/>
              <a:ext cx="32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4" name="Rectangle 21"/>
            <p:cNvSpPr>
              <a:spLocks noChangeArrowheads="1"/>
            </p:cNvSpPr>
            <p:nvPr/>
          </p:nvSpPr>
          <p:spPr bwMode="auto">
            <a:xfrm>
              <a:off x="4704" y="916"/>
              <a:ext cx="3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5" name="Rectangle 20"/>
            <p:cNvSpPr>
              <a:spLocks noChangeArrowheads="1"/>
            </p:cNvSpPr>
            <p:nvPr/>
          </p:nvSpPr>
          <p:spPr bwMode="auto">
            <a:xfrm>
              <a:off x="4376" y="916"/>
              <a:ext cx="32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6" name="Rectangle 19"/>
            <p:cNvSpPr>
              <a:spLocks noChangeArrowheads="1"/>
            </p:cNvSpPr>
            <p:nvPr/>
          </p:nvSpPr>
          <p:spPr bwMode="auto">
            <a:xfrm>
              <a:off x="4053" y="916"/>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7" name="Rectangle 18"/>
            <p:cNvSpPr>
              <a:spLocks noChangeArrowheads="1"/>
            </p:cNvSpPr>
            <p:nvPr/>
          </p:nvSpPr>
          <p:spPr bwMode="auto">
            <a:xfrm>
              <a:off x="3731" y="916"/>
              <a:ext cx="3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8" name="Rectangle 17"/>
            <p:cNvSpPr>
              <a:spLocks noChangeArrowheads="1"/>
            </p:cNvSpPr>
            <p:nvPr/>
          </p:nvSpPr>
          <p:spPr bwMode="auto">
            <a:xfrm>
              <a:off x="3408" y="916"/>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59" name="Rectangle 16"/>
            <p:cNvSpPr>
              <a:spLocks noChangeArrowheads="1"/>
            </p:cNvSpPr>
            <p:nvPr/>
          </p:nvSpPr>
          <p:spPr bwMode="auto">
            <a:xfrm>
              <a:off x="3087" y="916"/>
              <a:ext cx="32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0" name="Rectangle 15"/>
            <p:cNvSpPr>
              <a:spLocks noChangeArrowheads="1"/>
            </p:cNvSpPr>
            <p:nvPr/>
          </p:nvSpPr>
          <p:spPr bwMode="auto">
            <a:xfrm>
              <a:off x="2764" y="916"/>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1" name="Rectangle 14"/>
            <p:cNvSpPr>
              <a:spLocks noChangeArrowheads="1"/>
            </p:cNvSpPr>
            <p:nvPr/>
          </p:nvSpPr>
          <p:spPr bwMode="auto">
            <a:xfrm>
              <a:off x="4704" y="576"/>
              <a:ext cx="316"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2" name="Rectangle 13"/>
            <p:cNvSpPr>
              <a:spLocks noChangeArrowheads="1"/>
            </p:cNvSpPr>
            <p:nvPr/>
          </p:nvSpPr>
          <p:spPr bwMode="auto">
            <a:xfrm>
              <a:off x="4376" y="576"/>
              <a:ext cx="32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3" name="Rectangle 12"/>
            <p:cNvSpPr>
              <a:spLocks noChangeArrowheads="1"/>
            </p:cNvSpPr>
            <p:nvPr/>
          </p:nvSpPr>
          <p:spPr bwMode="auto">
            <a:xfrm>
              <a:off x="4053" y="576"/>
              <a:ext cx="32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4" name="Rectangle 11"/>
            <p:cNvSpPr>
              <a:spLocks noChangeArrowheads="1"/>
            </p:cNvSpPr>
            <p:nvPr/>
          </p:nvSpPr>
          <p:spPr bwMode="auto">
            <a:xfrm>
              <a:off x="3731" y="576"/>
              <a:ext cx="32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5" name="Rectangle 10"/>
            <p:cNvSpPr>
              <a:spLocks noChangeArrowheads="1"/>
            </p:cNvSpPr>
            <p:nvPr/>
          </p:nvSpPr>
          <p:spPr bwMode="auto">
            <a:xfrm>
              <a:off x="3408" y="576"/>
              <a:ext cx="32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6" name="Rectangle 9"/>
            <p:cNvSpPr>
              <a:spLocks noChangeArrowheads="1"/>
            </p:cNvSpPr>
            <p:nvPr/>
          </p:nvSpPr>
          <p:spPr bwMode="auto">
            <a:xfrm>
              <a:off x="3087" y="576"/>
              <a:ext cx="32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7" name="Rectangle 8"/>
            <p:cNvSpPr>
              <a:spLocks noChangeArrowheads="1"/>
            </p:cNvSpPr>
            <p:nvPr/>
          </p:nvSpPr>
          <p:spPr bwMode="auto">
            <a:xfrm>
              <a:off x="2764" y="576"/>
              <a:ext cx="32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26668" name="Line 43"/>
            <p:cNvSpPr>
              <a:spLocks noChangeShapeType="1"/>
            </p:cNvSpPr>
            <p:nvPr/>
          </p:nvSpPr>
          <p:spPr bwMode="auto">
            <a:xfrm>
              <a:off x="2764" y="576"/>
              <a:ext cx="225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9" name="Line 44"/>
            <p:cNvSpPr>
              <a:spLocks noChangeShapeType="1"/>
            </p:cNvSpPr>
            <p:nvPr/>
          </p:nvSpPr>
          <p:spPr bwMode="auto">
            <a:xfrm>
              <a:off x="2764" y="916"/>
              <a:ext cx="22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0" name="Line 45"/>
            <p:cNvSpPr>
              <a:spLocks noChangeShapeType="1"/>
            </p:cNvSpPr>
            <p:nvPr/>
          </p:nvSpPr>
          <p:spPr bwMode="auto">
            <a:xfrm>
              <a:off x="2764" y="1242"/>
              <a:ext cx="22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1" name="Line 46"/>
            <p:cNvSpPr>
              <a:spLocks noChangeShapeType="1"/>
            </p:cNvSpPr>
            <p:nvPr/>
          </p:nvSpPr>
          <p:spPr bwMode="auto">
            <a:xfrm>
              <a:off x="2764" y="1584"/>
              <a:ext cx="22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2" name="Line 47"/>
            <p:cNvSpPr>
              <a:spLocks noChangeShapeType="1"/>
            </p:cNvSpPr>
            <p:nvPr/>
          </p:nvSpPr>
          <p:spPr bwMode="auto">
            <a:xfrm>
              <a:off x="2764" y="1910"/>
              <a:ext cx="22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3" name="Line 48"/>
            <p:cNvSpPr>
              <a:spLocks noChangeShapeType="1"/>
            </p:cNvSpPr>
            <p:nvPr/>
          </p:nvSpPr>
          <p:spPr bwMode="auto">
            <a:xfrm>
              <a:off x="2764" y="2256"/>
              <a:ext cx="225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4" name="Line 49"/>
            <p:cNvSpPr>
              <a:spLocks noChangeShapeType="1"/>
            </p:cNvSpPr>
            <p:nvPr/>
          </p:nvSpPr>
          <p:spPr bwMode="auto">
            <a:xfrm>
              <a:off x="2764" y="576"/>
              <a:ext cx="0" cy="168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5" name="Line 50"/>
            <p:cNvSpPr>
              <a:spLocks noChangeShapeType="1"/>
            </p:cNvSpPr>
            <p:nvPr/>
          </p:nvSpPr>
          <p:spPr bwMode="auto">
            <a:xfrm>
              <a:off x="3087"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6" name="Line 51"/>
            <p:cNvSpPr>
              <a:spLocks noChangeShapeType="1"/>
            </p:cNvSpPr>
            <p:nvPr/>
          </p:nvSpPr>
          <p:spPr bwMode="auto">
            <a:xfrm>
              <a:off x="3408"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7" name="Line 52"/>
            <p:cNvSpPr>
              <a:spLocks noChangeShapeType="1"/>
            </p:cNvSpPr>
            <p:nvPr/>
          </p:nvSpPr>
          <p:spPr bwMode="auto">
            <a:xfrm>
              <a:off x="3731"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8" name="Line 53"/>
            <p:cNvSpPr>
              <a:spLocks noChangeShapeType="1"/>
            </p:cNvSpPr>
            <p:nvPr/>
          </p:nvSpPr>
          <p:spPr bwMode="auto">
            <a:xfrm>
              <a:off x="4053"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9" name="Line 54"/>
            <p:cNvSpPr>
              <a:spLocks noChangeShapeType="1"/>
            </p:cNvSpPr>
            <p:nvPr/>
          </p:nvSpPr>
          <p:spPr bwMode="auto">
            <a:xfrm>
              <a:off x="4376"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0" name="Line 55"/>
            <p:cNvSpPr>
              <a:spLocks noChangeShapeType="1"/>
            </p:cNvSpPr>
            <p:nvPr/>
          </p:nvSpPr>
          <p:spPr bwMode="auto">
            <a:xfrm>
              <a:off x="4704"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1" name="Line 56"/>
            <p:cNvSpPr>
              <a:spLocks noChangeShapeType="1"/>
            </p:cNvSpPr>
            <p:nvPr/>
          </p:nvSpPr>
          <p:spPr bwMode="auto">
            <a:xfrm>
              <a:off x="5020" y="576"/>
              <a:ext cx="0" cy="168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2" name="Line 67"/>
            <p:cNvSpPr>
              <a:spLocks noChangeShapeType="1"/>
            </p:cNvSpPr>
            <p:nvPr/>
          </p:nvSpPr>
          <p:spPr bwMode="auto">
            <a:xfrm>
              <a:off x="2756" y="2266"/>
              <a:ext cx="2688" cy="0"/>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83" name="Line 69"/>
            <p:cNvSpPr>
              <a:spLocks noChangeShapeType="1"/>
            </p:cNvSpPr>
            <p:nvPr/>
          </p:nvSpPr>
          <p:spPr bwMode="auto">
            <a:xfrm flipV="1">
              <a:off x="2772" y="1584"/>
              <a:ext cx="318" cy="634"/>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4" name="Line 71"/>
            <p:cNvSpPr>
              <a:spLocks noChangeShapeType="1"/>
            </p:cNvSpPr>
            <p:nvPr/>
          </p:nvSpPr>
          <p:spPr bwMode="auto">
            <a:xfrm>
              <a:off x="3078" y="1584"/>
              <a:ext cx="9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5" name="Line 72"/>
            <p:cNvSpPr>
              <a:spLocks noChangeShapeType="1"/>
            </p:cNvSpPr>
            <p:nvPr/>
          </p:nvSpPr>
          <p:spPr bwMode="auto">
            <a:xfrm flipV="1">
              <a:off x="4060" y="576"/>
              <a:ext cx="960" cy="1008"/>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6" name="Text Box 73"/>
            <p:cNvSpPr txBox="1">
              <a:spLocks noChangeArrowheads="1"/>
            </p:cNvSpPr>
            <p:nvPr/>
          </p:nvSpPr>
          <p:spPr bwMode="auto">
            <a:xfrm>
              <a:off x="2672" y="216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0</a:t>
              </a:r>
            </a:p>
          </p:txBody>
        </p:sp>
        <p:sp>
          <p:nvSpPr>
            <p:cNvPr id="26687" name="Text Box 74"/>
            <p:cNvSpPr txBox="1">
              <a:spLocks noChangeArrowheads="1"/>
            </p:cNvSpPr>
            <p:nvPr/>
          </p:nvSpPr>
          <p:spPr bwMode="auto">
            <a:xfrm>
              <a:off x="2546" y="366"/>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6</a:t>
              </a:r>
            </a:p>
          </p:txBody>
        </p:sp>
        <p:sp>
          <p:nvSpPr>
            <p:cNvPr id="26688" name="Text Box 75"/>
            <p:cNvSpPr txBox="1">
              <a:spLocks noChangeArrowheads="1"/>
            </p:cNvSpPr>
            <p:nvPr/>
          </p:nvSpPr>
          <p:spPr bwMode="auto">
            <a:xfrm>
              <a:off x="2562" y="729"/>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4</a:t>
              </a:r>
            </a:p>
          </p:txBody>
        </p:sp>
        <p:sp>
          <p:nvSpPr>
            <p:cNvPr id="26689" name="Text Box 76"/>
            <p:cNvSpPr txBox="1">
              <a:spLocks noChangeArrowheads="1"/>
            </p:cNvSpPr>
            <p:nvPr/>
          </p:nvSpPr>
          <p:spPr bwMode="auto">
            <a:xfrm>
              <a:off x="2554" y="139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0</a:t>
              </a:r>
            </a:p>
          </p:txBody>
        </p:sp>
        <p:sp>
          <p:nvSpPr>
            <p:cNvPr id="26690" name="Text Box 77"/>
            <p:cNvSpPr txBox="1">
              <a:spLocks noChangeArrowheads="1"/>
            </p:cNvSpPr>
            <p:nvPr/>
          </p:nvSpPr>
          <p:spPr bwMode="auto">
            <a:xfrm>
              <a:off x="2534" y="1027"/>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2</a:t>
              </a:r>
            </a:p>
          </p:txBody>
        </p:sp>
        <p:sp>
          <p:nvSpPr>
            <p:cNvPr id="26691" name="Text Box 81"/>
            <p:cNvSpPr txBox="1">
              <a:spLocks noChangeArrowheads="1"/>
            </p:cNvSpPr>
            <p:nvPr/>
          </p:nvSpPr>
          <p:spPr bwMode="auto">
            <a:xfrm>
              <a:off x="2966" y="217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1</a:t>
              </a:r>
            </a:p>
          </p:txBody>
        </p:sp>
        <p:sp>
          <p:nvSpPr>
            <p:cNvPr id="26692" name="Text Box 82"/>
            <p:cNvSpPr txBox="1">
              <a:spLocks noChangeArrowheads="1"/>
            </p:cNvSpPr>
            <p:nvPr/>
          </p:nvSpPr>
          <p:spPr bwMode="auto">
            <a:xfrm>
              <a:off x="3292" y="216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2</a:t>
              </a:r>
            </a:p>
          </p:txBody>
        </p:sp>
        <p:sp>
          <p:nvSpPr>
            <p:cNvPr id="26693" name="Text Box 83"/>
            <p:cNvSpPr txBox="1">
              <a:spLocks noChangeArrowheads="1"/>
            </p:cNvSpPr>
            <p:nvPr/>
          </p:nvSpPr>
          <p:spPr bwMode="auto">
            <a:xfrm>
              <a:off x="3610" y="216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3</a:t>
              </a:r>
            </a:p>
          </p:txBody>
        </p:sp>
        <p:sp>
          <p:nvSpPr>
            <p:cNvPr id="26694" name="Text Box 84"/>
            <p:cNvSpPr txBox="1">
              <a:spLocks noChangeArrowheads="1"/>
            </p:cNvSpPr>
            <p:nvPr/>
          </p:nvSpPr>
          <p:spPr bwMode="auto">
            <a:xfrm>
              <a:off x="3916" y="216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4</a:t>
              </a:r>
            </a:p>
          </p:txBody>
        </p:sp>
        <p:sp>
          <p:nvSpPr>
            <p:cNvPr id="26695" name="Text Box 85"/>
            <p:cNvSpPr txBox="1">
              <a:spLocks noChangeArrowheads="1"/>
            </p:cNvSpPr>
            <p:nvPr/>
          </p:nvSpPr>
          <p:spPr bwMode="auto">
            <a:xfrm>
              <a:off x="4250" y="2158"/>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5</a:t>
              </a:r>
            </a:p>
          </p:txBody>
        </p:sp>
        <p:sp>
          <p:nvSpPr>
            <p:cNvPr id="26696" name="Text Box 86"/>
            <p:cNvSpPr txBox="1">
              <a:spLocks noChangeArrowheads="1"/>
            </p:cNvSpPr>
            <p:nvPr/>
          </p:nvSpPr>
          <p:spPr bwMode="auto">
            <a:xfrm>
              <a:off x="4574" y="215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6</a:t>
              </a:r>
            </a:p>
          </p:txBody>
        </p:sp>
        <p:sp>
          <p:nvSpPr>
            <p:cNvPr id="26697" name="Text Box 87"/>
            <p:cNvSpPr txBox="1">
              <a:spLocks noChangeArrowheads="1"/>
            </p:cNvSpPr>
            <p:nvPr/>
          </p:nvSpPr>
          <p:spPr bwMode="auto">
            <a:xfrm>
              <a:off x="4906" y="216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7</a:t>
              </a:r>
            </a:p>
          </p:txBody>
        </p:sp>
        <p:sp>
          <p:nvSpPr>
            <p:cNvPr id="26698" name="Text Box 88"/>
            <p:cNvSpPr txBox="1">
              <a:spLocks noChangeArrowheads="1"/>
            </p:cNvSpPr>
            <p:nvPr/>
          </p:nvSpPr>
          <p:spPr bwMode="auto">
            <a:xfrm>
              <a:off x="2812" y="144"/>
              <a:ext cx="163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rgbClr val="000000"/>
                  </a:solidFill>
                  <a:latin typeface="Times New Roman" panose="02020603050405020304" pitchFamily="18" charset="0"/>
                  <a:cs typeface="Times New Roman" panose="02020603050405020304" pitchFamily="18" charset="0"/>
                </a:rPr>
                <a:t>Nhiệt độ (</a:t>
              </a:r>
              <a:r>
                <a:rPr lang="en-US" sz="2800" b="1" baseline="30000">
                  <a:solidFill>
                    <a:srgbClr val="000000"/>
                  </a:solidFill>
                  <a:latin typeface="Times New Roman" panose="02020603050405020304" pitchFamily="18" charset="0"/>
                  <a:cs typeface="Times New Roman" panose="02020603050405020304" pitchFamily="18" charset="0"/>
                </a:rPr>
                <a:t>0</a:t>
              </a:r>
              <a:r>
                <a:rPr lang="en-US" sz="2800" b="1">
                  <a:solidFill>
                    <a:srgbClr val="000000"/>
                  </a:solidFill>
                  <a:latin typeface="Times New Roman" panose="02020603050405020304" pitchFamily="18" charset="0"/>
                  <a:cs typeface="Times New Roman" panose="02020603050405020304" pitchFamily="18" charset="0"/>
                </a:rPr>
                <a:t>C)</a:t>
              </a:r>
            </a:p>
          </p:txBody>
        </p:sp>
        <p:sp>
          <p:nvSpPr>
            <p:cNvPr id="26699" name="Text Box 89"/>
            <p:cNvSpPr txBox="1">
              <a:spLocks noChangeArrowheads="1"/>
            </p:cNvSpPr>
            <p:nvPr/>
          </p:nvSpPr>
          <p:spPr bwMode="auto">
            <a:xfrm>
              <a:off x="4992" y="1584"/>
              <a:ext cx="76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rgbClr val="000000"/>
                  </a:solidFill>
                  <a:latin typeface="Times New Roman" panose="02020603050405020304" pitchFamily="18" charset="0"/>
                  <a:cs typeface="Times New Roman" panose="02020603050405020304" pitchFamily="18" charset="0"/>
                </a:rPr>
                <a:t>Thời gian</a:t>
              </a:r>
            </a:p>
          </p:txBody>
        </p:sp>
        <p:sp>
          <p:nvSpPr>
            <p:cNvPr id="26700" name="Text Box 90"/>
            <p:cNvSpPr txBox="1">
              <a:spLocks noChangeArrowheads="1"/>
            </p:cNvSpPr>
            <p:nvPr/>
          </p:nvSpPr>
          <p:spPr bwMode="auto">
            <a:xfrm>
              <a:off x="5020" y="2208"/>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a:solidFill>
                    <a:srgbClr val="000000"/>
                  </a:solidFill>
                  <a:latin typeface="Times New Roman" panose="02020603050405020304" pitchFamily="18" charset="0"/>
                  <a:cs typeface="Times New Roman" panose="02020603050405020304" pitchFamily="18" charset="0"/>
                </a:rPr>
                <a:t>(phút)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2"/>
                                        </p:tgtEl>
                                        <p:attrNameLst>
                                          <p:attrName>ppt_y</p:attrName>
                                        </p:attrNameLst>
                                      </p:cBhvr>
                                      <p:tavLst>
                                        <p:tav tm="0">
                                          <p:val>
                                            <p:strVal val="#ppt_y"/>
                                          </p:val>
                                        </p:tav>
                                        <p:tav tm="100000">
                                          <p:val>
                                            <p:strVal val="#ppt_y"/>
                                          </p:val>
                                        </p:tav>
                                      </p:tavLst>
                                    </p:anim>
                                    <p:anim calcmode="lin" valueType="num">
                                      <p:cBhvr>
                                        <p:cTn id="9" dur="500" fill="hold"/>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2293"/>
                                        </p:tgtEl>
                                        <p:attrNameLst>
                                          <p:attrName>style.visibility</p:attrName>
                                        </p:attrNameLst>
                                      </p:cBhvr>
                                      <p:to>
                                        <p:strVal val="visible"/>
                                      </p:to>
                                    </p:set>
                                    <p:anim calcmode="lin" valueType="num">
                                      <p:cBhvr>
                                        <p:cTn id="22" dur="500" fill="hold"/>
                                        <p:tgtEl>
                                          <p:spTgt spid="1229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2293"/>
                                        </p:tgtEl>
                                        <p:attrNameLst>
                                          <p:attrName>ppt_y</p:attrName>
                                        </p:attrNameLst>
                                      </p:cBhvr>
                                      <p:tavLst>
                                        <p:tav tm="0">
                                          <p:val>
                                            <p:strVal val="#ppt_y"/>
                                          </p:val>
                                        </p:tav>
                                        <p:tav tm="100000">
                                          <p:val>
                                            <p:strVal val="#ppt_y"/>
                                          </p:val>
                                        </p:tav>
                                      </p:tavLst>
                                    </p:anim>
                                    <p:anim calcmode="lin" valueType="num">
                                      <p:cBhvr>
                                        <p:cTn id="24" dur="500" fill="hold"/>
                                        <p:tgtEl>
                                          <p:spTgt spid="1229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229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229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2294"/>
                                        </p:tgtEl>
                                        <p:attrNameLst>
                                          <p:attrName>style.visibility</p:attrName>
                                        </p:attrNameLst>
                                      </p:cBhvr>
                                      <p:to>
                                        <p:strVal val="visible"/>
                                      </p:to>
                                    </p:set>
                                    <p:anim calcmode="lin" valueType="num">
                                      <p:cBhvr>
                                        <p:cTn id="31" dur="500" fill="hold"/>
                                        <p:tgtEl>
                                          <p:spTgt spid="1229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2294"/>
                                        </p:tgtEl>
                                        <p:attrNameLst>
                                          <p:attrName>ppt_y</p:attrName>
                                        </p:attrNameLst>
                                      </p:cBhvr>
                                      <p:tavLst>
                                        <p:tav tm="0">
                                          <p:val>
                                            <p:strVal val="#ppt_y"/>
                                          </p:val>
                                        </p:tav>
                                        <p:tav tm="100000">
                                          <p:val>
                                            <p:strVal val="#ppt_y"/>
                                          </p:val>
                                        </p:tav>
                                      </p:tavLst>
                                    </p:anim>
                                    <p:anim calcmode="lin" valueType="num">
                                      <p:cBhvr>
                                        <p:cTn id="33" dur="500" fill="hold"/>
                                        <p:tgtEl>
                                          <p:spTgt spid="1229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229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229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1" presetClass="entr" presetSubtype="0" fill="hold" grpId="1" nodeType="clickEffect">
                                  <p:stCondLst>
                                    <p:cond delay="0"/>
                                  </p:stCondLst>
                                  <p:iterate type="lt">
                                    <p:tmPct val="10000"/>
                                  </p:iterate>
                                  <p:childTnLst>
                                    <p:set>
                                      <p:cBhvr>
                                        <p:cTn id="39" dur="1" fill="hold">
                                          <p:stCondLst>
                                            <p:cond delay="0"/>
                                          </p:stCondLst>
                                        </p:cTn>
                                        <p:tgtEl>
                                          <p:spTgt spid="12294"/>
                                        </p:tgtEl>
                                        <p:attrNameLst>
                                          <p:attrName>style.visibility</p:attrName>
                                        </p:attrNameLst>
                                      </p:cBhvr>
                                      <p:to>
                                        <p:strVal val="visible"/>
                                      </p:to>
                                    </p:set>
                                    <p:anim calcmode="lin" valueType="num">
                                      <p:cBhvr>
                                        <p:cTn id="40" dur="500" fill="hold"/>
                                        <p:tgtEl>
                                          <p:spTgt spid="1229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2294"/>
                                        </p:tgtEl>
                                        <p:attrNameLst>
                                          <p:attrName>ppt_y</p:attrName>
                                        </p:attrNameLst>
                                      </p:cBhvr>
                                      <p:tavLst>
                                        <p:tav tm="0">
                                          <p:val>
                                            <p:strVal val="#ppt_y"/>
                                          </p:val>
                                        </p:tav>
                                        <p:tav tm="100000">
                                          <p:val>
                                            <p:strVal val="#ppt_y"/>
                                          </p:val>
                                        </p:tav>
                                      </p:tavLst>
                                    </p:anim>
                                    <p:anim calcmode="lin" valueType="num">
                                      <p:cBhvr>
                                        <p:cTn id="42" dur="500" fill="hold"/>
                                        <p:tgtEl>
                                          <p:spTgt spid="1229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229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Umweltverschnutzung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checkerboard(across)">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152400" y="-46038"/>
            <a:ext cx="381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a:solidFill>
                  <a:srgbClr val="FF0000"/>
                </a:solidFill>
                <a:latin typeface="Times New Roman" panose="02020603050405020304" pitchFamily="18" charset="0"/>
                <a:cs typeface="Times New Roman" panose="02020603050405020304" pitchFamily="18" charset="0"/>
              </a:rPr>
              <a:t>III. </a:t>
            </a:r>
            <a:r>
              <a:rPr lang="en-US" sz="3200" b="1" u="sng">
                <a:solidFill>
                  <a:srgbClr val="FF0000"/>
                </a:solidFill>
                <a:latin typeface="Times New Roman" panose="02020603050405020304" pitchFamily="18" charset="0"/>
                <a:cs typeface="Times New Roman" panose="02020603050405020304" pitchFamily="18" charset="0"/>
              </a:rPr>
              <a:t>VẬN DỤNG:</a:t>
            </a:r>
          </a:p>
        </p:txBody>
      </p:sp>
      <p:sp>
        <p:nvSpPr>
          <p:cNvPr id="12293" name="Text Box 5"/>
          <p:cNvSpPr txBox="1">
            <a:spLocks noChangeArrowheads="1"/>
          </p:cNvSpPr>
          <p:nvPr/>
        </p:nvSpPr>
        <p:spPr bwMode="auto">
          <a:xfrm>
            <a:off x="0" y="381000"/>
            <a:ext cx="403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i="1">
                <a:solidFill>
                  <a:srgbClr val="FF0000"/>
                </a:solidFill>
                <a:latin typeface="Times New Roman" panose="02020603050405020304" pitchFamily="18" charset="0"/>
                <a:cs typeface="Times New Roman" panose="02020603050405020304" pitchFamily="18" charset="0"/>
              </a:rPr>
              <a:t>C5:</a:t>
            </a:r>
            <a:r>
              <a:rPr lang="en-US" sz="2800" b="1">
                <a:solidFill>
                  <a:srgbClr val="000000"/>
                </a:solidFill>
                <a:latin typeface="Times New Roman" panose="02020603050405020304" pitchFamily="18" charset="0"/>
                <a:cs typeface="Times New Roman" panose="02020603050405020304" pitchFamily="18" charset="0"/>
              </a:rPr>
              <a:t> </a:t>
            </a:r>
            <a:r>
              <a:rPr lang="en-US" sz="2800" b="1">
                <a:solidFill>
                  <a:srgbClr val="000066"/>
                </a:solidFill>
                <a:latin typeface="Times New Roman" panose="02020603050405020304" pitchFamily="18" charset="0"/>
                <a:cs typeface="Times New Roman" panose="02020603050405020304" pitchFamily="18" charset="0"/>
              </a:rPr>
              <a:t>Hình 25.1 vẽ đường biểu diễn sự thay đổi nhiệt độ theo thời gian khi nóng chảy của chất nào?</a:t>
            </a:r>
          </a:p>
          <a:p>
            <a:pPr algn="just" eaLnBrk="1" hangingPunct="1"/>
            <a:r>
              <a:rPr lang="en-US" sz="2800" b="1">
                <a:solidFill>
                  <a:srgbClr val="000066"/>
                </a:solidFill>
                <a:latin typeface="Times New Roman" panose="02020603050405020304" pitchFamily="18" charset="0"/>
                <a:cs typeface="Times New Roman" panose="02020603050405020304" pitchFamily="18" charset="0"/>
              </a:rPr>
              <a:t>Hãy mô tả sự thay đổi nhiệt độ và thể của chất đó khi nóng chảy?</a:t>
            </a:r>
          </a:p>
        </p:txBody>
      </p:sp>
      <p:sp>
        <p:nvSpPr>
          <p:cNvPr id="12294" name="Text Box 6"/>
          <p:cNvSpPr txBox="1">
            <a:spLocks noChangeArrowheads="1"/>
          </p:cNvSpPr>
          <p:nvPr/>
        </p:nvSpPr>
        <p:spPr bwMode="auto">
          <a:xfrm>
            <a:off x="0" y="45085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a:solidFill>
                  <a:srgbClr val="FF0000"/>
                </a:solidFill>
                <a:latin typeface="Times New Roman" panose="02020603050405020304" pitchFamily="18" charset="0"/>
                <a:cs typeface="Times New Roman" panose="02020603050405020304" pitchFamily="18" charset="0"/>
              </a:rPr>
              <a:t>     Nước đá. Từ phút 0 đến phút thứ 1 nhiệt độ của nước đá tăng dần từ -4</a:t>
            </a:r>
            <a:r>
              <a:rPr lang="en-US" sz="2800" b="1" baseline="30000">
                <a:solidFill>
                  <a:srgbClr val="FF0000"/>
                </a:solidFill>
                <a:latin typeface="Times New Roman" panose="02020603050405020304" pitchFamily="18" charset="0"/>
                <a:cs typeface="Times New Roman" panose="02020603050405020304" pitchFamily="18" charset="0"/>
              </a:rPr>
              <a:t>0</a:t>
            </a:r>
            <a:r>
              <a:rPr lang="en-US" sz="2800" b="1">
                <a:solidFill>
                  <a:srgbClr val="FF0000"/>
                </a:solidFill>
                <a:latin typeface="Times New Roman" panose="02020603050405020304" pitchFamily="18" charset="0"/>
                <a:cs typeface="Times New Roman" panose="02020603050405020304" pitchFamily="18" charset="0"/>
              </a:rPr>
              <a:t>C đến 0</a:t>
            </a:r>
            <a:r>
              <a:rPr lang="en-US" sz="2800" b="1" baseline="30000">
                <a:solidFill>
                  <a:srgbClr val="FF0000"/>
                </a:solidFill>
                <a:latin typeface="Times New Roman" panose="02020603050405020304" pitchFamily="18" charset="0"/>
                <a:cs typeface="Times New Roman" panose="02020603050405020304" pitchFamily="18" charset="0"/>
              </a:rPr>
              <a:t>0</a:t>
            </a:r>
            <a:r>
              <a:rPr lang="en-US" sz="2800" b="1">
                <a:solidFill>
                  <a:srgbClr val="FF0000"/>
                </a:solidFill>
                <a:latin typeface="Times New Roman" panose="02020603050405020304" pitchFamily="18" charset="0"/>
                <a:cs typeface="Times New Roman" panose="02020603050405020304" pitchFamily="18" charset="0"/>
              </a:rPr>
              <a:t>C. Từ phút thứ 1 đến phút thứ 4, nước đá nóng chảy , nhiệt độ không thay đổi. Từ phút thứ 4 đến phút thứ 7, nhiệt độ của nước đá tăng dần.   </a:t>
            </a:r>
          </a:p>
        </p:txBody>
      </p:sp>
      <p:sp>
        <p:nvSpPr>
          <p:cNvPr id="46085" name="Line 66"/>
          <p:cNvSpPr>
            <a:spLocks noChangeShapeType="1"/>
          </p:cNvSpPr>
          <p:nvPr/>
        </p:nvSpPr>
        <p:spPr bwMode="auto">
          <a:xfrm flipV="1">
            <a:off x="4391025" y="41275"/>
            <a:ext cx="0" cy="3505200"/>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6" name="Text Box 78"/>
          <p:cNvSpPr txBox="1">
            <a:spLocks noChangeArrowheads="1"/>
          </p:cNvSpPr>
          <p:nvPr/>
        </p:nvSpPr>
        <p:spPr bwMode="auto">
          <a:xfrm>
            <a:off x="3886200" y="269716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-2</a:t>
            </a:r>
          </a:p>
        </p:txBody>
      </p:sp>
      <p:sp>
        <p:nvSpPr>
          <p:cNvPr id="46087" name="Text Box 80"/>
          <p:cNvSpPr txBox="1">
            <a:spLocks noChangeArrowheads="1"/>
          </p:cNvSpPr>
          <p:nvPr/>
        </p:nvSpPr>
        <p:spPr bwMode="auto">
          <a:xfrm>
            <a:off x="3914775" y="31988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-4</a:t>
            </a:r>
          </a:p>
        </p:txBody>
      </p:sp>
      <p:grpSp>
        <p:nvGrpSpPr>
          <p:cNvPr id="2" name="Group 93"/>
          <p:cNvGrpSpPr>
            <a:grpSpLocks/>
          </p:cNvGrpSpPr>
          <p:nvPr/>
        </p:nvGrpSpPr>
        <p:grpSpPr bwMode="auto">
          <a:xfrm>
            <a:off x="4022725" y="152400"/>
            <a:ext cx="5318125" cy="4275138"/>
            <a:chOff x="2534" y="144"/>
            <a:chExt cx="3350" cy="2391"/>
          </a:xfrm>
        </p:grpSpPr>
        <p:sp>
          <p:nvSpPr>
            <p:cNvPr id="46089" name="Rectangle 42"/>
            <p:cNvSpPr>
              <a:spLocks noChangeArrowheads="1"/>
            </p:cNvSpPr>
            <p:nvPr/>
          </p:nvSpPr>
          <p:spPr bwMode="auto">
            <a:xfrm>
              <a:off x="4704" y="1910"/>
              <a:ext cx="3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0" name="Rectangle 41"/>
            <p:cNvSpPr>
              <a:spLocks noChangeArrowheads="1"/>
            </p:cNvSpPr>
            <p:nvPr/>
          </p:nvSpPr>
          <p:spPr bwMode="auto">
            <a:xfrm>
              <a:off x="4376" y="1910"/>
              <a:ext cx="32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1" name="Rectangle 40"/>
            <p:cNvSpPr>
              <a:spLocks noChangeArrowheads="1"/>
            </p:cNvSpPr>
            <p:nvPr/>
          </p:nvSpPr>
          <p:spPr bwMode="auto">
            <a:xfrm>
              <a:off x="4053" y="1910"/>
              <a:ext cx="3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2" name="Rectangle 39"/>
            <p:cNvSpPr>
              <a:spLocks noChangeArrowheads="1"/>
            </p:cNvSpPr>
            <p:nvPr/>
          </p:nvSpPr>
          <p:spPr bwMode="auto">
            <a:xfrm>
              <a:off x="3731" y="1910"/>
              <a:ext cx="32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3" name="Rectangle 38"/>
            <p:cNvSpPr>
              <a:spLocks noChangeArrowheads="1"/>
            </p:cNvSpPr>
            <p:nvPr/>
          </p:nvSpPr>
          <p:spPr bwMode="auto">
            <a:xfrm>
              <a:off x="3408" y="1910"/>
              <a:ext cx="3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4" name="Rectangle 37"/>
            <p:cNvSpPr>
              <a:spLocks noChangeArrowheads="1"/>
            </p:cNvSpPr>
            <p:nvPr/>
          </p:nvSpPr>
          <p:spPr bwMode="auto">
            <a:xfrm>
              <a:off x="3087" y="1910"/>
              <a:ext cx="32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5" name="Rectangle 36"/>
            <p:cNvSpPr>
              <a:spLocks noChangeArrowheads="1"/>
            </p:cNvSpPr>
            <p:nvPr/>
          </p:nvSpPr>
          <p:spPr bwMode="auto">
            <a:xfrm>
              <a:off x="2764" y="1910"/>
              <a:ext cx="3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6" name="Rectangle 35"/>
            <p:cNvSpPr>
              <a:spLocks noChangeArrowheads="1"/>
            </p:cNvSpPr>
            <p:nvPr/>
          </p:nvSpPr>
          <p:spPr bwMode="auto">
            <a:xfrm>
              <a:off x="4704" y="1584"/>
              <a:ext cx="3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7" name="Rectangle 34"/>
            <p:cNvSpPr>
              <a:spLocks noChangeArrowheads="1"/>
            </p:cNvSpPr>
            <p:nvPr/>
          </p:nvSpPr>
          <p:spPr bwMode="auto">
            <a:xfrm>
              <a:off x="4376" y="1584"/>
              <a:ext cx="32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8" name="Rectangle 33"/>
            <p:cNvSpPr>
              <a:spLocks noChangeArrowheads="1"/>
            </p:cNvSpPr>
            <p:nvPr/>
          </p:nvSpPr>
          <p:spPr bwMode="auto">
            <a:xfrm>
              <a:off x="4053" y="1584"/>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099" name="Rectangle 32"/>
            <p:cNvSpPr>
              <a:spLocks noChangeArrowheads="1"/>
            </p:cNvSpPr>
            <p:nvPr/>
          </p:nvSpPr>
          <p:spPr bwMode="auto">
            <a:xfrm>
              <a:off x="3731" y="1584"/>
              <a:ext cx="3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0" name="Rectangle 31"/>
            <p:cNvSpPr>
              <a:spLocks noChangeArrowheads="1"/>
            </p:cNvSpPr>
            <p:nvPr/>
          </p:nvSpPr>
          <p:spPr bwMode="auto">
            <a:xfrm>
              <a:off x="3408" y="1584"/>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1" name="Rectangle 30"/>
            <p:cNvSpPr>
              <a:spLocks noChangeArrowheads="1"/>
            </p:cNvSpPr>
            <p:nvPr/>
          </p:nvSpPr>
          <p:spPr bwMode="auto">
            <a:xfrm>
              <a:off x="3087" y="1584"/>
              <a:ext cx="32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2" name="Rectangle 29"/>
            <p:cNvSpPr>
              <a:spLocks noChangeArrowheads="1"/>
            </p:cNvSpPr>
            <p:nvPr/>
          </p:nvSpPr>
          <p:spPr bwMode="auto">
            <a:xfrm>
              <a:off x="2764" y="1584"/>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3" name="Rectangle 28"/>
            <p:cNvSpPr>
              <a:spLocks noChangeArrowheads="1"/>
            </p:cNvSpPr>
            <p:nvPr/>
          </p:nvSpPr>
          <p:spPr bwMode="auto">
            <a:xfrm>
              <a:off x="4704" y="1242"/>
              <a:ext cx="316"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4" name="Rectangle 27"/>
            <p:cNvSpPr>
              <a:spLocks noChangeArrowheads="1"/>
            </p:cNvSpPr>
            <p:nvPr/>
          </p:nvSpPr>
          <p:spPr bwMode="auto">
            <a:xfrm>
              <a:off x="4376" y="1242"/>
              <a:ext cx="32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5" name="Rectangle 26"/>
            <p:cNvSpPr>
              <a:spLocks noChangeArrowheads="1"/>
            </p:cNvSpPr>
            <p:nvPr/>
          </p:nvSpPr>
          <p:spPr bwMode="auto">
            <a:xfrm>
              <a:off x="4053" y="1242"/>
              <a:ext cx="32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6" name="Rectangle 25"/>
            <p:cNvSpPr>
              <a:spLocks noChangeArrowheads="1"/>
            </p:cNvSpPr>
            <p:nvPr/>
          </p:nvSpPr>
          <p:spPr bwMode="auto">
            <a:xfrm>
              <a:off x="3731" y="1242"/>
              <a:ext cx="322"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7" name="Rectangle 24"/>
            <p:cNvSpPr>
              <a:spLocks noChangeArrowheads="1"/>
            </p:cNvSpPr>
            <p:nvPr/>
          </p:nvSpPr>
          <p:spPr bwMode="auto">
            <a:xfrm>
              <a:off x="3408" y="1242"/>
              <a:ext cx="32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8" name="Rectangle 23"/>
            <p:cNvSpPr>
              <a:spLocks noChangeArrowheads="1"/>
            </p:cNvSpPr>
            <p:nvPr/>
          </p:nvSpPr>
          <p:spPr bwMode="auto">
            <a:xfrm>
              <a:off x="3087" y="1242"/>
              <a:ext cx="321"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09" name="Rectangle 22"/>
            <p:cNvSpPr>
              <a:spLocks noChangeArrowheads="1"/>
            </p:cNvSpPr>
            <p:nvPr/>
          </p:nvSpPr>
          <p:spPr bwMode="auto">
            <a:xfrm>
              <a:off x="2764" y="1242"/>
              <a:ext cx="323"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0" name="Rectangle 21"/>
            <p:cNvSpPr>
              <a:spLocks noChangeArrowheads="1"/>
            </p:cNvSpPr>
            <p:nvPr/>
          </p:nvSpPr>
          <p:spPr bwMode="auto">
            <a:xfrm>
              <a:off x="4704" y="916"/>
              <a:ext cx="3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1" name="Rectangle 20"/>
            <p:cNvSpPr>
              <a:spLocks noChangeArrowheads="1"/>
            </p:cNvSpPr>
            <p:nvPr/>
          </p:nvSpPr>
          <p:spPr bwMode="auto">
            <a:xfrm>
              <a:off x="4376" y="916"/>
              <a:ext cx="32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2" name="Rectangle 19"/>
            <p:cNvSpPr>
              <a:spLocks noChangeArrowheads="1"/>
            </p:cNvSpPr>
            <p:nvPr/>
          </p:nvSpPr>
          <p:spPr bwMode="auto">
            <a:xfrm>
              <a:off x="4053" y="916"/>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3" name="Rectangle 18"/>
            <p:cNvSpPr>
              <a:spLocks noChangeArrowheads="1"/>
            </p:cNvSpPr>
            <p:nvPr/>
          </p:nvSpPr>
          <p:spPr bwMode="auto">
            <a:xfrm>
              <a:off x="3731" y="916"/>
              <a:ext cx="32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4" name="Rectangle 17"/>
            <p:cNvSpPr>
              <a:spLocks noChangeArrowheads="1"/>
            </p:cNvSpPr>
            <p:nvPr/>
          </p:nvSpPr>
          <p:spPr bwMode="auto">
            <a:xfrm>
              <a:off x="3408" y="916"/>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5" name="Rectangle 16"/>
            <p:cNvSpPr>
              <a:spLocks noChangeArrowheads="1"/>
            </p:cNvSpPr>
            <p:nvPr/>
          </p:nvSpPr>
          <p:spPr bwMode="auto">
            <a:xfrm>
              <a:off x="3087" y="916"/>
              <a:ext cx="32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6" name="Rectangle 15"/>
            <p:cNvSpPr>
              <a:spLocks noChangeArrowheads="1"/>
            </p:cNvSpPr>
            <p:nvPr/>
          </p:nvSpPr>
          <p:spPr bwMode="auto">
            <a:xfrm>
              <a:off x="2764" y="916"/>
              <a:ext cx="32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7" name="Rectangle 14"/>
            <p:cNvSpPr>
              <a:spLocks noChangeArrowheads="1"/>
            </p:cNvSpPr>
            <p:nvPr/>
          </p:nvSpPr>
          <p:spPr bwMode="auto">
            <a:xfrm>
              <a:off x="4704" y="576"/>
              <a:ext cx="316"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8" name="Rectangle 13"/>
            <p:cNvSpPr>
              <a:spLocks noChangeArrowheads="1"/>
            </p:cNvSpPr>
            <p:nvPr/>
          </p:nvSpPr>
          <p:spPr bwMode="auto">
            <a:xfrm>
              <a:off x="4376" y="576"/>
              <a:ext cx="32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19" name="Rectangle 12"/>
            <p:cNvSpPr>
              <a:spLocks noChangeArrowheads="1"/>
            </p:cNvSpPr>
            <p:nvPr/>
          </p:nvSpPr>
          <p:spPr bwMode="auto">
            <a:xfrm>
              <a:off x="4053" y="576"/>
              <a:ext cx="32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20" name="Rectangle 11"/>
            <p:cNvSpPr>
              <a:spLocks noChangeArrowheads="1"/>
            </p:cNvSpPr>
            <p:nvPr/>
          </p:nvSpPr>
          <p:spPr bwMode="auto">
            <a:xfrm>
              <a:off x="3731" y="576"/>
              <a:ext cx="322"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21" name="Rectangle 10"/>
            <p:cNvSpPr>
              <a:spLocks noChangeArrowheads="1"/>
            </p:cNvSpPr>
            <p:nvPr/>
          </p:nvSpPr>
          <p:spPr bwMode="auto">
            <a:xfrm>
              <a:off x="3408" y="576"/>
              <a:ext cx="32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22" name="Rectangle 9"/>
            <p:cNvSpPr>
              <a:spLocks noChangeArrowheads="1"/>
            </p:cNvSpPr>
            <p:nvPr/>
          </p:nvSpPr>
          <p:spPr bwMode="auto">
            <a:xfrm>
              <a:off x="3087" y="576"/>
              <a:ext cx="32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23" name="Rectangle 8"/>
            <p:cNvSpPr>
              <a:spLocks noChangeArrowheads="1"/>
            </p:cNvSpPr>
            <p:nvPr/>
          </p:nvSpPr>
          <p:spPr bwMode="auto">
            <a:xfrm>
              <a:off x="2764" y="576"/>
              <a:ext cx="323"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20000"/>
                </a:spcBef>
              </a:pPr>
              <a:endParaRPr lang="vi-VN">
                <a:solidFill>
                  <a:srgbClr val="000000"/>
                </a:solidFill>
                <a:latin typeface="Times New Roman" panose="02020603050405020304" pitchFamily="18" charset="0"/>
                <a:cs typeface="Times New Roman" panose="02020603050405020304" pitchFamily="18" charset="0"/>
              </a:endParaRPr>
            </a:p>
          </p:txBody>
        </p:sp>
        <p:sp>
          <p:nvSpPr>
            <p:cNvPr id="46124" name="Line 43"/>
            <p:cNvSpPr>
              <a:spLocks noChangeShapeType="1"/>
            </p:cNvSpPr>
            <p:nvPr/>
          </p:nvSpPr>
          <p:spPr bwMode="auto">
            <a:xfrm>
              <a:off x="2764" y="576"/>
              <a:ext cx="225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5" name="Line 44"/>
            <p:cNvSpPr>
              <a:spLocks noChangeShapeType="1"/>
            </p:cNvSpPr>
            <p:nvPr/>
          </p:nvSpPr>
          <p:spPr bwMode="auto">
            <a:xfrm>
              <a:off x="2764" y="916"/>
              <a:ext cx="22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6" name="Line 45"/>
            <p:cNvSpPr>
              <a:spLocks noChangeShapeType="1"/>
            </p:cNvSpPr>
            <p:nvPr/>
          </p:nvSpPr>
          <p:spPr bwMode="auto">
            <a:xfrm>
              <a:off x="2764" y="1242"/>
              <a:ext cx="22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7" name="Line 46"/>
            <p:cNvSpPr>
              <a:spLocks noChangeShapeType="1"/>
            </p:cNvSpPr>
            <p:nvPr/>
          </p:nvSpPr>
          <p:spPr bwMode="auto">
            <a:xfrm>
              <a:off x="2764" y="1584"/>
              <a:ext cx="22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8" name="Line 47"/>
            <p:cNvSpPr>
              <a:spLocks noChangeShapeType="1"/>
            </p:cNvSpPr>
            <p:nvPr/>
          </p:nvSpPr>
          <p:spPr bwMode="auto">
            <a:xfrm>
              <a:off x="2764" y="1910"/>
              <a:ext cx="225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9" name="Line 48"/>
            <p:cNvSpPr>
              <a:spLocks noChangeShapeType="1"/>
            </p:cNvSpPr>
            <p:nvPr/>
          </p:nvSpPr>
          <p:spPr bwMode="auto">
            <a:xfrm>
              <a:off x="2764" y="2256"/>
              <a:ext cx="225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0" name="Line 49"/>
            <p:cNvSpPr>
              <a:spLocks noChangeShapeType="1"/>
            </p:cNvSpPr>
            <p:nvPr/>
          </p:nvSpPr>
          <p:spPr bwMode="auto">
            <a:xfrm>
              <a:off x="2764" y="576"/>
              <a:ext cx="0" cy="168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1" name="Line 50"/>
            <p:cNvSpPr>
              <a:spLocks noChangeShapeType="1"/>
            </p:cNvSpPr>
            <p:nvPr/>
          </p:nvSpPr>
          <p:spPr bwMode="auto">
            <a:xfrm>
              <a:off x="3087"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2" name="Line 51"/>
            <p:cNvSpPr>
              <a:spLocks noChangeShapeType="1"/>
            </p:cNvSpPr>
            <p:nvPr/>
          </p:nvSpPr>
          <p:spPr bwMode="auto">
            <a:xfrm>
              <a:off x="3408"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3" name="Line 52"/>
            <p:cNvSpPr>
              <a:spLocks noChangeShapeType="1"/>
            </p:cNvSpPr>
            <p:nvPr/>
          </p:nvSpPr>
          <p:spPr bwMode="auto">
            <a:xfrm>
              <a:off x="3731"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4" name="Line 53"/>
            <p:cNvSpPr>
              <a:spLocks noChangeShapeType="1"/>
            </p:cNvSpPr>
            <p:nvPr/>
          </p:nvSpPr>
          <p:spPr bwMode="auto">
            <a:xfrm>
              <a:off x="4053"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5" name="Line 54"/>
            <p:cNvSpPr>
              <a:spLocks noChangeShapeType="1"/>
            </p:cNvSpPr>
            <p:nvPr/>
          </p:nvSpPr>
          <p:spPr bwMode="auto">
            <a:xfrm>
              <a:off x="4376"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6" name="Line 55"/>
            <p:cNvSpPr>
              <a:spLocks noChangeShapeType="1"/>
            </p:cNvSpPr>
            <p:nvPr/>
          </p:nvSpPr>
          <p:spPr bwMode="auto">
            <a:xfrm>
              <a:off x="4704" y="57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7" name="Line 56"/>
            <p:cNvSpPr>
              <a:spLocks noChangeShapeType="1"/>
            </p:cNvSpPr>
            <p:nvPr/>
          </p:nvSpPr>
          <p:spPr bwMode="auto">
            <a:xfrm>
              <a:off x="5020" y="576"/>
              <a:ext cx="0" cy="168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8" name="Line 67"/>
            <p:cNvSpPr>
              <a:spLocks noChangeShapeType="1"/>
            </p:cNvSpPr>
            <p:nvPr/>
          </p:nvSpPr>
          <p:spPr bwMode="auto">
            <a:xfrm>
              <a:off x="2756" y="2266"/>
              <a:ext cx="2688" cy="0"/>
            </a:xfrm>
            <a:prstGeom prst="line">
              <a:avLst/>
            </a:prstGeom>
            <a:noFill/>
            <a:ln w="2857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139" name="Line 69"/>
            <p:cNvSpPr>
              <a:spLocks noChangeShapeType="1"/>
            </p:cNvSpPr>
            <p:nvPr/>
          </p:nvSpPr>
          <p:spPr bwMode="auto">
            <a:xfrm flipV="1">
              <a:off x="2772" y="1584"/>
              <a:ext cx="318" cy="634"/>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0" name="Line 71"/>
            <p:cNvSpPr>
              <a:spLocks noChangeShapeType="1"/>
            </p:cNvSpPr>
            <p:nvPr/>
          </p:nvSpPr>
          <p:spPr bwMode="auto">
            <a:xfrm>
              <a:off x="3078" y="1584"/>
              <a:ext cx="9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1" name="Line 72"/>
            <p:cNvSpPr>
              <a:spLocks noChangeShapeType="1"/>
            </p:cNvSpPr>
            <p:nvPr/>
          </p:nvSpPr>
          <p:spPr bwMode="auto">
            <a:xfrm flipV="1">
              <a:off x="4060" y="576"/>
              <a:ext cx="960" cy="1008"/>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42" name="Text Box 73"/>
            <p:cNvSpPr txBox="1">
              <a:spLocks noChangeArrowheads="1"/>
            </p:cNvSpPr>
            <p:nvPr/>
          </p:nvSpPr>
          <p:spPr bwMode="auto">
            <a:xfrm>
              <a:off x="2672" y="216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0</a:t>
              </a:r>
            </a:p>
          </p:txBody>
        </p:sp>
        <p:sp>
          <p:nvSpPr>
            <p:cNvPr id="46143" name="Text Box 74"/>
            <p:cNvSpPr txBox="1">
              <a:spLocks noChangeArrowheads="1"/>
            </p:cNvSpPr>
            <p:nvPr/>
          </p:nvSpPr>
          <p:spPr bwMode="auto">
            <a:xfrm>
              <a:off x="2546" y="366"/>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6</a:t>
              </a:r>
            </a:p>
          </p:txBody>
        </p:sp>
        <p:sp>
          <p:nvSpPr>
            <p:cNvPr id="46144" name="Text Box 75"/>
            <p:cNvSpPr txBox="1">
              <a:spLocks noChangeArrowheads="1"/>
            </p:cNvSpPr>
            <p:nvPr/>
          </p:nvSpPr>
          <p:spPr bwMode="auto">
            <a:xfrm>
              <a:off x="2562" y="729"/>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4</a:t>
              </a:r>
            </a:p>
          </p:txBody>
        </p:sp>
        <p:sp>
          <p:nvSpPr>
            <p:cNvPr id="46145" name="Text Box 76"/>
            <p:cNvSpPr txBox="1">
              <a:spLocks noChangeArrowheads="1"/>
            </p:cNvSpPr>
            <p:nvPr/>
          </p:nvSpPr>
          <p:spPr bwMode="auto">
            <a:xfrm>
              <a:off x="2554" y="139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0</a:t>
              </a:r>
            </a:p>
          </p:txBody>
        </p:sp>
        <p:sp>
          <p:nvSpPr>
            <p:cNvPr id="46146" name="Text Box 77"/>
            <p:cNvSpPr txBox="1">
              <a:spLocks noChangeArrowheads="1"/>
            </p:cNvSpPr>
            <p:nvPr/>
          </p:nvSpPr>
          <p:spPr bwMode="auto">
            <a:xfrm>
              <a:off x="2534" y="1027"/>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2</a:t>
              </a:r>
            </a:p>
          </p:txBody>
        </p:sp>
        <p:sp>
          <p:nvSpPr>
            <p:cNvPr id="46147" name="Text Box 81"/>
            <p:cNvSpPr txBox="1">
              <a:spLocks noChangeArrowheads="1"/>
            </p:cNvSpPr>
            <p:nvPr/>
          </p:nvSpPr>
          <p:spPr bwMode="auto">
            <a:xfrm>
              <a:off x="2966" y="217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1</a:t>
              </a:r>
            </a:p>
          </p:txBody>
        </p:sp>
        <p:sp>
          <p:nvSpPr>
            <p:cNvPr id="46148" name="Text Box 82"/>
            <p:cNvSpPr txBox="1">
              <a:spLocks noChangeArrowheads="1"/>
            </p:cNvSpPr>
            <p:nvPr/>
          </p:nvSpPr>
          <p:spPr bwMode="auto">
            <a:xfrm>
              <a:off x="3292" y="216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2</a:t>
              </a:r>
            </a:p>
          </p:txBody>
        </p:sp>
        <p:sp>
          <p:nvSpPr>
            <p:cNvPr id="46149" name="Text Box 83"/>
            <p:cNvSpPr txBox="1">
              <a:spLocks noChangeArrowheads="1"/>
            </p:cNvSpPr>
            <p:nvPr/>
          </p:nvSpPr>
          <p:spPr bwMode="auto">
            <a:xfrm>
              <a:off x="3610" y="216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3</a:t>
              </a:r>
            </a:p>
          </p:txBody>
        </p:sp>
        <p:sp>
          <p:nvSpPr>
            <p:cNvPr id="46150" name="Text Box 84"/>
            <p:cNvSpPr txBox="1">
              <a:spLocks noChangeArrowheads="1"/>
            </p:cNvSpPr>
            <p:nvPr/>
          </p:nvSpPr>
          <p:spPr bwMode="auto">
            <a:xfrm>
              <a:off x="3916" y="216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4</a:t>
              </a:r>
            </a:p>
          </p:txBody>
        </p:sp>
        <p:sp>
          <p:nvSpPr>
            <p:cNvPr id="46151" name="Text Box 85"/>
            <p:cNvSpPr txBox="1">
              <a:spLocks noChangeArrowheads="1"/>
            </p:cNvSpPr>
            <p:nvPr/>
          </p:nvSpPr>
          <p:spPr bwMode="auto">
            <a:xfrm>
              <a:off x="4250" y="2158"/>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5</a:t>
              </a:r>
            </a:p>
          </p:txBody>
        </p:sp>
        <p:sp>
          <p:nvSpPr>
            <p:cNvPr id="46152" name="Text Box 86"/>
            <p:cNvSpPr txBox="1">
              <a:spLocks noChangeArrowheads="1"/>
            </p:cNvSpPr>
            <p:nvPr/>
          </p:nvSpPr>
          <p:spPr bwMode="auto">
            <a:xfrm>
              <a:off x="4574" y="2152"/>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6</a:t>
              </a:r>
            </a:p>
          </p:txBody>
        </p:sp>
        <p:sp>
          <p:nvSpPr>
            <p:cNvPr id="46153" name="Text Box 87"/>
            <p:cNvSpPr txBox="1">
              <a:spLocks noChangeArrowheads="1"/>
            </p:cNvSpPr>
            <p:nvPr/>
          </p:nvSpPr>
          <p:spPr bwMode="auto">
            <a:xfrm>
              <a:off x="4906" y="2160"/>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solidFill>
                    <a:srgbClr val="000000"/>
                  </a:solidFill>
                  <a:latin typeface="Times New Roman" panose="02020603050405020304" pitchFamily="18" charset="0"/>
                  <a:cs typeface="Times New Roman" panose="02020603050405020304" pitchFamily="18" charset="0"/>
                </a:rPr>
                <a:t>7</a:t>
              </a:r>
            </a:p>
          </p:txBody>
        </p:sp>
        <p:sp>
          <p:nvSpPr>
            <p:cNvPr id="46154" name="Text Box 88"/>
            <p:cNvSpPr txBox="1">
              <a:spLocks noChangeArrowheads="1"/>
            </p:cNvSpPr>
            <p:nvPr/>
          </p:nvSpPr>
          <p:spPr bwMode="auto">
            <a:xfrm>
              <a:off x="2812" y="144"/>
              <a:ext cx="1632"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rgbClr val="000000"/>
                  </a:solidFill>
                  <a:latin typeface="Times New Roman" panose="02020603050405020304" pitchFamily="18" charset="0"/>
                  <a:cs typeface="Times New Roman" panose="02020603050405020304" pitchFamily="18" charset="0"/>
                </a:rPr>
                <a:t>Nhiệt độ (</a:t>
              </a:r>
              <a:r>
                <a:rPr lang="en-US" sz="2800" b="1" baseline="30000">
                  <a:solidFill>
                    <a:srgbClr val="000000"/>
                  </a:solidFill>
                  <a:latin typeface="Times New Roman" panose="02020603050405020304" pitchFamily="18" charset="0"/>
                  <a:cs typeface="Times New Roman" panose="02020603050405020304" pitchFamily="18" charset="0"/>
                </a:rPr>
                <a:t>0</a:t>
              </a:r>
              <a:r>
                <a:rPr lang="en-US" sz="2800" b="1">
                  <a:solidFill>
                    <a:srgbClr val="000000"/>
                  </a:solidFill>
                  <a:latin typeface="Times New Roman" panose="02020603050405020304" pitchFamily="18" charset="0"/>
                  <a:cs typeface="Times New Roman" panose="02020603050405020304" pitchFamily="18" charset="0"/>
                </a:rPr>
                <a:t>C)</a:t>
              </a:r>
            </a:p>
          </p:txBody>
        </p:sp>
        <p:sp>
          <p:nvSpPr>
            <p:cNvPr id="46155" name="Text Box 89"/>
            <p:cNvSpPr txBox="1">
              <a:spLocks noChangeArrowheads="1"/>
            </p:cNvSpPr>
            <p:nvPr/>
          </p:nvSpPr>
          <p:spPr bwMode="auto">
            <a:xfrm>
              <a:off x="4992" y="1584"/>
              <a:ext cx="768"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rgbClr val="000000"/>
                  </a:solidFill>
                  <a:latin typeface="Times New Roman" panose="02020603050405020304" pitchFamily="18" charset="0"/>
                  <a:cs typeface="Times New Roman" panose="02020603050405020304" pitchFamily="18" charset="0"/>
                </a:rPr>
                <a:t>Thời gian</a:t>
              </a:r>
            </a:p>
          </p:txBody>
        </p:sp>
        <p:sp>
          <p:nvSpPr>
            <p:cNvPr id="46156" name="Text Box 90"/>
            <p:cNvSpPr txBox="1">
              <a:spLocks noChangeArrowheads="1"/>
            </p:cNvSpPr>
            <p:nvPr/>
          </p:nvSpPr>
          <p:spPr bwMode="auto">
            <a:xfrm>
              <a:off x="5020" y="2208"/>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a:solidFill>
                    <a:srgbClr val="000000"/>
                  </a:solidFill>
                  <a:latin typeface="Times New Roman" panose="02020603050405020304" pitchFamily="18" charset="0"/>
                  <a:cs typeface="Times New Roman" panose="02020603050405020304" pitchFamily="18" charset="0"/>
                </a:rPr>
                <a:t>(phút)</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2"/>
                                        </p:tgtEl>
                                        <p:attrNameLst>
                                          <p:attrName>ppt_y</p:attrName>
                                        </p:attrNameLst>
                                      </p:cBhvr>
                                      <p:tavLst>
                                        <p:tav tm="0">
                                          <p:val>
                                            <p:strVal val="#ppt_y"/>
                                          </p:val>
                                        </p:tav>
                                        <p:tav tm="100000">
                                          <p:val>
                                            <p:strVal val="#ppt_y"/>
                                          </p:val>
                                        </p:tav>
                                      </p:tavLst>
                                    </p:anim>
                                    <p:anim calcmode="lin" valueType="num">
                                      <p:cBhvr>
                                        <p:cTn id="9" dur="500" fill="hold"/>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2293"/>
                                        </p:tgtEl>
                                        <p:attrNameLst>
                                          <p:attrName>style.visibility</p:attrName>
                                        </p:attrNameLst>
                                      </p:cBhvr>
                                      <p:to>
                                        <p:strVal val="visible"/>
                                      </p:to>
                                    </p:set>
                                    <p:anim calcmode="lin" valueType="num">
                                      <p:cBhvr>
                                        <p:cTn id="16" dur="500" fill="hold"/>
                                        <p:tgtEl>
                                          <p:spTgt spid="1229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293"/>
                                        </p:tgtEl>
                                        <p:attrNameLst>
                                          <p:attrName>ppt_y</p:attrName>
                                        </p:attrNameLst>
                                      </p:cBhvr>
                                      <p:tavLst>
                                        <p:tav tm="0">
                                          <p:val>
                                            <p:strVal val="#ppt_y"/>
                                          </p:val>
                                        </p:tav>
                                        <p:tav tm="100000">
                                          <p:val>
                                            <p:strVal val="#ppt_y"/>
                                          </p:val>
                                        </p:tav>
                                      </p:tavLst>
                                    </p:anim>
                                    <p:anim calcmode="lin" valueType="num">
                                      <p:cBhvr>
                                        <p:cTn id="18" dur="500" fill="hold"/>
                                        <p:tgtEl>
                                          <p:spTgt spid="1229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29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2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2294"/>
                                        </p:tgtEl>
                                        <p:attrNameLst>
                                          <p:attrName>style.visibility</p:attrName>
                                        </p:attrNameLst>
                                      </p:cBhvr>
                                      <p:to>
                                        <p:strVal val="visible"/>
                                      </p:to>
                                    </p:set>
                                    <p:anim calcmode="lin" valueType="num">
                                      <p:cBhvr>
                                        <p:cTn id="25" dur="500" fill="hold"/>
                                        <p:tgtEl>
                                          <p:spTgt spid="1229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294"/>
                                        </p:tgtEl>
                                        <p:attrNameLst>
                                          <p:attrName>ppt_y</p:attrName>
                                        </p:attrNameLst>
                                      </p:cBhvr>
                                      <p:tavLst>
                                        <p:tav tm="0">
                                          <p:val>
                                            <p:strVal val="#ppt_y"/>
                                          </p:val>
                                        </p:tav>
                                        <p:tav tm="100000">
                                          <p:val>
                                            <p:strVal val="#ppt_y"/>
                                          </p:val>
                                        </p:tav>
                                      </p:tavLst>
                                    </p:anim>
                                    <p:anim calcmode="lin" valueType="num">
                                      <p:cBhvr>
                                        <p:cTn id="27" dur="500" fill="hold"/>
                                        <p:tgtEl>
                                          <p:spTgt spid="1229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29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29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1" nodeType="clickEffect">
                                  <p:stCondLst>
                                    <p:cond delay="0"/>
                                  </p:stCondLst>
                                  <p:iterate type="lt">
                                    <p:tmPct val="10000"/>
                                  </p:iterate>
                                  <p:childTnLst>
                                    <p:set>
                                      <p:cBhvr>
                                        <p:cTn id="33" dur="1" fill="hold">
                                          <p:stCondLst>
                                            <p:cond delay="0"/>
                                          </p:stCondLst>
                                        </p:cTn>
                                        <p:tgtEl>
                                          <p:spTgt spid="12294"/>
                                        </p:tgtEl>
                                        <p:attrNameLst>
                                          <p:attrName>style.visibility</p:attrName>
                                        </p:attrNameLst>
                                      </p:cBhvr>
                                      <p:to>
                                        <p:strVal val="visible"/>
                                      </p:to>
                                    </p:set>
                                    <p:anim calcmode="lin" valueType="num">
                                      <p:cBhvr>
                                        <p:cTn id="34" dur="500" fill="hold"/>
                                        <p:tgtEl>
                                          <p:spTgt spid="12294"/>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2294"/>
                                        </p:tgtEl>
                                        <p:attrNameLst>
                                          <p:attrName>ppt_y</p:attrName>
                                        </p:attrNameLst>
                                      </p:cBhvr>
                                      <p:tavLst>
                                        <p:tav tm="0">
                                          <p:val>
                                            <p:strVal val="#ppt_y"/>
                                          </p:val>
                                        </p:tav>
                                        <p:tav tm="100000">
                                          <p:val>
                                            <p:strVal val="#ppt_y"/>
                                          </p:val>
                                        </p:tav>
                                      </p:tavLst>
                                    </p:anim>
                                    <p:anim calcmode="lin" valueType="num">
                                      <p:cBhvr>
                                        <p:cTn id="36" dur="500" fill="hold"/>
                                        <p:tgtEl>
                                          <p:spTgt spid="12294"/>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229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229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descr="Bouquet"/>
          <p:cNvSpPr txBox="1">
            <a:spLocks noChangeArrowheads="1"/>
          </p:cNvSpPr>
          <p:nvPr/>
        </p:nvSpPr>
        <p:spPr bwMode="auto">
          <a:xfrm>
            <a:off x="685800" y="990600"/>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3200" b="1" i="1">
                <a:solidFill>
                  <a:srgbClr val="FF0000"/>
                </a:solidFill>
                <a:latin typeface="Times New Roman" panose="02020603050405020304" pitchFamily="18" charset="0"/>
                <a:cs typeface="Times New Roman" panose="02020603050405020304" pitchFamily="18" charset="0"/>
              </a:rPr>
              <a:t>C</a:t>
            </a:r>
            <a:r>
              <a:rPr lang="en-US" sz="3200" b="1" i="1" baseline="-25000">
                <a:solidFill>
                  <a:srgbClr val="FF0000"/>
                </a:solidFill>
                <a:latin typeface="Times New Roman" panose="02020603050405020304" pitchFamily="18" charset="0"/>
                <a:cs typeface="Times New Roman" panose="02020603050405020304" pitchFamily="18" charset="0"/>
              </a:rPr>
              <a:t>6</a:t>
            </a:r>
            <a:r>
              <a:rPr lang="en-US" sz="2800" b="1">
                <a:latin typeface="Times New Roman" panose="02020603050405020304" pitchFamily="18" charset="0"/>
                <a:cs typeface="Times New Roman" panose="02020603050405020304" pitchFamily="18" charset="0"/>
              </a:rPr>
              <a:t>: Trong việc đúc đồng có những quá trình chuyển thể nào của đồng?</a:t>
            </a:r>
          </a:p>
        </p:txBody>
      </p:sp>
      <p:sp>
        <p:nvSpPr>
          <p:cNvPr id="21507" name="Text Box 3" descr="Recycled paper"/>
          <p:cNvSpPr txBox="1">
            <a:spLocks noChangeArrowheads="1"/>
          </p:cNvSpPr>
          <p:nvPr/>
        </p:nvSpPr>
        <p:spPr bwMode="auto">
          <a:xfrm>
            <a:off x="685800" y="2590800"/>
            <a:ext cx="777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just" eaLnBrk="1" hangingPunct="1">
              <a:spcBef>
                <a:spcPct val="50000"/>
              </a:spcBef>
            </a:pPr>
            <a:r>
              <a:rPr lang="en-US" sz="2800" b="1" i="1">
                <a:solidFill>
                  <a:srgbClr val="FF0000"/>
                </a:solidFill>
                <a:latin typeface="Times New Roman" panose="02020603050405020304" pitchFamily="18" charset="0"/>
                <a:cs typeface="Times New Roman" panose="02020603050405020304" pitchFamily="18" charset="0"/>
              </a:rPr>
              <a:t>Trả lời:</a:t>
            </a:r>
            <a:r>
              <a:rPr lang="en-US" sz="2800">
                <a:latin typeface="Times New Roman" panose="02020603050405020304" pitchFamily="18" charset="0"/>
                <a:cs typeface="Times New Roman" panose="02020603050405020304" pitchFamily="18" charset="0"/>
              </a:rPr>
              <a:t> </a:t>
            </a:r>
          </a:p>
          <a:p>
            <a:pPr algn="just" eaLnBrk="1" hangingPunct="1">
              <a:spcBef>
                <a:spcPct val="50000"/>
              </a:spcBef>
            </a:pPr>
            <a:r>
              <a:rPr lang="en-US" sz="2800">
                <a:solidFill>
                  <a:schemeClr val="accent2"/>
                </a:solidFill>
                <a:latin typeface="Times New Roman" panose="02020603050405020304" pitchFamily="18" charset="0"/>
                <a:cs typeface="Times New Roman" panose="02020603050405020304" pitchFamily="18" charset="0"/>
              </a:rPr>
              <a:t>- </a:t>
            </a:r>
            <a:r>
              <a:rPr lang="en-US" sz="2800" b="1" i="1">
                <a:solidFill>
                  <a:schemeClr val="accent2"/>
                </a:solidFill>
                <a:latin typeface="Times New Roman" panose="02020603050405020304" pitchFamily="18" charset="0"/>
                <a:cs typeface="Times New Roman" panose="02020603050405020304" pitchFamily="18" charset="0"/>
              </a:rPr>
              <a:t>Khi đun nóng đồng trong lò: đồng chuyển từ thể rắn sang thể lỏng (quá trình nóng chảy).</a:t>
            </a:r>
          </a:p>
          <a:p>
            <a:pPr algn="just" eaLnBrk="1" hangingPunct="1">
              <a:spcBef>
                <a:spcPct val="50000"/>
              </a:spcBef>
            </a:pPr>
            <a:r>
              <a:rPr lang="en-US" sz="2800" b="1" i="1">
                <a:solidFill>
                  <a:schemeClr val="accent2"/>
                </a:solidFill>
                <a:latin typeface="Times New Roman" panose="02020603050405020304" pitchFamily="18" charset="0"/>
                <a:cs typeface="Times New Roman" panose="02020603050405020304" pitchFamily="18" charset="0"/>
              </a:rPr>
              <a:t>- Khi đồng nguội trong khuôn đúc: đồng chuyển từ thể lỏng sang thể rắn (quá trình đông đặc).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507"/>
                                        </p:tgtEl>
                                        <p:attrNameLst>
                                          <p:attrName>style.visibility</p:attrName>
                                        </p:attrNameLst>
                                      </p:cBhvr>
                                      <p:to>
                                        <p:strVal val="visible"/>
                                      </p:to>
                                    </p:set>
                                    <p:anim calcmode="lin" valueType="num">
                                      <p:cBhvr additive="base">
                                        <p:cTn id="14" dur="500" fill="hold"/>
                                        <p:tgtEl>
                                          <p:spTgt spid="21507"/>
                                        </p:tgtEl>
                                        <p:attrNameLst>
                                          <p:attrName>ppt_x</p:attrName>
                                        </p:attrNameLst>
                                      </p:cBhvr>
                                      <p:tavLst>
                                        <p:tav tm="0">
                                          <p:val>
                                            <p:strVal val="#ppt_x"/>
                                          </p:val>
                                        </p:tav>
                                        <p:tav tm="100000">
                                          <p:val>
                                            <p:strVal val="#ppt_x"/>
                                          </p:val>
                                        </p:tav>
                                      </p:tavLst>
                                    </p:anim>
                                    <p:anim calcmode="lin" valueType="num">
                                      <p:cBhvr additive="base">
                                        <p:cTn id="15" dur="500" fill="hold"/>
                                        <p:tgtEl>
                                          <p:spTgt spid="215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descr="Bouquet"/>
          <p:cNvSpPr txBox="1">
            <a:spLocks noChangeArrowheads="1"/>
          </p:cNvSpPr>
          <p:nvPr/>
        </p:nvSpPr>
        <p:spPr bwMode="auto">
          <a:xfrm>
            <a:off x="990600" y="990600"/>
            <a:ext cx="701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i="1">
                <a:solidFill>
                  <a:srgbClr val="FF0000"/>
                </a:solidFill>
              </a:rPr>
              <a:t>C</a:t>
            </a:r>
            <a:r>
              <a:rPr lang="en-US" sz="3200" b="1" i="1" baseline="-25000">
                <a:solidFill>
                  <a:srgbClr val="FF0000"/>
                </a:solidFill>
              </a:rPr>
              <a:t>7</a:t>
            </a:r>
            <a:r>
              <a:rPr lang="en-US" sz="2800" b="1"/>
              <a:t>: Taïi sao ngöôøi ta duøng nhieät ñoä cuûa nöôùc ñaù ñang tan ñeå laøm moät moác ño nhieät ñoä?</a:t>
            </a:r>
          </a:p>
        </p:txBody>
      </p:sp>
      <p:sp>
        <p:nvSpPr>
          <p:cNvPr id="23555" name="Text Box 3" descr="Recycled paper"/>
          <p:cNvSpPr txBox="1">
            <a:spLocks noChangeArrowheads="1"/>
          </p:cNvSpPr>
          <p:nvPr/>
        </p:nvSpPr>
        <p:spPr bwMode="auto">
          <a:xfrm>
            <a:off x="1066800" y="2667000"/>
            <a:ext cx="7086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i="1">
                <a:solidFill>
                  <a:srgbClr val="FF0000"/>
                </a:solidFill>
              </a:rPr>
              <a:t>Traû lôøi</a:t>
            </a:r>
            <a:r>
              <a:rPr lang="en-US" sz="2800"/>
              <a:t>: </a:t>
            </a:r>
            <a:r>
              <a:rPr lang="en-US" sz="2800" b="1" i="1">
                <a:solidFill>
                  <a:schemeClr val="accent2"/>
                </a:solidFill>
              </a:rPr>
              <a:t>Vì nhieät ñoä naøy laø xaùc ñònh vaø khoâng thay ñoåi trong quaù trình nöôùc ñaù ñang tan.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plus(in)">
                                      <p:cBhvr>
                                        <p:cTn id="17"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ượng Trấn Vũ">
            <a:hlinkClick r:id="rId2" tooltip="Tượng Trấn Vũ"/>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4800"/>
            <a:ext cx="403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5029200" y="5302250"/>
            <a:ext cx="388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2800" b="1" i="1">
                <a:solidFill>
                  <a:srgbClr val="FF0000"/>
                </a:solidFill>
                <a:latin typeface="Times New Roman" panose="02020603050405020304" pitchFamily="18" charset="0"/>
              </a:rPr>
              <a:t>Tượng đồng</a:t>
            </a:r>
          </a:p>
          <a:p>
            <a:pPr eaLnBrk="1" hangingPunct="1"/>
            <a:r>
              <a:rPr lang="en-US" sz="2800" b="1" i="1">
                <a:solidFill>
                  <a:srgbClr val="FF0000"/>
                </a:solidFill>
                <a:latin typeface="Times New Roman" panose="02020603050405020304" pitchFamily="18" charset="0"/>
              </a:rPr>
              <a:t> Huyền Thiên Trấn Vũ</a:t>
            </a:r>
          </a:p>
        </p:txBody>
      </p:sp>
      <p:sp>
        <p:nvSpPr>
          <p:cNvPr id="3078" name="Text Box 6"/>
          <p:cNvSpPr txBox="1">
            <a:spLocks noChangeArrowheads="1"/>
          </p:cNvSpPr>
          <p:nvPr/>
        </p:nvSpPr>
        <p:spPr bwMode="auto">
          <a:xfrm>
            <a:off x="228600" y="76200"/>
            <a:ext cx="48768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lnSpc>
                <a:spcPct val="130000"/>
              </a:lnSpc>
              <a:spcBef>
                <a:spcPct val="75000"/>
              </a:spcBef>
            </a:pPr>
            <a:r>
              <a:rPr lang="en-US" sz="2400" b="1" i="1">
                <a:solidFill>
                  <a:srgbClr val="0000FF"/>
                </a:solidFill>
                <a:latin typeface="Times New Roman" panose="02020603050405020304" pitchFamily="18" charset="0"/>
              </a:rPr>
              <a:t>       Làng Ngũ Xá ở Hà Nội, nổi tiếng việc đúc đồng. Năm 1677 các nghệ nhân của làng này đã đúc thành công pho tượng </a:t>
            </a:r>
            <a:r>
              <a:rPr lang="en-US" sz="2400" b="1" i="1" u="sng">
                <a:solidFill>
                  <a:srgbClr val="FF0000"/>
                </a:solidFill>
                <a:latin typeface="Times New Roman" panose="02020603050405020304" pitchFamily="18" charset="0"/>
              </a:rPr>
              <a:t>Huyền Thiên Trấn Vũ</a:t>
            </a:r>
            <a:r>
              <a:rPr lang="en-US" sz="2400" b="1" i="1">
                <a:solidFill>
                  <a:srgbClr val="0000FF"/>
                </a:solidFill>
                <a:latin typeface="Times New Roman" panose="02020603050405020304" pitchFamily="18" charset="0"/>
              </a:rPr>
              <a:t> bằng đồng đen, là một trong những pho tượng đồng lớn nhất ở nước ta . Tượng cao 3,48m, có khối lượng 4000kg, hiện đang được đặt tại đền Quán Thánh Hà Nội.</a:t>
            </a:r>
          </a:p>
        </p:txBody>
      </p:sp>
      <p:sp>
        <p:nvSpPr>
          <p:cNvPr id="3079" name="Text Box 7"/>
          <p:cNvSpPr txBox="1">
            <a:spLocks noChangeArrowheads="1"/>
          </p:cNvSpPr>
          <p:nvPr/>
        </p:nvSpPr>
        <p:spPr bwMode="auto">
          <a:xfrm>
            <a:off x="304800" y="5181600"/>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itchFamily="18" charset="0"/>
                <a:cs typeface="Times New Roman" pitchFamily="18" charset="0"/>
              </a:rPr>
              <a:t>Để đúc được tượng đồng này người ta phải làm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in)">
                                      <p:cBhvr>
                                        <p:cTn id="7" dur="2000"/>
                                        <p:tgtEl>
                                          <p:spTgt spid="307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diamond(in)">
                                      <p:cBhvr>
                                        <p:cTn id="10" dur="2000"/>
                                        <p:tgtEl>
                                          <p:spTgt spid="3077"/>
                                        </p:tgtEl>
                                      </p:cBhvr>
                                    </p:animEffect>
                                  </p:childTnLst>
                                </p:cTn>
                              </p:par>
                            </p:childTnLst>
                          </p:cTn>
                        </p:par>
                        <p:par>
                          <p:cTn id="11" fill="hold" nodeType="afterGroup">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checkerboard(across)">
                                      <p:cBhvr>
                                        <p:cTn id="14" dur="500"/>
                                        <p:tgtEl>
                                          <p:spTgt spid="30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additive="base">
                                        <p:cTn id="19" dur="500" fill="hold"/>
                                        <p:tgtEl>
                                          <p:spTgt spid="3079"/>
                                        </p:tgtEl>
                                        <p:attrNameLst>
                                          <p:attrName>ppt_x</p:attrName>
                                        </p:attrNameLst>
                                      </p:cBhvr>
                                      <p:tavLst>
                                        <p:tav tm="0">
                                          <p:val>
                                            <p:strVal val="#ppt_x"/>
                                          </p:val>
                                        </p:tav>
                                        <p:tav tm="100000">
                                          <p:val>
                                            <p:strVal val="#ppt_x"/>
                                          </p:val>
                                        </p:tav>
                                      </p:tavLst>
                                    </p:anim>
                                    <p:anim calcmode="lin" valueType="num">
                                      <p:cBhvr additive="base">
                                        <p:cTn id="20"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533400" y="2224088"/>
            <a:ext cx="8305800" cy="206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defRPr/>
            </a:pP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Về</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học</a:t>
            </a:r>
            <a:r>
              <a:rPr lang="en-US" sz="3200" b="1" dirty="0" smtClean="0">
                <a:solidFill>
                  <a:srgbClr val="0000FF"/>
                </a:solidFill>
                <a:latin typeface="Times New Roman" pitchFamily="18" charset="0"/>
                <a:cs typeface="Times New Roman" pitchFamily="18" charset="0"/>
              </a:rPr>
              <a:t> </a:t>
            </a:r>
            <a:r>
              <a:rPr lang="en-US" sz="3200" b="1" err="1" smtClean="0">
                <a:solidFill>
                  <a:srgbClr val="0000FF"/>
                </a:solidFill>
                <a:latin typeface="Times New Roman" pitchFamily="18" charset="0"/>
                <a:cs typeface="Times New Roman" pitchFamily="18" charset="0"/>
              </a:rPr>
              <a:t>theo</a:t>
            </a:r>
            <a:r>
              <a:rPr lang="en-US" sz="3200" b="1" smtClean="0">
                <a:solidFill>
                  <a:srgbClr val="0000FF"/>
                </a:solidFill>
                <a:latin typeface="Times New Roman" pitchFamily="18" charset="0"/>
                <a:cs typeface="Times New Roman" pitchFamily="18" charset="0"/>
              </a:rPr>
              <a:t> nội dung ghi nhớ sgk.</a:t>
            </a:r>
            <a:endParaRPr lang="en-US" sz="3200" b="1" dirty="0" smtClean="0">
              <a:solidFill>
                <a:srgbClr val="0000FF"/>
              </a:solidFill>
              <a:latin typeface="Times New Roman" pitchFamily="18" charset="0"/>
              <a:cs typeface="Times New Roman" pitchFamily="18" charset="0"/>
            </a:endParaRPr>
          </a:p>
          <a:p>
            <a:pPr marL="457200" indent="-457200" algn="l" eaLnBrk="1" hangingPunct="1">
              <a:spcBef>
                <a:spcPct val="50000"/>
              </a:spcBef>
              <a:buFontTx/>
              <a:buChar char="-"/>
              <a:defRPr/>
            </a:pPr>
            <a:r>
              <a:rPr lang="en-US" sz="3200" b="1" dirty="0" err="1" smtClean="0">
                <a:solidFill>
                  <a:srgbClr val="0000FF"/>
                </a:solidFill>
                <a:latin typeface="Times New Roman" pitchFamily="18" charset="0"/>
                <a:cs typeface="Times New Roman" pitchFamily="18" charset="0"/>
              </a:rPr>
              <a:t>Làm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bài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tập</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trong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bài</a:t>
            </a:r>
            <a:r>
              <a:rPr lang="en-US" sz="3200" b="1" dirty="0" smtClean="0">
                <a:solidFill>
                  <a:srgbClr val="0000FF"/>
                </a:solidFill>
                <a:latin typeface="Times New Roman" pitchFamily="18" charset="0"/>
                <a:cs typeface="Times New Roman" pitchFamily="18" charset="0"/>
              </a:rPr>
              <a:t> 24 </a:t>
            </a:r>
            <a:r>
              <a:rPr lang="en-US" sz="3200" b="1" dirty="0" err="1" smtClean="0">
                <a:solidFill>
                  <a:srgbClr val="0000FF"/>
                </a:solidFill>
                <a:latin typeface="Times New Roman" pitchFamily="18" charset="0"/>
                <a:cs typeface="Times New Roman" pitchFamily="18" charset="0"/>
              </a:rPr>
              <a:t>và</a:t>
            </a:r>
            <a:r>
              <a:rPr lang="en-US" sz="3200" b="1" dirty="0" smtClean="0">
                <a:solidFill>
                  <a:srgbClr val="0000FF"/>
                </a:solidFill>
                <a:latin typeface="Times New Roman" pitchFamily="18" charset="0"/>
                <a:cs typeface="Times New Roman" pitchFamily="18" charset="0"/>
              </a:rPr>
              <a:t> 25 SBT.</a:t>
            </a:r>
          </a:p>
          <a:p>
            <a:pPr marL="457200" indent="-457200" algn="l" eaLnBrk="1" hangingPunct="1">
              <a:spcBef>
                <a:spcPct val="50000"/>
              </a:spcBef>
              <a:buFontTx/>
              <a:buChar char="-"/>
              <a:defRPr/>
            </a:pPr>
            <a:r>
              <a:rPr lang="en-US" sz="3200" b="1" dirty="0" err="1" smtClean="0">
                <a:solidFill>
                  <a:srgbClr val="0000FF"/>
                </a:solidFill>
                <a:latin typeface="Times New Roman" pitchFamily="18" charset="0"/>
                <a:cs typeface="Times New Roman" pitchFamily="18" charset="0"/>
              </a:rPr>
              <a:t>Tìm</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hiểu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bài</a:t>
            </a:r>
            <a:r>
              <a:rPr lang="en-US" sz="3200" b="1" dirty="0" smtClean="0">
                <a:solidFill>
                  <a:srgbClr val="0000FF"/>
                </a:solidFill>
                <a:latin typeface="Times New Roman" pitchFamily="18" charset="0"/>
                <a:cs typeface="Times New Roman" pitchFamily="18" charset="0"/>
              </a:rPr>
              <a:t> 26 </a:t>
            </a:r>
            <a:r>
              <a:rPr lang="en-US" sz="3200" b="1" dirty="0" err="1" smtClean="0">
                <a:solidFill>
                  <a:srgbClr val="0000FF"/>
                </a:solidFill>
                <a:latin typeface="Times New Roman" pitchFamily="18" charset="0"/>
                <a:cs typeface="Times New Roman" pitchFamily="18" charset="0"/>
              </a:rPr>
              <a:t>và</a:t>
            </a:r>
            <a:r>
              <a:rPr lang="en-US" sz="3200" b="1" dirty="0" smtClean="0">
                <a:solidFill>
                  <a:srgbClr val="0000FF"/>
                </a:solidFill>
                <a:latin typeface="Times New Roman" pitchFamily="18" charset="0"/>
                <a:cs typeface="Times New Roman" pitchFamily="18" charset="0"/>
              </a:rPr>
              <a:t> 27</a:t>
            </a:r>
          </a:p>
        </p:txBody>
      </p:sp>
      <p:sp>
        <p:nvSpPr>
          <p:cNvPr id="50179" name="Text Box 5"/>
          <p:cNvSpPr txBox="1">
            <a:spLocks noChangeArrowheads="1"/>
          </p:cNvSpPr>
          <p:nvPr/>
        </p:nvSpPr>
        <p:spPr bwMode="auto">
          <a:xfrm>
            <a:off x="1752600" y="762000"/>
            <a:ext cx="63246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4000" b="1" smtClean="0">
                <a:solidFill>
                  <a:srgbClr val="FF0000"/>
                </a:solidFill>
                <a:latin typeface="Times New Roman" pitchFamily="18" charset="0"/>
                <a:cs typeface="Times New Roman" pitchFamily="18" charset="0"/>
              </a:rPr>
              <a:t>HƯỚNG DẪN </a:t>
            </a:r>
            <a:r>
              <a:rPr lang="en-US" sz="4000" b="1">
                <a:solidFill>
                  <a:srgbClr val="FF0000"/>
                </a:solidFill>
                <a:latin typeface="Times New Roman" pitchFamily="18" charset="0"/>
                <a:cs typeface="Times New Roman" pitchFamily="18" charset="0"/>
              </a:rPr>
              <a:t>VỀ NHÀ</a:t>
            </a:r>
            <a:endParaRPr lang="en-US" sz="4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28600" y="1752600"/>
            <a:ext cx="8763000" cy="1371600"/>
          </a:xfrm>
          <a:solidFill>
            <a:schemeClr val="bg1"/>
          </a:solidFill>
          <a:ln w="38100">
            <a:solidFill>
              <a:srgbClr val="FF3300"/>
            </a:solidFill>
            <a:miter lim="800000"/>
            <a:headEnd/>
            <a:tailEnd/>
          </a:ln>
        </p:spPr>
        <p:txBody>
          <a:bodyPr/>
          <a:lstStyle/>
          <a:p>
            <a:pPr algn="l" eaLnBrk="1" hangingPunct="1"/>
            <a:r>
              <a:rPr lang="en-US" sz="3600" b="1" smtClean="0">
                <a:solidFill>
                  <a:srgbClr val="000066"/>
                </a:solidFill>
                <a:latin typeface="Times New Roman" pitchFamily="18" charset="0"/>
                <a:cs typeface="Times New Roman" pitchFamily="18" charset="0"/>
              </a:rPr>
              <a:t>Hiện tượng nào sau đây </a:t>
            </a:r>
            <a:r>
              <a:rPr lang="en-US" sz="4000" b="1" i="1" smtClean="0">
                <a:solidFill>
                  <a:srgbClr val="FF3300"/>
                </a:solidFill>
                <a:latin typeface="Times New Roman" pitchFamily="18" charset="0"/>
                <a:cs typeface="Times New Roman" pitchFamily="18" charset="0"/>
              </a:rPr>
              <a:t>không</a:t>
            </a:r>
            <a:r>
              <a:rPr lang="en-US" sz="3600" b="1" smtClean="0">
                <a:solidFill>
                  <a:srgbClr val="000066"/>
                </a:solidFill>
                <a:latin typeface="Times New Roman" pitchFamily="18" charset="0"/>
                <a:cs typeface="Times New Roman" pitchFamily="18" charset="0"/>
              </a:rPr>
              <a:t> liên quan đến sự nóng chảy ?</a:t>
            </a:r>
          </a:p>
        </p:txBody>
      </p:sp>
      <p:sp>
        <p:nvSpPr>
          <p:cNvPr id="32771" name="Rectangle 3"/>
          <p:cNvSpPr>
            <a:spLocks noGrp="1" noChangeArrowheads="1"/>
          </p:cNvSpPr>
          <p:nvPr>
            <p:ph type="body" idx="4294967295"/>
          </p:nvPr>
        </p:nvSpPr>
        <p:spPr>
          <a:xfrm>
            <a:off x="533400" y="3551238"/>
            <a:ext cx="8229600" cy="2849562"/>
          </a:xfrm>
          <a:noFill/>
        </p:spPr>
        <p:txBody>
          <a:bodyPr/>
          <a:lstStyle/>
          <a:p>
            <a:pPr marL="609600" indent="-609600" eaLnBrk="1" hangingPunct="1">
              <a:buFontTx/>
              <a:buAutoNum type="alphaUcPeriod"/>
            </a:pPr>
            <a:r>
              <a:rPr lang="en-US" sz="3600" b="1" smtClean="0">
                <a:solidFill>
                  <a:srgbClr val="0000CC"/>
                </a:solidFill>
                <a:latin typeface="Times New Roman" pitchFamily="18" charset="0"/>
                <a:cs typeface="Times New Roman" pitchFamily="18" charset="0"/>
              </a:rPr>
              <a:t>Đúc tượng đồng.</a:t>
            </a:r>
          </a:p>
          <a:p>
            <a:pPr marL="609600" indent="-609600" eaLnBrk="1" hangingPunct="1">
              <a:buFontTx/>
              <a:buAutoNum type="alphaUcPeriod"/>
            </a:pPr>
            <a:r>
              <a:rPr lang="en-US" sz="3600" b="1" smtClean="0">
                <a:solidFill>
                  <a:srgbClr val="0000CC"/>
                </a:solidFill>
                <a:latin typeface="Times New Roman" pitchFamily="18" charset="0"/>
                <a:cs typeface="Times New Roman" pitchFamily="18" charset="0"/>
              </a:rPr>
              <a:t>Đốt đèn cầy.</a:t>
            </a:r>
          </a:p>
          <a:p>
            <a:pPr marL="609600" indent="-609600" eaLnBrk="1" hangingPunct="1">
              <a:buFontTx/>
              <a:buAutoNum type="alphaUcPeriod"/>
            </a:pPr>
            <a:r>
              <a:rPr lang="en-US" sz="3600" b="1" smtClean="0">
                <a:solidFill>
                  <a:srgbClr val="0000CC"/>
                </a:solidFill>
                <a:latin typeface="Times New Roman" pitchFamily="18" charset="0"/>
                <a:cs typeface="Times New Roman" pitchFamily="18" charset="0"/>
              </a:rPr>
              <a:t>Đốt một ngọn đèn dầu.</a:t>
            </a:r>
          </a:p>
          <a:p>
            <a:pPr marL="609600" indent="-609600" eaLnBrk="1" hangingPunct="1">
              <a:buFontTx/>
              <a:buAutoNum type="alphaUcPeriod"/>
            </a:pPr>
            <a:r>
              <a:rPr lang="en-US" sz="3600" b="1" smtClean="0">
                <a:solidFill>
                  <a:srgbClr val="0000CC"/>
                </a:solidFill>
                <a:latin typeface="Times New Roman" pitchFamily="18" charset="0"/>
                <a:cs typeface="Times New Roman" pitchFamily="18" charset="0"/>
              </a:rPr>
              <a:t>Cho cục nước đá vào ly nước</a:t>
            </a:r>
            <a:r>
              <a:rPr lang="en-US" sz="3600" b="1" smtClean="0">
                <a:solidFill>
                  <a:srgbClr val="0000CC"/>
                </a:solidFill>
              </a:rPr>
              <a:t>.</a:t>
            </a:r>
          </a:p>
        </p:txBody>
      </p:sp>
      <p:grpSp>
        <p:nvGrpSpPr>
          <p:cNvPr id="27652" name="Group 7"/>
          <p:cNvGrpSpPr>
            <a:grpSpLocks/>
          </p:cNvGrpSpPr>
          <p:nvPr/>
        </p:nvGrpSpPr>
        <p:grpSpPr bwMode="auto">
          <a:xfrm>
            <a:off x="0" y="0"/>
            <a:ext cx="9144000" cy="1143000"/>
            <a:chOff x="0" y="0"/>
            <a:chExt cx="5760" cy="720"/>
          </a:xfrm>
        </p:grpSpPr>
        <p:sp>
          <p:nvSpPr>
            <p:cNvPr id="27654" name="AutoShape 5"/>
            <p:cNvSpPr>
              <a:spLocks noChangeArrowheads="1"/>
            </p:cNvSpPr>
            <p:nvPr/>
          </p:nvSpPr>
          <p:spPr bwMode="auto">
            <a:xfrm>
              <a:off x="0" y="0"/>
              <a:ext cx="5760" cy="720"/>
            </a:xfrm>
            <a:prstGeom prst="flowChartAlternateProcess">
              <a:avLst/>
            </a:prstGeom>
            <a:solidFill>
              <a:srgbClr val="FFFFCC"/>
            </a:solidFill>
            <a:ln w="25400">
              <a:solidFill>
                <a:srgbClr val="FF0066"/>
              </a:solidFill>
              <a:miter lim="800000"/>
              <a:headEnd/>
              <a:tailEnd/>
            </a:ln>
            <a:effectLst>
              <a:prstShdw prst="shdw17" dist="17961" dir="2700000">
                <a:srgbClr val="99003D"/>
              </a:prstShdw>
            </a:effec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endParaRPr lang="vi-VN" sz="2400">
                <a:latin typeface="Arial" panose="020B0604020202020204" pitchFamily="34" charset="0"/>
              </a:endParaRPr>
            </a:p>
          </p:txBody>
        </p:sp>
        <p:sp>
          <p:nvSpPr>
            <p:cNvPr id="27655" name="WordArt 6"/>
            <p:cNvSpPr>
              <a:spLocks noChangeArrowheads="1" noChangeShapeType="1" noTextEdit="1"/>
            </p:cNvSpPr>
            <p:nvPr/>
          </p:nvSpPr>
          <p:spPr bwMode="auto">
            <a:xfrm>
              <a:off x="1680" y="96"/>
              <a:ext cx="2064" cy="5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4000" b="1" kern="10">
                  <a:solidFill>
                    <a:srgbClr val="0066CC"/>
                  </a:solidFill>
                  <a:effectLst>
                    <a:prstShdw prst="shdw17" dist="17961" dir="2700000">
                      <a:srgbClr val="003D7A"/>
                    </a:prstShdw>
                  </a:effectLst>
                  <a:latin typeface="Times New Roman" pitchFamily="18" charset="0"/>
                  <a:cs typeface="Times New Roman" pitchFamily="18" charset="0"/>
                </a:rPr>
                <a:t>Vận dụng</a:t>
              </a:r>
            </a:p>
          </p:txBody>
        </p:sp>
      </p:grpSp>
      <p:sp>
        <p:nvSpPr>
          <p:cNvPr id="32777" name="Oval 9"/>
          <p:cNvSpPr>
            <a:spLocks noChangeArrowheads="1"/>
          </p:cNvSpPr>
          <p:nvPr/>
        </p:nvSpPr>
        <p:spPr bwMode="auto">
          <a:xfrm>
            <a:off x="457200" y="4876800"/>
            <a:ext cx="685800" cy="685800"/>
          </a:xfrm>
          <a:prstGeom prst="ellipse">
            <a:avLst/>
          </a:prstGeom>
          <a:noFill/>
          <a:ln w="5715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endParaRPr lang="vi-VN" sz="2400">
              <a:latin typeface="Arial" panose="020B0604020202020204" pitchFamily="34" charset="0"/>
            </a:endParaRPr>
          </a:p>
        </p:txBody>
      </p:sp>
    </p:spTree>
    <p:extLst>
      <p:ext uri="{BB962C8B-B14F-4D97-AF65-F5344CB8AC3E}">
        <p14:creationId xmlns:p14="http://schemas.microsoft.com/office/powerpoint/2010/main" val="31061942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slide(fromBottom)">
                                      <p:cBhvr>
                                        <p:cTn id="12" dur="500"/>
                                        <p:tgtEl>
                                          <p:spTgt spid="32771">
                                            <p:txEl>
                                              <p:pRg st="0" end="0"/>
                                            </p:txEl>
                                          </p:spTgt>
                                        </p:tgtEl>
                                      </p:cBhvr>
                                    </p:animEffect>
                                  </p:childTnLst>
                                </p:cTn>
                              </p:par>
                            </p:childTnLst>
                          </p:cTn>
                        </p:par>
                        <p:par>
                          <p:cTn id="13" fill="hold" nodeType="afterGroup">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2771">
                                            <p:txEl>
                                              <p:pRg st="1" end="1"/>
                                            </p:txEl>
                                          </p:spTgt>
                                        </p:tgtEl>
                                        <p:attrNameLst>
                                          <p:attrName>style.visibility</p:attrName>
                                        </p:attrNameLst>
                                      </p:cBhvr>
                                      <p:to>
                                        <p:strVal val="visible"/>
                                      </p:to>
                                    </p:set>
                                    <p:animEffect transition="in" filter="slide(fromBottom)">
                                      <p:cBhvr>
                                        <p:cTn id="16" dur="500"/>
                                        <p:tgtEl>
                                          <p:spTgt spid="32771">
                                            <p:txEl>
                                              <p:pRg st="1" end="1"/>
                                            </p:txEl>
                                          </p:spTgt>
                                        </p:tgtEl>
                                      </p:cBhvr>
                                    </p:animEffect>
                                  </p:childTnLst>
                                </p:cTn>
                              </p:par>
                            </p:childTnLst>
                          </p:cTn>
                        </p:par>
                        <p:par>
                          <p:cTn id="17" fill="hold" nodeType="afterGroup">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32771">
                                            <p:txEl>
                                              <p:pRg st="2" end="2"/>
                                            </p:txEl>
                                          </p:spTgt>
                                        </p:tgtEl>
                                        <p:attrNameLst>
                                          <p:attrName>style.visibility</p:attrName>
                                        </p:attrNameLst>
                                      </p:cBhvr>
                                      <p:to>
                                        <p:strVal val="visible"/>
                                      </p:to>
                                    </p:set>
                                    <p:animEffect transition="in" filter="slide(fromBottom)">
                                      <p:cBhvr>
                                        <p:cTn id="20" dur="500"/>
                                        <p:tgtEl>
                                          <p:spTgt spid="32771">
                                            <p:txEl>
                                              <p:pRg st="2" end="2"/>
                                            </p:txEl>
                                          </p:spTgt>
                                        </p:tgtEl>
                                      </p:cBhvr>
                                    </p:animEffect>
                                  </p:childTnLst>
                                </p:cTn>
                              </p:par>
                            </p:childTnLst>
                          </p:cTn>
                        </p:par>
                        <p:par>
                          <p:cTn id="21" fill="hold" nodeType="afterGroup">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32771">
                                            <p:txEl>
                                              <p:pRg st="3" end="3"/>
                                            </p:txEl>
                                          </p:spTgt>
                                        </p:tgtEl>
                                        <p:attrNameLst>
                                          <p:attrName>style.visibility</p:attrName>
                                        </p:attrNameLst>
                                      </p:cBhvr>
                                      <p:to>
                                        <p:strVal val="visible"/>
                                      </p:to>
                                    </p:set>
                                    <p:animEffect transition="in" filter="slide(fromBottom)">
                                      <p:cBhvr>
                                        <p:cTn id="24" dur="500"/>
                                        <p:tgtEl>
                                          <p:spTgt spid="32771">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mph" presetSubtype="2" repeatCount="indefinite" fill="hold" nodeType="clickEffect">
                                  <p:stCondLst>
                                    <p:cond delay="0"/>
                                  </p:stCondLst>
                                  <p:childTnLst>
                                    <p:animClr clrSpc="rgb" dir="cw">
                                      <p:cBhvr override="childStyle">
                                        <p:cTn id="28" dur="2000" fill="hold"/>
                                        <p:tgtEl>
                                          <p:spTgt spid="32771">
                                            <p:txEl>
                                              <p:pRg st="2" end="2"/>
                                            </p:txEl>
                                          </p:spTgt>
                                        </p:tgtEl>
                                        <p:attrNameLst>
                                          <p:attrName>style.color</p:attrName>
                                        </p:attrNameLst>
                                      </p:cBhvr>
                                      <p:to>
                                        <a:srgbClr val="FF3300"/>
                                      </p:to>
                                    </p:animClr>
                                  </p:childTnLst>
                                </p:cTn>
                              </p:par>
                              <p:par>
                                <p:cTn id="29" presetID="10" presetClass="entr" presetSubtype="0" fill="hold" grpId="0" nodeType="withEffect">
                                  <p:stCondLst>
                                    <p:cond delay="0"/>
                                  </p:stCondLst>
                                  <p:childTnLst>
                                    <p:set>
                                      <p:cBhvr>
                                        <p:cTn id="30" dur="1" fill="hold">
                                          <p:stCondLst>
                                            <p:cond delay="0"/>
                                          </p:stCondLst>
                                        </p:cTn>
                                        <p:tgtEl>
                                          <p:spTgt spid="32777"/>
                                        </p:tgtEl>
                                        <p:attrNameLst>
                                          <p:attrName>style.visibility</p:attrName>
                                        </p:attrNameLst>
                                      </p:cBhvr>
                                      <p:to>
                                        <p:strVal val="visible"/>
                                      </p:to>
                                    </p:set>
                                    <p:animEffect transition="in" filter="fade">
                                      <p:cBhvr>
                                        <p:cTn id="31"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build="p"/>
      <p:bldP spid="327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7200" y="304800"/>
            <a:ext cx="8229600" cy="1143000"/>
          </a:xfrm>
        </p:spPr>
        <p:txBody>
          <a:bodyPr/>
          <a:lstStyle/>
          <a:p>
            <a:pPr eaLnBrk="1" hangingPunct="1"/>
            <a:r>
              <a:rPr lang="en-US" smtClean="0">
                <a:latin typeface="Times New Roman" panose="02020603050405020304" pitchFamily="18" charset="0"/>
                <a:cs typeface="Times New Roman" panose="02020603050405020304" pitchFamily="18" charset="0"/>
              </a:rPr>
              <a:t>   </a:t>
            </a:r>
            <a:r>
              <a:rPr lang="en-US" b="1" smtClean="0">
                <a:solidFill>
                  <a:srgbClr val="0000CC"/>
                </a:solidFill>
                <a:latin typeface="Times New Roman" panose="02020603050405020304" pitchFamily="18" charset="0"/>
                <a:cs typeface="Times New Roman" panose="02020603050405020304" pitchFamily="18" charset="0"/>
              </a:rPr>
              <a:t>Băng tuyết</a:t>
            </a:r>
            <a:r>
              <a:rPr lang="en-US" smtClean="0">
                <a:solidFill>
                  <a:srgbClr val="0000CC"/>
                </a:solidFill>
                <a:latin typeface="Times New Roman" panose="02020603050405020304" pitchFamily="18" charset="0"/>
                <a:cs typeface="Times New Roman" panose="02020603050405020304" pitchFamily="18" charset="0"/>
              </a:rPr>
              <a:t> </a:t>
            </a:r>
            <a:r>
              <a:rPr lang="en-US" b="1" smtClean="0">
                <a:solidFill>
                  <a:srgbClr val="0000CC"/>
                </a:solidFill>
                <a:latin typeface="Times New Roman" panose="02020603050405020304" pitchFamily="18" charset="0"/>
                <a:cs typeface="Times New Roman" panose="02020603050405020304" pitchFamily="18" charset="0"/>
              </a:rPr>
              <a:t>ở Nam Cực</a:t>
            </a:r>
          </a:p>
        </p:txBody>
      </p:sp>
      <p:sp>
        <p:nvSpPr>
          <p:cNvPr id="28675" name="Rectangle 3"/>
          <p:cNvSpPr>
            <a:spLocks noGrp="1" noChangeArrowheads="1"/>
          </p:cNvSpPr>
          <p:nvPr>
            <p:ph type="body" idx="4294967295"/>
          </p:nvPr>
        </p:nvSpPr>
        <p:spPr/>
        <p:txBody>
          <a:bodyPr/>
          <a:lstStyle/>
          <a:p>
            <a:pPr eaLnBrk="1" hangingPunct="1"/>
            <a:endParaRPr lang="vi-VN" smtClean="0"/>
          </a:p>
        </p:txBody>
      </p:sp>
      <p:pic>
        <p:nvPicPr>
          <p:cNvPr id="28676" name="Picture 4" descr="bang tuy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0576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bang tuy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81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533400" y="1752600"/>
            <a:ext cx="33528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endParaRPr lang="vi-VN" sz="19500">
              <a:latin typeface="Arial" panose="020B0604020202020204" pitchFamily="34" charset="0"/>
            </a:endParaRPr>
          </a:p>
        </p:txBody>
      </p:sp>
    </p:spTree>
    <p:extLst>
      <p:ext uri="{BB962C8B-B14F-4D97-AF65-F5344CB8AC3E}">
        <p14:creationId xmlns:p14="http://schemas.microsoft.com/office/powerpoint/2010/main" val="247537828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p:txBody>
          <a:bodyPr/>
          <a:lstStyle/>
          <a:p>
            <a:pPr eaLnBrk="1" hangingPunct="1"/>
            <a:endParaRPr lang="vi-VN" smtClean="0"/>
          </a:p>
        </p:txBody>
      </p:sp>
      <p:pic>
        <p:nvPicPr>
          <p:cNvPr id="47108" name="Picture 4" descr="f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678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386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box(in)">
                                      <p:cBhvr>
                                        <p:cTn id="7"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Text Box 5"/>
          <p:cNvSpPr txBox="1">
            <a:spLocks noChangeArrowheads="1"/>
          </p:cNvSpPr>
          <p:nvPr/>
        </p:nvSpPr>
        <p:spPr bwMode="auto">
          <a:xfrm>
            <a:off x="457200" y="9144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800" b="1">
                <a:solidFill>
                  <a:srgbClr val="003300"/>
                </a:solidFill>
                <a:latin typeface="Times New Roman" panose="02020603050405020304" pitchFamily="18" charset="0"/>
                <a:cs typeface="Times New Roman" panose="02020603050405020304" pitchFamily="18" charset="0"/>
              </a:rPr>
              <a:t>Băng ở hai đầu địa cực tan ra làm mực nước biển dâng cao (khoảng 5cm/10 năm).</a:t>
            </a:r>
          </a:p>
        </p:txBody>
      </p:sp>
      <p:sp>
        <p:nvSpPr>
          <p:cNvPr id="41990" name="Text Box 6"/>
          <p:cNvSpPr txBox="1">
            <a:spLocks noChangeArrowheads="1"/>
          </p:cNvSpPr>
          <p:nvPr/>
        </p:nvSpPr>
        <p:spPr bwMode="auto">
          <a:xfrm>
            <a:off x="381000" y="220980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800" b="1">
                <a:solidFill>
                  <a:srgbClr val="CC3300"/>
                </a:solidFill>
                <a:latin typeface="Times New Roman" panose="02020603050405020304" pitchFamily="18" charset="0"/>
                <a:cs typeface="Times New Roman" panose="02020603050405020304" pitchFamily="18" charset="0"/>
              </a:rPr>
              <a:t>Gây ra những ảnh hưởng nghiêm trọng gì đối với thế giới?</a:t>
            </a:r>
          </a:p>
        </p:txBody>
      </p:sp>
      <p:sp>
        <p:nvSpPr>
          <p:cNvPr id="41991" name="Text Box 7"/>
          <p:cNvSpPr txBox="1">
            <a:spLocks noChangeArrowheads="1"/>
          </p:cNvSpPr>
          <p:nvPr/>
        </p:nvSpPr>
        <p:spPr bwMode="auto">
          <a:xfrm>
            <a:off x="533400" y="34290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800" b="1">
                <a:solidFill>
                  <a:srgbClr val="003300"/>
                </a:solidFill>
                <a:latin typeface="Times New Roman" panose="02020603050405020304" pitchFamily="18" charset="0"/>
                <a:cs typeface="Times New Roman" panose="02020603050405020304" pitchFamily="18" charset="0"/>
              </a:rPr>
              <a:t>Một số vùng đất trên thế giới sẽ biến mất.</a:t>
            </a:r>
          </a:p>
        </p:txBody>
      </p:sp>
      <p:sp>
        <p:nvSpPr>
          <p:cNvPr id="30725" name="TextBox 4"/>
          <p:cNvSpPr txBox="1">
            <a:spLocks noChangeArrowheads="1"/>
          </p:cNvSpPr>
          <p:nvPr/>
        </p:nvSpPr>
        <p:spPr bwMode="auto">
          <a:xfrm>
            <a:off x="1752600" y="152400"/>
            <a:ext cx="5168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GIÁO DỤC MÔI TRƯỜNG</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638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checkerboard(across)">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41989"/>
                                        </p:tgtEl>
                                      </p:cBhvr>
                                    </p:animEffect>
                                    <p:set>
                                      <p:cBhvr>
                                        <p:cTn id="12" dur="1" fill="hold">
                                          <p:stCondLst>
                                            <p:cond delay="499"/>
                                          </p:stCondLst>
                                        </p:cTn>
                                        <p:tgtEl>
                                          <p:spTgt spid="4198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checkerboard(across)">
                                      <p:cBhvr>
                                        <p:cTn id="17" dur="500"/>
                                        <p:tgtEl>
                                          <p:spTgt spid="419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41990"/>
                                        </p:tgtEl>
                                      </p:cBhvr>
                                    </p:animEffect>
                                    <p:set>
                                      <p:cBhvr>
                                        <p:cTn id="22" dur="1" fill="hold">
                                          <p:stCondLst>
                                            <p:cond delay="499"/>
                                          </p:stCondLst>
                                        </p:cTn>
                                        <p:tgtEl>
                                          <p:spTgt spid="4199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991"/>
                                        </p:tgtEl>
                                        <p:attrNameLst>
                                          <p:attrName>style.visibility</p:attrName>
                                        </p:attrNameLst>
                                      </p:cBhvr>
                                      <p:to>
                                        <p:strVal val="visible"/>
                                      </p:to>
                                    </p:set>
                                    <p:animEffect transition="in" filter="checkerboard(across)">
                                      <p:cBhvr>
                                        <p:cTn id="27" dur="5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89" grpId="1"/>
      <p:bldP spid="41990" grpId="0"/>
      <p:bldP spid="41990" grpId="1"/>
      <p:bldP spid="419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762000" y="533400"/>
            <a:ext cx="762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006666"/>
                </a:solidFill>
                <a:latin typeface="Times New Roman" panose="02020603050405020304" pitchFamily="18" charset="0"/>
                <a:cs typeface="Times New Roman" panose="02020603050405020304" pitchFamily="18" charset="0"/>
              </a:rPr>
              <a:t>Hình ảnh cánh đồng </a:t>
            </a:r>
            <a:r>
              <a:rPr lang="en-US" sz="2400" b="1" smtClean="0">
                <a:solidFill>
                  <a:srgbClr val="006666"/>
                </a:solidFill>
                <a:latin typeface="Times New Roman" panose="02020603050405020304" pitchFamily="18" charset="0"/>
                <a:cs typeface="Times New Roman" panose="02020603050405020304" pitchFamily="18" charset="0"/>
              </a:rPr>
              <a:t>lúa </a:t>
            </a:r>
            <a:r>
              <a:rPr lang="en-US" sz="2400" b="1">
                <a:solidFill>
                  <a:srgbClr val="006666"/>
                </a:solidFill>
                <a:latin typeface="Times New Roman" panose="02020603050405020304" pitchFamily="18" charset="0"/>
                <a:cs typeface="Times New Roman" panose="02020603050405020304" pitchFamily="18" charset="0"/>
              </a:rPr>
              <a:t>này có thể sẽ biến mất khi  mực nước biển dâng cao 1 mét.</a:t>
            </a:r>
          </a:p>
        </p:txBody>
      </p:sp>
      <p:pic>
        <p:nvPicPr>
          <p:cNvPr id="44037" name="Picture 5" descr="24112010170157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463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linds(horizontal)">
                                      <p:cBhvr>
                                        <p:cTn id="12"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080626152048-746-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9248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489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a:spLocks noGrp="1" noChangeArrowheads="1"/>
          </p:cNvSpPr>
          <p:nvPr>
            <p:ph type="body" idx="1"/>
          </p:nvPr>
        </p:nvSpPr>
        <p:spPr>
          <a:xfrm>
            <a:off x="304800" y="304800"/>
            <a:ext cx="8229600" cy="4525963"/>
          </a:xfrm>
          <a:noFill/>
        </p:spPr>
        <p:txBody>
          <a:bodyPr/>
          <a:lstStyle/>
          <a:p>
            <a:pPr algn="ctr" eaLnBrk="1" hangingPunct="1">
              <a:spcBef>
                <a:spcPct val="50000"/>
              </a:spcBef>
              <a:buFontTx/>
              <a:buNone/>
            </a:pPr>
            <a:r>
              <a:rPr lang="en-US" b="1" smtClean="0">
                <a:solidFill>
                  <a:srgbClr val="FF0000"/>
                </a:solidFill>
                <a:latin typeface="Times New Roman" panose="02020603050405020304" pitchFamily="18" charset="0"/>
              </a:rPr>
              <a:t>Nguyên nhân của trình trạng trên</a:t>
            </a:r>
          </a:p>
        </p:txBody>
      </p:sp>
      <p:sp>
        <p:nvSpPr>
          <p:cNvPr id="49157" name="Text Box 5"/>
          <p:cNvSpPr txBox="1">
            <a:spLocks noChangeArrowheads="1"/>
          </p:cNvSpPr>
          <p:nvPr/>
        </p:nvSpPr>
        <p:spPr bwMode="auto">
          <a:xfrm>
            <a:off x="609600" y="13716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rgbClr val="000066"/>
                </a:solidFill>
                <a:latin typeface="Times New Roman" panose="02020603050405020304" pitchFamily="18" charset="0"/>
                <a:cs typeface="Times New Roman" panose="02020603050405020304" pitchFamily="18" charset="0"/>
              </a:rPr>
              <a:t>Em biết gì vê tầng Ozon?</a:t>
            </a:r>
          </a:p>
        </p:txBody>
      </p:sp>
      <p:pic>
        <p:nvPicPr>
          <p:cNvPr id="49158" name="Picture 6" descr="ozon 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487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233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blinds(horizontal)">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checkerboard(across)">
                                      <p:cBhvr>
                                        <p:cTn id="12" dur="500"/>
                                        <p:tgtEl>
                                          <p:spTgt spid="49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blinds(horizontal)">
                                      <p:cBhvr>
                                        <p:cTn id="17"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609600" y="152400"/>
            <a:ext cx="74676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cs typeface="Times New Roman" panose="02020603050405020304" pitchFamily="18" charset="0"/>
              </a:rPr>
              <a:t>Tầng ozon là lớp khí bao bọc xung quanh hành tinh. Như một chiếc áo quý báu bảo vệ sức khoẻ cho con người; bảo vệ trái đất khỏi sự nóng lên.</a:t>
            </a:r>
          </a:p>
        </p:txBody>
      </p:sp>
      <p:pic>
        <p:nvPicPr>
          <p:cNvPr id="53253" name="Picture 5" descr="o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5486400" cy="4114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920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blinds(horizontal)">
                                      <p:cBhvr>
                                        <p:cTn id="7" dur="500"/>
                                        <p:tgtEl>
                                          <p:spTgt spid="53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blinds(horizontal)">
                                      <p:cBhvr>
                                        <p:cTn id="12"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091209124956-446-9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942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blinds(horizontal)">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0" y="762000"/>
            <a:ext cx="3962400" cy="6096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5123" name="Rectangle 10"/>
          <p:cNvSpPr>
            <a:spLocks noChangeArrowheads="1"/>
          </p:cNvSpPr>
          <p:nvPr/>
        </p:nvSpPr>
        <p:spPr bwMode="auto">
          <a:xfrm>
            <a:off x="0" y="0"/>
            <a:ext cx="9144000" cy="762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5124" name="Text Box 7"/>
          <p:cNvSpPr txBox="1">
            <a:spLocks noChangeArrowheads="1"/>
          </p:cNvSpPr>
          <p:nvPr/>
        </p:nvSpPr>
        <p:spPr bwMode="auto">
          <a:xfrm>
            <a:off x="609600" y="762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800" b="1" u="sng">
                <a:solidFill>
                  <a:srgbClr val="FF0000"/>
                </a:solidFill>
                <a:latin typeface="Times New Roman" panose="02020603050405020304" pitchFamily="18" charset="0"/>
              </a:rPr>
              <a:t>BÀI 24: </a:t>
            </a:r>
            <a:r>
              <a:rPr lang="en-US" sz="2800" b="1">
                <a:solidFill>
                  <a:srgbClr val="FF0000"/>
                </a:solidFill>
                <a:latin typeface="Times New Roman" panose="02020603050405020304" pitchFamily="18" charset="0"/>
              </a:rPr>
              <a:t> SỰ NÓNG CHẢY VÀ SỰ ĐÔNG ĐẶC</a:t>
            </a:r>
            <a:endParaRPr lang="en-US" sz="2800" b="1" u="sng">
              <a:solidFill>
                <a:srgbClr val="FF0000"/>
              </a:solidFill>
              <a:latin typeface="Times New Roman" panose="02020603050405020304" pitchFamily="18" charset="0"/>
            </a:endParaRPr>
          </a:p>
        </p:txBody>
      </p:sp>
      <p:sp>
        <p:nvSpPr>
          <p:cNvPr id="5125" name="Text Box 5"/>
          <p:cNvSpPr txBox="1">
            <a:spLocks noChangeArrowheads="1"/>
          </p:cNvSpPr>
          <p:nvPr/>
        </p:nvSpPr>
        <p:spPr bwMode="auto">
          <a:xfrm>
            <a:off x="0" y="838200"/>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latin typeface="Times New Roman" panose="02020603050405020304" pitchFamily="18" charset="0"/>
              </a:rPr>
              <a:t>I. SỰ NÓNG CHẢY:</a:t>
            </a:r>
          </a:p>
        </p:txBody>
      </p:sp>
      <p:sp>
        <p:nvSpPr>
          <p:cNvPr id="5126" name="Text Box 4">
            <a:hlinkClick r:id="rId2" action="ppaction://hlinksldjump"/>
          </p:cNvPr>
          <p:cNvSpPr txBox="1">
            <a:spLocks noChangeArrowheads="1"/>
          </p:cNvSpPr>
          <p:nvPr/>
        </p:nvSpPr>
        <p:spPr bwMode="auto">
          <a:xfrm>
            <a:off x="0" y="11430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latin typeface="Times New Roman" panose="02020603050405020304" pitchFamily="18" charset="0"/>
              </a:rPr>
              <a:t>1. </a:t>
            </a:r>
            <a:r>
              <a:rPr lang="en-US" sz="2000" b="1" u="sng">
                <a:latin typeface="Times New Roman" panose="02020603050405020304" pitchFamily="18" charset="0"/>
              </a:rPr>
              <a:t>Phân tích kết quả thí nghiệm:</a:t>
            </a:r>
            <a:endParaRPr lang="en-US" sz="2000" b="1">
              <a:latin typeface="Times New Roman" panose="02020603050405020304" pitchFamily="18" charset="0"/>
            </a:endParaRPr>
          </a:p>
        </p:txBody>
      </p:sp>
      <p:sp>
        <p:nvSpPr>
          <p:cNvPr id="5127" name="Text Box 11"/>
          <p:cNvSpPr txBox="1">
            <a:spLocks noChangeArrowheads="1"/>
          </p:cNvSpPr>
          <p:nvPr/>
        </p:nvSpPr>
        <p:spPr bwMode="auto">
          <a:xfrm>
            <a:off x="4114800" y="914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itchFamily="18" charset="0"/>
                <a:cs typeface="Times New Roman" pitchFamily="18" charset="0"/>
              </a:rPr>
              <a:t>Dụng cụ thí nghiệm:</a:t>
            </a:r>
          </a:p>
        </p:txBody>
      </p:sp>
      <p:pic>
        <p:nvPicPr>
          <p:cNvPr id="4108" name="Picture 12" descr="SCAN000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114800" y="1447800"/>
            <a:ext cx="5029200" cy="5410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barn(inHorizontal)">
                                      <p:cBhvr>
                                        <p:cTn id="7"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228600" y="990600"/>
            <a:ext cx="8915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4000" b="1">
                <a:solidFill>
                  <a:srgbClr val="000066"/>
                </a:solidFill>
                <a:latin typeface="Times New Roman" panose="02020603050405020304" pitchFamily="18" charset="0"/>
                <a:cs typeface="Times New Roman" panose="02020603050405020304" pitchFamily="18" charset="0"/>
              </a:rPr>
              <a:t>Con người phải làm gì để bảo vệ tầng ozon ?</a:t>
            </a:r>
          </a:p>
        </p:txBody>
      </p:sp>
    </p:spTree>
    <p:extLst>
      <p:ext uri="{BB962C8B-B14F-4D97-AF65-F5344CB8AC3E}">
        <p14:creationId xmlns:p14="http://schemas.microsoft.com/office/powerpoint/2010/main" val="2639111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checkerboard(across)">
                                      <p:cBhvr>
                                        <p:cTn id="7"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091209124956-844-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10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643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heckerboard(across)">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asttech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0"/>
            <a:ext cx="5257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images123701_ductrongd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36576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images[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0055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23093092_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352800"/>
            <a:ext cx="5257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142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heel(4)">
                                      <p:cBhvr>
                                        <p:cTn id="7" dur="1000"/>
                                        <p:tgtEl>
                                          <p:spTgt spid="22532"/>
                                        </p:tgtEl>
                                      </p:cBhvr>
                                    </p:animEffect>
                                  </p:childTnLst>
                                </p:cTn>
                              </p:par>
                              <p:par>
                                <p:cTn id="8" presetID="21" presetClass="entr" presetSubtype="4" fill="hold" nodeType="withEffect">
                                  <p:stCondLst>
                                    <p:cond delay="0"/>
                                  </p:stCondLst>
                                  <p:childTnLst>
                                    <p:set>
                                      <p:cBhvr>
                                        <p:cTn id="9" dur="1" fill="hold">
                                          <p:stCondLst>
                                            <p:cond delay="0"/>
                                          </p:stCondLst>
                                        </p:cTn>
                                        <p:tgtEl>
                                          <p:spTgt spid="22531"/>
                                        </p:tgtEl>
                                        <p:attrNameLst>
                                          <p:attrName>style.visibility</p:attrName>
                                        </p:attrNameLst>
                                      </p:cBhvr>
                                      <p:to>
                                        <p:strVal val="visible"/>
                                      </p:to>
                                    </p:set>
                                    <p:animEffect transition="in" filter="wheel(4)">
                                      <p:cBhvr>
                                        <p:cTn id="10" dur="2000"/>
                                        <p:tgtEl>
                                          <p:spTgt spid="22531"/>
                                        </p:tgtEl>
                                      </p:cBhvr>
                                    </p:animEffect>
                                  </p:childTnLst>
                                </p:cTn>
                              </p:par>
                              <p:par>
                                <p:cTn id="11" presetID="21" presetClass="entr" presetSubtype="4"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wheel(4)">
                                      <p:cBhvr>
                                        <p:cTn id="13" dur="2000"/>
                                        <p:tgtEl>
                                          <p:spTgt spid="22530"/>
                                        </p:tgtEl>
                                      </p:cBhvr>
                                    </p:animEffect>
                                  </p:childTnLst>
                                </p:cTn>
                              </p:par>
                              <p:par>
                                <p:cTn id="14" presetID="21" presetClass="entr" presetSubtype="4" fill="hold" nodeType="withEffect">
                                  <p:stCondLst>
                                    <p:cond delay="0"/>
                                  </p:stCondLst>
                                  <p:childTnLst>
                                    <p:set>
                                      <p:cBhvr>
                                        <p:cTn id="15" dur="1" fill="hold">
                                          <p:stCondLst>
                                            <p:cond delay="0"/>
                                          </p:stCondLst>
                                        </p:cTn>
                                        <p:tgtEl>
                                          <p:spTgt spid="22533"/>
                                        </p:tgtEl>
                                        <p:attrNameLst>
                                          <p:attrName>style.visibility</p:attrName>
                                        </p:attrNameLst>
                                      </p:cBhvr>
                                      <p:to>
                                        <p:strVal val="visible"/>
                                      </p:to>
                                    </p:set>
                                    <p:animEffect transition="in" filter="wheel(4)">
                                      <p:cBhvr>
                                        <p:cTn id="16"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a:hlinkClick r:id="rId3" action="ppaction://hlinksldjump"/>
          </p:cNvPr>
          <p:cNvSpPr txBox="1">
            <a:spLocks noChangeArrowheads="1"/>
          </p:cNvSpPr>
          <p:nvPr/>
        </p:nvSpPr>
        <p:spPr bwMode="auto">
          <a:xfrm>
            <a:off x="76200" y="15875"/>
            <a:ext cx="419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1.</a:t>
            </a:r>
            <a:r>
              <a:rPr lang="en-US" sz="2400" b="1">
                <a:latin typeface="Times New Roman" panose="02020603050405020304" pitchFamily="18" charset="0"/>
              </a:rPr>
              <a:t> </a:t>
            </a:r>
            <a:r>
              <a:rPr lang="en-US" sz="2400" b="1" u="sng">
                <a:latin typeface="Times New Roman" panose="02020603050405020304" pitchFamily="18" charset="0"/>
              </a:rPr>
              <a:t>Phân tích kết quả thí nghiệm:</a:t>
            </a:r>
            <a:endParaRPr lang="en-US" sz="2400" b="1">
              <a:latin typeface="Times New Roman" panose="02020603050405020304" pitchFamily="18" charset="0"/>
            </a:endParaRPr>
          </a:p>
        </p:txBody>
      </p:sp>
      <p:sp>
        <p:nvSpPr>
          <p:cNvPr id="6147" name="Text Box 13"/>
          <p:cNvSpPr txBox="1">
            <a:spLocks noChangeArrowheads="1"/>
          </p:cNvSpPr>
          <p:nvPr/>
        </p:nvSpPr>
        <p:spPr bwMode="auto">
          <a:xfrm>
            <a:off x="76200" y="838200"/>
            <a:ext cx="4038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itchFamily="18" charset="0"/>
                <a:cs typeface="Times New Roman" pitchFamily="18" charset="0"/>
              </a:rPr>
              <a:t>Trong </a:t>
            </a:r>
            <a:r>
              <a:rPr lang="en-US" sz="2400" b="1" smtClean="0">
                <a:latin typeface="Times New Roman" pitchFamily="18" charset="0"/>
                <a:cs typeface="Times New Roman" pitchFamily="18" charset="0"/>
              </a:rPr>
              <a:t>các phòng thí nghiệm ng­ười </a:t>
            </a:r>
            <a:r>
              <a:rPr lang="en-US" sz="2400" b="1">
                <a:latin typeface="Times New Roman" pitchFamily="18" charset="0"/>
                <a:cs typeface="Times New Roman" pitchFamily="18" charset="0"/>
              </a:rPr>
              <a:t>ta </a:t>
            </a:r>
            <a:r>
              <a:rPr lang="en-US" sz="2400" b="1" smtClean="0">
                <a:latin typeface="Times New Roman" pitchFamily="18" charset="0"/>
                <a:cs typeface="Times New Roman" pitchFamily="18" charset="0"/>
              </a:rPr>
              <a:t>nghiên cứu sự nóng chảy bằng thí nghiệm t­ương tự nh­ư thí nghiệm  mô phỏng</a:t>
            </a:r>
            <a:r>
              <a:rPr lang="en-US" sz="2400" b="1">
                <a:latin typeface="Times New Roman" pitchFamily="18" charset="0"/>
                <a:cs typeface="Times New Roman" pitchFamily="18" charset="0"/>
              </a:rPr>
              <a:t>.</a:t>
            </a:r>
          </a:p>
          <a:p>
            <a:pPr algn="l" eaLnBrk="1" hangingPunct="1">
              <a:spcBef>
                <a:spcPct val="50000"/>
              </a:spcBef>
            </a:pPr>
            <a:r>
              <a:rPr lang="en-US" sz="2400" b="1">
                <a:solidFill>
                  <a:srgbClr val="FF0000"/>
                </a:solidFill>
                <a:latin typeface=".VnTime" panose="020B7200000000000000" pitchFamily="34" charset="0"/>
              </a:rPr>
              <a:t> </a:t>
            </a:r>
            <a:r>
              <a:rPr lang="en-US" sz="2400" b="1">
                <a:solidFill>
                  <a:srgbClr val="FF0000"/>
                </a:solidFill>
                <a:latin typeface="Times New Roman" pitchFamily="18" charset="0"/>
                <a:cs typeface="Times New Roman" pitchFamily="18" charset="0"/>
              </a:rPr>
              <a:t>-</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Dùng đèn cồn </a:t>
            </a:r>
            <a:r>
              <a:rPr lang="en-US" sz="2400" b="1">
                <a:latin typeface="Times New Roman" pitchFamily="18" charset="0"/>
                <a:cs typeface="Times New Roman" pitchFamily="18" charset="0"/>
              </a:rPr>
              <a:t>đ</a:t>
            </a:r>
            <a:r>
              <a:rPr lang="en-US" sz="2400" b="1" smtClean="0">
                <a:latin typeface="Times New Roman" pitchFamily="18" charset="0"/>
                <a:cs typeface="Times New Roman" pitchFamily="18" charset="0"/>
              </a:rPr>
              <a:t>un n­ước và </a:t>
            </a:r>
            <a:r>
              <a:rPr lang="en-US" sz="2400" b="1">
                <a:latin typeface="Times New Roman" pitchFamily="18" charset="0"/>
                <a:cs typeface="Times New Roman" pitchFamily="18" charset="0"/>
              </a:rPr>
              <a:t>theo </a:t>
            </a:r>
            <a:r>
              <a:rPr lang="en-US" sz="2400" b="1" smtClean="0">
                <a:latin typeface="Times New Roman" pitchFamily="18" charset="0"/>
                <a:cs typeface="Times New Roman" pitchFamily="18" charset="0"/>
              </a:rPr>
              <a:t>dõi nhiệt độ của băng phiến</a:t>
            </a:r>
            <a:r>
              <a:rPr lang="en-US" sz="2400" b="1">
                <a:latin typeface="Times New Roman" pitchFamily="18" charset="0"/>
                <a:cs typeface="Times New Roman" pitchFamily="18" charset="0"/>
              </a:rPr>
              <a:t>. Khi </a:t>
            </a:r>
            <a:r>
              <a:rPr lang="en-US" sz="2400" b="1" smtClean="0">
                <a:latin typeface="Times New Roman" pitchFamily="18" charset="0"/>
                <a:cs typeface="Times New Roman" pitchFamily="18" charset="0"/>
              </a:rPr>
              <a:t>nhiệt độ của băng phiến lên đến </a:t>
            </a:r>
            <a:r>
              <a:rPr lang="en-US" sz="2400" b="1">
                <a:solidFill>
                  <a:srgbClr val="FF0000"/>
                </a:solidFill>
                <a:latin typeface="Times New Roman" pitchFamily="18" charset="0"/>
                <a:cs typeface="Times New Roman" pitchFamily="18" charset="0"/>
              </a:rPr>
              <a:t>60</a:t>
            </a:r>
            <a:r>
              <a:rPr lang="en-US" sz="2400" b="1" baseline="30000">
                <a:solidFill>
                  <a:srgbClr val="FF0000"/>
                </a:solidFill>
                <a:latin typeface="Times New Roman" pitchFamily="18" charset="0"/>
                <a:cs typeface="Times New Roman" pitchFamily="18" charset="0"/>
              </a:rPr>
              <a:t>0</a:t>
            </a:r>
            <a:r>
              <a:rPr lang="en-US" sz="2400" b="1">
                <a:solidFill>
                  <a:srgbClr val="FF0000"/>
                </a:solidFill>
                <a:latin typeface="Times New Roman" pitchFamily="18" charset="0"/>
                <a:cs typeface="Times New Roman" pitchFamily="18" charset="0"/>
              </a:rPr>
              <a:t>C</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thì cứ </a:t>
            </a:r>
            <a:r>
              <a:rPr lang="en-US" sz="2400" b="1">
                <a:latin typeface="Times New Roman" pitchFamily="18" charset="0"/>
                <a:cs typeface="Times New Roman" pitchFamily="18" charset="0"/>
              </a:rPr>
              <a:t>sau </a:t>
            </a:r>
            <a:r>
              <a:rPr lang="en-US" sz="2400" b="1">
                <a:solidFill>
                  <a:srgbClr val="FF0000"/>
                </a:solidFill>
                <a:latin typeface="Times New Roman" pitchFamily="18" charset="0"/>
                <a:cs typeface="Times New Roman" pitchFamily="18" charset="0"/>
              </a:rPr>
              <a:t>1 </a:t>
            </a:r>
            <a:r>
              <a:rPr lang="en-US" sz="2400" b="1" smtClean="0">
                <a:solidFill>
                  <a:srgbClr val="FF0000"/>
                </a:solidFill>
                <a:latin typeface="Times New Roman" pitchFamily="18" charset="0"/>
                <a:cs typeface="Times New Roman" pitchFamily="18" charset="0"/>
              </a:rPr>
              <a:t>phút</a:t>
            </a:r>
            <a:r>
              <a:rPr lang="en-US" sz="2400" b="1" smtClean="0">
                <a:latin typeface="Times New Roman" pitchFamily="18" charset="0"/>
                <a:cs typeface="Times New Roman" pitchFamily="18" charset="0"/>
              </a:rPr>
              <a:t> lại </a:t>
            </a:r>
            <a:r>
              <a:rPr lang="en-US" sz="2400" b="1">
                <a:latin typeface="Times New Roman" pitchFamily="18" charset="0"/>
                <a:cs typeface="Times New Roman" pitchFamily="18" charset="0"/>
              </a:rPr>
              <a:t>ghi </a:t>
            </a:r>
            <a:r>
              <a:rPr lang="en-US" sz="2400" b="1" smtClean="0">
                <a:latin typeface="Times New Roman" pitchFamily="18" charset="0"/>
                <a:cs typeface="Times New Roman" pitchFamily="18" charset="0"/>
              </a:rPr>
              <a:t>nhiệt độ và nhận xét về thể </a:t>
            </a:r>
            <a:r>
              <a:rPr lang="en-US" sz="2400" b="1">
                <a:latin typeface="Times New Roman" pitchFamily="18" charset="0"/>
                <a:cs typeface="Times New Roman" pitchFamily="18" charset="0"/>
              </a:rPr>
              <a:t>(</a:t>
            </a:r>
            <a:r>
              <a:rPr lang="en-US" sz="2400" b="1" smtClean="0">
                <a:latin typeface="Times New Roman" pitchFamily="18" charset="0"/>
                <a:cs typeface="Times New Roman" pitchFamily="18" charset="0"/>
              </a:rPr>
              <a:t>rắn </a:t>
            </a:r>
            <a:r>
              <a:rPr lang="en-US" sz="2400" b="1">
                <a:latin typeface="Times New Roman" pitchFamily="18" charset="0"/>
                <a:cs typeface="Times New Roman" pitchFamily="18" charset="0"/>
              </a:rPr>
              <a:t>hay </a:t>
            </a:r>
            <a:r>
              <a:rPr lang="en-US" sz="2400" b="1" smtClean="0">
                <a:latin typeface="Times New Roman" pitchFamily="18" charset="0"/>
                <a:cs typeface="Times New Roman" pitchFamily="18" charset="0"/>
              </a:rPr>
              <a:t>lỏng</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của</a:t>
            </a:r>
            <a:r>
              <a:rPr lang="en-US" sz="2400" b="1" smtClean="0">
                <a:latin typeface=".VnTime" panose="020B7200000000000000" pitchFamily="34" charset="0"/>
              </a:rPr>
              <a:t> </a:t>
            </a:r>
            <a:r>
              <a:rPr lang="en-US" sz="2400" b="1" smtClean="0">
                <a:latin typeface="Times New Roman" pitchFamily="18" charset="0"/>
                <a:cs typeface="Times New Roman" pitchFamily="18" charset="0"/>
              </a:rPr>
              <a:t>băng phiến vào bảng </a:t>
            </a:r>
            <a:r>
              <a:rPr lang="en-US" sz="2400" b="1">
                <a:latin typeface="Times New Roman" pitchFamily="18" charset="0"/>
                <a:cs typeface="Times New Roman" pitchFamily="18" charset="0"/>
              </a:rPr>
              <a:t>theo </a:t>
            </a:r>
            <a:r>
              <a:rPr lang="en-US" sz="2400" b="1" smtClean="0">
                <a:latin typeface="Times New Roman" pitchFamily="18" charset="0"/>
                <a:cs typeface="Times New Roman" pitchFamily="18" charset="0"/>
              </a:rPr>
              <a:t>dõi</a:t>
            </a:r>
            <a:r>
              <a:rPr lang="en-US" sz="2400" b="1">
                <a:latin typeface="Times New Roman" pitchFamily="18" charset="0"/>
                <a:cs typeface="Times New Roman" pitchFamily="18" charset="0"/>
              </a:rPr>
              <a:t>. Ghi cho </a:t>
            </a:r>
            <a:r>
              <a:rPr lang="en-US" sz="2400" b="1" smtClean="0">
                <a:latin typeface="Times New Roman" pitchFamily="18" charset="0"/>
                <a:cs typeface="Times New Roman" pitchFamily="18" charset="0"/>
              </a:rPr>
              <a:t>tới </a:t>
            </a:r>
            <a:r>
              <a:rPr lang="en-US" sz="2400" b="1">
                <a:latin typeface="Times New Roman" pitchFamily="18" charset="0"/>
                <a:cs typeface="Times New Roman" pitchFamily="18" charset="0"/>
              </a:rPr>
              <a:t>khi </a:t>
            </a:r>
            <a:r>
              <a:rPr lang="en-US" sz="2400" b="1" smtClean="0">
                <a:latin typeface="Times New Roman" pitchFamily="18" charset="0"/>
                <a:cs typeface="Times New Roman" pitchFamily="18" charset="0"/>
              </a:rPr>
              <a:t>nhiệt độ của băng phiến đạt tới </a:t>
            </a:r>
            <a:r>
              <a:rPr lang="en-US" sz="2400" b="1">
                <a:solidFill>
                  <a:srgbClr val="FF0000"/>
                </a:solidFill>
                <a:latin typeface="Times New Roman" pitchFamily="18" charset="0"/>
                <a:cs typeface="Times New Roman" pitchFamily="18" charset="0"/>
              </a:rPr>
              <a:t>86</a:t>
            </a:r>
            <a:r>
              <a:rPr lang="en-US" sz="2400" b="1" baseline="30000">
                <a:solidFill>
                  <a:srgbClr val="FF0000"/>
                </a:solidFill>
                <a:latin typeface="Times New Roman" pitchFamily="18" charset="0"/>
                <a:cs typeface="Times New Roman" pitchFamily="18" charset="0"/>
              </a:rPr>
              <a:t>0</a:t>
            </a:r>
            <a:r>
              <a:rPr lang="en-US" sz="2400" b="1">
                <a:solidFill>
                  <a:srgbClr val="FF0000"/>
                </a:solidFill>
                <a:latin typeface="Times New Roman" pitchFamily="18" charset="0"/>
                <a:cs typeface="Times New Roman" pitchFamily="18" charset="0"/>
              </a:rPr>
              <a:t>C,</a:t>
            </a:r>
            <a:r>
              <a:rPr lang="en-US" sz="2400" b="1">
                <a:latin typeface="Times New Roman" pitchFamily="18" charset="0"/>
                <a:cs typeface="Times New Roman" pitchFamily="18" charset="0"/>
              </a:rPr>
              <a:t> ta </a:t>
            </a:r>
            <a:r>
              <a:rPr lang="en-US" sz="2400" b="1" smtClean="0">
                <a:latin typeface="Times New Roman" pitchFamily="18" charset="0"/>
                <a:cs typeface="Times New Roman" pitchFamily="18" charset="0"/>
              </a:rPr>
              <a:t>được </a:t>
            </a:r>
            <a:r>
              <a:rPr lang="en-US" sz="2400" b="1" smtClean="0">
                <a:solidFill>
                  <a:srgbClr val="FF0000"/>
                </a:solidFill>
                <a:latin typeface="Times New Roman" pitchFamily="18" charset="0"/>
                <a:cs typeface="Times New Roman" pitchFamily="18" charset="0"/>
              </a:rPr>
              <a:t>bảng </a:t>
            </a:r>
            <a:r>
              <a:rPr lang="en-US" sz="2400" b="1">
                <a:solidFill>
                  <a:srgbClr val="FF0000"/>
                </a:solidFill>
                <a:latin typeface="Times New Roman" pitchFamily="18" charset="0"/>
                <a:cs typeface="Times New Roman" pitchFamily="18" charset="0"/>
              </a:rPr>
              <a:t>24.1.</a:t>
            </a:r>
          </a:p>
        </p:txBody>
      </p:sp>
      <p:sp>
        <p:nvSpPr>
          <p:cNvPr id="6148" name="AutoShape 14"/>
          <p:cNvSpPr>
            <a:spLocks noChangeArrowheads="1"/>
          </p:cNvSpPr>
          <p:nvPr/>
        </p:nvSpPr>
        <p:spPr bwMode="auto">
          <a:xfrm>
            <a:off x="4038600" y="6172200"/>
            <a:ext cx="49530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49" name="Line 15"/>
          <p:cNvSpPr>
            <a:spLocks noChangeShapeType="1"/>
          </p:cNvSpPr>
          <p:nvPr/>
        </p:nvSpPr>
        <p:spPr bwMode="auto">
          <a:xfrm>
            <a:off x="4419600" y="228600"/>
            <a:ext cx="0" cy="600075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150" name="Group 16"/>
          <p:cNvGrpSpPr>
            <a:grpSpLocks/>
          </p:cNvGrpSpPr>
          <p:nvPr/>
        </p:nvGrpSpPr>
        <p:grpSpPr bwMode="auto">
          <a:xfrm>
            <a:off x="4191000" y="4800600"/>
            <a:ext cx="1600200" cy="304800"/>
            <a:chOff x="2208" y="2352"/>
            <a:chExt cx="1008" cy="192"/>
          </a:xfrm>
        </p:grpSpPr>
        <p:sp>
          <p:nvSpPr>
            <p:cNvPr id="6243" name="Oval 17"/>
            <p:cNvSpPr>
              <a:spLocks noChangeArrowheads="1"/>
            </p:cNvSpPr>
            <p:nvPr/>
          </p:nvSpPr>
          <p:spPr bwMode="auto">
            <a:xfrm>
              <a:off x="2544" y="2352"/>
              <a:ext cx="672" cy="192"/>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244" name="AutoShape 18"/>
            <p:cNvSpPr>
              <a:spLocks noChangeArrowheads="1"/>
            </p:cNvSpPr>
            <p:nvPr/>
          </p:nvSpPr>
          <p:spPr bwMode="auto">
            <a:xfrm>
              <a:off x="2208" y="2448"/>
              <a:ext cx="384" cy="48"/>
            </a:xfrm>
            <a:prstGeom prst="rightArrow">
              <a:avLst>
                <a:gd name="adj1" fmla="val 50000"/>
                <a:gd name="adj2" fmla="val 20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grpSp>
        <p:nvGrpSpPr>
          <p:cNvPr id="3" name="Group 19"/>
          <p:cNvGrpSpPr>
            <a:grpSpLocks/>
          </p:cNvGrpSpPr>
          <p:nvPr/>
        </p:nvGrpSpPr>
        <p:grpSpPr bwMode="auto">
          <a:xfrm>
            <a:off x="7162800" y="4953000"/>
            <a:ext cx="749300" cy="1314450"/>
            <a:chOff x="4236" y="2913"/>
            <a:chExt cx="472" cy="828"/>
          </a:xfrm>
        </p:grpSpPr>
        <p:sp>
          <p:nvSpPr>
            <p:cNvPr id="6222" name="Oval 20"/>
            <p:cNvSpPr>
              <a:spLocks noChangeArrowheads="1"/>
            </p:cNvSpPr>
            <p:nvPr/>
          </p:nvSpPr>
          <p:spPr bwMode="auto">
            <a:xfrm>
              <a:off x="4241" y="3393"/>
              <a:ext cx="462" cy="346"/>
            </a:xfrm>
            <a:prstGeom prst="ellipse">
              <a:avLst/>
            </a:prstGeom>
            <a:gradFill rotWithShape="1">
              <a:gsLst>
                <a:gs pos="0">
                  <a:schemeClr val="bg1"/>
                </a:gs>
                <a:gs pos="100000">
                  <a:srgbClr val="66CCFF"/>
                </a:gs>
              </a:gsLst>
              <a:path path="shape">
                <a:fillToRect l="50000" t="50000" r="50000" b="50000"/>
              </a:path>
            </a:gradFill>
            <a:ln w="9525">
              <a:solidFill>
                <a:srgbClr val="3366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223" name="AutoShape 21"/>
            <p:cNvSpPr>
              <a:spLocks noChangeArrowheads="1"/>
            </p:cNvSpPr>
            <p:nvPr/>
          </p:nvSpPr>
          <p:spPr bwMode="auto">
            <a:xfrm>
              <a:off x="4405" y="3281"/>
              <a:ext cx="127" cy="144"/>
            </a:xfrm>
            <a:prstGeom prst="can">
              <a:avLst>
                <a:gd name="adj" fmla="val 47244"/>
              </a:avLst>
            </a:prstGeom>
            <a:gradFill rotWithShape="1">
              <a:gsLst>
                <a:gs pos="0">
                  <a:srgbClr val="66CCFF"/>
                </a:gs>
                <a:gs pos="50000">
                  <a:srgbClr val="FFFFFF"/>
                </a:gs>
                <a:gs pos="100000">
                  <a:srgbClr val="66C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224" name="Oval 22"/>
            <p:cNvSpPr>
              <a:spLocks noChangeArrowheads="1"/>
            </p:cNvSpPr>
            <p:nvPr/>
          </p:nvSpPr>
          <p:spPr bwMode="auto">
            <a:xfrm>
              <a:off x="4328" y="3616"/>
              <a:ext cx="298" cy="123"/>
            </a:xfrm>
            <a:prstGeom prst="ellipse">
              <a:avLst/>
            </a:prstGeom>
            <a:solidFill>
              <a:srgbClr val="3399FF">
                <a:alpha val="45097"/>
              </a:srgbClr>
            </a:solidFill>
            <a:ln w="9525">
              <a:solidFill>
                <a:schemeClr val="bg2"/>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225" name="Oval 23"/>
            <p:cNvSpPr>
              <a:spLocks noChangeArrowheads="1"/>
            </p:cNvSpPr>
            <p:nvPr/>
          </p:nvSpPr>
          <p:spPr bwMode="auto">
            <a:xfrm>
              <a:off x="4241" y="3470"/>
              <a:ext cx="462" cy="174"/>
            </a:xfrm>
            <a:prstGeom prst="ellipse">
              <a:avLst/>
            </a:prstGeom>
            <a:solidFill>
              <a:srgbClr val="FFCC00">
                <a:alpha val="30196"/>
              </a:srgbClr>
            </a:solidFill>
            <a:ln w="9525">
              <a:solidFill>
                <a:schemeClr val="bg2"/>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226" name="Freeform 24"/>
            <p:cNvSpPr>
              <a:spLocks/>
            </p:cNvSpPr>
            <p:nvPr/>
          </p:nvSpPr>
          <p:spPr bwMode="auto">
            <a:xfrm flipH="1">
              <a:off x="4532" y="3344"/>
              <a:ext cx="47" cy="92"/>
            </a:xfrm>
            <a:custGeom>
              <a:avLst/>
              <a:gdLst>
                <a:gd name="T0" fmla="*/ 43 w 48"/>
                <a:gd name="T1" fmla="*/ 0 h 144"/>
                <a:gd name="T2" fmla="*/ 43 w 48"/>
                <a:gd name="T3" fmla="*/ 10 h 144"/>
                <a:gd name="T4" fmla="*/ 0 w 48"/>
                <a:gd name="T5" fmla="*/ 15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7" name="Freeform 25"/>
            <p:cNvSpPr>
              <a:spLocks/>
            </p:cNvSpPr>
            <p:nvPr/>
          </p:nvSpPr>
          <p:spPr bwMode="auto">
            <a:xfrm>
              <a:off x="4356" y="3345"/>
              <a:ext cx="47" cy="92"/>
            </a:xfrm>
            <a:custGeom>
              <a:avLst/>
              <a:gdLst>
                <a:gd name="T0" fmla="*/ 43 w 48"/>
                <a:gd name="T1" fmla="*/ 0 h 144"/>
                <a:gd name="T2" fmla="*/ 43 w 48"/>
                <a:gd name="T3" fmla="*/ 10 h 144"/>
                <a:gd name="T4" fmla="*/ 0 w 48"/>
                <a:gd name="T5" fmla="*/ 15 h 144"/>
                <a:gd name="T6" fmla="*/ 0 60000 65536"/>
                <a:gd name="T7" fmla="*/ 0 60000 65536"/>
                <a:gd name="T8" fmla="*/ 0 60000 65536"/>
                <a:gd name="T9" fmla="*/ 0 w 48"/>
                <a:gd name="T10" fmla="*/ 0 h 144"/>
                <a:gd name="T11" fmla="*/ 48 w 48"/>
                <a:gd name="T12" fmla="*/ 144 h 144"/>
              </a:gdLst>
              <a:ahLst/>
              <a:cxnLst>
                <a:cxn ang="T6">
                  <a:pos x="T0" y="T1"/>
                </a:cxn>
                <a:cxn ang="T7">
                  <a:pos x="T2" y="T3"/>
                </a:cxn>
                <a:cxn ang="T8">
                  <a:pos x="T4" y="T5"/>
                </a:cxn>
              </a:cxnLst>
              <a:rect l="T9" t="T10" r="T11" b="T12"/>
              <a:pathLst>
                <a:path w="48" h="144">
                  <a:moveTo>
                    <a:pt x="48" y="0"/>
                  </a:moveTo>
                  <a:cubicBezTo>
                    <a:pt x="48" y="48"/>
                    <a:pt x="48" y="96"/>
                    <a:pt x="48" y="96"/>
                  </a:cubicBezTo>
                  <a:cubicBezTo>
                    <a:pt x="40" y="120"/>
                    <a:pt x="48" y="138"/>
                    <a:pt x="0" y="144"/>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8" name="AutoShape 26"/>
            <p:cNvSpPr>
              <a:spLocks noChangeArrowheads="1"/>
            </p:cNvSpPr>
            <p:nvPr/>
          </p:nvSpPr>
          <p:spPr bwMode="auto">
            <a:xfrm rot="16200000" flipV="1">
              <a:off x="4376" y="3409"/>
              <a:ext cx="192" cy="472"/>
            </a:xfrm>
            <a:prstGeom prst="moon">
              <a:avLst>
                <a:gd name="adj" fmla="val 50833"/>
              </a:avLst>
            </a:prstGeom>
            <a:solidFill>
              <a:srgbClr val="FFCC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229" name="Freeform 27"/>
            <p:cNvSpPr>
              <a:spLocks/>
            </p:cNvSpPr>
            <p:nvPr/>
          </p:nvSpPr>
          <p:spPr bwMode="auto">
            <a:xfrm>
              <a:off x="4371" y="3357"/>
              <a:ext cx="231" cy="370"/>
            </a:xfrm>
            <a:custGeom>
              <a:avLst/>
              <a:gdLst>
                <a:gd name="T0" fmla="*/ 38 w 288"/>
                <a:gd name="T1" fmla="*/ 0 h 462"/>
                <a:gd name="T2" fmla="*/ 42 w 288"/>
                <a:gd name="T3" fmla="*/ 32 h 462"/>
                <a:gd name="T4" fmla="*/ 50 w 288"/>
                <a:gd name="T5" fmla="*/ 67 h 462"/>
                <a:gd name="T6" fmla="*/ 91 w 288"/>
                <a:gd name="T7" fmla="*/ 117 h 462"/>
                <a:gd name="T8" fmla="*/ 36 w 288"/>
                <a:gd name="T9" fmla="*/ 144 h 462"/>
                <a:gd name="T10" fmla="*/ 6 w 288"/>
                <a:gd name="T11" fmla="*/ 123 h 462"/>
                <a:gd name="T12" fmla="*/ 0 60000 65536"/>
                <a:gd name="T13" fmla="*/ 0 60000 65536"/>
                <a:gd name="T14" fmla="*/ 0 60000 65536"/>
                <a:gd name="T15" fmla="*/ 0 60000 65536"/>
                <a:gd name="T16" fmla="*/ 0 60000 65536"/>
                <a:gd name="T17" fmla="*/ 0 60000 65536"/>
                <a:gd name="T18" fmla="*/ 0 w 288"/>
                <a:gd name="T19" fmla="*/ 0 h 462"/>
                <a:gd name="T20" fmla="*/ 288 w 288"/>
                <a:gd name="T21" fmla="*/ 462 h 462"/>
              </a:gdLst>
              <a:ahLst/>
              <a:cxnLst>
                <a:cxn ang="T12">
                  <a:pos x="T0" y="T1"/>
                </a:cxn>
                <a:cxn ang="T13">
                  <a:pos x="T2" y="T3"/>
                </a:cxn>
                <a:cxn ang="T14">
                  <a:pos x="T4" y="T5"/>
                </a:cxn>
                <a:cxn ang="T15">
                  <a:pos x="T6" y="T7"/>
                </a:cxn>
                <a:cxn ang="T16">
                  <a:pos x="T8" y="T9"/>
                </a:cxn>
                <a:cxn ang="T17">
                  <a:pos x="T10" y="T11"/>
                </a:cxn>
              </a:cxnLst>
              <a:rect l="T18" t="T19" r="T20" b="T21"/>
              <a:pathLst>
                <a:path w="288" h="462">
                  <a:moveTo>
                    <a:pt x="114" y="0"/>
                  </a:moveTo>
                  <a:cubicBezTo>
                    <a:pt x="116" y="16"/>
                    <a:pt x="120" y="62"/>
                    <a:pt x="126" y="96"/>
                  </a:cubicBezTo>
                  <a:cubicBezTo>
                    <a:pt x="132" y="130"/>
                    <a:pt x="125" y="161"/>
                    <a:pt x="150" y="204"/>
                  </a:cubicBezTo>
                  <a:cubicBezTo>
                    <a:pt x="210" y="294"/>
                    <a:pt x="264" y="252"/>
                    <a:pt x="276" y="354"/>
                  </a:cubicBezTo>
                  <a:cubicBezTo>
                    <a:pt x="288" y="456"/>
                    <a:pt x="152" y="439"/>
                    <a:pt x="108" y="438"/>
                  </a:cubicBezTo>
                  <a:cubicBezTo>
                    <a:pt x="0" y="462"/>
                    <a:pt x="37" y="386"/>
                    <a:pt x="18" y="372"/>
                  </a:cubicBezTo>
                </a:path>
              </a:pathLst>
            </a:custGeom>
            <a:noFill/>
            <a:ln w="28575">
              <a:solidFill>
                <a:schemeClr val="bg2">
                  <a:alpha val="30196"/>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48" name="Arc 28"/>
            <p:cNvSpPr>
              <a:spLocks/>
            </p:cNvSpPr>
            <p:nvPr/>
          </p:nvSpPr>
          <p:spPr bwMode="auto">
            <a:xfrm flipV="1">
              <a:off x="4378" y="3309"/>
              <a:ext cx="184" cy="50"/>
            </a:xfrm>
            <a:custGeom>
              <a:avLst/>
              <a:gdLst>
                <a:gd name="G0" fmla="+- 21600 0 0"/>
                <a:gd name="G1" fmla="+- 21600 0 0"/>
                <a:gd name="G2" fmla="+- 21600 0 0"/>
                <a:gd name="T0" fmla="*/ 97 w 43200"/>
                <a:gd name="T1" fmla="*/ 23644 h 23644"/>
                <a:gd name="T2" fmla="*/ 43152 w 43200"/>
                <a:gd name="T3" fmla="*/ 23045 h 23644"/>
                <a:gd name="T4" fmla="*/ 21600 w 43200"/>
                <a:gd name="T5" fmla="*/ 21600 h 23644"/>
              </a:gdLst>
              <a:ahLst/>
              <a:cxnLst>
                <a:cxn ang="0">
                  <a:pos x="T0" y="T1"/>
                </a:cxn>
                <a:cxn ang="0">
                  <a:pos x="T2" y="T3"/>
                </a:cxn>
                <a:cxn ang="0">
                  <a:pos x="T4" y="T5"/>
                </a:cxn>
              </a:cxnLst>
              <a:rect l="0" t="0" r="r" b="b"/>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close/>
                </a:path>
              </a:pathLst>
            </a:cu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rgbClr val="0066FF"/>
              </a:solidFill>
              <a:round/>
              <a:headEnd/>
              <a:tailEnd/>
            </a:ln>
            <a:effectLst/>
          </p:spPr>
          <p:txBody>
            <a:bodyPr wrap="none" anchor="ctr"/>
            <a:lstStyle/>
            <a:p>
              <a:pPr>
                <a:defRPr/>
              </a:pPr>
              <a:endParaRPr lang="vi-VN"/>
            </a:p>
          </p:txBody>
        </p:sp>
        <p:sp>
          <p:nvSpPr>
            <p:cNvPr id="6231" name="Arc 29"/>
            <p:cNvSpPr>
              <a:spLocks/>
            </p:cNvSpPr>
            <p:nvPr/>
          </p:nvSpPr>
          <p:spPr bwMode="auto">
            <a:xfrm flipV="1">
              <a:off x="4380" y="3288"/>
              <a:ext cx="184" cy="50"/>
            </a:xfrm>
            <a:custGeom>
              <a:avLst/>
              <a:gdLst>
                <a:gd name="T0" fmla="*/ 0 w 43200"/>
                <a:gd name="T1" fmla="*/ 0 h 23644"/>
                <a:gd name="T2" fmla="*/ 0 w 43200"/>
                <a:gd name="T3" fmla="*/ 0 h 23644"/>
                <a:gd name="T4" fmla="*/ 0 w 43200"/>
                <a:gd name="T5" fmla="*/ 0 h 23644"/>
                <a:gd name="T6" fmla="*/ 0 60000 65536"/>
                <a:gd name="T7" fmla="*/ 0 60000 65536"/>
                <a:gd name="T8" fmla="*/ 0 60000 65536"/>
                <a:gd name="T9" fmla="*/ 0 w 43200"/>
                <a:gd name="T10" fmla="*/ 0 h 23644"/>
                <a:gd name="T11" fmla="*/ 43200 w 43200"/>
                <a:gd name="T12" fmla="*/ 23644 h 23644"/>
              </a:gdLst>
              <a:ahLst/>
              <a:cxnLst>
                <a:cxn ang="T6">
                  <a:pos x="T0" y="T1"/>
                </a:cxn>
                <a:cxn ang="T7">
                  <a:pos x="T2" y="T3"/>
                </a:cxn>
                <a:cxn ang="T8">
                  <a:pos x="T4" y="T5"/>
                </a:cxn>
              </a:cxnLst>
              <a:rect l="T9" t="T10" r="T11" b="T12"/>
              <a:pathLst>
                <a:path w="43200" h="23644" fill="none"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path>
                <a:path w="43200" h="23644" stroke="0" extrusionOk="0">
                  <a:moveTo>
                    <a:pt x="96" y="23644"/>
                  </a:moveTo>
                  <a:cubicBezTo>
                    <a:pt x="32" y="22964"/>
                    <a:pt x="0" y="22282"/>
                    <a:pt x="0" y="21600"/>
                  </a:cubicBezTo>
                  <a:cubicBezTo>
                    <a:pt x="0" y="9670"/>
                    <a:pt x="9670" y="0"/>
                    <a:pt x="21600" y="0"/>
                  </a:cubicBezTo>
                  <a:cubicBezTo>
                    <a:pt x="33529" y="0"/>
                    <a:pt x="43200" y="9670"/>
                    <a:pt x="43200" y="21600"/>
                  </a:cubicBezTo>
                  <a:cubicBezTo>
                    <a:pt x="43200" y="22082"/>
                    <a:pt x="43183" y="22563"/>
                    <a:pt x="43151" y="23044"/>
                  </a:cubicBezTo>
                  <a:lnTo>
                    <a:pt x="21600" y="21600"/>
                  </a:lnTo>
                  <a:lnTo>
                    <a:pt x="96" y="236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232" name="Oval 30"/>
            <p:cNvSpPr>
              <a:spLocks noChangeArrowheads="1"/>
            </p:cNvSpPr>
            <p:nvPr/>
          </p:nvSpPr>
          <p:spPr bwMode="auto">
            <a:xfrm>
              <a:off x="4394" y="3258"/>
              <a:ext cx="149" cy="7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233" name="Arc 31"/>
            <p:cNvSpPr>
              <a:spLocks/>
            </p:cNvSpPr>
            <p:nvPr/>
          </p:nvSpPr>
          <p:spPr bwMode="auto">
            <a:xfrm flipV="1">
              <a:off x="4379" y="3250"/>
              <a:ext cx="184" cy="92"/>
            </a:xfrm>
            <a:custGeom>
              <a:avLst/>
              <a:gdLst>
                <a:gd name="T0" fmla="*/ 0 w 43200"/>
                <a:gd name="T1" fmla="*/ 0 h 42883"/>
                <a:gd name="T2" fmla="*/ 0 w 43200"/>
                <a:gd name="T3" fmla="*/ 0 h 42883"/>
                <a:gd name="T4" fmla="*/ 0 w 43200"/>
                <a:gd name="T5" fmla="*/ 0 h 42883"/>
                <a:gd name="T6" fmla="*/ 0 60000 65536"/>
                <a:gd name="T7" fmla="*/ 0 60000 65536"/>
                <a:gd name="T8" fmla="*/ 0 60000 65536"/>
                <a:gd name="T9" fmla="*/ 0 w 43200"/>
                <a:gd name="T10" fmla="*/ 0 h 42883"/>
                <a:gd name="T11" fmla="*/ 43200 w 43200"/>
                <a:gd name="T12" fmla="*/ 42883 h 42883"/>
              </a:gdLst>
              <a:ahLst/>
              <a:cxnLst>
                <a:cxn ang="T6">
                  <a:pos x="T0" y="T1"/>
                </a:cxn>
                <a:cxn ang="T7">
                  <a:pos x="T2" y="T3"/>
                </a:cxn>
                <a:cxn ang="T8">
                  <a:pos x="T4" y="T5"/>
                </a:cxn>
              </a:cxnLst>
              <a:rect l="T9" t="T10" r="T11" b="T12"/>
              <a:pathLst>
                <a:path w="43200" h="42883" fill="none"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path>
                <a:path w="43200" h="42883" stroke="0" extrusionOk="0">
                  <a:moveTo>
                    <a:pt x="17618" y="42829"/>
                  </a:moveTo>
                  <a:cubicBezTo>
                    <a:pt x="7402" y="40913"/>
                    <a:pt x="0" y="31993"/>
                    <a:pt x="0" y="21600"/>
                  </a:cubicBezTo>
                  <a:cubicBezTo>
                    <a:pt x="0" y="9670"/>
                    <a:pt x="9670" y="0"/>
                    <a:pt x="21600" y="0"/>
                  </a:cubicBezTo>
                  <a:cubicBezTo>
                    <a:pt x="33529" y="0"/>
                    <a:pt x="43200" y="9670"/>
                    <a:pt x="43200" y="21600"/>
                  </a:cubicBezTo>
                  <a:cubicBezTo>
                    <a:pt x="43200" y="32107"/>
                    <a:pt x="35638" y="41090"/>
                    <a:pt x="25285" y="42883"/>
                  </a:cubicBezTo>
                  <a:lnTo>
                    <a:pt x="21600" y="21600"/>
                  </a:lnTo>
                  <a:lnTo>
                    <a:pt x="17618" y="42829"/>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34" name="Arc 32"/>
            <p:cNvSpPr>
              <a:spLocks/>
            </p:cNvSpPr>
            <p:nvPr/>
          </p:nvSpPr>
          <p:spPr bwMode="auto">
            <a:xfrm flipV="1">
              <a:off x="4393" y="3254"/>
              <a:ext cx="150" cy="75"/>
            </a:xfrm>
            <a:custGeom>
              <a:avLst/>
              <a:gdLst>
                <a:gd name="T0" fmla="*/ 0 w 43200"/>
                <a:gd name="T1" fmla="*/ 0 h 43085"/>
                <a:gd name="T2" fmla="*/ 0 w 43200"/>
                <a:gd name="T3" fmla="*/ 0 h 43085"/>
                <a:gd name="T4" fmla="*/ 0 w 43200"/>
                <a:gd name="T5" fmla="*/ 0 h 43085"/>
                <a:gd name="T6" fmla="*/ 0 60000 65536"/>
                <a:gd name="T7" fmla="*/ 0 60000 65536"/>
                <a:gd name="T8" fmla="*/ 0 60000 65536"/>
                <a:gd name="T9" fmla="*/ 0 w 43200"/>
                <a:gd name="T10" fmla="*/ 0 h 43085"/>
                <a:gd name="T11" fmla="*/ 43200 w 43200"/>
                <a:gd name="T12" fmla="*/ 43085 h 43085"/>
              </a:gdLst>
              <a:ahLst/>
              <a:cxnLst>
                <a:cxn ang="T6">
                  <a:pos x="T0" y="T1"/>
                </a:cxn>
                <a:cxn ang="T7">
                  <a:pos x="T2" y="T3"/>
                </a:cxn>
                <a:cxn ang="T8">
                  <a:pos x="T4" y="T5"/>
                </a:cxn>
              </a:cxnLst>
              <a:rect l="T9" t="T10" r="T11" b="T12"/>
              <a:pathLst>
                <a:path w="43200" h="43085" fill="none"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path>
                <a:path w="43200" h="43085" stroke="0" extrusionOk="0">
                  <a:moveTo>
                    <a:pt x="19377" y="43085"/>
                  </a:moveTo>
                  <a:cubicBezTo>
                    <a:pt x="8367" y="41946"/>
                    <a:pt x="0" y="32669"/>
                    <a:pt x="0" y="21600"/>
                  </a:cubicBezTo>
                  <a:cubicBezTo>
                    <a:pt x="0" y="9670"/>
                    <a:pt x="9670" y="0"/>
                    <a:pt x="21600" y="0"/>
                  </a:cubicBezTo>
                  <a:cubicBezTo>
                    <a:pt x="33529" y="0"/>
                    <a:pt x="43200" y="9670"/>
                    <a:pt x="43200" y="21600"/>
                  </a:cubicBezTo>
                  <a:cubicBezTo>
                    <a:pt x="43200" y="31950"/>
                    <a:pt x="35858" y="40845"/>
                    <a:pt x="25696" y="42808"/>
                  </a:cubicBezTo>
                  <a:lnTo>
                    <a:pt x="21600" y="21600"/>
                  </a:lnTo>
                  <a:lnTo>
                    <a:pt x="19377" y="43085"/>
                  </a:lnTo>
                  <a:close/>
                </a:path>
              </a:pathLst>
            </a:custGeom>
            <a:noFill/>
            <a:ln w="9525">
              <a:solidFill>
                <a:srgbClr val="00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35" name="Arc 33"/>
            <p:cNvSpPr>
              <a:spLocks/>
            </p:cNvSpPr>
            <p:nvPr/>
          </p:nvSpPr>
          <p:spPr bwMode="auto">
            <a:xfrm flipV="1">
              <a:off x="4423" y="3258"/>
              <a:ext cx="92" cy="40"/>
            </a:xfrm>
            <a:custGeom>
              <a:avLst/>
              <a:gdLst>
                <a:gd name="T0" fmla="*/ 0 w 43200"/>
                <a:gd name="T1" fmla="*/ 0 h 41744"/>
                <a:gd name="T2" fmla="*/ 0 w 43200"/>
                <a:gd name="T3" fmla="*/ 0 h 41744"/>
                <a:gd name="T4" fmla="*/ 0 w 43200"/>
                <a:gd name="T5" fmla="*/ 0 h 41744"/>
                <a:gd name="T6" fmla="*/ 0 60000 65536"/>
                <a:gd name="T7" fmla="*/ 0 60000 65536"/>
                <a:gd name="T8" fmla="*/ 0 60000 65536"/>
                <a:gd name="T9" fmla="*/ 0 w 43200"/>
                <a:gd name="T10" fmla="*/ 0 h 41744"/>
                <a:gd name="T11" fmla="*/ 43200 w 43200"/>
                <a:gd name="T12" fmla="*/ 41744 h 41744"/>
              </a:gdLst>
              <a:ahLst/>
              <a:cxnLst>
                <a:cxn ang="T6">
                  <a:pos x="T0" y="T1"/>
                </a:cxn>
                <a:cxn ang="T7">
                  <a:pos x="T2" y="T3"/>
                </a:cxn>
                <a:cxn ang="T8">
                  <a:pos x="T4" y="T5"/>
                </a:cxn>
              </a:cxnLst>
              <a:rect l="T9" t="T10" r="T11" b="T12"/>
              <a:pathLst>
                <a:path w="43200" h="41744" fill="none"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path>
                <a:path w="43200" h="41744" stroke="0" extrusionOk="0">
                  <a:moveTo>
                    <a:pt x="7745" y="38171"/>
                  </a:moveTo>
                  <a:cubicBezTo>
                    <a:pt x="2836" y="34067"/>
                    <a:pt x="0" y="27998"/>
                    <a:pt x="0" y="21600"/>
                  </a:cubicBezTo>
                  <a:cubicBezTo>
                    <a:pt x="0" y="9670"/>
                    <a:pt x="9670" y="0"/>
                    <a:pt x="21600" y="0"/>
                  </a:cubicBezTo>
                  <a:cubicBezTo>
                    <a:pt x="33529" y="0"/>
                    <a:pt x="43200" y="9670"/>
                    <a:pt x="43200" y="21600"/>
                  </a:cubicBezTo>
                  <a:cubicBezTo>
                    <a:pt x="43200" y="30520"/>
                    <a:pt x="37715" y="38524"/>
                    <a:pt x="29396" y="41744"/>
                  </a:cubicBezTo>
                  <a:lnTo>
                    <a:pt x="21600" y="21600"/>
                  </a:lnTo>
                  <a:lnTo>
                    <a:pt x="7745" y="3817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36" name="Arc 34"/>
            <p:cNvSpPr>
              <a:spLocks/>
            </p:cNvSpPr>
            <p:nvPr/>
          </p:nvSpPr>
          <p:spPr bwMode="auto">
            <a:xfrm flipV="1">
              <a:off x="4438" y="3265"/>
              <a:ext cx="58" cy="23"/>
            </a:xfrm>
            <a:custGeom>
              <a:avLst/>
              <a:gdLst>
                <a:gd name="T0" fmla="*/ 0 w 43200"/>
                <a:gd name="T1" fmla="*/ 0 h 35592"/>
                <a:gd name="T2" fmla="*/ 0 w 43200"/>
                <a:gd name="T3" fmla="*/ 0 h 35592"/>
                <a:gd name="T4" fmla="*/ 0 w 43200"/>
                <a:gd name="T5" fmla="*/ 0 h 35592"/>
                <a:gd name="T6" fmla="*/ 0 60000 65536"/>
                <a:gd name="T7" fmla="*/ 0 60000 65536"/>
                <a:gd name="T8" fmla="*/ 0 60000 65536"/>
                <a:gd name="T9" fmla="*/ 0 w 43200"/>
                <a:gd name="T10" fmla="*/ 0 h 35592"/>
                <a:gd name="T11" fmla="*/ 43200 w 43200"/>
                <a:gd name="T12" fmla="*/ 35592 h 35592"/>
              </a:gdLst>
              <a:ahLst/>
              <a:cxnLst>
                <a:cxn ang="T6">
                  <a:pos x="T0" y="T1"/>
                </a:cxn>
                <a:cxn ang="T7">
                  <a:pos x="T2" y="T3"/>
                </a:cxn>
                <a:cxn ang="T8">
                  <a:pos x="T4" y="T5"/>
                </a:cxn>
              </a:cxnLst>
              <a:rect l="T9" t="T10" r="T11" b="T12"/>
              <a:pathLst>
                <a:path w="43200" h="35592" fill="none"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path>
                <a:path w="43200" h="35592" stroke="0" extrusionOk="0">
                  <a:moveTo>
                    <a:pt x="3295" y="33068"/>
                  </a:moveTo>
                  <a:cubicBezTo>
                    <a:pt x="1142" y="29630"/>
                    <a:pt x="0" y="25656"/>
                    <a:pt x="0" y="21600"/>
                  </a:cubicBezTo>
                  <a:cubicBezTo>
                    <a:pt x="0" y="9670"/>
                    <a:pt x="9670" y="0"/>
                    <a:pt x="21600" y="0"/>
                  </a:cubicBezTo>
                  <a:cubicBezTo>
                    <a:pt x="33529" y="0"/>
                    <a:pt x="43200" y="9670"/>
                    <a:pt x="43200" y="21600"/>
                  </a:cubicBezTo>
                  <a:cubicBezTo>
                    <a:pt x="43200" y="26726"/>
                    <a:pt x="41376" y="31686"/>
                    <a:pt x="38055" y="35591"/>
                  </a:cubicBezTo>
                  <a:lnTo>
                    <a:pt x="21600" y="21600"/>
                  </a:lnTo>
                  <a:lnTo>
                    <a:pt x="3295" y="33068"/>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37" name="AutoShape 35"/>
            <p:cNvSpPr>
              <a:spLocks noChangeArrowheads="1"/>
            </p:cNvSpPr>
            <p:nvPr/>
          </p:nvSpPr>
          <p:spPr bwMode="auto">
            <a:xfrm flipV="1">
              <a:off x="4420" y="3247"/>
              <a:ext cx="92"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450 h 21600"/>
              </a:gdLst>
              <a:ahLst/>
              <a:cxnLst>
                <a:cxn ang="T8">
                  <a:pos x="T0" y="T1"/>
                </a:cxn>
                <a:cxn ang="T9">
                  <a:pos x="T2" y="T3"/>
                </a:cxn>
                <a:cxn ang="T10">
                  <a:pos x="T4" y="T5"/>
                </a:cxn>
                <a:cxn ang="T11">
                  <a:pos x="T6" y="T7"/>
                </a:cxn>
              </a:cxnLst>
              <a:rect l="T12" t="T13" r="T14" b="T15"/>
              <a:pathLst>
                <a:path w="21600" h="21600">
                  <a:moveTo>
                    <a:pt x="3286" y="7650"/>
                  </a:moveTo>
                  <a:cubicBezTo>
                    <a:pt x="4555" y="4622"/>
                    <a:pt x="7517" y="2652"/>
                    <a:pt x="10800" y="2653"/>
                  </a:cubicBezTo>
                  <a:cubicBezTo>
                    <a:pt x="14082" y="2653"/>
                    <a:pt x="17044" y="4622"/>
                    <a:pt x="18313" y="7650"/>
                  </a:cubicBezTo>
                  <a:lnTo>
                    <a:pt x="20760" y="6624"/>
                  </a:lnTo>
                  <a:cubicBezTo>
                    <a:pt x="19077" y="2611"/>
                    <a:pt x="15151" y="-1"/>
                    <a:pt x="10799" y="0"/>
                  </a:cubicBezTo>
                  <a:cubicBezTo>
                    <a:pt x="6448" y="0"/>
                    <a:pt x="2522" y="2611"/>
                    <a:pt x="839" y="6624"/>
                  </a:cubicBezTo>
                  <a:lnTo>
                    <a:pt x="3286" y="765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38" name="Arc 36"/>
            <p:cNvSpPr>
              <a:spLocks/>
            </p:cNvSpPr>
            <p:nvPr/>
          </p:nvSpPr>
          <p:spPr bwMode="auto">
            <a:xfrm flipV="1">
              <a:off x="4422" y="3292"/>
              <a:ext cx="92" cy="26"/>
            </a:xfrm>
            <a:custGeom>
              <a:avLst/>
              <a:gdLst>
                <a:gd name="T0" fmla="*/ 0 w 42971"/>
                <a:gd name="T1" fmla="*/ 0 h 26832"/>
                <a:gd name="T2" fmla="*/ 0 w 42971"/>
                <a:gd name="T3" fmla="*/ 0 h 26832"/>
                <a:gd name="T4" fmla="*/ 0 w 42971"/>
                <a:gd name="T5" fmla="*/ 0 h 26832"/>
                <a:gd name="T6" fmla="*/ 0 60000 65536"/>
                <a:gd name="T7" fmla="*/ 0 60000 65536"/>
                <a:gd name="T8" fmla="*/ 0 60000 65536"/>
                <a:gd name="T9" fmla="*/ 0 w 42971"/>
                <a:gd name="T10" fmla="*/ 0 h 26832"/>
                <a:gd name="T11" fmla="*/ 42971 w 42971"/>
                <a:gd name="T12" fmla="*/ 26832 h 26832"/>
              </a:gdLst>
              <a:ahLst/>
              <a:cxnLst>
                <a:cxn ang="T6">
                  <a:pos x="T0" y="T1"/>
                </a:cxn>
                <a:cxn ang="T7">
                  <a:pos x="T2" y="T3"/>
                </a:cxn>
                <a:cxn ang="T8">
                  <a:pos x="T4" y="T5"/>
                </a:cxn>
              </a:cxnLst>
              <a:rect l="T9" t="T10" r="T11" b="T12"/>
              <a:pathLst>
                <a:path w="42971" h="26832" fill="none" extrusionOk="0">
                  <a:moveTo>
                    <a:pt x="-1" y="18465"/>
                  </a:moveTo>
                  <a:cubicBezTo>
                    <a:pt x="1554" y="7860"/>
                    <a:pt x="10652" y="-1"/>
                    <a:pt x="21371" y="0"/>
                  </a:cubicBezTo>
                  <a:cubicBezTo>
                    <a:pt x="33300" y="0"/>
                    <a:pt x="42971" y="9670"/>
                    <a:pt x="42971" y="21600"/>
                  </a:cubicBezTo>
                  <a:cubicBezTo>
                    <a:pt x="42971" y="23363"/>
                    <a:pt x="42754" y="25120"/>
                    <a:pt x="42327" y="26831"/>
                  </a:cubicBezTo>
                </a:path>
                <a:path w="42971" h="26832" stroke="0" extrusionOk="0">
                  <a:moveTo>
                    <a:pt x="-1" y="18465"/>
                  </a:moveTo>
                  <a:cubicBezTo>
                    <a:pt x="1554" y="7860"/>
                    <a:pt x="10652" y="-1"/>
                    <a:pt x="21371" y="0"/>
                  </a:cubicBezTo>
                  <a:cubicBezTo>
                    <a:pt x="33300" y="0"/>
                    <a:pt x="42971" y="9670"/>
                    <a:pt x="42971" y="21600"/>
                  </a:cubicBezTo>
                  <a:cubicBezTo>
                    <a:pt x="42971" y="23363"/>
                    <a:pt x="42754" y="25120"/>
                    <a:pt x="42327" y="26831"/>
                  </a:cubicBezTo>
                  <a:lnTo>
                    <a:pt x="21371" y="21600"/>
                  </a:lnTo>
                  <a:lnTo>
                    <a:pt x="-1" y="18465"/>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39" name="Line 37"/>
            <p:cNvSpPr>
              <a:spLocks noChangeShapeType="1"/>
            </p:cNvSpPr>
            <p:nvPr/>
          </p:nvSpPr>
          <p:spPr bwMode="auto">
            <a:xfrm>
              <a:off x="4422" y="3282"/>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0" name="Line 38"/>
            <p:cNvSpPr>
              <a:spLocks noChangeShapeType="1"/>
            </p:cNvSpPr>
            <p:nvPr/>
          </p:nvSpPr>
          <p:spPr bwMode="auto">
            <a:xfrm>
              <a:off x="4514" y="3280"/>
              <a:ext cx="0" cy="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9" name="Freeform 39"/>
            <p:cNvSpPr>
              <a:spLocks/>
            </p:cNvSpPr>
            <p:nvPr/>
          </p:nvSpPr>
          <p:spPr bwMode="auto">
            <a:xfrm>
              <a:off x="4421" y="3285"/>
              <a:ext cx="91" cy="37"/>
            </a:xfrm>
            <a:custGeom>
              <a:avLst/>
              <a:gdLst/>
              <a:ahLst/>
              <a:cxnLst>
                <a:cxn ang="0">
                  <a:pos x="1" y="0"/>
                </a:cxn>
                <a:cxn ang="0">
                  <a:pos x="91" y="2"/>
                </a:cxn>
                <a:cxn ang="0">
                  <a:pos x="90" y="17"/>
                </a:cxn>
                <a:cxn ang="0">
                  <a:pos x="1" y="17"/>
                </a:cxn>
                <a:cxn ang="0">
                  <a:pos x="1" y="0"/>
                </a:cxn>
              </a:cxnLst>
              <a:rect l="0" t="0" r="r" b="b"/>
              <a:pathLst>
                <a:path w="91" h="37">
                  <a:moveTo>
                    <a:pt x="1" y="0"/>
                  </a:moveTo>
                  <a:cubicBezTo>
                    <a:pt x="19" y="20"/>
                    <a:pt x="66" y="18"/>
                    <a:pt x="91" y="2"/>
                  </a:cubicBezTo>
                  <a:cubicBezTo>
                    <a:pt x="88" y="11"/>
                    <a:pt x="87" y="3"/>
                    <a:pt x="90" y="17"/>
                  </a:cubicBezTo>
                  <a:cubicBezTo>
                    <a:pt x="70" y="32"/>
                    <a:pt x="28" y="37"/>
                    <a:pt x="1" y="17"/>
                  </a:cubicBezTo>
                  <a:cubicBezTo>
                    <a:pt x="4" y="17"/>
                    <a:pt x="0" y="7"/>
                    <a:pt x="1" y="0"/>
                  </a:cubicBez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3175" cmpd="sng">
              <a:solidFill>
                <a:schemeClr val="tx1"/>
              </a:solidFill>
              <a:round/>
              <a:headEnd/>
              <a:tailEnd/>
            </a:ln>
            <a:effectLst/>
          </p:spPr>
          <p:txBody>
            <a:bodyPr/>
            <a:lstStyle/>
            <a:p>
              <a:pPr>
                <a:defRPr/>
              </a:pPr>
              <a:endParaRPr lang="vi-VN"/>
            </a:p>
          </p:txBody>
        </p:sp>
        <p:pic>
          <p:nvPicPr>
            <p:cNvPr id="6242" name="Picture 40" descr="Lua do cle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83" y="2913"/>
              <a:ext cx="17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2" name="Group 41"/>
          <p:cNvGrpSpPr>
            <a:grpSpLocks/>
          </p:cNvGrpSpPr>
          <p:nvPr/>
        </p:nvGrpSpPr>
        <p:grpSpPr bwMode="auto">
          <a:xfrm>
            <a:off x="4191000" y="800100"/>
            <a:ext cx="1143000" cy="76200"/>
            <a:chOff x="2112" y="576"/>
            <a:chExt cx="720" cy="48"/>
          </a:xfrm>
        </p:grpSpPr>
        <p:sp>
          <p:nvSpPr>
            <p:cNvPr id="6220" name="AutoShape 42"/>
            <p:cNvSpPr>
              <a:spLocks noChangeArrowheads="1"/>
            </p:cNvSpPr>
            <p:nvPr/>
          </p:nvSpPr>
          <p:spPr bwMode="auto">
            <a:xfrm>
              <a:off x="2688" y="576"/>
              <a:ext cx="144" cy="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6221" name="Line 43"/>
            <p:cNvSpPr>
              <a:spLocks noChangeShapeType="1"/>
            </p:cNvSpPr>
            <p:nvPr/>
          </p:nvSpPr>
          <p:spPr bwMode="auto">
            <a:xfrm flipH="1">
              <a:off x="2112" y="576"/>
              <a:ext cx="5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53" name="Group 44"/>
          <p:cNvGrpSpPr>
            <a:grpSpLocks/>
          </p:cNvGrpSpPr>
          <p:nvPr/>
        </p:nvGrpSpPr>
        <p:grpSpPr bwMode="auto">
          <a:xfrm>
            <a:off x="4724400" y="3733800"/>
            <a:ext cx="996950" cy="1457325"/>
            <a:chOff x="4916" y="2869"/>
            <a:chExt cx="628" cy="918"/>
          </a:xfrm>
        </p:grpSpPr>
        <p:sp>
          <p:nvSpPr>
            <p:cNvPr id="5165" name="AutoShape 45"/>
            <p:cNvSpPr>
              <a:spLocks noChangeArrowheads="1"/>
            </p:cNvSpPr>
            <p:nvPr/>
          </p:nvSpPr>
          <p:spPr bwMode="auto">
            <a:xfrm flipV="1">
              <a:off x="4956" y="2884"/>
              <a:ext cx="547" cy="843"/>
            </a:xfrm>
            <a:prstGeom prst="can">
              <a:avLst>
                <a:gd name="adj" fmla="val 32271"/>
              </a:avLst>
            </a:prstGeom>
            <a:gradFill rotWithShape="1">
              <a:gsLst>
                <a:gs pos="0">
                  <a:srgbClr val="66CCFF">
                    <a:alpha val="80000"/>
                  </a:srgbClr>
                </a:gs>
                <a:gs pos="50000">
                  <a:srgbClr val="FFFFFF"/>
                </a:gs>
                <a:gs pos="100000">
                  <a:srgbClr val="66CCFF">
                    <a:alpha val="80000"/>
                  </a:srgbClr>
                </a:gs>
              </a:gsLst>
              <a:lin ang="0" scaled="1"/>
            </a:gradFill>
            <a:ln w="9525">
              <a:noFill/>
              <a:round/>
              <a:headEnd/>
              <a:tailEnd/>
            </a:ln>
            <a:effectLst/>
          </p:spPr>
          <p:txBody>
            <a:bodyPr wrap="none" anchor="ctr"/>
            <a:lstStyle/>
            <a:p>
              <a:pPr>
                <a:defRPr/>
              </a:pPr>
              <a:endParaRPr lang="vi-VN"/>
            </a:p>
          </p:txBody>
        </p:sp>
        <p:sp>
          <p:nvSpPr>
            <p:cNvPr id="6182" name="Oval 46"/>
            <p:cNvSpPr>
              <a:spLocks noChangeArrowheads="1"/>
            </p:cNvSpPr>
            <p:nvPr/>
          </p:nvSpPr>
          <p:spPr bwMode="auto">
            <a:xfrm>
              <a:off x="4916" y="2869"/>
              <a:ext cx="628" cy="230"/>
            </a:xfrm>
            <a:prstGeom prst="ellipse">
              <a:avLst/>
            </a:pr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5167" name="Oval 47"/>
            <p:cNvSpPr>
              <a:spLocks noChangeArrowheads="1"/>
            </p:cNvSpPr>
            <p:nvPr/>
          </p:nvSpPr>
          <p:spPr bwMode="auto">
            <a:xfrm>
              <a:off x="4953" y="2890"/>
              <a:ext cx="555" cy="202"/>
            </a:xfrm>
            <a:prstGeom prst="ellipse">
              <a:avLst/>
            </a:prstGeom>
            <a:gradFill rotWithShape="1">
              <a:gsLst>
                <a:gs pos="0">
                  <a:schemeClr val="bg1"/>
                </a:gs>
                <a:gs pos="50000">
                  <a:srgbClr val="66CCFF">
                    <a:alpha val="80000"/>
                  </a:srgbClr>
                </a:gs>
                <a:gs pos="100000">
                  <a:schemeClr val="bg1"/>
                </a:gs>
              </a:gsLst>
              <a:lin ang="0" scaled="1"/>
            </a:gradFill>
            <a:ln w="9525">
              <a:solidFill>
                <a:srgbClr val="C0C0C0"/>
              </a:solidFill>
              <a:round/>
              <a:headEnd/>
              <a:tailEnd/>
            </a:ln>
            <a:effectLst/>
          </p:spPr>
          <p:txBody>
            <a:bodyPr wrap="none" anchor="ctr"/>
            <a:lstStyle/>
            <a:p>
              <a:pPr>
                <a:defRPr/>
              </a:pPr>
              <a:endParaRPr lang="vi-VN"/>
            </a:p>
          </p:txBody>
        </p:sp>
        <p:sp>
          <p:nvSpPr>
            <p:cNvPr id="6184" name="Oval 48"/>
            <p:cNvSpPr>
              <a:spLocks noChangeArrowheads="1"/>
            </p:cNvSpPr>
            <p:nvPr/>
          </p:nvSpPr>
          <p:spPr bwMode="auto">
            <a:xfrm>
              <a:off x="5006" y="3554"/>
              <a:ext cx="453" cy="165"/>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85" name="Arc 49"/>
            <p:cNvSpPr>
              <a:spLocks/>
            </p:cNvSpPr>
            <p:nvPr/>
          </p:nvSpPr>
          <p:spPr bwMode="auto">
            <a:xfrm>
              <a:off x="4976" y="3540"/>
              <a:ext cx="513" cy="98"/>
            </a:xfrm>
            <a:custGeom>
              <a:avLst/>
              <a:gdLst>
                <a:gd name="T0" fmla="*/ 0 w 43119"/>
                <a:gd name="T1" fmla="*/ 0 h 22815"/>
                <a:gd name="T2" fmla="*/ 0 w 43119"/>
                <a:gd name="T3" fmla="*/ 0 h 22815"/>
                <a:gd name="T4" fmla="*/ 0 w 43119"/>
                <a:gd name="T5" fmla="*/ 0 h 22815"/>
                <a:gd name="T6" fmla="*/ 0 60000 65536"/>
                <a:gd name="T7" fmla="*/ 0 60000 65536"/>
                <a:gd name="T8" fmla="*/ 0 60000 65536"/>
                <a:gd name="T9" fmla="*/ 0 w 43119"/>
                <a:gd name="T10" fmla="*/ 0 h 22815"/>
                <a:gd name="T11" fmla="*/ 43119 w 43119"/>
                <a:gd name="T12" fmla="*/ 22815 h 22815"/>
              </a:gdLst>
              <a:ahLst/>
              <a:cxnLst>
                <a:cxn ang="T6">
                  <a:pos x="T0" y="T1"/>
                </a:cxn>
                <a:cxn ang="T7">
                  <a:pos x="T2" y="T3"/>
                </a:cxn>
                <a:cxn ang="T8">
                  <a:pos x="T4" y="T5"/>
                </a:cxn>
              </a:cxnLst>
              <a:rect l="T9" t="T10" r="T11" b="T12"/>
              <a:pathLst>
                <a:path w="43119" h="22815" fill="none" extrusionOk="0">
                  <a:moveTo>
                    <a:pt x="-1" y="19734"/>
                  </a:moveTo>
                  <a:cubicBezTo>
                    <a:pt x="967" y="8570"/>
                    <a:pt x="10312" y="-1"/>
                    <a:pt x="21519" y="0"/>
                  </a:cubicBezTo>
                  <a:cubicBezTo>
                    <a:pt x="33448" y="0"/>
                    <a:pt x="43119" y="9670"/>
                    <a:pt x="43119" y="21600"/>
                  </a:cubicBezTo>
                  <a:cubicBezTo>
                    <a:pt x="43119" y="22005"/>
                    <a:pt x="43107" y="22410"/>
                    <a:pt x="43084" y="22814"/>
                  </a:cubicBezTo>
                </a:path>
                <a:path w="43119" h="22815" stroke="0" extrusionOk="0">
                  <a:moveTo>
                    <a:pt x="-1" y="19734"/>
                  </a:moveTo>
                  <a:cubicBezTo>
                    <a:pt x="967" y="8570"/>
                    <a:pt x="10312" y="-1"/>
                    <a:pt x="21519" y="0"/>
                  </a:cubicBezTo>
                  <a:cubicBezTo>
                    <a:pt x="33448" y="0"/>
                    <a:pt x="43119" y="9670"/>
                    <a:pt x="43119" y="21600"/>
                  </a:cubicBezTo>
                  <a:cubicBezTo>
                    <a:pt x="43119" y="22005"/>
                    <a:pt x="43107" y="22410"/>
                    <a:pt x="43084" y="22814"/>
                  </a:cubicBezTo>
                  <a:lnTo>
                    <a:pt x="21519" y="21600"/>
                  </a:lnTo>
                  <a:lnTo>
                    <a:pt x="-1" y="19734"/>
                  </a:lnTo>
                  <a:close/>
                </a:path>
              </a:pathLst>
            </a:cu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86" name="Oval 50"/>
            <p:cNvSpPr>
              <a:spLocks noChangeArrowheads="1"/>
            </p:cNvSpPr>
            <p:nvPr/>
          </p:nvSpPr>
          <p:spPr bwMode="auto">
            <a:xfrm>
              <a:off x="4958" y="3135"/>
              <a:ext cx="547" cy="202"/>
            </a:xfrm>
            <a:prstGeom prst="ellipse">
              <a:avLst/>
            </a:prstGeom>
            <a:solidFill>
              <a:srgbClr val="FFFFFF">
                <a:alpha val="50195"/>
              </a:srgbClr>
            </a:solidFill>
            <a:ln w="9525">
              <a:solidFill>
                <a:srgbClr val="3399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87" name="Arc 51"/>
            <p:cNvSpPr>
              <a:spLocks/>
            </p:cNvSpPr>
            <p:nvPr/>
          </p:nvSpPr>
          <p:spPr bwMode="auto">
            <a:xfrm flipV="1">
              <a:off x="4958" y="3217"/>
              <a:ext cx="546" cy="119"/>
            </a:xfrm>
            <a:custGeom>
              <a:avLst/>
              <a:gdLst>
                <a:gd name="T0" fmla="*/ 0 w 43147"/>
                <a:gd name="T1" fmla="*/ 0 h 25386"/>
                <a:gd name="T2" fmla="*/ 0 w 43147"/>
                <a:gd name="T3" fmla="*/ 0 h 25386"/>
                <a:gd name="T4" fmla="*/ 0 w 43147"/>
                <a:gd name="T5" fmla="*/ 0 h 25386"/>
                <a:gd name="T6" fmla="*/ 0 60000 65536"/>
                <a:gd name="T7" fmla="*/ 0 60000 65536"/>
                <a:gd name="T8" fmla="*/ 0 60000 65536"/>
                <a:gd name="T9" fmla="*/ 0 w 43147"/>
                <a:gd name="T10" fmla="*/ 0 h 25386"/>
                <a:gd name="T11" fmla="*/ 43147 w 43147"/>
                <a:gd name="T12" fmla="*/ 25386 h 25386"/>
              </a:gdLst>
              <a:ahLst/>
              <a:cxnLst>
                <a:cxn ang="T6">
                  <a:pos x="T0" y="T1"/>
                </a:cxn>
                <a:cxn ang="T7">
                  <a:pos x="T2" y="T3"/>
                </a:cxn>
                <a:cxn ang="T8">
                  <a:pos x="T4" y="T5"/>
                </a:cxn>
              </a:cxnLst>
              <a:rect l="T9" t="T10" r="T11" b="T12"/>
              <a:pathLst>
                <a:path w="43147" h="25386" fill="none" extrusionOk="0">
                  <a:moveTo>
                    <a:pt x="334" y="25385"/>
                  </a:moveTo>
                  <a:cubicBezTo>
                    <a:pt x="111" y="24136"/>
                    <a:pt x="0" y="22869"/>
                    <a:pt x="0" y="21600"/>
                  </a:cubicBezTo>
                  <a:cubicBezTo>
                    <a:pt x="0" y="9670"/>
                    <a:pt x="9670" y="0"/>
                    <a:pt x="21600" y="0"/>
                  </a:cubicBezTo>
                  <a:cubicBezTo>
                    <a:pt x="32945" y="-1"/>
                    <a:pt x="42356" y="8777"/>
                    <a:pt x="43147" y="20094"/>
                  </a:cubicBezTo>
                </a:path>
                <a:path w="43147" h="25386" stroke="0" extrusionOk="0">
                  <a:moveTo>
                    <a:pt x="334" y="25385"/>
                  </a:moveTo>
                  <a:cubicBezTo>
                    <a:pt x="111" y="24136"/>
                    <a:pt x="0" y="22869"/>
                    <a:pt x="0" y="21600"/>
                  </a:cubicBezTo>
                  <a:cubicBezTo>
                    <a:pt x="0" y="9670"/>
                    <a:pt x="9670" y="0"/>
                    <a:pt x="21600" y="0"/>
                  </a:cubicBezTo>
                  <a:cubicBezTo>
                    <a:pt x="32945" y="-1"/>
                    <a:pt x="42356" y="8777"/>
                    <a:pt x="43147" y="20094"/>
                  </a:cubicBezTo>
                  <a:lnTo>
                    <a:pt x="21600" y="21600"/>
                  </a:lnTo>
                  <a:lnTo>
                    <a:pt x="334" y="25385"/>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88" name="Freeform 52"/>
            <p:cNvSpPr>
              <a:spLocks/>
            </p:cNvSpPr>
            <p:nvPr/>
          </p:nvSpPr>
          <p:spPr bwMode="auto">
            <a:xfrm flipH="1">
              <a:off x="4931" y="2970"/>
              <a:ext cx="78" cy="700"/>
            </a:xfrm>
            <a:custGeom>
              <a:avLst/>
              <a:gdLst>
                <a:gd name="T0" fmla="*/ 17 w 114"/>
                <a:gd name="T1" fmla="*/ 22 h 688"/>
                <a:gd name="T2" fmla="*/ 11 w 114"/>
                <a:gd name="T3" fmla="*/ 101 h 688"/>
                <a:gd name="T4" fmla="*/ 11 w 114"/>
                <a:gd name="T5" fmla="*/ 635 h 688"/>
                <a:gd name="T6" fmla="*/ 0 w 114"/>
                <a:gd name="T7" fmla="*/ 750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9" name="Freeform 53"/>
            <p:cNvSpPr>
              <a:spLocks/>
            </p:cNvSpPr>
            <p:nvPr/>
          </p:nvSpPr>
          <p:spPr bwMode="auto">
            <a:xfrm>
              <a:off x="5459" y="2962"/>
              <a:ext cx="78" cy="700"/>
            </a:xfrm>
            <a:custGeom>
              <a:avLst/>
              <a:gdLst>
                <a:gd name="T0" fmla="*/ 17 w 114"/>
                <a:gd name="T1" fmla="*/ 22 h 688"/>
                <a:gd name="T2" fmla="*/ 11 w 114"/>
                <a:gd name="T3" fmla="*/ 101 h 688"/>
                <a:gd name="T4" fmla="*/ 11 w 114"/>
                <a:gd name="T5" fmla="*/ 635 h 688"/>
                <a:gd name="T6" fmla="*/ 0 w 114"/>
                <a:gd name="T7" fmla="*/ 750 h 688"/>
                <a:gd name="T8" fmla="*/ 0 60000 65536"/>
                <a:gd name="T9" fmla="*/ 0 60000 65536"/>
                <a:gd name="T10" fmla="*/ 0 60000 65536"/>
                <a:gd name="T11" fmla="*/ 0 60000 65536"/>
                <a:gd name="T12" fmla="*/ 0 w 114"/>
                <a:gd name="T13" fmla="*/ 0 h 688"/>
                <a:gd name="T14" fmla="*/ 114 w 114"/>
                <a:gd name="T15" fmla="*/ 688 h 688"/>
              </a:gdLst>
              <a:ahLst/>
              <a:cxnLst>
                <a:cxn ang="T8">
                  <a:pos x="T0" y="T1"/>
                </a:cxn>
                <a:cxn ang="T9">
                  <a:pos x="T2" y="T3"/>
                </a:cxn>
                <a:cxn ang="T10">
                  <a:pos x="T4" y="T5"/>
                </a:cxn>
                <a:cxn ang="T11">
                  <a:pos x="T6" y="T7"/>
                </a:cxn>
              </a:cxnLst>
              <a:rect l="T12" t="T13" r="T14" b="T15"/>
              <a:pathLst>
                <a:path w="114" h="688">
                  <a:moveTo>
                    <a:pt x="114" y="22"/>
                  </a:moveTo>
                  <a:cubicBezTo>
                    <a:pt x="96" y="31"/>
                    <a:pt x="85" y="0"/>
                    <a:pt x="72" y="91"/>
                  </a:cubicBezTo>
                  <a:lnTo>
                    <a:pt x="72" y="582"/>
                  </a:lnTo>
                  <a:cubicBezTo>
                    <a:pt x="60" y="681"/>
                    <a:pt x="60" y="676"/>
                    <a:pt x="0" y="688"/>
                  </a:cubicBezTo>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0" name="Oval 54"/>
            <p:cNvSpPr>
              <a:spLocks noChangeArrowheads="1"/>
            </p:cNvSpPr>
            <p:nvPr/>
          </p:nvSpPr>
          <p:spPr bwMode="auto">
            <a:xfrm>
              <a:off x="5162" y="3385"/>
              <a:ext cx="173" cy="173"/>
            </a:xfrm>
            <a:prstGeom prst="ellipse">
              <a:avLst/>
            </a:prstGeom>
            <a:gradFill rotWithShape="1">
              <a:gsLst>
                <a:gs pos="0">
                  <a:srgbClr val="66CCFF"/>
                </a:gs>
                <a:gs pos="100000">
                  <a:srgbClr val="2F5E76"/>
                </a:gs>
              </a:gsLst>
              <a:path path="shape">
                <a:fillToRect l="50000" t="50000" r="50000" b="50000"/>
              </a:path>
            </a:gradFill>
            <a:ln w="9525">
              <a:solidFill>
                <a:schemeClr val="accent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5175" name="Freeform 55"/>
            <p:cNvSpPr>
              <a:spLocks/>
            </p:cNvSpPr>
            <p:nvPr/>
          </p:nvSpPr>
          <p:spPr bwMode="auto">
            <a:xfrm>
              <a:off x="4958" y="3007"/>
              <a:ext cx="547" cy="780"/>
            </a:xfrm>
            <a:custGeom>
              <a:avLst/>
              <a:gdLst/>
              <a:ahLst/>
              <a:cxnLst>
                <a:cxn ang="0">
                  <a:pos x="0" y="0"/>
                </a:cxn>
                <a:cxn ang="0">
                  <a:pos x="547" y="0"/>
                </a:cxn>
                <a:cxn ang="0">
                  <a:pos x="547" y="639"/>
                </a:cxn>
                <a:cxn ang="0">
                  <a:pos x="0" y="639"/>
                </a:cxn>
                <a:cxn ang="0">
                  <a:pos x="0" y="0"/>
                </a:cxn>
              </a:cxnLst>
              <a:rect l="0" t="0" r="r" b="b"/>
              <a:pathLst>
                <a:path w="547" h="780">
                  <a:moveTo>
                    <a:pt x="0" y="0"/>
                  </a:moveTo>
                  <a:cubicBezTo>
                    <a:pt x="27" y="132"/>
                    <a:pt x="530" y="137"/>
                    <a:pt x="547" y="0"/>
                  </a:cubicBezTo>
                  <a:cubicBezTo>
                    <a:pt x="547" y="319"/>
                    <a:pt x="546" y="417"/>
                    <a:pt x="547" y="639"/>
                  </a:cubicBezTo>
                  <a:cubicBezTo>
                    <a:pt x="483" y="780"/>
                    <a:pt x="33" y="750"/>
                    <a:pt x="0" y="639"/>
                  </a:cubicBezTo>
                  <a:cubicBezTo>
                    <a:pt x="0" y="639"/>
                    <a:pt x="0" y="333"/>
                    <a:pt x="0" y="0"/>
                  </a:cubicBezTo>
                  <a:close/>
                </a:path>
              </a:pathLst>
            </a:custGeom>
            <a:gradFill rotWithShape="1">
              <a:gsLst>
                <a:gs pos="0">
                  <a:srgbClr val="66CCFF">
                    <a:alpha val="60001"/>
                  </a:srgbClr>
                </a:gs>
                <a:gs pos="50000">
                  <a:schemeClr val="bg1">
                    <a:alpha val="80000"/>
                  </a:schemeClr>
                </a:gs>
                <a:gs pos="100000">
                  <a:srgbClr val="66CCFF">
                    <a:alpha val="60001"/>
                  </a:srgbClr>
                </a:gs>
              </a:gsLst>
              <a:lin ang="0" scaled="1"/>
            </a:gradFill>
            <a:ln w="3175" cmpd="sng">
              <a:noFill/>
              <a:round/>
              <a:headEnd/>
              <a:tailEnd/>
            </a:ln>
            <a:effectLst/>
          </p:spPr>
          <p:txBody>
            <a:bodyPr/>
            <a:lstStyle/>
            <a:p>
              <a:pPr>
                <a:defRPr/>
              </a:pPr>
              <a:endParaRPr lang="vi-VN"/>
            </a:p>
          </p:txBody>
        </p:sp>
        <p:grpSp>
          <p:nvGrpSpPr>
            <p:cNvPr id="6194" name="Group 56"/>
            <p:cNvGrpSpPr>
              <a:grpSpLocks/>
            </p:cNvGrpSpPr>
            <p:nvPr/>
          </p:nvGrpSpPr>
          <p:grpSpPr bwMode="auto">
            <a:xfrm>
              <a:off x="5207" y="3147"/>
              <a:ext cx="189" cy="571"/>
              <a:chOff x="2643" y="2630"/>
              <a:chExt cx="189" cy="571"/>
            </a:xfrm>
          </p:grpSpPr>
          <p:sp>
            <p:nvSpPr>
              <p:cNvPr id="6197" name="Text Box 57"/>
              <p:cNvSpPr txBox="1">
                <a:spLocks noChangeArrowheads="1"/>
              </p:cNvSpPr>
              <p:nvPr/>
            </p:nvSpPr>
            <p:spPr bwMode="auto">
              <a:xfrm>
                <a:off x="2738" y="3076"/>
                <a:ext cx="5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600" b="1">
                    <a:solidFill>
                      <a:srgbClr val="CC0000"/>
                    </a:solidFill>
                    <a:latin typeface="Arial" panose="020B0604020202020204" pitchFamily="34" charset="0"/>
                  </a:rPr>
                  <a:t>50</a:t>
                </a:r>
              </a:p>
            </p:txBody>
          </p:sp>
          <p:sp>
            <p:nvSpPr>
              <p:cNvPr id="6198" name="Line 58"/>
              <p:cNvSpPr>
                <a:spLocks noChangeShapeType="1"/>
              </p:cNvSpPr>
              <p:nvPr/>
            </p:nvSpPr>
            <p:spPr bwMode="auto">
              <a:xfrm>
                <a:off x="2643" y="2694"/>
                <a:ext cx="0" cy="507"/>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9" name="Line 59"/>
              <p:cNvSpPr>
                <a:spLocks noChangeShapeType="1"/>
              </p:cNvSpPr>
              <p:nvPr/>
            </p:nvSpPr>
            <p:spPr bwMode="auto">
              <a:xfrm>
                <a:off x="2645" y="3201"/>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Line 60"/>
              <p:cNvSpPr>
                <a:spLocks noChangeShapeType="1"/>
              </p:cNvSpPr>
              <p:nvPr/>
            </p:nvSpPr>
            <p:spPr bwMode="auto">
              <a:xfrm>
                <a:off x="2645" y="3010"/>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1" name="Line 61"/>
              <p:cNvSpPr>
                <a:spLocks noChangeShapeType="1"/>
              </p:cNvSpPr>
              <p:nvPr/>
            </p:nvSpPr>
            <p:spPr bwMode="auto">
              <a:xfrm>
                <a:off x="2648" y="2814"/>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Line 62"/>
              <p:cNvSpPr>
                <a:spLocks noChangeShapeType="1"/>
              </p:cNvSpPr>
              <p:nvPr/>
            </p:nvSpPr>
            <p:spPr bwMode="auto">
              <a:xfrm>
                <a:off x="2643" y="2880"/>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3" name="Line 63"/>
              <p:cNvSpPr>
                <a:spLocks noChangeShapeType="1"/>
              </p:cNvSpPr>
              <p:nvPr/>
            </p:nvSpPr>
            <p:spPr bwMode="auto">
              <a:xfrm>
                <a:off x="2643" y="2947"/>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4" name="Line 64"/>
              <p:cNvSpPr>
                <a:spLocks noChangeShapeType="1"/>
              </p:cNvSpPr>
              <p:nvPr/>
            </p:nvSpPr>
            <p:spPr bwMode="auto">
              <a:xfrm>
                <a:off x="2643" y="3075"/>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5" name="Line 65"/>
              <p:cNvSpPr>
                <a:spLocks noChangeShapeType="1"/>
              </p:cNvSpPr>
              <p:nvPr/>
            </p:nvSpPr>
            <p:spPr bwMode="auto">
              <a:xfrm>
                <a:off x="2643" y="3141"/>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6" name="Line 66"/>
              <p:cNvSpPr>
                <a:spLocks noChangeShapeType="1"/>
              </p:cNvSpPr>
              <p:nvPr/>
            </p:nvSpPr>
            <p:spPr bwMode="auto">
              <a:xfrm>
                <a:off x="2643" y="2843"/>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7" name="Line 67"/>
              <p:cNvSpPr>
                <a:spLocks noChangeShapeType="1"/>
              </p:cNvSpPr>
              <p:nvPr/>
            </p:nvSpPr>
            <p:spPr bwMode="auto">
              <a:xfrm>
                <a:off x="2643" y="2915"/>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8" name="Line 68"/>
              <p:cNvSpPr>
                <a:spLocks noChangeShapeType="1"/>
              </p:cNvSpPr>
              <p:nvPr/>
            </p:nvSpPr>
            <p:spPr bwMode="auto">
              <a:xfrm>
                <a:off x="2643" y="2978"/>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9" name="Line 69"/>
              <p:cNvSpPr>
                <a:spLocks noChangeShapeType="1"/>
              </p:cNvSpPr>
              <p:nvPr/>
            </p:nvSpPr>
            <p:spPr bwMode="auto">
              <a:xfrm>
                <a:off x="2643" y="3044"/>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0" name="Line 70"/>
              <p:cNvSpPr>
                <a:spLocks noChangeShapeType="1"/>
              </p:cNvSpPr>
              <p:nvPr/>
            </p:nvSpPr>
            <p:spPr bwMode="auto">
              <a:xfrm>
                <a:off x="2643" y="3107"/>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1" name="Line 71"/>
              <p:cNvSpPr>
                <a:spLocks noChangeShapeType="1"/>
              </p:cNvSpPr>
              <p:nvPr/>
            </p:nvSpPr>
            <p:spPr bwMode="auto">
              <a:xfrm>
                <a:off x="2643" y="3173"/>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2" name="Text Box 72"/>
              <p:cNvSpPr txBox="1">
                <a:spLocks noChangeArrowheads="1"/>
              </p:cNvSpPr>
              <p:nvPr/>
            </p:nvSpPr>
            <p:spPr bwMode="auto">
              <a:xfrm>
                <a:off x="2713" y="2980"/>
                <a:ext cx="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600" b="1">
                    <a:solidFill>
                      <a:srgbClr val="CC0000"/>
                    </a:solidFill>
                    <a:latin typeface="Arial" panose="020B0604020202020204" pitchFamily="34" charset="0"/>
                  </a:rPr>
                  <a:t>100</a:t>
                </a:r>
              </a:p>
            </p:txBody>
          </p:sp>
          <p:sp>
            <p:nvSpPr>
              <p:cNvPr id="6213" name="Text Box 73"/>
              <p:cNvSpPr txBox="1">
                <a:spLocks noChangeArrowheads="1"/>
              </p:cNvSpPr>
              <p:nvPr/>
            </p:nvSpPr>
            <p:spPr bwMode="auto">
              <a:xfrm>
                <a:off x="2713" y="2893"/>
                <a:ext cx="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600" b="1">
                    <a:solidFill>
                      <a:srgbClr val="CC0000"/>
                    </a:solidFill>
                    <a:latin typeface="Arial" panose="020B0604020202020204" pitchFamily="34" charset="0"/>
                  </a:rPr>
                  <a:t>150</a:t>
                </a:r>
              </a:p>
            </p:txBody>
          </p:sp>
          <p:sp>
            <p:nvSpPr>
              <p:cNvPr id="6214" name="Text Box 74"/>
              <p:cNvSpPr txBox="1">
                <a:spLocks noChangeArrowheads="1"/>
              </p:cNvSpPr>
              <p:nvPr/>
            </p:nvSpPr>
            <p:spPr bwMode="auto">
              <a:xfrm>
                <a:off x="2712" y="2787"/>
                <a:ext cx="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600" b="1">
                    <a:solidFill>
                      <a:srgbClr val="CC0000"/>
                    </a:solidFill>
                    <a:latin typeface="Arial" panose="020B0604020202020204" pitchFamily="34" charset="0"/>
                  </a:rPr>
                  <a:t>200</a:t>
                </a:r>
              </a:p>
            </p:txBody>
          </p:sp>
          <p:sp>
            <p:nvSpPr>
              <p:cNvPr id="6215" name="Text Box 75"/>
              <p:cNvSpPr txBox="1">
                <a:spLocks noChangeArrowheads="1"/>
              </p:cNvSpPr>
              <p:nvPr/>
            </p:nvSpPr>
            <p:spPr bwMode="auto">
              <a:xfrm>
                <a:off x="2717" y="2630"/>
                <a:ext cx="115"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600" b="1">
                    <a:solidFill>
                      <a:srgbClr val="CC0000"/>
                    </a:solidFill>
                    <a:latin typeface="Arial" panose="020B0604020202020204" pitchFamily="34" charset="0"/>
                  </a:rPr>
                  <a:t>Cm</a:t>
                </a:r>
                <a:r>
                  <a:rPr lang="en-US" sz="600" b="1" baseline="30000">
                    <a:solidFill>
                      <a:srgbClr val="CC0000"/>
                    </a:solidFill>
                    <a:latin typeface="Arial" panose="020B0604020202020204" pitchFamily="34" charset="0"/>
                  </a:rPr>
                  <a:t>3</a:t>
                </a:r>
              </a:p>
            </p:txBody>
          </p:sp>
          <p:sp>
            <p:nvSpPr>
              <p:cNvPr id="6216" name="Line 76"/>
              <p:cNvSpPr>
                <a:spLocks noChangeShapeType="1"/>
              </p:cNvSpPr>
              <p:nvPr/>
            </p:nvSpPr>
            <p:spPr bwMode="auto">
              <a:xfrm>
                <a:off x="2643" y="2748"/>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7" name="Line 77"/>
              <p:cNvSpPr>
                <a:spLocks noChangeShapeType="1"/>
              </p:cNvSpPr>
              <p:nvPr/>
            </p:nvSpPr>
            <p:spPr bwMode="auto">
              <a:xfrm>
                <a:off x="2643" y="2717"/>
                <a:ext cx="52"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8" name="Line 78"/>
              <p:cNvSpPr>
                <a:spLocks noChangeShapeType="1"/>
              </p:cNvSpPr>
              <p:nvPr/>
            </p:nvSpPr>
            <p:spPr bwMode="auto">
              <a:xfrm>
                <a:off x="2643" y="2783"/>
                <a:ext cx="29"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19" name="Text Box 79"/>
              <p:cNvSpPr txBox="1">
                <a:spLocks noChangeArrowheads="1"/>
              </p:cNvSpPr>
              <p:nvPr/>
            </p:nvSpPr>
            <p:spPr bwMode="auto">
              <a:xfrm>
                <a:off x="2713" y="2690"/>
                <a:ext cx="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600" b="1">
                    <a:solidFill>
                      <a:srgbClr val="CC0000"/>
                    </a:solidFill>
                    <a:latin typeface="Arial" panose="020B0604020202020204" pitchFamily="34" charset="0"/>
                  </a:rPr>
                  <a:t>250</a:t>
                </a:r>
              </a:p>
            </p:txBody>
          </p:sp>
        </p:grpSp>
        <p:sp>
          <p:nvSpPr>
            <p:cNvPr id="6195" name="Arc 80"/>
            <p:cNvSpPr>
              <a:spLocks/>
            </p:cNvSpPr>
            <p:nvPr/>
          </p:nvSpPr>
          <p:spPr bwMode="auto">
            <a:xfrm flipV="1">
              <a:off x="4916" y="2959"/>
              <a:ext cx="628" cy="141"/>
            </a:xfrm>
            <a:custGeom>
              <a:avLst/>
              <a:gdLst>
                <a:gd name="T0" fmla="*/ 0 w 43200"/>
                <a:gd name="T1" fmla="*/ 0 h 26484"/>
                <a:gd name="T2" fmla="*/ 0 w 43200"/>
                <a:gd name="T3" fmla="*/ 0 h 26484"/>
                <a:gd name="T4" fmla="*/ 0 w 43200"/>
                <a:gd name="T5" fmla="*/ 0 h 26484"/>
                <a:gd name="T6" fmla="*/ 0 60000 65536"/>
                <a:gd name="T7" fmla="*/ 0 60000 65536"/>
                <a:gd name="T8" fmla="*/ 0 60000 65536"/>
                <a:gd name="T9" fmla="*/ 0 w 43200"/>
                <a:gd name="T10" fmla="*/ 0 h 26484"/>
                <a:gd name="T11" fmla="*/ 43200 w 43200"/>
                <a:gd name="T12" fmla="*/ 26484 h 26484"/>
              </a:gdLst>
              <a:ahLst/>
              <a:cxnLst>
                <a:cxn ang="T6">
                  <a:pos x="T0" y="T1"/>
                </a:cxn>
                <a:cxn ang="T7">
                  <a:pos x="T2" y="T3"/>
                </a:cxn>
                <a:cxn ang="T8">
                  <a:pos x="T4" y="T5"/>
                </a:cxn>
              </a:cxnLst>
              <a:rect l="T9" t="T10" r="T11" b="T12"/>
              <a:pathLst>
                <a:path w="43200" h="26484" fill="none"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path>
                <a:path w="43200" h="26484" stroke="0" extrusionOk="0">
                  <a:moveTo>
                    <a:pt x="559" y="26483"/>
                  </a:moveTo>
                  <a:cubicBezTo>
                    <a:pt x="187" y="24882"/>
                    <a:pt x="0" y="23243"/>
                    <a:pt x="0" y="21600"/>
                  </a:cubicBezTo>
                  <a:cubicBezTo>
                    <a:pt x="0" y="9670"/>
                    <a:pt x="9670" y="0"/>
                    <a:pt x="21600" y="0"/>
                  </a:cubicBezTo>
                  <a:cubicBezTo>
                    <a:pt x="33529" y="0"/>
                    <a:pt x="43200" y="9670"/>
                    <a:pt x="43200" y="21600"/>
                  </a:cubicBezTo>
                  <a:cubicBezTo>
                    <a:pt x="43200" y="23181"/>
                    <a:pt x="43026" y="24758"/>
                    <a:pt x="42682" y="26302"/>
                  </a:cubicBezTo>
                  <a:lnTo>
                    <a:pt x="21600" y="21600"/>
                  </a:lnTo>
                  <a:lnTo>
                    <a:pt x="559" y="26483"/>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96" name="Arc 81"/>
            <p:cNvSpPr>
              <a:spLocks/>
            </p:cNvSpPr>
            <p:nvPr/>
          </p:nvSpPr>
          <p:spPr bwMode="auto">
            <a:xfrm flipV="1">
              <a:off x="4973" y="3634"/>
              <a:ext cx="511" cy="91"/>
            </a:xfrm>
            <a:custGeom>
              <a:avLst/>
              <a:gdLst>
                <a:gd name="T0" fmla="*/ 0 w 43005"/>
                <a:gd name="T1" fmla="*/ 0 h 21600"/>
                <a:gd name="T2" fmla="*/ 0 w 43005"/>
                <a:gd name="T3" fmla="*/ 0 h 21600"/>
                <a:gd name="T4" fmla="*/ 0 w 43005"/>
                <a:gd name="T5" fmla="*/ 0 h 21600"/>
                <a:gd name="T6" fmla="*/ 0 60000 65536"/>
                <a:gd name="T7" fmla="*/ 0 60000 65536"/>
                <a:gd name="T8" fmla="*/ 0 60000 65536"/>
                <a:gd name="T9" fmla="*/ 0 w 43005"/>
                <a:gd name="T10" fmla="*/ 0 h 21600"/>
                <a:gd name="T11" fmla="*/ 43005 w 43005"/>
                <a:gd name="T12" fmla="*/ 21600 h 21600"/>
              </a:gdLst>
              <a:ahLst/>
              <a:cxnLst>
                <a:cxn ang="T6">
                  <a:pos x="T0" y="T1"/>
                </a:cxn>
                <a:cxn ang="T7">
                  <a:pos x="T2" y="T3"/>
                </a:cxn>
                <a:cxn ang="T8">
                  <a:pos x="T4" y="T5"/>
                </a:cxn>
              </a:cxnLst>
              <a:rect l="T9" t="T10" r="T11" b="T12"/>
              <a:pathLst>
                <a:path w="43005" h="21600" fill="none" extrusionOk="0">
                  <a:moveTo>
                    <a:pt x="-1" y="19734"/>
                  </a:moveTo>
                  <a:cubicBezTo>
                    <a:pt x="967" y="8570"/>
                    <a:pt x="10312" y="-1"/>
                    <a:pt x="21519" y="0"/>
                  </a:cubicBezTo>
                  <a:cubicBezTo>
                    <a:pt x="32589" y="0"/>
                    <a:pt x="41867" y="8369"/>
                    <a:pt x="43004" y="19381"/>
                  </a:cubicBezTo>
                </a:path>
                <a:path w="43005" h="21600" stroke="0" extrusionOk="0">
                  <a:moveTo>
                    <a:pt x="-1" y="19734"/>
                  </a:moveTo>
                  <a:cubicBezTo>
                    <a:pt x="967" y="8570"/>
                    <a:pt x="10312" y="-1"/>
                    <a:pt x="21519" y="0"/>
                  </a:cubicBezTo>
                  <a:cubicBezTo>
                    <a:pt x="32589" y="0"/>
                    <a:pt x="41867" y="8369"/>
                    <a:pt x="43004" y="19381"/>
                  </a:cubicBezTo>
                  <a:lnTo>
                    <a:pt x="21519" y="21600"/>
                  </a:lnTo>
                  <a:lnTo>
                    <a:pt x="-1" y="19734"/>
                  </a:lnTo>
                  <a:close/>
                </a:path>
              </a:pathLst>
            </a:custGeom>
            <a:noFill/>
            <a:ln w="9525">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154" name="AutoShape 82"/>
          <p:cNvSpPr>
            <a:spLocks noChangeArrowheads="1"/>
          </p:cNvSpPr>
          <p:nvPr/>
        </p:nvSpPr>
        <p:spPr bwMode="auto">
          <a:xfrm>
            <a:off x="5105400" y="3200400"/>
            <a:ext cx="304800" cy="1828800"/>
          </a:xfrm>
          <a:prstGeom prst="can">
            <a:avLst>
              <a:gd name="adj" fmla="val 150000"/>
            </a:avLst>
          </a:prstGeom>
          <a:solidFill>
            <a:srgbClr val="CCFFFF"/>
          </a:solidFill>
          <a:ln w="3175">
            <a:solidFill>
              <a:schemeClr val="accent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55" name="Oval 83"/>
          <p:cNvSpPr>
            <a:spLocks noChangeArrowheads="1"/>
          </p:cNvSpPr>
          <p:nvPr/>
        </p:nvSpPr>
        <p:spPr bwMode="auto">
          <a:xfrm>
            <a:off x="5143500" y="4572000"/>
            <a:ext cx="228600" cy="228600"/>
          </a:xfrm>
          <a:prstGeom prst="ellipse">
            <a:avLst/>
          </a:prstGeom>
          <a:solidFill>
            <a:srgbClr val="FF6699"/>
          </a:solidFill>
          <a:ln w="9525">
            <a:solidFill>
              <a:schemeClr val="tx1"/>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56" name="Line 84"/>
          <p:cNvSpPr>
            <a:spLocks noChangeShapeType="1"/>
          </p:cNvSpPr>
          <p:nvPr/>
        </p:nvSpPr>
        <p:spPr bwMode="auto">
          <a:xfrm>
            <a:off x="5257800" y="533400"/>
            <a:ext cx="0" cy="403860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85"/>
          <p:cNvSpPr>
            <a:spLocks noChangeShapeType="1"/>
          </p:cNvSpPr>
          <p:nvPr/>
        </p:nvSpPr>
        <p:spPr bwMode="auto">
          <a:xfrm>
            <a:off x="5257800" y="3505200"/>
            <a:ext cx="0" cy="10668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6" name="Line 86"/>
          <p:cNvSpPr>
            <a:spLocks noChangeShapeType="1"/>
          </p:cNvSpPr>
          <p:nvPr/>
        </p:nvSpPr>
        <p:spPr bwMode="auto">
          <a:xfrm>
            <a:off x="5257800" y="3200400"/>
            <a:ext cx="0" cy="16002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7" name="Line 87"/>
          <p:cNvSpPr>
            <a:spLocks noChangeShapeType="1"/>
          </p:cNvSpPr>
          <p:nvPr/>
        </p:nvSpPr>
        <p:spPr bwMode="auto">
          <a:xfrm>
            <a:off x="5257800" y="3124200"/>
            <a:ext cx="0" cy="16764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08" name="Text Box 88"/>
          <p:cNvSpPr txBox="1">
            <a:spLocks noChangeArrowheads="1"/>
          </p:cNvSpPr>
          <p:nvPr/>
        </p:nvSpPr>
        <p:spPr bwMode="auto">
          <a:xfrm>
            <a:off x="5562600" y="1600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400" b="1">
                <a:solidFill>
                  <a:srgbClr val="FF0000"/>
                </a:solidFill>
                <a:latin typeface=".VnTime" panose="020B7200000000000000" pitchFamily="34" charset="0"/>
              </a:rPr>
              <a:t>80</a:t>
            </a:r>
            <a:r>
              <a:rPr lang="en-US" b="1" baseline="30000">
                <a:solidFill>
                  <a:srgbClr val="FF0000"/>
                </a:solidFill>
                <a:latin typeface=".VnTime" panose="020B7200000000000000" pitchFamily="34" charset="0"/>
              </a:rPr>
              <a:t>0</a:t>
            </a:r>
            <a:r>
              <a:rPr lang="en-US" b="1">
                <a:solidFill>
                  <a:srgbClr val="FF0000"/>
                </a:solidFill>
                <a:latin typeface=".VnTime" panose="020B7200000000000000" pitchFamily="34" charset="0"/>
              </a:rPr>
              <a:t>C</a:t>
            </a:r>
          </a:p>
        </p:txBody>
      </p:sp>
      <p:sp>
        <p:nvSpPr>
          <p:cNvPr id="6161" name="Text Box 89"/>
          <p:cNvSpPr txBox="1">
            <a:spLocks noChangeArrowheads="1"/>
          </p:cNvSpPr>
          <p:nvPr/>
        </p:nvSpPr>
        <p:spPr bwMode="auto">
          <a:xfrm>
            <a:off x="5638800" y="685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b="1">
                <a:latin typeface=".VnTime" panose="020B7200000000000000" pitchFamily="34" charset="0"/>
              </a:rPr>
              <a:t>100</a:t>
            </a:r>
            <a:r>
              <a:rPr lang="en-US" b="1" baseline="30000">
                <a:latin typeface=".VnTime" panose="020B7200000000000000" pitchFamily="34" charset="0"/>
              </a:rPr>
              <a:t>0</a:t>
            </a:r>
            <a:r>
              <a:rPr lang="en-US" b="1">
                <a:latin typeface=".VnTime" panose="020B7200000000000000" pitchFamily="34" charset="0"/>
              </a:rPr>
              <a:t>C</a:t>
            </a:r>
          </a:p>
        </p:txBody>
      </p:sp>
      <p:sp>
        <p:nvSpPr>
          <p:cNvPr id="6162" name="Line 90"/>
          <p:cNvSpPr>
            <a:spLocks noChangeShapeType="1"/>
          </p:cNvSpPr>
          <p:nvPr/>
        </p:nvSpPr>
        <p:spPr bwMode="auto">
          <a:xfrm>
            <a:off x="5257800" y="18288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3" name="Line 91"/>
          <p:cNvSpPr>
            <a:spLocks noChangeShapeType="1"/>
          </p:cNvSpPr>
          <p:nvPr/>
        </p:nvSpPr>
        <p:spPr bwMode="auto">
          <a:xfrm>
            <a:off x="5257800" y="914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4" name="Line 92"/>
          <p:cNvSpPr>
            <a:spLocks noChangeShapeType="1"/>
          </p:cNvSpPr>
          <p:nvPr/>
        </p:nvSpPr>
        <p:spPr bwMode="auto">
          <a:xfrm>
            <a:off x="5257800" y="31242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13" name="Text Box 93"/>
          <p:cNvSpPr txBox="1">
            <a:spLocks noChangeArrowheads="1"/>
          </p:cNvSpPr>
          <p:nvPr/>
        </p:nvSpPr>
        <p:spPr bwMode="auto">
          <a:xfrm>
            <a:off x="5486400" y="2971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b="1">
                <a:latin typeface=".VnTime" panose="020B7200000000000000" pitchFamily="34" charset="0"/>
              </a:rPr>
              <a:t>60</a:t>
            </a:r>
            <a:r>
              <a:rPr lang="en-US" b="1" baseline="30000">
                <a:latin typeface=".VnTime" panose="020B7200000000000000" pitchFamily="34" charset="0"/>
              </a:rPr>
              <a:t>0</a:t>
            </a:r>
            <a:r>
              <a:rPr lang="en-US" b="1">
                <a:latin typeface=".VnTime" panose="020B7200000000000000" pitchFamily="34" charset="0"/>
              </a:rPr>
              <a:t>C</a:t>
            </a:r>
          </a:p>
        </p:txBody>
      </p:sp>
      <p:grpSp>
        <p:nvGrpSpPr>
          <p:cNvPr id="7" name="Group 94"/>
          <p:cNvGrpSpPr>
            <a:grpSpLocks/>
          </p:cNvGrpSpPr>
          <p:nvPr/>
        </p:nvGrpSpPr>
        <p:grpSpPr bwMode="auto">
          <a:xfrm>
            <a:off x="5029200" y="4572000"/>
            <a:ext cx="609600" cy="304800"/>
            <a:chOff x="3696" y="2688"/>
            <a:chExt cx="384" cy="192"/>
          </a:xfrm>
        </p:grpSpPr>
        <p:sp>
          <p:nvSpPr>
            <p:cNvPr id="6172" name="AutoShape 95"/>
            <p:cNvSpPr>
              <a:spLocks noChangeArrowheads="1"/>
            </p:cNvSpPr>
            <p:nvPr/>
          </p:nvSpPr>
          <p:spPr bwMode="auto">
            <a:xfrm>
              <a:off x="3744" y="2736"/>
              <a:ext cx="96" cy="48"/>
            </a:xfrm>
            <a:prstGeom prst="flowChartConnector">
              <a:avLst/>
            </a:prstGeom>
            <a:solidFill>
              <a:schemeClr val="bg1"/>
            </a:solidFill>
            <a:ln w="9525">
              <a:solidFill>
                <a:srgbClr val="CCFF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73" name="AutoShape 96"/>
            <p:cNvSpPr>
              <a:spLocks noChangeArrowheads="1"/>
            </p:cNvSpPr>
            <p:nvPr/>
          </p:nvSpPr>
          <p:spPr bwMode="auto">
            <a:xfrm>
              <a:off x="3984" y="2736"/>
              <a:ext cx="96" cy="48"/>
            </a:xfrm>
            <a:prstGeom prst="flowChartConnector">
              <a:avLst/>
            </a:prstGeom>
            <a:solidFill>
              <a:schemeClr val="bg1"/>
            </a:solidFill>
            <a:ln w="9525">
              <a:solidFill>
                <a:srgbClr val="CCFF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74" name="AutoShape 97"/>
            <p:cNvSpPr>
              <a:spLocks noChangeArrowheads="1"/>
            </p:cNvSpPr>
            <p:nvPr/>
          </p:nvSpPr>
          <p:spPr bwMode="auto">
            <a:xfrm>
              <a:off x="3840" y="2832"/>
              <a:ext cx="96" cy="48"/>
            </a:xfrm>
            <a:prstGeom prst="flowChartConnector">
              <a:avLst/>
            </a:prstGeom>
            <a:solidFill>
              <a:schemeClr val="bg1"/>
            </a:solidFill>
            <a:ln w="9525">
              <a:solidFill>
                <a:srgbClr val="CCFF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75" name="AutoShape 98"/>
            <p:cNvSpPr>
              <a:spLocks noChangeArrowheads="1"/>
            </p:cNvSpPr>
            <p:nvPr/>
          </p:nvSpPr>
          <p:spPr bwMode="auto">
            <a:xfrm>
              <a:off x="3696" y="2832"/>
              <a:ext cx="96" cy="48"/>
            </a:xfrm>
            <a:prstGeom prst="flowChartConnector">
              <a:avLst/>
            </a:prstGeom>
            <a:solidFill>
              <a:schemeClr val="bg1"/>
            </a:solidFill>
            <a:ln w="9525">
              <a:solidFill>
                <a:srgbClr val="CCFF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76" name="AutoShape 99"/>
            <p:cNvSpPr>
              <a:spLocks noChangeArrowheads="1"/>
            </p:cNvSpPr>
            <p:nvPr/>
          </p:nvSpPr>
          <p:spPr bwMode="auto">
            <a:xfrm>
              <a:off x="3936" y="2688"/>
              <a:ext cx="96" cy="48"/>
            </a:xfrm>
            <a:prstGeom prst="flowChartConnector">
              <a:avLst/>
            </a:prstGeom>
            <a:solidFill>
              <a:schemeClr val="bg1"/>
            </a:solidFill>
            <a:ln w="9525">
              <a:solidFill>
                <a:srgbClr val="CCFF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77" name="AutoShape 100"/>
            <p:cNvSpPr>
              <a:spLocks noChangeArrowheads="1"/>
            </p:cNvSpPr>
            <p:nvPr/>
          </p:nvSpPr>
          <p:spPr bwMode="auto">
            <a:xfrm>
              <a:off x="3888" y="2736"/>
              <a:ext cx="96" cy="48"/>
            </a:xfrm>
            <a:prstGeom prst="flowChartConnector">
              <a:avLst/>
            </a:prstGeom>
            <a:solidFill>
              <a:schemeClr val="bg1"/>
            </a:solidFill>
            <a:ln w="9525">
              <a:solidFill>
                <a:srgbClr val="CCFF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78" name="AutoShape 101"/>
            <p:cNvSpPr>
              <a:spLocks noChangeArrowheads="1"/>
            </p:cNvSpPr>
            <p:nvPr/>
          </p:nvSpPr>
          <p:spPr bwMode="auto">
            <a:xfrm>
              <a:off x="3984" y="2832"/>
              <a:ext cx="96" cy="48"/>
            </a:xfrm>
            <a:prstGeom prst="flowChartConnector">
              <a:avLst/>
            </a:prstGeom>
            <a:solidFill>
              <a:schemeClr val="bg1"/>
            </a:solidFill>
            <a:ln w="9525">
              <a:solidFill>
                <a:srgbClr val="CCFF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grpSp>
      <p:sp>
        <p:nvSpPr>
          <p:cNvPr id="5223" name="Line 103"/>
          <p:cNvSpPr>
            <a:spLocks noChangeShapeType="1"/>
          </p:cNvSpPr>
          <p:nvPr/>
        </p:nvSpPr>
        <p:spPr bwMode="auto">
          <a:xfrm>
            <a:off x="5257800" y="12954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 name="Text Box 104"/>
          <p:cNvSpPr txBox="1">
            <a:spLocks noChangeArrowheads="1"/>
          </p:cNvSpPr>
          <p:nvPr/>
        </p:nvSpPr>
        <p:spPr bwMode="auto">
          <a:xfrm>
            <a:off x="5562600" y="10668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b="1">
                <a:latin typeface=".VnTime" panose="020B7200000000000000" pitchFamily="34" charset="0"/>
              </a:rPr>
              <a:t>86</a:t>
            </a:r>
            <a:r>
              <a:rPr lang="en-US" b="1" baseline="30000">
                <a:latin typeface=".VnTime" panose="020B7200000000000000" pitchFamily="34" charset="0"/>
              </a:rPr>
              <a:t>0</a:t>
            </a:r>
            <a:r>
              <a:rPr lang="en-US" b="1">
                <a:latin typeface=".VnTime" panose="020B7200000000000000" pitchFamily="34" charset="0"/>
              </a:rPr>
              <a:t>C</a:t>
            </a:r>
          </a:p>
        </p:txBody>
      </p:sp>
      <p:sp>
        <p:nvSpPr>
          <p:cNvPr id="6169" name="AutoShape 105"/>
          <p:cNvSpPr>
            <a:spLocks noChangeArrowheads="1"/>
          </p:cNvSpPr>
          <p:nvPr/>
        </p:nvSpPr>
        <p:spPr bwMode="auto">
          <a:xfrm>
            <a:off x="6705600" y="2514600"/>
            <a:ext cx="2438400" cy="1143000"/>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6170" name="Text Box 106"/>
          <p:cNvSpPr txBox="1">
            <a:spLocks noChangeArrowheads="1"/>
          </p:cNvSpPr>
          <p:nvPr/>
        </p:nvSpPr>
        <p:spPr bwMode="auto">
          <a:xfrm>
            <a:off x="6858000" y="25146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af-ZA" sz="3200">
              <a:latin typeface=".VnTime" panose="020B7200000000000000" pitchFamily="34" charset="0"/>
            </a:endParaRPr>
          </a:p>
        </p:txBody>
      </p:sp>
      <p:sp>
        <p:nvSpPr>
          <p:cNvPr id="6171" name="Text Box 107"/>
          <p:cNvSpPr txBox="1">
            <a:spLocks noChangeArrowheads="1"/>
          </p:cNvSpPr>
          <p:nvPr/>
        </p:nvSpPr>
        <p:spPr bwMode="auto">
          <a:xfrm>
            <a:off x="6781800" y="2590800"/>
            <a:ext cx="2286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a:latin typeface=".VnTime" panose="020B7200000000000000" pitchFamily="34" charset="0"/>
              </a:rPr>
              <a:t>ThÝ nghiÖm m« pháng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repeatCount="10000" accel="50000" decel="50000" fill="hold" nodeType="clickEffect">
                                  <p:stCondLst>
                                    <p:cond delay="0"/>
                                  </p:stCondLst>
                                  <p:childTnLst>
                                    <p:animMotion origin="layout" path="M 3.33333E-6 4.44444E-6 L 3.33333E-6 -0.06667 " pathEditMode="relative" rAng="0" ptsTypes="AA">
                                      <p:cBhvr>
                                        <p:cTn id="10" dur="5000" fill="hold"/>
                                        <p:tgtEl>
                                          <p:spTgt spid="7"/>
                                        </p:tgtEl>
                                        <p:attrNameLst>
                                          <p:attrName>ppt_x</p:attrName>
                                          <p:attrName>ppt_y</p:attrName>
                                        </p:attrNameLst>
                                      </p:cBhvr>
                                      <p:rCtr x="0" y="-333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213"/>
                                        </p:tgtEl>
                                        <p:attrNameLst>
                                          <p:attrName>style.visibility</p:attrName>
                                        </p:attrNameLst>
                                      </p:cBhvr>
                                      <p:to>
                                        <p:strVal val="visible"/>
                                      </p:to>
                                    </p:set>
                                    <p:animEffect transition="in" filter="box(in)">
                                      <p:cBhvr>
                                        <p:cTn id="15" dur="500"/>
                                        <p:tgtEl>
                                          <p:spTgt spid="52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4" presetClass="path" presetSubtype="0" accel="50000" decel="50000" fill="hold" grpId="0" nodeType="clickEffect">
                                  <p:stCondLst>
                                    <p:cond delay="0"/>
                                  </p:stCondLst>
                                  <p:childTnLst>
                                    <p:animMotion origin="layout" path="M 3.33333E-6 1.11111E-6 L 3.33333E-6 -0.18889 " pathEditMode="relative" rAng="0" ptsTypes="AA">
                                      <p:cBhvr>
                                        <p:cTn id="19" dur="15000" fill="hold"/>
                                        <p:tgtEl>
                                          <p:spTgt spid="5207"/>
                                        </p:tgtEl>
                                        <p:attrNameLst>
                                          <p:attrName>ppt_x</p:attrName>
                                          <p:attrName>ppt_y</p:attrName>
                                        </p:attrNameLst>
                                      </p:cBhvr>
                                      <p:rCtr x="0" y="-9444"/>
                                    </p:animMotion>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5208"/>
                                        </p:tgtEl>
                                        <p:attrNameLst>
                                          <p:attrName>style.visibility</p:attrName>
                                        </p:attrNameLst>
                                      </p:cBhvr>
                                      <p:to>
                                        <p:strVal val="visible"/>
                                      </p:to>
                                    </p:set>
                                    <p:animEffect transition="in" filter="diamond(in)">
                                      <p:cBhvr>
                                        <p:cTn id="24" dur="2000"/>
                                        <p:tgtEl>
                                          <p:spTgt spid="520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4" presetClass="path" presetSubtype="0" accel="50000" decel="50000" fill="hold" grpId="0" nodeType="clickEffect">
                                  <p:stCondLst>
                                    <p:cond delay="0"/>
                                  </p:stCondLst>
                                  <p:childTnLst>
                                    <p:animMotion origin="layout" path="M 3.33333E-6 4.44444E-6 L 3.33333E-6 -0.27778 " pathEditMode="relative" rAng="0" ptsTypes="AA">
                                      <p:cBhvr>
                                        <p:cTn id="28" dur="15000" fill="hold"/>
                                        <p:tgtEl>
                                          <p:spTgt spid="5206"/>
                                        </p:tgtEl>
                                        <p:attrNameLst>
                                          <p:attrName>ppt_x</p:attrName>
                                          <p:attrName>ppt_y</p:attrName>
                                        </p:attrNameLst>
                                      </p:cBhvr>
                                      <p:rCtr x="0" y="-13889"/>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223"/>
                                        </p:tgtEl>
                                        <p:attrNameLst>
                                          <p:attrName>style.visibility</p:attrName>
                                        </p:attrNameLst>
                                      </p:cBhvr>
                                      <p:to>
                                        <p:strVal val="visible"/>
                                      </p:to>
                                    </p:set>
                                    <p:anim calcmode="lin" valueType="num">
                                      <p:cBhvr additive="base">
                                        <p:cTn id="33" dur="500" fill="hold"/>
                                        <p:tgtEl>
                                          <p:spTgt spid="5223"/>
                                        </p:tgtEl>
                                        <p:attrNameLst>
                                          <p:attrName>ppt_x</p:attrName>
                                        </p:attrNameLst>
                                      </p:cBhvr>
                                      <p:tavLst>
                                        <p:tav tm="0">
                                          <p:val>
                                            <p:strVal val="#ppt_x"/>
                                          </p:val>
                                        </p:tav>
                                        <p:tav tm="100000">
                                          <p:val>
                                            <p:strVal val="#ppt_x"/>
                                          </p:val>
                                        </p:tav>
                                      </p:tavLst>
                                    </p:anim>
                                    <p:anim calcmode="lin" valueType="num">
                                      <p:cBhvr additive="base">
                                        <p:cTn id="34" dur="500" fill="hold"/>
                                        <p:tgtEl>
                                          <p:spTgt spid="522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224"/>
                                        </p:tgtEl>
                                        <p:attrNameLst>
                                          <p:attrName>style.visibility</p:attrName>
                                        </p:attrNameLst>
                                      </p:cBhvr>
                                      <p:to>
                                        <p:strVal val="visible"/>
                                      </p:to>
                                    </p:set>
                                    <p:anim calcmode="lin" valueType="num">
                                      <p:cBhvr additive="base">
                                        <p:cTn id="39" dur="500" fill="hold"/>
                                        <p:tgtEl>
                                          <p:spTgt spid="5224"/>
                                        </p:tgtEl>
                                        <p:attrNameLst>
                                          <p:attrName>ppt_x</p:attrName>
                                        </p:attrNameLst>
                                      </p:cBhvr>
                                      <p:tavLst>
                                        <p:tav tm="0">
                                          <p:val>
                                            <p:strVal val="#ppt_x"/>
                                          </p:val>
                                        </p:tav>
                                        <p:tav tm="100000">
                                          <p:val>
                                            <p:strVal val="#ppt_x"/>
                                          </p:val>
                                        </p:tav>
                                      </p:tavLst>
                                    </p:anim>
                                    <p:anim calcmode="lin" valueType="num">
                                      <p:cBhvr additive="base">
                                        <p:cTn id="40" dur="500" fill="hold"/>
                                        <p:tgtEl>
                                          <p:spTgt spid="5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6" grpId="0" animBg="1"/>
      <p:bldP spid="5207" grpId="0" animBg="1"/>
      <p:bldP spid="5208" grpId="0"/>
      <p:bldP spid="5213" grpId="0"/>
      <p:bldP spid="5223" grpId="0" animBg="1"/>
      <p:bldP spid="52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51" name="Group 83"/>
          <p:cNvGraphicFramePr>
            <a:graphicFrameLocks noGrp="1"/>
          </p:cNvGraphicFramePr>
          <p:nvPr>
            <p:ph/>
            <p:extLst>
              <p:ext uri="{D42A27DB-BD31-4B8C-83A1-F6EECF244321}">
                <p14:modId xmlns:p14="http://schemas.microsoft.com/office/powerpoint/2010/main" val="2849695157"/>
              </p:ext>
            </p:extLst>
          </p:nvPr>
        </p:nvGraphicFramePr>
        <p:xfrm>
          <a:off x="4267200" y="41275"/>
          <a:ext cx="4724400" cy="6796150"/>
        </p:xfrm>
        <a:graphic>
          <a:graphicData uri="http://schemas.openxmlformats.org/drawingml/2006/table">
            <a:tbl>
              <a:tblPr/>
              <a:tblGrid>
                <a:gridCol w="1181100"/>
                <a:gridCol w="1298575"/>
                <a:gridCol w="2244725"/>
              </a:tblGrid>
              <a:tr h="944342">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Thời gian đun (phút)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Nhiệt độ (</a:t>
                      </a:r>
                      <a:r>
                        <a:rPr kumimoji="0" lang="en-US" sz="1800" b="1" i="0" u="none" strike="noStrike" cap="none" normalizeH="0" baseline="30000" smtClean="0">
                          <a:ln>
                            <a:noFill/>
                          </a:ln>
                          <a:solidFill>
                            <a:schemeClr val="tx1"/>
                          </a:solidFill>
                          <a:effectLst/>
                          <a:latin typeface="Times New Roman" pitchFamily="18" charset="0"/>
                          <a:cs typeface="Times New Roman" pitchFamily="18" charset="0"/>
                        </a:rPr>
                        <a:t>o</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Thể rắn hay 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0</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60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rắn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1</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63</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rắn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2</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66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rắn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3</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69</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rắn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4</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72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rắn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5</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75</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rắn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6</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77</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rắn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7</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79</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accent2"/>
                          </a:solidFill>
                          <a:effectLst/>
                          <a:latin typeface="Times New Roman" pitchFamily="18" charset="0"/>
                          <a:cs typeface="Times New Roman" pitchFamily="18" charset="0"/>
                        </a:rPr>
                        <a:t>rắn</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8</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EE0404"/>
                          </a:solidFill>
                          <a:effectLst/>
                          <a:latin typeface="Times New Roman" pitchFamily="18" charset="0"/>
                          <a:cs typeface="Times New Roman" pitchFamily="18" charset="0"/>
                        </a:rPr>
                        <a:t>80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EE0404"/>
                          </a:solidFill>
                          <a:effectLst/>
                          <a:latin typeface="Times New Roman" pitchFamily="18" charset="0"/>
                          <a:cs typeface="Times New Roman" pitchFamily="18" charset="0"/>
                        </a:rPr>
                        <a:t>rắn &amp; 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9</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EE0404"/>
                          </a:solidFill>
                          <a:effectLst/>
                          <a:latin typeface="Times New Roman" pitchFamily="18" charset="0"/>
                          <a:cs typeface="Times New Roman" pitchFamily="18" charset="0"/>
                        </a:rPr>
                        <a:t>80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EE0404"/>
                          </a:solidFill>
                          <a:effectLst/>
                          <a:latin typeface="Times New Roman" pitchFamily="18" charset="0"/>
                          <a:cs typeface="Times New Roman" pitchFamily="18" charset="0"/>
                        </a:rPr>
                        <a:t>rắn &amp; 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10</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EE0404"/>
                          </a:solidFill>
                          <a:effectLst/>
                          <a:latin typeface="Times New Roman" pitchFamily="18" charset="0"/>
                          <a:cs typeface="Times New Roman" pitchFamily="18" charset="0"/>
                        </a:rPr>
                        <a:t>80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EE0404"/>
                          </a:solidFill>
                          <a:effectLst/>
                          <a:latin typeface="Times New Roman" pitchFamily="18" charset="0"/>
                          <a:cs typeface="Times New Roman" pitchFamily="18" charset="0"/>
                        </a:rPr>
                        <a:t>rắn &amp; 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11</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EE0404"/>
                          </a:solidFill>
                          <a:effectLst/>
                          <a:latin typeface="Times New Roman" pitchFamily="18" charset="0"/>
                          <a:cs typeface="Times New Roman" pitchFamily="18" charset="0"/>
                        </a:rPr>
                        <a:t>80</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EE0404"/>
                          </a:solidFill>
                          <a:effectLst/>
                          <a:latin typeface="Times New Roman" pitchFamily="18" charset="0"/>
                          <a:cs typeface="Times New Roman" pitchFamily="18" charset="0"/>
                        </a:rPr>
                        <a:t>rắn &amp; 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12</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81</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13</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82</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14</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34">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rgbClr val="006600"/>
                          </a:solidFill>
                          <a:effectLst/>
                          <a:latin typeface="Times New Roman" pitchFamily="18" charset="0"/>
                          <a:cs typeface="Times New Roman" pitchFamily="18" charset="0"/>
                        </a:rPr>
                        <a:t>15</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86</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lỏng</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53" name="Rectangle 85"/>
          <p:cNvSpPr>
            <a:spLocks noChangeArrowheads="1"/>
          </p:cNvSpPr>
          <p:nvPr/>
        </p:nvSpPr>
        <p:spPr bwMode="auto">
          <a:xfrm>
            <a:off x="0" y="0"/>
            <a:ext cx="3886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r>
              <a:rPr lang="en-US" sz="2000" b="1">
                <a:latin typeface="Times New Roman" panose="02020603050405020304" pitchFamily="18" charset="0"/>
                <a:cs typeface="Times New Roman" panose="02020603050405020304" pitchFamily="18" charset="0"/>
                <a:sym typeface="Wingdings" panose="05000000000000000000" pitchFamily="2" charset="2"/>
              </a:rPr>
              <a:t> </a:t>
            </a:r>
            <a:r>
              <a:rPr lang="en-US" sz="2000" b="1">
                <a:latin typeface="Times New Roman" panose="02020603050405020304" pitchFamily="18" charset="0"/>
                <a:cs typeface="Times New Roman" panose="02020603050405020304" pitchFamily="18" charset="0"/>
              </a:rPr>
              <a:t>Vẽ đường biểu diễn sự thay đổi nhiệt độ của băng phiến theo thời gian khi nóng chảy.</a:t>
            </a:r>
          </a:p>
          <a:p>
            <a:pPr eaLnBrk="1" hangingPunct="1"/>
            <a:r>
              <a:rPr lang="en-US" sz="2000" b="1">
                <a:latin typeface="Times New Roman" panose="02020603050405020304" pitchFamily="18" charset="0"/>
                <a:cs typeface="Times New Roman" panose="02020603050405020304" pitchFamily="18" charset="0"/>
              </a:rPr>
              <a:t>Trục nằm ngang: Là trục thời gian.</a:t>
            </a:r>
          </a:p>
          <a:p>
            <a:pPr eaLnBrk="1" hangingPunct="1"/>
            <a:r>
              <a:rPr lang="en-US" sz="2000" b="1">
                <a:latin typeface="Times New Roman" panose="02020603050405020304" pitchFamily="18" charset="0"/>
                <a:cs typeface="Times New Roman" panose="02020603050405020304" pitchFamily="18" charset="0"/>
              </a:rPr>
              <a:t>+ Mỗi cạnh của ô vuông nằm trên trục này biểu thị 1 phút.</a:t>
            </a:r>
          </a:p>
          <a:p>
            <a:pPr eaLnBrk="1" hangingPunct="1"/>
            <a:r>
              <a:rPr lang="en-US" sz="2000" b="1">
                <a:latin typeface="Times New Roman" panose="02020603050405020304" pitchFamily="18" charset="0"/>
                <a:cs typeface="Times New Roman" panose="02020603050405020304" pitchFamily="18" charset="0"/>
              </a:rPr>
              <a:t>+ Gốc của trục thời gian ghi phút 0.</a:t>
            </a:r>
          </a:p>
          <a:p>
            <a:pPr eaLnBrk="1" hangingPunct="1"/>
            <a:r>
              <a:rPr lang="en-US" sz="2000" b="1">
                <a:latin typeface="Times New Roman" panose="02020603050405020304" pitchFamily="18" charset="0"/>
                <a:cs typeface="Times New Roman" panose="02020603050405020304" pitchFamily="18" charset="0"/>
              </a:rPr>
              <a:t>Trục thẳng đứng: Là trục nhiệt độ.</a:t>
            </a:r>
          </a:p>
          <a:p>
            <a:pPr eaLnBrk="1" hangingPunct="1"/>
            <a:r>
              <a:rPr lang="en-US" sz="2000" b="1">
                <a:latin typeface="Times New Roman" panose="02020603050405020304" pitchFamily="18" charset="0"/>
                <a:cs typeface="Times New Roman" panose="02020603050405020304" pitchFamily="18" charset="0"/>
              </a:rPr>
              <a:t>+ Mỗi cạnh của ô vuông nằm trên trục này biểu thị 1oC.</a:t>
            </a:r>
          </a:p>
          <a:p>
            <a:pPr eaLnBrk="1" hangingPunct="1"/>
            <a:r>
              <a:rPr lang="en-US" sz="2000" b="1">
                <a:latin typeface="Times New Roman" panose="02020603050405020304" pitchFamily="18" charset="0"/>
                <a:cs typeface="Times New Roman" panose="02020603050405020304" pitchFamily="18" charset="0"/>
              </a:rPr>
              <a:t>+ Gốc của trục nhiệt độ ghi 60oC.</a:t>
            </a:r>
          </a:p>
          <a:p>
            <a:pPr eaLnBrk="1" hangingPunct="1"/>
            <a:r>
              <a:rPr lang="en-US" sz="2000" b="1">
                <a:latin typeface="Times New Roman" panose="02020603050405020304" pitchFamily="18" charset="0"/>
                <a:cs typeface="Times New Roman" panose="02020603050405020304" pitchFamily="18" charset="0"/>
              </a:rPr>
              <a:t>Nối các điểm xác định nhiệt độ ứng với thời gian đun.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51"/>
                                        </p:tgtEl>
                                        <p:attrNameLst>
                                          <p:attrName>style.visibility</p:attrName>
                                        </p:attrNameLst>
                                      </p:cBhvr>
                                      <p:to>
                                        <p:strVal val="visible"/>
                                      </p:to>
                                    </p:set>
                                    <p:animEffect transition="in" filter="blinds(horizontal)">
                                      <p:cBhvr>
                                        <p:cTn id="7" dur="500"/>
                                        <p:tgtEl>
                                          <p:spTgt spid="7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253">
                                            <p:txEl>
                                              <p:pRg st="0" end="0"/>
                                            </p:txEl>
                                          </p:spTgt>
                                        </p:tgtEl>
                                        <p:attrNameLst>
                                          <p:attrName>style.visibility</p:attrName>
                                        </p:attrNameLst>
                                      </p:cBhvr>
                                      <p:to>
                                        <p:strVal val="visible"/>
                                      </p:to>
                                    </p:set>
                                    <p:animEffect transition="in" filter="blinds(horizontal)">
                                      <p:cBhvr>
                                        <p:cTn id="12" dur="500"/>
                                        <p:tgtEl>
                                          <p:spTgt spid="72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253">
                                            <p:txEl>
                                              <p:pRg st="1" end="1"/>
                                            </p:txEl>
                                          </p:spTgt>
                                        </p:tgtEl>
                                        <p:attrNameLst>
                                          <p:attrName>style.visibility</p:attrName>
                                        </p:attrNameLst>
                                      </p:cBhvr>
                                      <p:to>
                                        <p:strVal val="visible"/>
                                      </p:to>
                                    </p:set>
                                    <p:animEffect transition="in" filter="blinds(horizontal)">
                                      <p:cBhvr>
                                        <p:cTn id="17" dur="500"/>
                                        <p:tgtEl>
                                          <p:spTgt spid="725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253">
                                            <p:txEl>
                                              <p:pRg st="2" end="2"/>
                                            </p:txEl>
                                          </p:spTgt>
                                        </p:tgtEl>
                                        <p:attrNameLst>
                                          <p:attrName>style.visibility</p:attrName>
                                        </p:attrNameLst>
                                      </p:cBhvr>
                                      <p:to>
                                        <p:strVal val="visible"/>
                                      </p:to>
                                    </p:set>
                                    <p:animEffect transition="in" filter="blinds(horizontal)">
                                      <p:cBhvr>
                                        <p:cTn id="22" dur="500"/>
                                        <p:tgtEl>
                                          <p:spTgt spid="725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253">
                                            <p:txEl>
                                              <p:pRg st="3" end="3"/>
                                            </p:txEl>
                                          </p:spTgt>
                                        </p:tgtEl>
                                        <p:attrNameLst>
                                          <p:attrName>style.visibility</p:attrName>
                                        </p:attrNameLst>
                                      </p:cBhvr>
                                      <p:to>
                                        <p:strVal val="visible"/>
                                      </p:to>
                                    </p:set>
                                    <p:animEffect transition="in" filter="blinds(horizontal)">
                                      <p:cBhvr>
                                        <p:cTn id="27" dur="500"/>
                                        <p:tgtEl>
                                          <p:spTgt spid="725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253">
                                            <p:txEl>
                                              <p:pRg st="4" end="4"/>
                                            </p:txEl>
                                          </p:spTgt>
                                        </p:tgtEl>
                                        <p:attrNameLst>
                                          <p:attrName>style.visibility</p:attrName>
                                        </p:attrNameLst>
                                      </p:cBhvr>
                                      <p:to>
                                        <p:strVal val="visible"/>
                                      </p:to>
                                    </p:set>
                                    <p:animEffect transition="in" filter="blinds(horizontal)">
                                      <p:cBhvr>
                                        <p:cTn id="32" dur="500"/>
                                        <p:tgtEl>
                                          <p:spTgt spid="725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253">
                                            <p:txEl>
                                              <p:pRg st="5" end="5"/>
                                            </p:txEl>
                                          </p:spTgt>
                                        </p:tgtEl>
                                        <p:attrNameLst>
                                          <p:attrName>style.visibility</p:attrName>
                                        </p:attrNameLst>
                                      </p:cBhvr>
                                      <p:to>
                                        <p:strVal val="visible"/>
                                      </p:to>
                                    </p:set>
                                    <p:animEffect transition="in" filter="blinds(horizontal)">
                                      <p:cBhvr>
                                        <p:cTn id="37" dur="500"/>
                                        <p:tgtEl>
                                          <p:spTgt spid="725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7253">
                                            <p:txEl>
                                              <p:pRg st="6" end="6"/>
                                            </p:txEl>
                                          </p:spTgt>
                                        </p:tgtEl>
                                        <p:attrNameLst>
                                          <p:attrName>style.visibility</p:attrName>
                                        </p:attrNameLst>
                                      </p:cBhvr>
                                      <p:to>
                                        <p:strVal val="visible"/>
                                      </p:to>
                                    </p:set>
                                    <p:animEffect transition="in" filter="blinds(horizontal)">
                                      <p:cBhvr>
                                        <p:cTn id="42" dur="500"/>
                                        <p:tgtEl>
                                          <p:spTgt spid="725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7253">
                                            <p:txEl>
                                              <p:pRg st="7" end="7"/>
                                            </p:txEl>
                                          </p:spTgt>
                                        </p:tgtEl>
                                        <p:attrNameLst>
                                          <p:attrName>style.visibility</p:attrName>
                                        </p:attrNameLst>
                                      </p:cBhvr>
                                      <p:to>
                                        <p:strVal val="visible"/>
                                      </p:to>
                                    </p:set>
                                    <p:animEffect transition="in" filter="blinds(horizontal)">
                                      <p:cBhvr>
                                        <p:cTn id="47" dur="500"/>
                                        <p:tgtEl>
                                          <p:spTgt spid="725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4197350" y="65913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a:t>
            </a:r>
          </a:p>
        </p:txBody>
      </p:sp>
      <p:sp>
        <p:nvSpPr>
          <p:cNvPr id="8195" name="Text Box 5"/>
          <p:cNvSpPr txBox="1">
            <a:spLocks noChangeArrowheads="1"/>
          </p:cNvSpPr>
          <p:nvPr/>
        </p:nvSpPr>
        <p:spPr bwMode="auto">
          <a:xfrm>
            <a:off x="4476750" y="660082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2</a:t>
            </a:r>
          </a:p>
        </p:txBody>
      </p:sp>
      <p:sp>
        <p:nvSpPr>
          <p:cNvPr id="8196" name="Text Box 6"/>
          <p:cNvSpPr txBox="1">
            <a:spLocks noChangeArrowheads="1"/>
          </p:cNvSpPr>
          <p:nvPr/>
        </p:nvSpPr>
        <p:spPr bwMode="auto">
          <a:xfrm>
            <a:off x="4772025" y="661035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3</a:t>
            </a:r>
          </a:p>
        </p:txBody>
      </p:sp>
      <p:sp>
        <p:nvSpPr>
          <p:cNvPr id="8197" name="Text Box 7"/>
          <p:cNvSpPr txBox="1">
            <a:spLocks noChangeArrowheads="1"/>
          </p:cNvSpPr>
          <p:nvPr/>
        </p:nvSpPr>
        <p:spPr bwMode="auto">
          <a:xfrm>
            <a:off x="5041900" y="660082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4</a:t>
            </a:r>
          </a:p>
        </p:txBody>
      </p:sp>
      <p:sp>
        <p:nvSpPr>
          <p:cNvPr id="8198" name="Text Box 8"/>
          <p:cNvSpPr txBox="1">
            <a:spLocks noChangeArrowheads="1"/>
          </p:cNvSpPr>
          <p:nvPr/>
        </p:nvSpPr>
        <p:spPr bwMode="auto">
          <a:xfrm>
            <a:off x="5330825" y="660717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5</a:t>
            </a:r>
          </a:p>
        </p:txBody>
      </p:sp>
      <p:sp>
        <p:nvSpPr>
          <p:cNvPr id="8199" name="Text Box 9"/>
          <p:cNvSpPr txBox="1">
            <a:spLocks noChangeArrowheads="1"/>
          </p:cNvSpPr>
          <p:nvPr/>
        </p:nvSpPr>
        <p:spPr bwMode="auto">
          <a:xfrm>
            <a:off x="5548313" y="660717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a:t>
            </a:r>
          </a:p>
        </p:txBody>
      </p:sp>
      <p:sp>
        <p:nvSpPr>
          <p:cNvPr id="8200" name="Text Box 10"/>
          <p:cNvSpPr txBox="1">
            <a:spLocks noChangeArrowheads="1"/>
          </p:cNvSpPr>
          <p:nvPr/>
        </p:nvSpPr>
        <p:spPr bwMode="auto">
          <a:xfrm>
            <a:off x="5832475" y="661035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a:t>
            </a:r>
          </a:p>
        </p:txBody>
      </p:sp>
      <p:sp>
        <p:nvSpPr>
          <p:cNvPr id="8201" name="Text Box 11"/>
          <p:cNvSpPr txBox="1">
            <a:spLocks noChangeArrowheads="1"/>
          </p:cNvSpPr>
          <p:nvPr/>
        </p:nvSpPr>
        <p:spPr bwMode="auto">
          <a:xfrm>
            <a:off x="6092825" y="66040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a:t>
            </a:r>
          </a:p>
        </p:txBody>
      </p:sp>
      <p:sp>
        <p:nvSpPr>
          <p:cNvPr id="8202" name="Text Box 12"/>
          <p:cNvSpPr txBox="1">
            <a:spLocks noChangeArrowheads="1"/>
          </p:cNvSpPr>
          <p:nvPr/>
        </p:nvSpPr>
        <p:spPr bwMode="auto">
          <a:xfrm>
            <a:off x="6324600" y="66040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9</a:t>
            </a:r>
          </a:p>
        </p:txBody>
      </p:sp>
      <p:sp>
        <p:nvSpPr>
          <p:cNvPr id="8203" name="Text Box 13"/>
          <p:cNvSpPr txBox="1">
            <a:spLocks noChangeArrowheads="1"/>
          </p:cNvSpPr>
          <p:nvPr/>
        </p:nvSpPr>
        <p:spPr bwMode="auto">
          <a:xfrm>
            <a:off x="65532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10</a:t>
            </a:r>
          </a:p>
        </p:txBody>
      </p:sp>
      <p:sp>
        <p:nvSpPr>
          <p:cNvPr id="8204" name="Text Box 14"/>
          <p:cNvSpPr txBox="1">
            <a:spLocks noChangeArrowheads="1"/>
          </p:cNvSpPr>
          <p:nvPr/>
        </p:nvSpPr>
        <p:spPr bwMode="auto">
          <a:xfrm>
            <a:off x="68580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11</a:t>
            </a:r>
          </a:p>
        </p:txBody>
      </p:sp>
      <p:sp>
        <p:nvSpPr>
          <p:cNvPr id="8205" name="Text Box 15"/>
          <p:cNvSpPr txBox="1">
            <a:spLocks noChangeArrowheads="1"/>
          </p:cNvSpPr>
          <p:nvPr/>
        </p:nvSpPr>
        <p:spPr bwMode="auto">
          <a:xfrm>
            <a:off x="7096125"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12</a:t>
            </a:r>
          </a:p>
        </p:txBody>
      </p:sp>
      <p:sp>
        <p:nvSpPr>
          <p:cNvPr id="8206" name="Text Box 16"/>
          <p:cNvSpPr txBox="1">
            <a:spLocks noChangeArrowheads="1"/>
          </p:cNvSpPr>
          <p:nvPr/>
        </p:nvSpPr>
        <p:spPr bwMode="auto">
          <a:xfrm>
            <a:off x="7391400" y="661035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13</a:t>
            </a:r>
          </a:p>
        </p:txBody>
      </p:sp>
      <p:sp>
        <p:nvSpPr>
          <p:cNvPr id="8207" name="Text Box 17"/>
          <p:cNvSpPr txBox="1">
            <a:spLocks noChangeArrowheads="1"/>
          </p:cNvSpPr>
          <p:nvPr/>
        </p:nvSpPr>
        <p:spPr bwMode="auto">
          <a:xfrm>
            <a:off x="7629525"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14</a:t>
            </a:r>
          </a:p>
        </p:txBody>
      </p:sp>
      <p:sp>
        <p:nvSpPr>
          <p:cNvPr id="8208" name="Text Box 18"/>
          <p:cNvSpPr txBox="1">
            <a:spLocks noChangeArrowheads="1"/>
          </p:cNvSpPr>
          <p:nvPr/>
        </p:nvSpPr>
        <p:spPr bwMode="auto">
          <a:xfrm>
            <a:off x="79248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15</a:t>
            </a:r>
          </a:p>
        </p:txBody>
      </p:sp>
      <p:sp>
        <p:nvSpPr>
          <p:cNvPr id="8209" name="Text Box 19"/>
          <p:cNvSpPr txBox="1">
            <a:spLocks noChangeArrowheads="1"/>
          </p:cNvSpPr>
          <p:nvPr/>
        </p:nvSpPr>
        <p:spPr bwMode="auto">
          <a:xfrm>
            <a:off x="3895725" y="658812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600" b="1">
                <a:solidFill>
                  <a:srgbClr val="FF0000"/>
                </a:solidFill>
                <a:latin typeface="Times New Roman" panose="02020603050405020304" pitchFamily="18" charset="0"/>
              </a:rPr>
              <a:t>0</a:t>
            </a:r>
          </a:p>
        </p:txBody>
      </p:sp>
      <p:sp>
        <p:nvSpPr>
          <p:cNvPr id="8210" name="Text Box 20"/>
          <p:cNvSpPr txBox="1">
            <a:spLocks noChangeArrowheads="1"/>
          </p:cNvSpPr>
          <p:nvPr/>
        </p:nvSpPr>
        <p:spPr bwMode="auto">
          <a:xfrm>
            <a:off x="3673475" y="642937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60</a:t>
            </a:r>
          </a:p>
        </p:txBody>
      </p:sp>
      <p:sp>
        <p:nvSpPr>
          <p:cNvPr id="8211" name="Text Box 21"/>
          <p:cNvSpPr txBox="1">
            <a:spLocks noChangeArrowheads="1"/>
          </p:cNvSpPr>
          <p:nvPr/>
        </p:nvSpPr>
        <p:spPr bwMode="auto">
          <a:xfrm>
            <a:off x="3683000" y="572452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63</a:t>
            </a:r>
          </a:p>
        </p:txBody>
      </p:sp>
      <p:sp>
        <p:nvSpPr>
          <p:cNvPr id="8212" name="Text Box 22"/>
          <p:cNvSpPr txBox="1">
            <a:spLocks noChangeArrowheads="1"/>
          </p:cNvSpPr>
          <p:nvPr/>
        </p:nvSpPr>
        <p:spPr bwMode="auto">
          <a:xfrm>
            <a:off x="3692525" y="493236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66</a:t>
            </a:r>
          </a:p>
        </p:txBody>
      </p:sp>
      <p:sp>
        <p:nvSpPr>
          <p:cNvPr id="8213" name="Text Box 23"/>
          <p:cNvSpPr txBox="1">
            <a:spLocks noChangeArrowheads="1"/>
          </p:cNvSpPr>
          <p:nvPr/>
        </p:nvSpPr>
        <p:spPr bwMode="auto">
          <a:xfrm>
            <a:off x="3692525" y="424656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69</a:t>
            </a:r>
          </a:p>
        </p:txBody>
      </p:sp>
      <p:sp>
        <p:nvSpPr>
          <p:cNvPr id="8214" name="Text Box 24"/>
          <p:cNvSpPr txBox="1">
            <a:spLocks noChangeArrowheads="1"/>
          </p:cNvSpPr>
          <p:nvPr/>
        </p:nvSpPr>
        <p:spPr bwMode="auto">
          <a:xfrm>
            <a:off x="3657600" y="3505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72</a:t>
            </a:r>
          </a:p>
        </p:txBody>
      </p:sp>
      <p:sp>
        <p:nvSpPr>
          <p:cNvPr id="8215" name="Text Box 25"/>
          <p:cNvSpPr txBox="1">
            <a:spLocks noChangeArrowheads="1"/>
          </p:cNvSpPr>
          <p:nvPr/>
        </p:nvSpPr>
        <p:spPr bwMode="auto">
          <a:xfrm>
            <a:off x="3692525" y="2743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75</a:t>
            </a:r>
          </a:p>
        </p:txBody>
      </p:sp>
      <p:sp>
        <p:nvSpPr>
          <p:cNvPr id="8216" name="Text Box 26"/>
          <p:cNvSpPr txBox="1">
            <a:spLocks noChangeArrowheads="1"/>
          </p:cNvSpPr>
          <p:nvPr/>
        </p:nvSpPr>
        <p:spPr bwMode="auto">
          <a:xfrm>
            <a:off x="3692525" y="22860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77</a:t>
            </a:r>
          </a:p>
        </p:txBody>
      </p:sp>
      <p:sp>
        <p:nvSpPr>
          <p:cNvPr id="8217" name="Text Box 27"/>
          <p:cNvSpPr txBox="1">
            <a:spLocks noChangeArrowheads="1"/>
          </p:cNvSpPr>
          <p:nvPr/>
        </p:nvSpPr>
        <p:spPr bwMode="auto">
          <a:xfrm>
            <a:off x="3692525" y="18288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79</a:t>
            </a:r>
          </a:p>
        </p:txBody>
      </p:sp>
      <p:sp>
        <p:nvSpPr>
          <p:cNvPr id="8218" name="Text Box 28"/>
          <p:cNvSpPr txBox="1">
            <a:spLocks noChangeArrowheads="1"/>
          </p:cNvSpPr>
          <p:nvPr/>
        </p:nvSpPr>
        <p:spPr bwMode="auto">
          <a:xfrm>
            <a:off x="3671888" y="153035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solidFill>
                  <a:srgbClr val="FF0000"/>
                </a:solidFill>
                <a:latin typeface="Times New Roman" panose="02020603050405020304" pitchFamily="18" charset="0"/>
              </a:rPr>
              <a:t>80</a:t>
            </a:r>
          </a:p>
        </p:txBody>
      </p:sp>
      <p:sp>
        <p:nvSpPr>
          <p:cNvPr id="8219" name="Text Box 29"/>
          <p:cNvSpPr txBox="1">
            <a:spLocks noChangeArrowheads="1"/>
          </p:cNvSpPr>
          <p:nvPr/>
        </p:nvSpPr>
        <p:spPr bwMode="auto">
          <a:xfrm>
            <a:off x="3667125" y="130175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81</a:t>
            </a:r>
          </a:p>
        </p:txBody>
      </p:sp>
      <p:sp>
        <p:nvSpPr>
          <p:cNvPr id="8220" name="Text Box 30"/>
          <p:cNvSpPr txBox="1">
            <a:spLocks noChangeArrowheads="1"/>
          </p:cNvSpPr>
          <p:nvPr/>
        </p:nvSpPr>
        <p:spPr bwMode="auto">
          <a:xfrm>
            <a:off x="3657600" y="105251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82</a:t>
            </a:r>
          </a:p>
        </p:txBody>
      </p:sp>
      <p:sp>
        <p:nvSpPr>
          <p:cNvPr id="8221" name="Text Box 31"/>
          <p:cNvSpPr txBox="1">
            <a:spLocks noChangeArrowheads="1"/>
          </p:cNvSpPr>
          <p:nvPr/>
        </p:nvSpPr>
        <p:spPr bwMode="auto">
          <a:xfrm>
            <a:off x="3657600" y="57467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84</a:t>
            </a:r>
          </a:p>
        </p:txBody>
      </p:sp>
      <p:sp>
        <p:nvSpPr>
          <p:cNvPr id="8222" name="Line 32"/>
          <p:cNvSpPr>
            <a:spLocks noChangeShapeType="1"/>
          </p:cNvSpPr>
          <p:nvPr/>
        </p:nvSpPr>
        <p:spPr bwMode="auto">
          <a:xfrm flipV="1">
            <a:off x="4038600" y="6629400"/>
            <a:ext cx="495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3" name="Line 33"/>
          <p:cNvSpPr>
            <a:spLocks noChangeShapeType="1"/>
          </p:cNvSpPr>
          <p:nvPr/>
        </p:nvSpPr>
        <p:spPr bwMode="auto">
          <a:xfrm flipH="1" flipV="1">
            <a:off x="4038600" y="0"/>
            <a:ext cx="12700" cy="6629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4" name="Line 34"/>
          <p:cNvSpPr>
            <a:spLocks noChangeShapeType="1"/>
          </p:cNvSpPr>
          <p:nvPr/>
        </p:nvSpPr>
        <p:spPr bwMode="auto">
          <a:xfrm>
            <a:off x="4343400" y="5867400"/>
            <a:ext cx="0" cy="685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35"/>
          <p:cNvSpPr>
            <a:spLocks noChangeShapeType="1"/>
          </p:cNvSpPr>
          <p:nvPr/>
        </p:nvSpPr>
        <p:spPr bwMode="auto">
          <a:xfrm>
            <a:off x="4051300" y="5867400"/>
            <a:ext cx="3048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36"/>
          <p:cNvSpPr>
            <a:spLocks noChangeShapeType="1"/>
          </p:cNvSpPr>
          <p:nvPr/>
        </p:nvSpPr>
        <p:spPr bwMode="auto">
          <a:xfrm>
            <a:off x="4608513" y="5105400"/>
            <a:ext cx="0" cy="16002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37"/>
          <p:cNvSpPr>
            <a:spLocks noChangeShapeType="1"/>
          </p:cNvSpPr>
          <p:nvPr/>
        </p:nvSpPr>
        <p:spPr bwMode="auto">
          <a:xfrm>
            <a:off x="4024313" y="5138738"/>
            <a:ext cx="5905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38"/>
          <p:cNvSpPr>
            <a:spLocks noChangeShapeType="1"/>
          </p:cNvSpPr>
          <p:nvPr/>
        </p:nvSpPr>
        <p:spPr bwMode="auto">
          <a:xfrm>
            <a:off x="4894263" y="4343400"/>
            <a:ext cx="0" cy="22669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9" name="Line 39"/>
          <p:cNvSpPr>
            <a:spLocks noChangeShapeType="1"/>
          </p:cNvSpPr>
          <p:nvPr/>
        </p:nvSpPr>
        <p:spPr bwMode="auto">
          <a:xfrm>
            <a:off x="4044950" y="4403725"/>
            <a:ext cx="8890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0" name="Line 40"/>
          <p:cNvSpPr>
            <a:spLocks noChangeShapeType="1"/>
          </p:cNvSpPr>
          <p:nvPr/>
        </p:nvSpPr>
        <p:spPr bwMode="auto">
          <a:xfrm>
            <a:off x="5146675" y="3594100"/>
            <a:ext cx="0" cy="3048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41"/>
          <p:cNvSpPr>
            <a:spLocks noChangeShapeType="1"/>
          </p:cNvSpPr>
          <p:nvPr/>
        </p:nvSpPr>
        <p:spPr bwMode="auto">
          <a:xfrm>
            <a:off x="4095750" y="3675063"/>
            <a:ext cx="10858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Line 42"/>
          <p:cNvSpPr>
            <a:spLocks noChangeShapeType="1"/>
          </p:cNvSpPr>
          <p:nvPr/>
        </p:nvSpPr>
        <p:spPr bwMode="auto">
          <a:xfrm>
            <a:off x="5411788" y="2914650"/>
            <a:ext cx="0" cy="37909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3" name="Line 43"/>
          <p:cNvSpPr>
            <a:spLocks noChangeShapeType="1"/>
          </p:cNvSpPr>
          <p:nvPr/>
        </p:nvSpPr>
        <p:spPr bwMode="auto">
          <a:xfrm>
            <a:off x="4032250" y="2954338"/>
            <a:ext cx="14541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44"/>
          <p:cNvSpPr>
            <a:spLocks noChangeShapeType="1"/>
          </p:cNvSpPr>
          <p:nvPr/>
        </p:nvSpPr>
        <p:spPr bwMode="auto">
          <a:xfrm>
            <a:off x="5694363" y="2514600"/>
            <a:ext cx="0" cy="4114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Line 45"/>
          <p:cNvSpPr>
            <a:spLocks noChangeShapeType="1"/>
          </p:cNvSpPr>
          <p:nvPr/>
        </p:nvSpPr>
        <p:spPr bwMode="auto">
          <a:xfrm>
            <a:off x="4095750" y="2465388"/>
            <a:ext cx="16827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6" name="Line 46"/>
          <p:cNvSpPr>
            <a:spLocks noChangeShapeType="1"/>
          </p:cNvSpPr>
          <p:nvPr/>
        </p:nvSpPr>
        <p:spPr bwMode="auto">
          <a:xfrm>
            <a:off x="6227763" y="1711325"/>
            <a:ext cx="0" cy="4953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7" name="Line 47"/>
          <p:cNvSpPr>
            <a:spLocks noChangeShapeType="1"/>
          </p:cNvSpPr>
          <p:nvPr/>
        </p:nvSpPr>
        <p:spPr bwMode="auto">
          <a:xfrm>
            <a:off x="4114800" y="1978025"/>
            <a:ext cx="1828800" cy="23813"/>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48"/>
          <p:cNvSpPr>
            <a:spLocks noChangeShapeType="1"/>
          </p:cNvSpPr>
          <p:nvPr/>
        </p:nvSpPr>
        <p:spPr bwMode="auto">
          <a:xfrm>
            <a:off x="6489700" y="1662113"/>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49"/>
          <p:cNvSpPr>
            <a:spLocks noChangeShapeType="1"/>
          </p:cNvSpPr>
          <p:nvPr/>
        </p:nvSpPr>
        <p:spPr bwMode="auto">
          <a:xfrm>
            <a:off x="4049713" y="1709738"/>
            <a:ext cx="2960687" cy="42862"/>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Line 50"/>
          <p:cNvSpPr>
            <a:spLocks noChangeShapeType="1"/>
          </p:cNvSpPr>
          <p:nvPr/>
        </p:nvSpPr>
        <p:spPr bwMode="auto">
          <a:xfrm>
            <a:off x="6746875" y="1703388"/>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1" name="Line 51"/>
          <p:cNvSpPr>
            <a:spLocks noChangeShapeType="1"/>
          </p:cNvSpPr>
          <p:nvPr/>
        </p:nvSpPr>
        <p:spPr bwMode="auto">
          <a:xfrm>
            <a:off x="7010400" y="1758950"/>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Line 52"/>
          <p:cNvSpPr>
            <a:spLocks noChangeShapeType="1"/>
          </p:cNvSpPr>
          <p:nvPr/>
        </p:nvSpPr>
        <p:spPr bwMode="auto">
          <a:xfrm>
            <a:off x="7304088" y="1682750"/>
            <a:ext cx="11112" cy="4953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3" name="Line 53"/>
          <p:cNvSpPr>
            <a:spLocks noChangeShapeType="1"/>
          </p:cNvSpPr>
          <p:nvPr/>
        </p:nvSpPr>
        <p:spPr bwMode="auto">
          <a:xfrm>
            <a:off x="4038600" y="1495425"/>
            <a:ext cx="34290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4" name="Line 54"/>
          <p:cNvSpPr>
            <a:spLocks noChangeShapeType="1"/>
          </p:cNvSpPr>
          <p:nvPr/>
        </p:nvSpPr>
        <p:spPr bwMode="auto">
          <a:xfrm flipV="1">
            <a:off x="4037013" y="1260475"/>
            <a:ext cx="3506787" cy="1588"/>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5" name="Line 55"/>
          <p:cNvSpPr>
            <a:spLocks noChangeShapeType="1"/>
          </p:cNvSpPr>
          <p:nvPr/>
        </p:nvSpPr>
        <p:spPr bwMode="auto">
          <a:xfrm flipH="1">
            <a:off x="7804150" y="762000"/>
            <a:ext cx="44450" cy="58737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6" name="Line 56"/>
          <p:cNvSpPr>
            <a:spLocks noChangeShapeType="1"/>
          </p:cNvSpPr>
          <p:nvPr/>
        </p:nvSpPr>
        <p:spPr bwMode="auto">
          <a:xfrm flipH="1">
            <a:off x="8077200" y="228600"/>
            <a:ext cx="0" cy="64071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Line 57"/>
          <p:cNvSpPr>
            <a:spLocks noChangeShapeType="1"/>
          </p:cNvSpPr>
          <p:nvPr/>
        </p:nvSpPr>
        <p:spPr bwMode="auto">
          <a:xfrm>
            <a:off x="4038600" y="733425"/>
            <a:ext cx="40005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8" name="Line 58"/>
          <p:cNvSpPr>
            <a:spLocks noChangeShapeType="1"/>
          </p:cNvSpPr>
          <p:nvPr/>
        </p:nvSpPr>
        <p:spPr bwMode="auto">
          <a:xfrm flipH="1">
            <a:off x="7543800" y="1295400"/>
            <a:ext cx="0" cy="5257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49" name="Text Box 62"/>
          <p:cNvSpPr txBox="1">
            <a:spLocks noChangeArrowheads="1"/>
          </p:cNvSpPr>
          <p:nvPr/>
        </p:nvSpPr>
        <p:spPr bwMode="auto">
          <a:xfrm>
            <a:off x="8001000" y="598805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b="1">
                <a:latin typeface="Times New Roman" panose="02020603050405020304" pitchFamily="18" charset="0"/>
              </a:rPr>
              <a:t>Thời gian        (phút) </a:t>
            </a:r>
          </a:p>
        </p:txBody>
      </p:sp>
      <p:sp>
        <p:nvSpPr>
          <p:cNvPr id="8250" name="Text Box 63"/>
          <p:cNvSpPr txBox="1">
            <a:spLocks noChangeArrowheads="1"/>
          </p:cNvSpPr>
          <p:nvPr/>
        </p:nvSpPr>
        <p:spPr bwMode="auto">
          <a:xfrm>
            <a:off x="4170363" y="-36513"/>
            <a:ext cx="1752600"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latin typeface="Times New Roman" panose="02020603050405020304" pitchFamily="18" charset="0"/>
              </a:rPr>
              <a:t>Nhiệt độ (</a:t>
            </a:r>
            <a:r>
              <a:rPr lang="en-US" sz="2000" b="1" baseline="30000">
                <a:latin typeface="Times New Roman" panose="02020603050405020304" pitchFamily="18" charset="0"/>
              </a:rPr>
              <a:t>0</a:t>
            </a:r>
            <a:r>
              <a:rPr lang="en-US" sz="2000" b="1">
                <a:latin typeface="Times New Roman" panose="02020603050405020304" pitchFamily="18" charset="0"/>
              </a:rPr>
              <a:t>C)</a:t>
            </a:r>
          </a:p>
        </p:txBody>
      </p:sp>
      <p:graphicFrame>
        <p:nvGraphicFramePr>
          <p:cNvPr id="12826" name="Group 538"/>
          <p:cNvGraphicFramePr>
            <a:graphicFrameLocks noGrp="1"/>
          </p:cNvGraphicFramePr>
          <p:nvPr/>
        </p:nvGraphicFramePr>
        <p:xfrm>
          <a:off x="4086225" y="285750"/>
          <a:ext cx="4017963" cy="6340464"/>
        </p:xfrm>
        <a:graphic>
          <a:graphicData uri="http://schemas.openxmlformats.org/drawingml/2006/table">
            <a:tbl>
              <a:tblPr/>
              <a:tblGrid>
                <a:gridCol w="268288"/>
                <a:gridCol w="244475"/>
                <a:gridCol w="290512"/>
                <a:gridCol w="268288"/>
                <a:gridCol w="249237"/>
                <a:gridCol w="271463"/>
                <a:gridCol w="282575"/>
                <a:gridCol w="268287"/>
                <a:gridCol w="266700"/>
                <a:gridCol w="268288"/>
                <a:gridCol w="268287"/>
                <a:gridCol w="268288"/>
                <a:gridCol w="271462"/>
                <a:gridCol w="263525"/>
                <a:gridCol w="268288"/>
              </a:tblGrid>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7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85" name="Text Box 498"/>
          <p:cNvSpPr txBox="1">
            <a:spLocks noChangeArrowheads="1"/>
          </p:cNvSpPr>
          <p:nvPr/>
        </p:nvSpPr>
        <p:spPr bwMode="auto">
          <a:xfrm>
            <a:off x="3657600" y="76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86</a:t>
            </a:r>
          </a:p>
        </p:txBody>
      </p:sp>
      <p:sp>
        <p:nvSpPr>
          <p:cNvPr id="8686" name="Oval 499"/>
          <p:cNvSpPr>
            <a:spLocks noChangeArrowheads="1"/>
          </p:cNvSpPr>
          <p:nvPr/>
        </p:nvSpPr>
        <p:spPr bwMode="auto">
          <a:xfrm>
            <a:off x="7994650" y="1730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87" name="Oval 500"/>
          <p:cNvSpPr>
            <a:spLocks noChangeArrowheads="1"/>
          </p:cNvSpPr>
          <p:nvPr/>
        </p:nvSpPr>
        <p:spPr bwMode="auto">
          <a:xfrm>
            <a:off x="7751763" y="65087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88" name="Oval 501"/>
          <p:cNvSpPr>
            <a:spLocks noChangeArrowheads="1"/>
          </p:cNvSpPr>
          <p:nvPr/>
        </p:nvSpPr>
        <p:spPr bwMode="auto">
          <a:xfrm>
            <a:off x="7467600" y="117792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89" name="Oval 502"/>
          <p:cNvSpPr>
            <a:spLocks noChangeArrowheads="1"/>
          </p:cNvSpPr>
          <p:nvPr/>
        </p:nvSpPr>
        <p:spPr bwMode="auto">
          <a:xfrm>
            <a:off x="7218363" y="13922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0" name="Oval 503"/>
          <p:cNvSpPr>
            <a:spLocks noChangeArrowheads="1"/>
          </p:cNvSpPr>
          <p:nvPr/>
        </p:nvSpPr>
        <p:spPr bwMode="auto">
          <a:xfrm>
            <a:off x="6927850"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1" name="Oval 504"/>
          <p:cNvSpPr>
            <a:spLocks noChangeArrowheads="1"/>
          </p:cNvSpPr>
          <p:nvPr/>
        </p:nvSpPr>
        <p:spPr bwMode="auto">
          <a:xfrm>
            <a:off x="6684963"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2" name="Oval 505"/>
          <p:cNvSpPr>
            <a:spLocks noChangeArrowheads="1"/>
          </p:cNvSpPr>
          <p:nvPr/>
        </p:nvSpPr>
        <p:spPr bwMode="auto">
          <a:xfrm>
            <a:off x="6400800"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3" name="Oval 506"/>
          <p:cNvSpPr>
            <a:spLocks noChangeArrowheads="1"/>
          </p:cNvSpPr>
          <p:nvPr/>
        </p:nvSpPr>
        <p:spPr bwMode="auto">
          <a:xfrm>
            <a:off x="6157913"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4" name="Oval 507"/>
          <p:cNvSpPr>
            <a:spLocks noChangeArrowheads="1"/>
          </p:cNvSpPr>
          <p:nvPr/>
        </p:nvSpPr>
        <p:spPr bwMode="auto">
          <a:xfrm>
            <a:off x="5334000" y="2874963"/>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5" name="Oval 508"/>
          <p:cNvSpPr>
            <a:spLocks noChangeArrowheads="1"/>
          </p:cNvSpPr>
          <p:nvPr/>
        </p:nvSpPr>
        <p:spPr bwMode="auto">
          <a:xfrm>
            <a:off x="5111750" y="3581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6" name="Oval 509"/>
          <p:cNvSpPr>
            <a:spLocks noChangeArrowheads="1"/>
          </p:cNvSpPr>
          <p:nvPr/>
        </p:nvSpPr>
        <p:spPr bwMode="auto">
          <a:xfrm>
            <a:off x="4800600" y="4322763"/>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7" name="Oval 510"/>
          <p:cNvSpPr>
            <a:spLocks noChangeArrowheads="1"/>
          </p:cNvSpPr>
          <p:nvPr/>
        </p:nvSpPr>
        <p:spPr bwMode="auto">
          <a:xfrm>
            <a:off x="4516438" y="50498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8" name="Oval 511"/>
          <p:cNvSpPr>
            <a:spLocks noChangeArrowheads="1"/>
          </p:cNvSpPr>
          <p:nvPr/>
        </p:nvSpPr>
        <p:spPr bwMode="auto">
          <a:xfrm>
            <a:off x="4267200" y="57912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699" name="Oval 512"/>
          <p:cNvSpPr>
            <a:spLocks noChangeArrowheads="1"/>
          </p:cNvSpPr>
          <p:nvPr/>
        </p:nvSpPr>
        <p:spPr bwMode="auto">
          <a:xfrm>
            <a:off x="3997325" y="64976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700" name="Oval 513"/>
          <p:cNvSpPr>
            <a:spLocks noChangeArrowheads="1"/>
          </p:cNvSpPr>
          <p:nvPr/>
        </p:nvSpPr>
        <p:spPr bwMode="auto">
          <a:xfrm>
            <a:off x="5583238" y="240347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701" name="Line 514"/>
          <p:cNvSpPr>
            <a:spLocks noChangeShapeType="1"/>
          </p:cNvSpPr>
          <p:nvPr/>
        </p:nvSpPr>
        <p:spPr bwMode="auto">
          <a:xfrm flipH="1">
            <a:off x="4114800" y="5867400"/>
            <a:ext cx="228600" cy="685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2" name="Line 515"/>
          <p:cNvSpPr>
            <a:spLocks noChangeShapeType="1"/>
          </p:cNvSpPr>
          <p:nvPr/>
        </p:nvSpPr>
        <p:spPr bwMode="auto">
          <a:xfrm flipH="1">
            <a:off x="4343400" y="5105400"/>
            <a:ext cx="269875"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3" name="Line 516"/>
          <p:cNvSpPr>
            <a:spLocks noChangeShapeType="1"/>
          </p:cNvSpPr>
          <p:nvPr/>
        </p:nvSpPr>
        <p:spPr bwMode="auto">
          <a:xfrm flipH="1">
            <a:off x="4572000" y="4343400"/>
            <a:ext cx="304800" cy="838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 name="Line 517"/>
          <p:cNvSpPr>
            <a:spLocks noChangeShapeType="1"/>
          </p:cNvSpPr>
          <p:nvPr/>
        </p:nvSpPr>
        <p:spPr bwMode="auto">
          <a:xfrm flipH="1">
            <a:off x="4876800" y="3657600"/>
            <a:ext cx="304800" cy="7207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 name="Line 518"/>
          <p:cNvSpPr>
            <a:spLocks noChangeShapeType="1"/>
          </p:cNvSpPr>
          <p:nvPr/>
        </p:nvSpPr>
        <p:spPr bwMode="auto">
          <a:xfrm flipH="1">
            <a:off x="5181600" y="2971800"/>
            <a:ext cx="228600" cy="685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 name="Line 519"/>
          <p:cNvSpPr>
            <a:spLocks noChangeShapeType="1"/>
          </p:cNvSpPr>
          <p:nvPr/>
        </p:nvSpPr>
        <p:spPr bwMode="auto">
          <a:xfrm flipV="1">
            <a:off x="5410200" y="2514600"/>
            <a:ext cx="228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7" name="Line 520"/>
          <p:cNvSpPr>
            <a:spLocks noChangeShapeType="1"/>
          </p:cNvSpPr>
          <p:nvPr/>
        </p:nvSpPr>
        <p:spPr bwMode="auto">
          <a:xfrm flipV="1">
            <a:off x="5659438" y="1981200"/>
            <a:ext cx="284162"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8" name="Line 521"/>
          <p:cNvSpPr>
            <a:spLocks noChangeShapeType="1"/>
          </p:cNvSpPr>
          <p:nvPr/>
        </p:nvSpPr>
        <p:spPr bwMode="auto">
          <a:xfrm flipV="1">
            <a:off x="5943600" y="1752600"/>
            <a:ext cx="228600" cy="228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9" name="Line 522"/>
          <p:cNvSpPr>
            <a:spLocks noChangeShapeType="1"/>
          </p:cNvSpPr>
          <p:nvPr/>
        </p:nvSpPr>
        <p:spPr bwMode="auto">
          <a:xfrm>
            <a:off x="6172200" y="1752600"/>
            <a:ext cx="817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0" name="Line 523"/>
          <p:cNvSpPr>
            <a:spLocks noChangeShapeType="1"/>
          </p:cNvSpPr>
          <p:nvPr/>
        </p:nvSpPr>
        <p:spPr bwMode="auto">
          <a:xfrm flipV="1">
            <a:off x="7010400" y="1447800"/>
            <a:ext cx="304800" cy="3048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1" name="Line 524"/>
          <p:cNvSpPr>
            <a:spLocks noChangeShapeType="1"/>
          </p:cNvSpPr>
          <p:nvPr/>
        </p:nvSpPr>
        <p:spPr bwMode="auto">
          <a:xfrm flipV="1">
            <a:off x="7315200" y="1295400"/>
            <a:ext cx="228600" cy="1524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2" name="Line 525"/>
          <p:cNvSpPr>
            <a:spLocks noChangeShapeType="1"/>
          </p:cNvSpPr>
          <p:nvPr/>
        </p:nvSpPr>
        <p:spPr bwMode="auto">
          <a:xfrm flipV="1">
            <a:off x="7543800" y="685800"/>
            <a:ext cx="288925" cy="6096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3" name="Line 526"/>
          <p:cNvSpPr>
            <a:spLocks noChangeShapeType="1"/>
          </p:cNvSpPr>
          <p:nvPr/>
        </p:nvSpPr>
        <p:spPr bwMode="auto">
          <a:xfrm flipV="1">
            <a:off x="7793038" y="207963"/>
            <a:ext cx="304800" cy="554037"/>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4" name="Oval 527"/>
          <p:cNvSpPr>
            <a:spLocks noChangeArrowheads="1"/>
          </p:cNvSpPr>
          <p:nvPr/>
        </p:nvSpPr>
        <p:spPr bwMode="auto">
          <a:xfrm>
            <a:off x="5867400" y="19256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8715" name="Line 528"/>
          <p:cNvSpPr>
            <a:spLocks noChangeShapeType="1"/>
          </p:cNvSpPr>
          <p:nvPr/>
        </p:nvSpPr>
        <p:spPr bwMode="auto">
          <a:xfrm>
            <a:off x="5943600" y="1981200"/>
            <a:ext cx="0" cy="4572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716" name="Text Box 529">
            <a:hlinkClick r:id="rId2" action="ppaction://hlinksldjump"/>
          </p:cNvPr>
          <p:cNvSpPr txBox="1">
            <a:spLocks noChangeArrowheads="1"/>
          </p:cNvSpPr>
          <p:nvPr/>
        </p:nvSpPr>
        <p:spPr bwMode="auto">
          <a:xfrm>
            <a:off x="0" y="76200"/>
            <a:ext cx="35814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anose="02020603050405020304" pitchFamily="18" charset="0"/>
              </a:rPr>
              <a:t> </a:t>
            </a:r>
            <a:r>
              <a:rPr lang="en-US" sz="2400" b="1">
                <a:solidFill>
                  <a:srgbClr val="FF0000"/>
                </a:solidFill>
                <a:latin typeface="Times New Roman" panose="02020603050405020304" pitchFamily="18" charset="0"/>
              </a:rPr>
              <a:t>C</a:t>
            </a:r>
            <a:r>
              <a:rPr lang="en-US" sz="2400" b="1" baseline="-25000">
                <a:solidFill>
                  <a:srgbClr val="FF0000"/>
                </a:solidFill>
                <a:latin typeface="Times New Roman" panose="02020603050405020304" pitchFamily="18" charset="0"/>
              </a:rPr>
              <a:t>1</a:t>
            </a:r>
            <a:r>
              <a:rPr lang="en-US" sz="2400" b="1">
                <a:solidFill>
                  <a:srgbClr val="FF0000"/>
                </a:solidFill>
                <a:latin typeface="Times New Roman" panose="02020603050405020304" pitchFamily="18" charset="0"/>
              </a:rPr>
              <a:t>:</a:t>
            </a:r>
            <a:r>
              <a:rPr lang="en-US" sz="2400" b="1">
                <a:solidFill>
                  <a:srgbClr val="0000FF"/>
                </a:solidFill>
                <a:latin typeface="Times New Roman" panose="02020603050405020304" pitchFamily="18" charset="0"/>
              </a:rPr>
              <a:t> - Khi được đun nóng nhiệt độ của băng phiến thay đổi như thế nào? </a:t>
            </a:r>
          </a:p>
          <a:p>
            <a:pPr algn="l" eaLnBrk="1" hangingPunct="1">
              <a:spcBef>
                <a:spcPct val="50000"/>
              </a:spcBef>
            </a:pPr>
            <a:r>
              <a:rPr lang="en-US" sz="2400" b="1">
                <a:solidFill>
                  <a:srgbClr val="0000FF"/>
                </a:solidFill>
                <a:latin typeface="Times New Roman" panose="02020603050405020304" pitchFamily="18" charset="0"/>
              </a:rPr>
              <a:t>- Đường</a:t>
            </a:r>
            <a:r>
              <a:rPr lang="en-US" sz="2400" b="1">
                <a:solidFill>
                  <a:srgbClr val="0000FF"/>
                </a:solidFill>
                <a:latin typeface="Times New Roman" panose="02020603050405020304" pitchFamily="18" charset="0"/>
                <a:hlinkClick r:id="rId3" action="ppaction://hlinksldjump"/>
              </a:rPr>
              <a:t> </a:t>
            </a:r>
            <a:r>
              <a:rPr lang="en-US" sz="2400" b="1">
                <a:solidFill>
                  <a:srgbClr val="0000FF"/>
                </a:solidFill>
                <a:latin typeface="Times New Roman" panose="02020603050405020304" pitchFamily="18" charset="0"/>
              </a:rPr>
              <a:t>biểu diễn từ phút 0 đến phút thứ 5 là đoạn thẳng nằm nghiêng  hay nằm ngang?</a:t>
            </a:r>
          </a:p>
        </p:txBody>
      </p:sp>
      <p:sp>
        <p:nvSpPr>
          <p:cNvPr id="12818" name="Text Box 530"/>
          <p:cNvSpPr txBox="1">
            <a:spLocks noChangeArrowheads="1"/>
          </p:cNvSpPr>
          <p:nvPr/>
        </p:nvSpPr>
        <p:spPr bwMode="auto">
          <a:xfrm>
            <a:off x="76200" y="3048000"/>
            <a:ext cx="3657600" cy="3046413"/>
          </a:xfrm>
          <a:prstGeom prst="rect">
            <a:avLst/>
          </a:prstGeom>
          <a:solidFill>
            <a:srgbClr val="FF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anose="02020603050405020304" pitchFamily="18" charset="0"/>
                <a:cs typeface="Times New Roman" panose="02020603050405020304" pitchFamily="18" charset="0"/>
              </a:rPr>
              <a:t> </a:t>
            </a:r>
            <a:r>
              <a:rPr lang="en-US" sz="2400" b="1" i="1" u="sng">
                <a:solidFill>
                  <a:srgbClr val="FF0000"/>
                </a:solidFill>
                <a:latin typeface="Times New Roman" panose="02020603050405020304" pitchFamily="18" charset="0"/>
                <a:cs typeface="Times New Roman" panose="02020603050405020304" pitchFamily="18" charset="0"/>
              </a:rPr>
              <a:t>Trả lời C1:</a:t>
            </a:r>
            <a:r>
              <a:rPr lang="en-US" sz="2400" b="1" i="1">
                <a:solidFill>
                  <a:srgbClr val="FF0000"/>
                </a:solidFill>
                <a:latin typeface="Times New Roman" panose="02020603050405020304" pitchFamily="18" charset="0"/>
                <a:cs typeface="Times New Roman" panose="02020603050405020304" pitchFamily="18" charset="0"/>
              </a:rPr>
              <a:t> </a:t>
            </a:r>
            <a:endParaRPr lang="en-US" sz="2400" b="1">
              <a:solidFill>
                <a:srgbClr val="0000FF"/>
              </a:solidFill>
              <a:latin typeface="Times New Roman" panose="02020603050405020304" pitchFamily="18" charset="0"/>
              <a:cs typeface="Times New Roman" panose="02020603050405020304" pitchFamily="18" charset="0"/>
            </a:endParaRPr>
          </a:p>
          <a:p>
            <a:pPr algn="l" eaLnBrk="1" hangingPunct="1">
              <a:spcBef>
                <a:spcPct val="50000"/>
              </a:spcBef>
              <a:buFontTx/>
              <a:buChar char="-"/>
            </a:pPr>
            <a:r>
              <a:rPr lang="en-US" sz="2400" b="1">
                <a:solidFill>
                  <a:srgbClr val="0000FF"/>
                </a:solidFill>
                <a:latin typeface="Times New Roman" panose="02020603050405020304" pitchFamily="18" charset="0"/>
                <a:cs typeface="Times New Roman" panose="02020603050405020304" pitchFamily="18" charset="0"/>
              </a:rPr>
              <a:t> Khi được đun nóng nhiệt độ của băng phiến </a:t>
            </a:r>
            <a:r>
              <a:rPr lang="en-US" sz="2400" b="1" u="sng">
                <a:solidFill>
                  <a:srgbClr val="FF3300"/>
                </a:solidFill>
                <a:latin typeface="Times New Roman" panose="02020603050405020304" pitchFamily="18" charset="0"/>
                <a:cs typeface="Times New Roman" panose="02020603050405020304" pitchFamily="18" charset="0"/>
              </a:rPr>
              <a:t>tăng dần</a:t>
            </a:r>
            <a:r>
              <a:rPr lang="en-US" sz="2400" b="1">
                <a:solidFill>
                  <a:srgbClr val="0000FF"/>
                </a:solidFill>
                <a:latin typeface="Times New Roman" panose="02020603050405020304" pitchFamily="18" charset="0"/>
                <a:cs typeface="Times New Roman" panose="02020603050405020304" pitchFamily="18" charset="0"/>
              </a:rPr>
              <a:t> </a:t>
            </a:r>
          </a:p>
          <a:p>
            <a:pPr algn="l" eaLnBrk="1" hangingPunct="1">
              <a:spcBef>
                <a:spcPct val="50000"/>
              </a:spcBef>
            </a:pPr>
            <a:r>
              <a:rPr lang="en-US" sz="2400" b="1">
                <a:solidFill>
                  <a:srgbClr val="0000FF"/>
                </a:solidFill>
                <a:latin typeface="Times New Roman" panose="02020603050405020304" pitchFamily="18" charset="0"/>
                <a:cs typeface="Times New Roman" panose="02020603050405020304" pitchFamily="18" charset="0"/>
              </a:rPr>
              <a:t>- Đường biểu diễn</a:t>
            </a:r>
            <a:r>
              <a:rPr lang="en-US" sz="2400">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từ phút 0 đến phút thứ 6 là đoạn thẳng </a:t>
            </a:r>
            <a:r>
              <a:rPr lang="en-US" sz="2400" b="1" u="sng">
                <a:solidFill>
                  <a:srgbClr val="FF3300"/>
                </a:solidFill>
                <a:latin typeface="Times New Roman" panose="02020603050405020304" pitchFamily="18" charset="0"/>
                <a:cs typeface="Times New Roman" panose="02020603050405020304" pitchFamily="18" charset="0"/>
              </a:rPr>
              <a:t>nằm nghiêng.</a:t>
            </a:r>
          </a:p>
        </p:txBody>
      </p:sp>
      <p:sp>
        <p:nvSpPr>
          <p:cNvPr id="8718" name="Text Box 532"/>
          <p:cNvSpPr txBox="1">
            <a:spLocks noChangeArrowheads="1"/>
          </p:cNvSpPr>
          <p:nvPr/>
        </p:nvSpPr>
        <p:spPr bwMode="auto">
          <a:xfrm rot="-3987078">
            <a:off x="4084638" y="3687762"/>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solidFill>
                  <a:srgbClr val="FF0000"/>
                </a:solidFill>
                <a:latin typeface="Times New Roman" panose="02020603050405020304" pitchFamily="18" charset="0"/>
              </a:rPr>
              <a:t>Rắn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818"/>
                                        </p:tgtEl>
                                        <p:attrNameLst>
                                          <p:attrName>style.visibility</p:attrName>
                                        </p:attrNameLst>
                                      </p:cBhvr>
                                      <p:to>
                                        <p:strVal val="visible"/>
                                      </p:to>
                                    </p:set>
                                    <p:animEffect transition="in" filter="wedge">
                                      <p:cBhvr>
                                        <p:cTn id="7" dur="2000"/>
                                        <p:tgtEl>
                                          <p:spTgt spid="12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197350" y="65913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a:t>
            </a:r>
          </a:p>
        </p:txBody>
      </p:sp>
      <p:sp>
        <p:nvSpPr>
          <p:cNvPr id="9219" name="Text Box 5"/>
          <p:cNvSpPr txBox="1">
            <a:spLocks noChangeArrowheads="1"/>
          </p:cNvSpPr>
          <p:nvPr/>
        </p:nvSpPr>
        <p:spPr bwMode="auto">
          <a:xfrm>
            <a:off x="4476750" y="660082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2</a:t>
            </a:r>
          </a:p>
        </p:txBody>
      </p:sp>
      <p:sp>
        <p:nvSpPr>
          <p:cNvPr id="9220" name="Text Box 6"/>
          <p:cNvSpPr txBox="1">
            <a:spLocks noChangeArrowheads="1"/>
          </p:cNvSpPr>
          <p:nvPr/>
        </p:nvSpPr>
        <p:spPr bwMode="auto">
          <a:xfrm>
            <a:off x="4772025" y="661035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3</a:t>
            </a:r>
          </a:p>
        </p:txBody>
      </p:sp>
      <p:sp>
        <p:nvSpPr>
          <p:cNvPr id="9221" name="Text Box 7"/>
          <p:cNvSpPr txBox="1">
            <a:spLocks noChangeArrowheads="1"/>
          </p:cNvSpPr>
          <p:nvPr/>
        </p:nvSpPr>
        <p:spPr bwMode="auto">
          <a:xfrm>
            <a:off x="5041900" y="660082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4</a:t>
            </a:r>
          </a:p>
        </p:txBody>
      </p:sp>
      <p:sp>
        <p:nvSpPr>
          <p:cNvPr id="9222" name="Text Box 8"/>
          <p:cNvSpPr txBox="1">
            <a:spLocks noChangeArrowheads="1"/>
          </p:cNvSpPr>
          <p:nvPr/>
        </p:nvSpPr>
        <p:spPr bwMode="auto">
          <a:xfrm>
            <a:off x="5330825" y="660717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5</a:t>
            </a:r>
          </a:p>
        </p:txBody>
      </p:sp>
      <p:sp>
        <p:nvSpPr>
          <p:cNvPr id="9223" name="Text Box 9"/>
          <p:cNvSpPr txBox="1">
            <a:spLocks noChangeArrowheads="1"/>
          </p:cNvSpPr>
          <p:nvPr/>
        </p:nvSpPr>
        <p:spPr bwMode="auto">
          <a:xfrm>
            <a:off x="5548313" y="660717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a:t>
            </a:r>
          </a:p>
        </p:txBody>
      </p:sp>
      <p:sp>
        <p:nvSpPr>
          <p:cNvPr id="9224" name="Text Box 10"/>
          <p:cNvSpPr txBox="1">
            <a:spLocks noChangeArrowheads="1"/>
          </p:cNvSpPr>
          <p:nvPr/>
        </p:nvSpPr>
        <p:spPr bwMode="auto">
          <a:xfrm>
            <a:off x="5832475" y="661035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a:t>
            </a:r>
          </a:p>
        </p:txBody>
      </p:sp>
      <p:sp>
        <p:nvSpPr>
          <p:cNvPr id="9225" name="Text Box 11"/>
          <p:cNvSpPr txBox="1">
            <a:spLocks noChangeArrowheads="1"/>
          </p:cNvSpPr>
          <p:nvPr/>
        </p:nvSpPr>
        <p:spPr bwMode="auto">
          <a:xfrm>
            <a:off x="6092825" y="66040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a:t>
            </a:r>
          </a:p>
        </p:txBody>
      </p:sp>
      <p:sp>
        <p:nvSpPr>
          <p:cNvPr id="9226" name="Text Box 12"/>
          <p:cNvSpPr txBox="1">
            <a:spLocks noChangeArrowheads="1"/>
          </p:cNvSpPr>
          <p:nvPr/>
        </p:nvSpPr>
        <p:spPr bwMode="auto">
          <a:xfrm>
            <a:off x="6324600" y="66040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9</a:t>
            </a:r>
          </a:p>
        </p:txBody>
      </p:sp>
      <p:sp>
        <p:nvSpPr>
          <p:cNvPr id="9227" name="Text Box 13"/>
          <p:cNvSpPr txBox="1">
            <a:spLocks noChangeArrowheads="1"/>
          </p:cNvSpPr>
          <p:nvPr/>
        </p:nvSpPr>
        <p:spPr bwMode="auto">
          <a:xfrm>
            <a:off x="65532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10</a:t>
            </a:r>
          </a:p>
        </p:txBody>
      </p:sp>
      <p:sp>
        <p:nvSpPr>
          <p:cNvPr id="9228" name="Text Box 14"/>
          <p:cNvSpPr txBox="1">
            <a:spLocks noChangeArrowheads="1"/>
          </p:cNvSpPr>
          <p:nvPr/>
        </p:nvSpPr>
        <p:spPr bwMode="auto">
          <a:xfrm>
            <a:off x="68580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11</a:t>
            </a:r>
          </a:p>
        </p:txBody>
      </p:sp>
      <p:sp>
        <p:nvSpPr>
          <p:cNvPr id="9229" name="Text Box 15"/>
          <p:cNvSpPr txBox="1">
            <a:spLocks noChangeArrowheads="1"/>
          </p:cNvSpPr>
          <p:nvPr/>
        </p:nvSpPr>
        <p:spPr bwMode="auto">
          <a:xfrm>
            <a:off x="7096125"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12</a:t>
            </a:r>
          </a:p>
        </p:txBody>
      </p:sp>
      <p:sp>
        <p:nvSpPr>
          <p:cNvPr id="9230" name="Text Box 16"/>
          <p:cNvSpPr txBox="1">
            <a:spLocks noChangeArrowheads="1"/>
          </p:cNvSpPr>
          <p:nvPr/>
        </p:nvSpPr>
        <p:spPr bwMode="auto">
          <a:xfrm>
            <a:off x="7391400" y="661035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13</a:t>
            </a:r>
          </a:p>
        </p:txBody>
      </p:sp>
      <p:sp>
        <p:nvSpPr>
          <p:cNvPr id="9231" name="Text Box 17"/>
          <p:cNvSpPr txBox="1">
            <a:spLocks noChangeArrowheads="1"/>
          </p:cNvSpPr>
          <p:nvPr/>
        </p:nvSpPr>
        <p:spPr bwMode="auto">
          <a:xfrm>
            <a:off x="7629525"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14</a:t>
            </a:r>
          </a:p>
        </p:txBody>
      </p:sp>
      <p:sp>
        <p:nvSpPr>
          <p:cNvPr id="9232" name="Text Box 18"/>
          <p:cNvSpPr txBox="1">
            <a:spLocks noChangeArrowheads="1"/>
          </p:cNvSpPr>
          <p:nvPr/>
        </p:nvSpPr>
        <p:spPr bwMode="auto">
          <a:xfrm>
            <a:off x="79248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15</a:t>
            </a:r>
          </a:p>
        </p:txBody>
      </p:sp>
      <p:sp>
        <p:nvSpPr>
          <p:cNvPr id="9233" name="Text Box 19"/>
          <p:cNvSpPr txBox="1">
            <a:spLocks noChangeArrowheads="1"/>
          </p:cNvSpPr>
          <p:nvPr/>
        </p:nvSpPr>
        <p:spPr bwMode="auto">
          <a:xfrm>
            <a:off x="3895725" y="658812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600" b="1">
                <a:solidFill>
                  <a:srgbClr val="FF0000"/>
                </a:solidFill>
                <a:latin typeface="Times New Roman" panose="02020603050405020304" pitchFamily="18" charset="0"/>
              </a:rPr>
              <a:t>0</a:t>
            </a:r>
          </a:p>
        </p:txBody>
      </p:sp>
      <p:sp>
        <p:nvSpPr>
          <p:cNvPr id="9234" name="Text Box 20"/>
          <p:cNvSpPr txBox="1">
            <a:spLocks noChangeArrowheads="1"/>
          </p:cNvSpPr>
          <p:nvPr/>
        </p:nvSpPr>
        <p:spPr bwMode="auto">
          <a:xfrm>
            <a:off x="3673475" y="642937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60</a:t>
            </a:r>
          </a:p>
        </p:txBody>
      </p:sp>
      <p:sp>
        <p:nvSpPr>
          <p:cNvPr id="9235" name="Text Box 21"/>
          <p:cNvSpPr txBox="1">
            <a:spLocks noChangeArrowheads="1"/>
          </p:cNvSpPr>
          <p:nvPr/>
        </p:nvSpPr>
        <p:spPr bwMode="auto">
          <a:xfrm>
            <a:off x="3683000" y="572452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63</a:t>
            </a:r>
          </a:p>
        </p:txBody>
      </p:sp>
      <p:sp>
        <p:nvSpPr>
          <p:cNvPr id="9236" name="Text Box 22"/>
          <p:cNvSpPr txBox="1">
            <a:spLocks noChangeArrowheads="1"/>
          </p:cNvSpPr>
          <p:nvPr/>
        </p:nvSpPr>
        <p:spPr bwMode="auto">
          <a:xfrm>
            <a:off x="3692525" y="493236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66</a:t>
            </a:r>
          </a:p>
        </p:txBody>
      </p:sp>
      <p:sp>
        <p:nvSpPr>
          <p:cNvPr id="9237" name="Text Box 23"/>
          <p:cNvSpPr txBox="1">
            <a:spLocks noChangeArrowheads="1"/>
          </p:cNvSpPr>
          <p:nvPr/>
        </p:nvSpPr>
        <p:spPr bwMode="auto">
          <a:xfrm>
            <a:off x="3692525" y="424656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69</a:t>
            </a:r>
          </a:p>
        </p:txBody>
      </p:sp>
      <p:sp>
        <p:nvSpPr>
          <p:cNvPr id="9238" name="Text Box 24"/>
          <p:cNvSpPr txBox="1">
            <a:spLocks noChangeArrowheads="1"/>
          </p:cNvSpPr>
          <p:nvPr/>
        </p:nvSpPr>
        <p:spPr bwMode="auto">
          <a:xfrm>
            <a:off x="3657600" y="3505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72</a:t>
            </a:r>
          </a:p>
        </p:txBody>
      </p:sp>
      <p:sp>
        <p:nvSpPr>
          <p:cNvPr id="9239" name="Text Box 25"/>
          <p:cNvSpPr txBox="1">
            <a:spLocks noChangeArrowheads="1"/>
          </p:cNvSpPr>
          <p:nvPr/>
        </p:nvSpPr>
        <p:spPr bwMode="auto">
          <a:xfrm>
            <a:off x="3692525" y="2743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75</a:t>
            </a:r>
          </a:p>
        </p:txBody>
      </p:sp>
      <p:sp>
        <p:nvSpPr>
          <p:cNvPr id="9240" name="Text Box 26"/>
          <p:cNvSpPr txBox="1">
            <a:spLocks noChangeArrowheads="1"/>
          </p:cNvSpPr>
          <p:nvPr/>
        </p:nvSpPr>
        <p:spPr bwMode="auto">
          <a:xfrm>
            <a:off x="3692525" y="22860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77</a:t>
            </a:r>
          </a:p>
        </p:txBody>
      </p:sp>
      <p:sp>
        <p:nvSpPr>
          <p:cNvPr id="9241" name="Text Box 27"/>
          <p:cNvSpPr txBox="1">
            <a:spLocks noChangeArrowheads="1"/>
          </p:cNvSpPr>
          <p:nvPr/>
        </p:nvSpPr>
        <p:spPr bwMode="auto">
          <a:xfrm>
            <a:off x="3692525" y="18288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79</a:t>
            </a:r>
          </a:p>
        </p:txBody>
      </p:sp>
      <p:sp>
        <p:nvSpPr>
          <p:cNvPr id="9242" name="Text Box 28"/>
          <p:cNvSpPr txBox="1">
            <a:spLocks noChangeArrowheads="1"/>
          </p:cNvSpPr>
          <p:nvPr/>
        </p:nvSpPr>
        <p:spPr bwMode="auto">
          <a:xfrm>
            <a:off x="3671888" y="153035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solidFill>
                  <a:srgbClr val="FF0000"/>
                </a:solidFill>
                <a:latin typeface="Times New Roman" panose="02020603050405020304" pitchFamily="18" charset="0"/>
              </a:rPr>
              <a:t>80</a:t>
            </a:r>
          </a:p>
        </p:txBody>
      </p:sp>
      <p:sp>
        <p:nvSpPr>
          <p:cNvPr id="9243" name="Text Box 29"/>
          <p:cNvSpPr txBox="1">
            <a:spLocks noChangeArrowheads="1"/>
          </p:cNvSpPr>
          <p:nvPr/>
        </p:nvSpPr>
        <p:spPr bwMode="auto">
          <a:xfrm>
            <a:off x="3667125" y="130175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81</a:t>
            </a:r>
          </a:p>
        </p:txBody>
      </p:sp>
      <p:sp>
        <p:nvSpPr>
          <p:cNvPr id="9244" name="Text Box 30"/>
          <p:cNvSpPr txBox="1">
            <a:spLocks noChangeArrowheads="1"/>
          </p:cNvSpPr>
          <p:nvPr/>
        </p:nvSpPr>
        <p:spPr bwMode="auto">
          <a:xfrm>
            <a:off x="3657600" y="105251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82</a:t>
            </a:r>
          </a:p>
        </p:txBody>
      </p:sp>
      <p:sp>
        <p:nvSpPr>
          <p:cNvPr id="9245" name="Text Box 31"/>
          <p:cNvSpPr txBox="1">
            <a:spLocks noChangeArrowheads="1"/>
          </p:cNvSpPr>
          <p:nvPr/>
        </p:nvSpPr>
        <p:spPr bwMode="auto">
          <a:xfrm>
            <a:off x="3657600" y="57467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84</a:t>
            </a:r>
          </a:p>
        </p:txBody>
      </p:sp>
      <p:sp>
        <p:nvSpPr>
          <p:cNvPr id="9246" name="Line 32"/>
          <p:cNvSpPr>
            <a:spLocks noChangeShapeType="1"/>
          </p:cNvSpPr>
          <p:nvPr/>
        </p:nvSpPr>
        <p:spPr bwMode="auto">
          <a:xfrm flipV="1">
            <a:off x="4038600" y="6629400"/>
            <a:ext cx="495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7" name="Line 33"/>
          <p:cNvSpPr>
            <a:spLocks noChangeShapeType="1"/>
          </p:cNvSpPr>
          <p:nvPr/>
        </p:nvSpPr>
        <p:spPr bwMode="auto">
          <a:xfrm flipH="1" flipV="1">
            <a:off x="4038600" y="0"/>
            <a:ext cx="12700" cy="6629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Line 34"/>
          <p:cNvSpPr>
            <a:spLocks noChangeShapeType="1"/>
          </p:cNvSpPr>
          <p:nvPr/>
        </p:nvSpPr>
        <p:spPr bwMode="auto">
          <a:xfrm>
            <a:off x="4343400" y="5867400"/>
            <a:ext cx="0" cy="685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49" name="Line 35"/>
          <p:cNvSpPr>
            <a:spLocks noChangeShapeType="1"/>
          </p:cNvSpPr>
          <p:nvPr/>
        </p:nvSpPr>
        <p:spPr bwMode="auto">
          <a:xfrm>
            <a:off x="4051300" y="5867400"/>
            <a:ext cx="3048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0" name="Line 36"/>
          <p:cNvSpPr>
            <a:spLocks noChangeShapeType="1"/>
          </p:cNvSpPr>
          <p:nvPr/>
        </p:nvSpPr>
        <p:spPr bwMode="auto">
          <a:xfrm>
            <a:off x="4608513" y="5105400"/>
            <a:ext cx="0" cy="16002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1" name="Line 37"/>
          <p:cNvSpPr>
            <a:spLocks noChangeShapeType="1"/>
          </p:cNvSpPr>
          <p:nvPr/>
        </p:nvSpPr>
        <p:spPr bwMode="auto">
          <a:xfrm>
            <a:off x="4024313" y="5138738"/>
            <a:ext cx="5905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2" name="Line 38"/>
          <p:cNvSpPr>
            <a:spLocks noChangeShapeType="1"/>
          </p:cNvSpPr>
          <p:nvPr/>
        </p:nvSpPr>
        <p:spPr bwMode="auto">
          <a:xfrm>
            <a:off x="4894263" y="4343400"/>
            <a:ext cx="0" cy="22669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3" name="Line 39"/>
          <p:cNvSpPr>
            <a:spLocks noChangeShapeType="1"/>
          </p:cNvSpPr>
          <p:nvPr/>
        </p:nvSpPr>
        <p:spPr bwMode="auto">
          <a:xfrm>
            <a:off x="4044950" y="4403725"/>
            <a:ext cx="8890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4" name="Line 40"/>
          <p:cNvSpPr>
            <a:spLocks noChangeShapeType="1"/>
          </p:cNvSpPr>
          <p:nvPr/>
        </p:nvSpPr>
        <p:spPr bwMode="auto">
          <a:xfrm>
            <a:off x="5146675" y="3594100"/>
            <a:ext cx="0" cy="3048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5" name="Line 41"/>
          <p:cNvSpPr>
            <a:spLocks noChangeShapeType="1"/>
          </p:cNvSpPr>
          <p:nvPr/>
        </p:nvSpPr>
        <p:spPr bwMode="auto">
          <a:xfrm>
            <a:off x="4095750" y="3675063"/>
            <a:ext cx="10858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Line 42"/>
          <p:cNvSpPr>
            <a:spLocks noChangeShapeType="1"/>
          </p:cNvSpPr>
          <p:nvPr/>
        </p:nvSpPr>
        <p:spPr bwMode="auto">
          <a:xfrm>
            <a:off x="5411788" y="2914650"/>
            <a:ext cx="0" cy="37909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Line 43"/>
          <p:cNvSpPr>
            <a:spLocks noChangeShapeType="1"/>
          </p:cNvSpPr>
          <p:nvPr/>
        </p:nvSpPr>
        <p:spPr bwMode="auto">
          <a:xfrm>
            <a:off x="4032250" y="2954338"/>
            <a:ext cx="14541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8" name="Line 44"/>
          <p:cNvSpPr>
            <a:spLocks noChangeShapeType="1"/>
          </p:cNvSpPr>
          <p:nvPr/>
        </p:nvSpPr>
        <p:spPr bwMode="auto">
          <a:xfrm>
            <a:off x="5694363" y="2514600"/>
            <a:ext cx="0" cy="4114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9" name="Line 45"/>
          <p:cNvSpPr>
            <a:spLocks noChangeShapeType="1"/>
          </p:cNvSpPr>
          <p:nvPr/>
        </p:nvSpPr>
        <p:spPr bwMode="auto">
          <a:xfrm>
            <a:off x="4095750" y="2465388"/>
            <a:ext cx="16827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0" name="Line 46"/>
          <p:cNvSpPr>
            <a:spLocks noChangeShapeType="1"/>
          </p:cNvSpPr>
          <p:nvPr/>
        </p:nvSpPr>
        <p:spPr bwMode="auto">
          <a:xfrm>
            <a:off x="6227763" y="1711325"/>
            <a:ext cx="0" cy="4953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1" name="Line 47"/>
          <p:cNvSpPr>
            <a:spLocks noChangeShapeType="1"/>
          </p:cNvSpPr>
          <p:nvPr/>
        </p:nvSpPr>
        <p:spPr bwMode="auto">
          <a:xfrm>
            <a:off x="4114800" y="1978025"/>
            <a:ext cx="1828800" cy="23813"/>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2" name="Line 48"/>
          <p:cNvSpPr>
            <a:spLocks noChangeShapeType="1"/>
          </p:cNvSpPr>
          <p:nvPr/>
        </p:nvSpPr>
        <p:spPr bwMode="auto">
          <a:xfrm>
            <a:off x="6489700" y="1662113"/>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3" name="Line 49"/>
          <p:cNvSpPr>
            <a:spLocks noChangeShapeType="1"/>
          </p:cNvSpPr>
          <p:nvPr/>
        </p:nvSpPr>
        <p:spPr bwMode="auto">
          <a:xfrm>
            <a:off x="4049713" y="1709738"/>
            <a:ext cx="2960687" cy="42862"/>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4" name="Line 50"/>
          <p:cNvSpPr>
            <a:spLocks noChangeShapeType="1"/>
          </p:cNvSpPr>
          <p:nvPr/>
        </p:nvSpPr>
        <p:spPr bwMode="auto">
          <a:xfrm>
            <a:off x="6746875" y="1703388"/>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5" name="Line 51"/>
          <p:cNvSpPr>
            <a:spLocks noChangeShapeType="1"/>
          </p:cNvSpPr>
          <p:nvPr/>
        </p:nvSpPr>
        <p:spPr bwMode="auto">
          <a:xfrm>
            <a:off x="7010400" y="1758950"/>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6" name="Line 52"/>
          <p:cNvSpPr>
            <a:spLocks noChangeShapeType="1"/>
          </p:cNvSpPr>
          <p:nvPr/>
        </p:nvSpPr>
        <p:spPr bwMode="auto">
          <a:xfrm>
            <a:off x="7304088" y="1682750"/>
            <a:ext cx="11112" cy="4953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7" name="Line 53"/>
          <p:cNvSpPr>
            <a:spLocks noChangeShapeType="1"/>
          </p:cNvSpPr>
          <p:nvPr/>
        </p:nvSpPr>
        <p:spPr bwMode="auto">
          <a:xfrm>
            <a:off x="4038600" y="1495425"/>
            <a:ext cx="34290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8" name="Line 54"/>
          <p:cNvSpPr>
            <a:spLocks noChangeShapeType="1"/>
          </p:cNvSpPr>
          <p:nvPr/>
        </p:nvSpPr>
        <p:spPr bwMode="auto">
          <a:xfrm flipV="1">
            <a:off x="4037013" y="1260475"/>
            <a:ext cx="3506787" cy="1588"/>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69" name="Line 55"/>
          <p:cNvSpPr>
            <a:spLocks noChangeShapeType="1"/>
          </p:cNvSpPr>
          <p:nvPr/>
        </p:nvSpPr>
        <p:spPr bwMode="auto">
          <a:xfrm flipH="1">
            <a:off x="7804150" y="762000"/>
            <a:ext cx="44450" cy="58737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70" name="Line 56"/>
          <p:cNvSpPr>
            <a:spLocks noChangeShapeType="1"/>
          </p:cNvSpPr>
          <p:nvPr/>
        </p:nvSpPr>
        <p:spPr bwMode="auto">
          <a:xfrm flipH="1">
            <a:off x="8077200" y="228600"/>
            <a:ext cx="0" cy="64071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71" name="Line 57"/>
          <p:cNvSpPr>
            <a:spLocks noChangeShapeType="1"/>
          </p:cNvSpPr>
          <p:nvPr/>
        </p:nvSpPr>
        <p:spPr bwMode="auto">
          <a:xfrm>
            <a:off x="4038600" y="733425"/>
            <a:ext cx="40005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72" name="Line 58"/>
          <p:cNvSpPr>
            <a:spLocks noChangeShapeType="1"/>
          </p:cNvSpPr>
          <p:nvPr/>
        </p:nvSpPr>
        <p:spPr bwMode="auto">
          <a:xfrm flipH="1">
            <a:off x="7543800" y="1295400"/>
            <a:ext cx="0" cy="5257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73" name="Text Box 60"/>
          <p:cNvSpPr txBox="1">
            <a:spLocks noChangeArrowheads="1"/>
          </p:cNvSpPr>
          <p:nvPr/>
        </p:nvSpPr>
        <p:spPr bwMode="auto">
          <a:xfrm>
            <a:off x="5867400" y="11811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b="1">
                <a:solidFill>
                  <a:srgbClr val="FF0000"/>
                </a:solidFill>
                <a:latin typeface="Times New Roman" panose="02020603050405020304" pitchFamily="18" charset="0"/>
              </a:rPr>
              <a:t>Rắn và lỏng</a:t>
            </a:r>
          </a:p>
        </p:txBody>
      </p:sp>
      <p:sp>
        <p:nvSpPr>
          <p:cNvPr id="9274" name="Text Box 62"/>
          <p:cNvSpPr txBox="1">
            <a:spLocks noChangeArrowheads="1"/>
          </p:cNvSpPr>
          <p:nvPr/>
        </p:nvSpPr>
        <p:spPr bwMode="auto">
          <a:xfrm>
            <a:off x="8001000" y="598805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b="1">
                <a:latin typeface="Times New Roman" panose="02020603050405020304" pitchFamily="18" charset="0"/>
              </a:rPr>
              <a:t>Thời gian        (phút) </a:t>
            </a:r>
          </a:p>
        </p:txBody>
      </p:sp>
      <p:sp>
        <p:nvSpPr>
          <p:cNvPr id="9275" name="Text Box 63"/>
          <p:cNvSpPr txBox="1">
            <a:spLocks noChangeArrowheads="1"/>
          </p:cNvSpPr>
          <p:nvPr/>
        </p:nvSpPr>
        <p:spPr bwMode="auto">
          <a:xfrm>
            <a:off x="4170363" y="-36513"/>
            <a:ext cx="1752600"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latin typeface="Times New Roman" panose="02020603050405020304" pitchFamily="18" charset="0"/>
              </a:rPr>
              <a:t>Nhiệt độ (</a:t>
            </a:r>
            <a:r>
              <a:rPr lang="en-US" sz="2000" b="1" baseline="30000">
                <a:latin typeface="Times New Roman" panose="02020603050405020304" pitchFamily="18" charset="0"/>
              </a:rPr>
              <a:t>0</a:t>
            </a:r>
            <a:r>
              <a:rPr lang="en-US" sz="2000" b="1">
                <a:latin typeface="Times New Roman" panose="02020603050405020304" pitchFamily="18" charset="0"/>
              </a:rPr>
              <a:t>C)</a:t>
            </a:r>
          </a:p>
        </p:txBody>
      </p:sp>
      <p:graphicFrame>
        <p:nvGraphicFramePr>
          <p:cNvPr id="13376" name="Group 64"/>
          <p:cNvGraphicFramePr>
            <a:graphicFrameLocks noGrp="1"/>
          </p:cNvGraphicFramePr>
          <p:nvPr/>
        </p:nvGraphicFramePr>
        <p:xfrm>
          <a:off x="4079875" y="242888"/>
          <a:ext cx="4017963" cy="6378575"/>
        </p:xfrm>
        <a:graphic>
          <a:graphicData uri="http://schemas.openxmlformats.org/drawingml/2006/table">
            <a:tbl>
              <a:tblPr/>
              <a:tblGrid>
                <a:gridCol w="268288"/>
                <a:gridCol w="244475"/>
                <a:gridCol w="290512"/>
                <a:gridCol w="268288"/>
                <a:gridCol w="249237"/>
                <a:gridCol w="271463"/>
                <a:gridCol w="282575"/>
                <a:gridCol w="268287"/>
                <a:gridCol w="266700"/>
                <a:gridCol w="268288"/>
                <a:gridCol w="268287"/>
                <a:gridCol w="268288"/>
                <a:gridCol w="271462"/>
                <a:gridCol w="263525"/>
                <a:gridCol w="268288"/>
              </a:tblGrid>
              <a:tr h="117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7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710" name="Text Box 498"/>
          <p:cNvSpPr txBox="1">
            <a:spLocks noChangeArrowheads="1"/>
          </p:cNvSpPr>
          <p:nvPr/>
        </p:nvSpPr>
        <p:spPr bwMode="auto">
          <a:xfrm>
            <a:off x="3657600" y="76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86</a:t>
            </a:r>
          </a:p>
        </p:txBody>
      </p:sp>
      <p:sp>
        <p:nvSpPr>
          <p:cNvPr id="9711" name="Oval 499"/>
          <p:cNvSpPr>
            <a:spLocks noChangeArrowheads="1"/>
          </p:cNvSpPr>
          <p:nvPr/>
        </p:nvSpPr>
        <p:spPr bwMode="auto">
          <a:xfrm>
            <a:off x="7994650" y="1730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12" name="Oval 500"/>
          <p:cNvSpPr>
            <a:spLocks noChangeArrowheads="1"/>
          </p:cNvSpPr>
          <p:nvPr/>
        </p:nvSpPr>
        <p:spPr bwMode="auto">
          <a:xfrm>
            <a:off x="7751763" y="65087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13" name="Oval 501"/>
          <p:cNvSpPr>
            <a:spLocks noChangeArrowheads="1"/>
          </p:cNvSpPr>
          <p:nvPr/>
        </p:nvSpPr>
        <p:spPr bwMode="auto">
          <a:xfrm>
            <a:off x="7467600" y="117792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14" name="Oval 502"/>
          <p:cNvSpPr>
            <a:spLocks noChangeArrowheads="1"/>
          </p:cNvSpPr>
          <p:nvPr/>
        </p:nvSpPr>
        <p:spPr bwMode="auto">
          <a:xfrm>
            <a:off x="7218363" y="13922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15" name="Oval 503"/>
          <p:cNvSpPr>
            <a:spLocks noChangeArrowheads="1"/>
          </p:cNvSpPr>
          <p:nvPr/>
        </p:nvSpPr>
        <p:spPr bwMode="auto">
          <a:xfrm>
            <a:off x="6927850"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16" name="Oval 504"/>
          <p:cNvSpPr>
            <a:spLocks noChangeArrowheads="1"/>
          </p:cNvSpPr>
          <p:nvPr/>
        </p:nvSpPr>
        <p:spPr bwMode="auto">
          <a:xfrm>
            <a:off x="6684963"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17" name="Oval 505"/>
          <p:cNvSpPr>
            <a:spLocks noChangeArrowheads="1"/>
          </p:cNvSpPr>
          <p:nvPr/>
        </p:nvSpPr>
        <p:spPr bwMode="auto">
          <a:xfrm>
            <a:off x="6400800"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18" name="Oval 506"/>
          <p:cNvSpPr>
            <a:spLocks noChangeArrowheads="1"/>
          </p:cNvSpPr>
          <p:nvPr/>
        </p:nvSpPr>
        <p:spPr bwMode="auto">
          <a:xfrm>
            <a:off x="6157913"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19" name="Oval 507"/>
          <p:cNvSpPr>
            <a:spLocks noChangeArrowheads="1"/>
          </p:cNvSpPr>
          <p:nvPr/>
        </p:nvSpPr>
        <p:spPr bwMode="auto">
          <a:xfrm>
            <a:off x="5334000" y="2874963"/>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20" name="Oval 508"/>
          <p:cNvSpPr>
            <a:spLocks noChangeArrowheads="1"/>
          </p:cNvSpPr>
          <p:nvPr/>
        </p:nvSpPr>
        <p:spPr bwMode="auto">
          <a:xfrm>
            <a:off x="5111750" y="3581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21" name="Oval 509"/>
          <p:cNvSpPr>
            <a:spLocks noChangeArrowheads="1"/>
          </p:cNvSpPr>
          <p:nvPr/>
        </p:nvSpPr>
        <p:spPr bwMode="auto">
          <a:xfrm>
            <a:off x="4800600" y="4322763"/>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22" name="Oval 510"/>
          <p:cNvSpPr>
            <a:spLocks noChangeArrowheads="1"/>
          </p:cNvSpPr>
          <p:nvPr/>
        </p:nvSpPr>
        <p:spPr bwMode="auto">
          <a:xfrm>
            <a:off x="4516438" y="50498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23" name="Oval 511"/>
          <p:cNvSpPr>
            <a:spLocks noChangeArrowheads="1"/>
          </p:cNvSpPr>
          <p:nvPr/>
        </p:nvSpPr>
        <p:spPr bwMode="auto">
          <a:xfrm>
            <a:off x="4267200" y="57912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24" name="Oval 512"/>
          <p:cNvSpPr>
            <a:spLocks noChangeArrowheads="1"/>
          </p:cNvSpPr>
          <p:nvPr/>
        </p:nvSpPr>
        <p:spPr bwMode="auto">
          <a:xfrm>
            <a:off x="3997325" y="64976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25" name="Oval 513"/>
          <p:cNvSpPr>
            <a:spLocks noChangeArrowheads="1"/>
          </p:cNvSpPr>
          <p:nvPr/>
        </p:nvSpPr>
        <p:spPr bwMode="auto">
          <a:xfrm>
            <a:off x="5583238" y="240347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26" name="Line 514"/>
          <p:cNvSpPr>
            <a:spLocks noChangeShapeType="1"/>
          </p:cNvSpPr>
          <p:nvPr/>
        </p:nvSpPr>
        <p:spPr bwMode="auto">
          <a:xfrm flipH="1">
            <a:off x="4114800" y="5867400"/>
            <a:ext cx="228600" cy="685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7" name="Line 515"/>
          <p:cNvSpPr>
            <a:spLocks noChangeShapeType="1"/>
          </p:cNvSpPr>
          <p:nvPr/>
        </p:nvSpPr>
        <p:spPr bwMode="auto">
          <a:xfrm flipH="1">
            <a:off x="4343400" y="5105400"/>
            <a:ext cx="269875"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8" name="Line 516"/>
          <p:cNvSpPr>
            <a:spLocks noChangeShapeType="1"/>
          </p:cNvSpPr>
          <p:nvPr/>
        </p:nvSpPr>
        <p:spPr bwMode="auto">
          <a:xfrm flipH="1">
            <a:off x="4592638" y="4343400"/>
            <a:ext cx="304800" cy="838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29" name="Line 517"/>
          <p:cNvSpPr>
            <a:spLocks noChangeShapeType="1"/>
          </p:cNvSpPr>
          <p:nvPr/>
        </p:nvSpPr>
        <p:spPr bwMode="auto">
          <a:xfrm flipH="1">
            <a:off x="4897438" y="3657600"/>
            <a:ext cx="304800" cy="7207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 name="Line 518"/>
          <p:cNvSpPr>
            <a:spLocks noChangeShapeType="1"/>
          </p:cNvSpPr>
          <p:nvPr/>
        </p:nvSpPr>
        <p:spPr bwMode="auto">
          <a:xfrm flipH="1">
            <a:off x="5202238" y="2971800"/>
            <a:ext cx="228600" cy="685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 name="Line 519"/>
          <p:cNvSpPr>
            <a:spLocks noChangeShapeType="1"/>
          </p:cNvSpPr>
          <p:nvPr/>
        </p:nvSpPr>
        <p:spPr bwMode="auto">
          <a:xfrm flipV="1">
            <a:off x="5430838" y="2514600"/>
            <a:ext cx="228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 name="Line 520"/>
          <p:cNvSpPr>
            <a:spLocks noChangeShapeType="1"/>
          </p:cNvSpPr>
          <p:nvPr/>
        </p:nvSpPr>
        <p:spPr bwMode="auto">
          <a:xfrm flipV="1">
            <a:off x="5659438" y="1981200"/>
            <a:ext cx="284162"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 name="Line 521"/>
          <p:cNvSpPr>
            <a:spLocks noChangeShapeType="1"/>
          </p:cNvSpPr>
          <p:nvPr/>
        </p:nvSpPr>
        <p:spPr bwMode="auto">
          <a:xfrm flipV="1">
            <a:off x="5943600" y="1752600"/>
            <a:ext cx="228600" cy="228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4" name="Line 522"/>
          <p:cNvSpPr>
            <a:spLocks noChangeShapeType="1"/>
          </p:cNvSpPr>
          <p:nvPr/>
        </p:nvSpPr>
        <p:spPr bwMode="auto">
          <a:xfrm>
            <a:off x="6172200" y="1752600"/>
            <a:ext cx="817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5" name="Line 523"/>
          <p:cNvSpPr>
            <a:spLocks noChangeShapeType="1"/>
          </p:cNvSpPr>
          <p:nvPr/>
        </p:nvSpPr>
        <p:spPr bwMode="auto">
          <a:xfrm flipV="1">
            <a:off x="7010400" y="1447800"/>
            <a:ext cx="304800" cy="3048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6" name="Line 524"/>
          <p:cNvSpPr>
            <a:spLocks noChangeShapeType="1"/>
          </p:cNvSpPr>
          <p:nvPr/>
        </p:nvSpPr>
        <p:spPr bwMode="auto">
          <a:xfrm flipV="1">
            <a:off x="7315200" y="1295400"/>
            <a:ext cx="228600" cy="1524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7" name="Line 525"/>
          <p:cNvSpPr>
            <a:spLocks noChangeShapeType="1"/>
          </p:cNvSpPr>
          <p:nvPr/>
        </p:nvSpPr>
        <p:spPr bwMode="auto">
          <a:xfrm flipV="1">
            <a:off x="7543800" y="685800"/>
            <a:ext cx="288925" cy="6096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8" name="Line 526"/>
          <p:cNvSpPr>
            <a:spLocks noChangeShapeType="1"/>
          </p:cNvSpPr>
          <p:nvPr/>
        </p:nvSpPr>
        <p:spPr bwMode="auto">
          <a:xfrm flipV="1">
            <a:off x="7793038" y="207963"/>
            <a:ext cx="304800" cy="554037"/>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9" name="Oval 527"/>
          <p:cNvSpPr>
            <a:spLocks noChangeArrowheads="1"/>
          </p:cNvSpPr>
          <p:nvPr/>
        </p:nvSpPr>
        <p:spPr bwMode="auto">
          <a:xfrm>
            <a:off x="5867400" y="19256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9740" name="Line 528"/>
          <p:cNvSpPr>
            <a:spLocks noChangeShapeType="1"/>
          </p:cNvSpPr>
          <p:nvPr/>
        </p:nvSpPr>
        <p:spPr bwMode="auto">
          <a:xfrm>
            <a:off x="5943600" y="1981200"/>
            <a:ext cx="0" cy="4572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843" name="Text Box 531">
            <a:hlinkClick r:id="rId2" action="ppaction://hlinksldjump"/>
          </p:cNvPr>
          <p:cNvSpPr txBox="1">
            <a:spLocks noChangeArrowheads="1"/>
          </p:cNvSpPr>
          <p:nvPr/>
        </p:nvSpPr>
        <p:spPr bwMode="auto">
          <a:xfrm>
            <a:off x="0" y="0"/>
            <a:ext cx="36576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solidFill>
                  <a:srgbClr val="FF0000"/>
                </a:solidFill>
                <a:latin typeface="Times New Roman" panose="02020603050405020304" pitchFamily="18" charset="0"/>
              </a:rPr>
              <a:t>   C2:</a:t>
            </a:r>
            <a:r>
              <a:rPr lang="en-US" sz="2400" b="1">
                <a:solidFill>
                  <a:srgbClr val="0000FF"/>
                </a:solidFill>
                <a:latin typeface="Times New Roman" panose="02020603050405020304" pitchFamily="18" charset="0"/>
              </a:rPr>
              <a:t> - Tới nhiệt độ nào thì băng phiến bắt đầu nóng chảy? </a:t>
            </a:r>
          </a:p>
          <a:p>
            <a:pPr algn="l" eaLnBrk="1" hangingPunct="1">
              <a:spcBef>
                <a:spcPct val="50000"/>
              </a:spcBef>
            </a:pPr>
            <a:r>
              <a:rPr lang="en-US" sz="2400" b="1">
                <a:solidFill>
                  <a:srgbClr val="0000FF"/>
                </a:solidFill>
                <a:latin typeface="Times New Roman" panose="02020603050405020304" pitchFamily="18" charset="0"/>
              </a:rPr>
              <a:t>- Lúc này băng phiến tồn tại ở những thể nào?</a:t>
            </a:r>
          </a:p>
        </p:txBody>
      </p:sp>
      <p:sp>
        <p:nvSpPr>
          <p:cNvPr id="13844" name="Text Box 532"/>
          <p:cNvSpPr txBox="1">
            <a:spLocks noChangeArrowheads="1"/>
          </p:cNvSpPr>
          <p:nvPr/>
        </p:nvSpPr>
        <p:spPr bwMode="auto">
          <a:xfrm>
            <a:off x="0" y="228600"/>
            <a:ext cx="3657600" cy="2100263"/>
          </a:xfrm>
          <a:prstGeom prst="rect">
            <a:avLst/>
          </a:prstGeom>
          <a:solidFill>
            <a:srgbClr val="FF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anose="02020603050405020304" pitchFamily="18" charset="0"/>
              </a:rPr>
              <a:t> </a:t>
            </a:r>
            <a:r>
              <a:rPr lang="en-US" sz="2400" b="1" i="1" u="sng">
                <a:solidFill>
                  <a:srgbClr val="FF0000"/>
                </a:solidFill>
                <a:latin typeface="Times New Roman" panose="02020603050405020304" pitchFamily="18" charset="0"/>
              </a:rPr>
              <a:t>Trả lời C2:</a:t>
            </a:r>
            <a:r>
              <a:rPr lang="en-US" sz="2400" b="1" i="1">
                <a:solidFill>
                  <a:srgbClr val="0000CC"/>
                </a:solidFill>
                <a:latin typeface="Times New Roman" panose="02020603050405020304" pitchFamily="18" charset="0"/>
              </a:rPr>
              <a:t>   - </a:t>
            </a:r>
            <a:r>
              <a:rPr lang="en-US" sz="2400" b="1">
                <a:solidFill>
                  <a:srgbClr val="0000FF"/>
                </a:solidFill>
                <a:latin typeface="Times New Roman" panose="02020603050405020304" pitchFamily="18" charset="0"/>
              </a:rPr>
              <a:t>Tới </a:t>
            </a:r>
            <a:r>
              <a:rPr lang="en-US" sz="2400" b="1" u="sng">
                <a:solidFill>
                  <a:srgbClr val="FF3300"/>
                </a:solidFill>
                <a:latin typeface="Times New Roman" panose="02020603050405020304" pitchFamily="18" charset="0"/>
              </a:rPr>
              <a:t>80 </a:t>
            </a:r>
            <a:r>
              <a:rPr lang="en-US" sz="2400" b="1" u="sng" baseline="30000">
                <a:solidFill>
                  <a:srgbClr val="FF3300"/>
                </a:solidFill>
                <a:latin typeface="Times New Roman" panose="02020603050405020304" pitchFamily="18" charset="0"/>
              </a:rPr>
              <a:t>0</a:t>
            </a:r>
            <a:r>
              <a:rPr lang="en-US" sz="2400" b="1" u="sng">
                <a:solidFill>
                  <a:srgbClr val="FF3300"/>
                </a:solidFill>
                <a:latin typeface="Times New Roman" panose="02020603050405020304" pitchFamily="18" charset="0"/>
              </a:rPr>
              <a:t>C </a:t>
            </a:r>
            <a:r>
              <a:rPr lang="en-US" sz="2400" b="1">
                <a:solidFill>
                  <a:srgbClr val="0000FF"/>
                </a:solidFill>
                <a:latin typeface="Times New Roman" panose="02020603050405020304" pitchFamily="18" charset="0"/>
              </a:rPr>
              <a:t>thì băng phiến bắt đầu nóng chảy. </a:t>
            </a:r>
          </a:p>
          <a:p>
            <a:pPr algn="l" eaLnBrk="1" hangingPunct="1">
              <a:spcBef>
                <a:spcPct val="50000"/>
              </a:spcBef>
            </a:pPr>
            <a:r>
              <a:rPr lang="en-US" sz="2400" b="1">
                <a:solidFill>
                  <a:srgbClr val="0000FF"/>
                </a:solidFill>
                <a:latin typeface="Times New Roman" panose="02020603050405020304" pitchFamily="18" charset="0"/>
              </a:rPr>
              <a:t>- Lúc này băng phiến tồn tại ở thể </a:t>
            </a:r>
            <a:r>
              <a:rPr lang="en-US" sz="2400" b="1" u="sng">
                <a:solidFill>
                  <a:srgbClr val="FF3300"/>
                </a:solidFill>
                <a:latin typeface="Times New Roman" panose="02020603050405020304" pitchFamily="18" charset="0"/>
              </a:rPr>
              <a:t>rắn và lỏng</a:t>
            </a:r>
          </a:p>
        </p:txBody>
      </p:sp>
      <p:sp>
        <p:nvSpPr>
          <p:cNvPr id="13845" name="Text Box 533">
            <a:hlinkClick r:id="rId2" action="ppaction://hlinksldjump"/>
          </p:cNvPr>
          <p:cNvSpPr txBox="1">
            <a:spLocks noChangeArrowheads="1"/>
          </p:cNvSpPr>
          <p:nvPr/>
        </p:nvSpPr>
        <p:spPr bwMode="auto">
          <a:xfrm>
            <a:off x="76200" y="2590800"/>
            <a:ext cx="3581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anose="02020603050405020304" pitchFamily="18" charset="0"/>
              </a:rPr>
              <a:t> </a:t>
            </a:r>
            <a:r>
              <a:rPr lang="en-US" sz="2400" b="1" u="sng">
                <a:solidFill>
                  <a:srgbClr val="FF3300"/>
                </a:solidFill>
                <a:latin typeface="Times New Roman" panose="02020603050405020304" pitchFamily="18" charset="0"/>
              </a:rPr>
              <a:t>C3</a:t>
            </a:r>
            <a:r>
              <a:rPr lang="en-US" sz="2400" b="1">
                <a:solidFill>
                  <a:srgbClr val="0000FF"/>
                </a:solidFill>
                <a:latin typeface="Times New Roman" panose="02020603050405020304" pitchFamily="18" charset="0"/>
              </a:rPr>
              <a:t>: Trong suốt thời gian nóng chảy nhiệt độ của băng phiến có thay đổi không?</a:t>
            </a:r>
          </a:p>
          <a:p>
            <a:pPr algn="l" eaLnBrk="1" hangingPunct="1">
              <a:spcBef>
                <a:spcPct val="50000"/>
              </a:spcBef>
            </a:pPr>
            <a:r>
              <a:rPr lang="en-US" sz="2400" b="1">
                <a:solidFill>
                  <a:srgbClr val="0000FF"/>
                </a:solidFill>
                <a:latin typeface="Times New Roman" panose="02020603050405020304" pitchFamily="18" charset="0"/>
              </a:rPr>
              <a:t>- Đường biểu diễn từ phút thứ 8 đến phút thứ 11 là đoạn thẳng nằm nghiêng hay nằm ngang</a:t>
            </a:r>
          </a:p>
        </p:txBody>
      </p:sp>
      <p:sp>
        <p:nvSpPr>
          <p:cNvPr id="13846" name="Text Box 534"/>
          <p:cNvSpPr txBox="1">
            <a:spLocks noChangeArrowheads="1"/>
          </p:cNvSpPr>
          <p:nvPr/>
        </p:nvSpPr>
        <p:spPr bwMode="auto">
          <a:xfrm>
            <a:off x="76200" y="2895600"/>
            <a:ext cx="3657600" cy="3013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r>
              <a:rPr lang="en-US" sz="2400" b="1">
                <a:latin typeface="Times New Roman" panose="02020603050405020304" pitchFamily="18" charset="0"/>
              </a:rPr>
              <a:t> </a:t>
            </a:r>
            <a:r>
              <a:rPr lang="en-US" sz="2400" b="1" i="1">
                <a:solidFill>
                  <a:srgbClr val="FF0000"/>
                </a:solidFill>
                <a:latin typeface="Times New Roman" panose="02020603050405020304" pitchFamily="18" charset="0"/>
              </a:rPr>
              <a:t>Trả lời C3: </a:t>
            </a:r>
          </a:p>
          <a:p>
            <a:pPr algn="l" eaLnBrk="1" hangingPunct="1"/>
            <a:r>
              <a:rPr lang="en-US" sz="2400" b="1">
                <a:latin typeface="Times New Roman" panose="02020603050405020304" pitchFamily="18" charset="0"/>
              </a:rPr>
              <a:t>Trong suốt thời gian nóng chảy nhiệt độ của băng phiến </a:t>
            </a:r>
            <a:r>
              <a:rPr lang="en-US" sz="2400" b="1" u="sng">
                <a:solidFill>
                  <a:srgbClr val="FF3300"/>
                </a:solidFill>
                <a:latin typeface="Times New Roman" panose="02020603050405020304" pitchFamily="18" charset="0"/>
              </a:rPr>
              <a:t>không thay đổi</a:t>
            </a:r>
            <a:r>
              <a:rPr lang="en-US" sz="2400" b="1">
                <a:solidFill>
                  <a:srgbClr val="FF3300"/>
                </a:solidFill>
                <a:latin typeface="Times New Roman" panose="02020603050405020304" pitchFamily="18" charset="0"/>
              </a:rPr>
              <a:t>.</a:t>
            </a:r>
          </a:p>
          <a:p>
            <a:pPr algn="l" eaLnBrk="1" hangingPunct="1"/>
            <a:endParaRPr lang="en-US" sz="2400" b="1">
              <a:latin typeface="Times New Roman" panose="02020603050405020304" pitchFamily="18" charset="0"/>
            </a:endParaRPr>
          </a:p>
          <a:p>
            <a:pPr algn="l" eaLnBrk="1" hangingPunct="1"/>
            <a:r>
              <a:rPr lang="en-US" sz="2400" b="1">
                <a:latin typeface="Times New Roman" panose="02020603050405020304" pitchFamily="18" charset="0"/>
              </a:rPr>
              <a:t>- Đường biểu diễn từ phút thứ 8 đến phút thứ 11 là đoạn thẳng </a:t>
            </a:r>
            <a:r>
              <a:rPr lang="en-US" sz="2400" b="1" u="sng">
                <a:solidFill>
                  <a:srgbClr val="FF3300"/>
                </a:solidFill>
                <a:latin typeface="Times New Roman" panose="02020603050405020304" pitchFamily="18" charset="0"/>
              </a:rPr>
              <a:t>nằm ngang</a:t>
            </a:r>
            <a:r>
              <a:rPr lang="en-US" sz="2400" b="1" i="1">
                <a:solidFill>
                  <a:srgbClr val="FF3300"/>
                </a:solidFill>
                <a:latin typeface="Times New Roman" panose="02020603050405020304" pitchFamily="18" charset="0"/>
              </a:rPr>
              <a:t>.</a:t>
            </a:r>
          </a:p>
        </p:txBody>
      </p:sp>
      <p:sp>
        <p:nvSpPr>
          <p:cNvPr id="9745" name="Text Box 535"/>
          <p:cNvSpPr txBox="1">
            <a:spLocks noChangeArrowheads="1"/>
          </p:cNvSpPr>
          <p:nvPr/>
        </p:nvSpPr>
        <p:spPr bwMode="auto">
          <a:xfrm rot="-3987078">
            <a:off x="4084638" y="3687762"/>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solidFill>
                  <a:srgbClr val="FF0000"/>
                </a:solidFill>
                <a:latin typeface="Times New Roman" panose="02020603050405020304" pitchFamily="18" charset="0"/>
              </a:rPr>
              <a:t>Rắn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13843"/>
                                        </p:tgtEl>
                                      </p:cBhvr>
                                    </p:animEffect>
                                    <p:set>
                                      <p:cBhvr>
                                        <p:cTn id="7" dur="1" fill="hold">
                                          <p:stCondLst>
                                            <p:cond delay="499"/>
                                          </p:stCondLst>
                                        </p:cTn>
                                        <p:tgtEl>
                                          <p:spTgt spid="13843"/>
                                        </p:tgtEl>
                                        <p:attrNameLst>
                                          <p:attrName>style.visibility</p:attrName>
                                        </p:attrNameLst>
                                      </p:cBhvr>
                                      <p:to>
                                        <p:strVal val="hidden"/>
                                      </p:to>
                                    </p:set>
                                  </p:childTnLst>
                                </p:cTn>
                              </p:par>
                              <p:par>
                                <p:cTn id="8" presetID="12" presetClass="exit" presetSubtype="4" fill="hold" grpId="0" nodeType="withEffect">
                                  <p:stCondLst>
                                    <p:cond delay="0"/>
                                  </p:stCondLst>
                                  <p:childTnLst>
                                    <p:animEffect transition="out" filter="slide(fromBottom)">
                                      <p:cBhvr>
                                        <p:cTn id="9" dur="500"/>
                                        <p:tgtEl>
                                          <p:spTgt spid="13845"/>
                                        </p:tgtEl>
                                      </p:cBhvr>
                                    </p:animEffect>
                                    <p:set>
                                      <p:cBhvr>
                                        <p:cTn id="10" dur="1" fill="hold">
                                          <p:stCondLst>
                                            <p:cond delay="499"/>
                                          </p:stCondLst>
                                        </p:cTn>
                                        <p:tgtEl>
                                          <p:spTgt spid="13845"/>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844"/>
                                        </p:tgtEl>
                                        <p:attrNameLst>
                                          <p:attrName>style.visibility</p:attrName>
                                        </p:attrNameLst>
                                      </p:cBhvr>
                                      <p:to>
                                        <p:strVal val="visible"/>
                                      </p:to>
                                    </p:set>
                                    <p:animEffect transition="in" filter="slide(fromBottom)">
                                      <p:cBhvr>
                                        <p:cTn id="15" dur="500"/>
                                        <p:tgtEl>
                                          <p:spTgt spid="13844"/>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3846"/>
                                        </p:tgtEl>
                                        <p:attrNameLst>
                                          <p:attrName>style.visibility</p:attrName>
                                        </p:attrNameLst>
                                      </p:cBhvr>
                                      <p:to>
                                        <p:strVal val="visible"/>
                                      </p:to>
                                    </p:set>
                                    <p:animEffect transition="in" filter="slide(fromBottom)">
                                      <p:cBhvr>
                                        <p:cTn id="18" dur="500"/>
                                        <p:tgtEl>
                                          <p:spTgt spid="1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3" grpId="0"/>
      <p:bldP spid="13844" grpId="0" animBg="1"/>
      <p:bldP spid="13845" grpId="0"/>
      <p:bldP spid="138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197350" y="65913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a:t>
            </a:r>
          </a:p>
        </p:txBody>
      </p:sp>
      <p:sp>
        <p:nvSpPr>
          <p:cNvPr id="10243" name="Text Box 5"/>
          <p:cNvSpPr txBox="1">
            <a:spLocks noChangeArrowheads="1"/>
          </p:cNvSpPr>
          <p:nvPr/>
        </p:nvSpPr>
        <p:spPr bwMode="auto">
          <a:xfrm>
            <a:off x="4476750" y="660082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2</a:t>
            </a:r>
          </a:p>
        </p:txBody>
      </p:sp>
      <p:sp>
        <p:nvSpPr>
          <p:cNvPr id="10244" name="Text Box 6"/>
          <p:cNvSpPr txBox="1">
            <a:spLocks noChangeArrowheads="1"/>
          </p:cNvSpPr>
          <p:nvPr/>
        </p:nvSpPr>
        <p:spPr bwMode="auto">
          <a:xfrm>
            <a:off x="4772025" y="661035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3</a:t>
            </a:r>
          </a:p>
        </p:txBody>
      </p:sp>
      <p:sp>
        <p:nvSpPr>
          <p:cNvPr id="10245" name="Text Box 7"/>
          <p:cNvSpPr txBox="1">
            <a:spLocks noChangeArrowheads="1"/>
          </p:cNvSpPr>
          <p:nvPr/>
        </p:nvSpPr>
        <p:spPr bwMode="auto">
          <a:xfrm>
            <a:off x="5041900" y="660082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4</a:t>
            </a:r>
          </a:p>
        </p:txBody>
      </p:sp>
      <p:sp>
        <p:nvSpPr>
          <p:cNvPr id="10246" name="Text Box 8"/>
          <p:cNvSpPr txBox="1">
            <a:spLocks noChangeArrowheads="1"/>
          </p:cNvSpPr>
          <p:nvPr/>
        </p:nvSpPr>
        <p:spPr bwMode="auto">
          <a:xfrm>
            <a:off x="5330825" y="660717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5</a:t>
            </a:r>
          </a:p>
        </p:txBody>
      </p:sp>
      <p:sp>
        <p:nvSpPr>
          <p:cNvPr id="10247" name="Text Box 9"/>
          <p:cNvSpPr txBox="1">
            <a:spLocks noChangeArrowheads="1"/>
          </p:cNvSpPr>
          <p:nvPr/>
        </p:nvSpPr>
        <p:spPr bwMode="auto">
          <a:xfrm>
            <a:off x="5548313" y="6607175"/>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a:t>
            </a:r>
          </a:p>
        </p:txBody>
      </p:sp>
      <p:sp>
        <p:nvSpPr>
          <p:cNvPr id="10248" name="Text Box 10"/>
          <p:cNvSpPr txBox="1">
            <a:spLocks noChangeArrowheads="1"/>
          </p:cNvSpPr>
          <p:nvPr/>
        </p:nvSpPr>
        <p:spPr bwMode="auto">
          <a:xfrm>
            <a:off x="5832475" y="661035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a:t>
            </a:r>
          </a:p>
        </p:txBody>
      </p:sp>
      <p:sp>
        <p:nvSpPr>
          <p:cNvPr id="10249" name="Text Box 11"/>
          <p:cNvSpPr txBox="1">
            <a:spLocks noChangeArrowheads="1"/>
          </p:cNvSpPr>
          <p:nvPr/>
        </p:nvSpPr>
        <p:spPr bwMode="auto">
          <a:xfrm>
            <a:off x="6092825" y="66040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a:t>
            </a:r>
          </a:p>
        </p:txBody>
      </p:sp>
      <p:sp>
        <p:nvSpPr>
          <p:cNvPr id="10250" name="Text Box 12"/>
          <p:cNvSpPr txBox="1">
            <a:spLocks noChangeArrowheads="1"/>
          </p:cNvSpPr>
          <p:nvPr/>
        </p:nvSpPr>
        <p:spPr bwMode="auto">
          <a:xfrm>
            <a:off x="6324600" y="6604000"/>
            <a:ext cx="29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9</a:t>
            </a:r>
          </a:p>
        </p:txBody>
      </p:sp>
      <p:sp>
        <p:nvSpPr>
          <p:cNvPr id="10251" name="Text Box 13"/>
          <p:cNvSpPr txBox="1">
            <a:spLocks noChangeArrowheads="1"/>
          </p:cNvSpPr>
          <p:nvPr/>
        </p:nvSpPr>
        <p:spPr bwMode="auto">
          <a:xfrm>
            <a:off x="65532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10</a:t>
            </a:r>
          </a:p>
        </p:txBody>
      </p:sp>
      <p:sp>
        <p:nvSpPr>
          <p:cNvPr id="10252" name="Text Box 14"/>
          <p:cNvSpPr txBox="1">
            <a:spLocks noChangeArrowheads="1"/>
          </p:cNvSpPr>
          <p:nvPr/>
        </p:nvSpPr>
        <p:spPr bwMode="auto">
          <a:xfrm>
            <a:off x="68580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11</a:t>
            </a:r>
          </a:p>
        </p:txBody>
      </p:sp>
      <p:sp>
        <p:nvSpPr>
          <p:cNvPr id="10253" name="Text Box 15"/>
          <p:cNvSpPr txBox="1">
            <a:spLocks noChangeArrowheads="1"/>
          </p:cNvSpPr>
          <p:nvPr/>
        </p:nvSpPr>
        <p:spPr bwMode="auto">
          <a:xfrm>
            <a:off x="7096125"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12</a:t>
            </a:r>
          </a:p>
        </p:txBody>
      </p:sp>
      <p:sp>
        <p:nvSpPr>
          <p:cNvPr id="10254" name="Text Box 16"/>
          <p:cNvSpPr txBox="1">
            <a:spLocks noChangeArrowheads="1"/>
          </p:cNvSpPr>
          <p:nvPr/>
        </p:nvSpPr>
        <p:spPr bwMode="auto">
          <a:xfrm>
            <a:off x="7391400" y="661035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13</a:t>
            </a:r>
          </a:p>
        </p:txBody>
      </p:sp>
      <p:sp>
        <p:nvSpPr>
          <p:cNvPr id="10255" name="Text Box 17"/>
          <p:cNvSpPr txBox="1">
            <a:spLocks noChangeArrowheads="1"/>
          </p:cNvSpPr>
          <p:nvPr/>
        </p:nvSpPr>
        <p:spPr bwMode="auto">
          <a:xfrm>
            <a:off x="7629525"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14</a:t>
            </a:r>
          </a:p>
        </p:txBody>
      </p:sp>
      <p:sp>
        <p:nvSpPr>
          <p:cNvPr id="10256" name="Text Box 18"/>
          <p:cNvSpPr txBox="1">
            <a:spLocks noChangeArrowheads="1"/>
          </p:cNvSpPr>
          <p:nvPr/>
        </p:nvSpPr>
        <p:spPr bwMode="auto">
          <a:xfrm>
            <a:off x="7924800" y="6604000"/>
            <a:ext cx="447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15</a:t>
            </a:r>
          </a:p>
        </p:txBody>
      </p:sp>
      <p:sp>
        <p:nvSpPr>
          <p:cNvPr id="10257" name="Text Box 19"/>
          <p:cNvSpPr txBox="1">
            <a:spLocks noChangeArrowheads="1"/>
          </p:cNvSpPr>
          <p:nvPr/>
        </p:nvSpPr>
        <p:spPr bwMode="auto">
          <a:xfrm>
            <a:off x="3895725" y="6588125"/>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600" b="1">
                <a:solidFill>
                  <a:srgbClr val="FF0000"/>
                </a:solidFill>
                <a:latin typeface="Times New Roman" panose="02020603050405020304" pitchFamily="18" charset="0"/>
              </a:rPr>
              <a:t>0</a:t>
            </a:r>
          </a:p>
        </p:txBody>
      </p:sp>
      <p:sp>
        <p:nvSpPr>
          <p:cNvPr id="10258" name="Text Box 20"/>
          <p:cNvSpPr txBox="1">
            <a:spLocks noChangeArrowheads="1"/>
          </p:cNvSpPr>
          <p:nvPr/>
        </p:nvSpPr>
        <p:spPr bwMode="auto">
          <a:xfrm>
            <a:off x="3673475" y="642937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60</a:t>
            </a:r>
          </a:p>
        </p:txBody>
      </p:sp>
      <p:sp>
        <p:nvSpPr>
          <p:cNvPr id="10259" name="Text Box 21"/>
          <p:cNvSpPr txBox="1">
            <a:spLocks noChangeArrowheads="1"/>
          </p:cNvSpPr>
          <p:nvPr/>
        </p:nvSpPr>
        <p:spPr bwMode="auto">
          <a:xfrm>
            <a:off x="3683000" y="572452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63</a:t>
            </a:r>
          </a:p>
        </p:txBody>
      </p:sp>
      <p:sp>
        <p:nvSpPr>
          <p:cNvPr id="10260" name="Text Box 22"/>
          <p:cNvSpPr txBox="1">
            <a:spLocks noChangeArrowheads="1"/>
          </p:cNvSpPr>
          <p:nvPr/>
        </p:nvSpPr>
        <p:spPr bwMode="auto">
          <a:xfrm>
            <a:off x="3692525" y="493236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66</a:t>
            </a:r>
          </a:p>
        </p:txBody>
      </p:sp>
      <p:sp>
        <p:nvSpPr>
          <p:cNvPr id="10261" name="Text Box 23"/>
          <p:cNvSpPr txBox="1">
            <a:spLocks noChangeArrowheads="1"/>
          </p:cNvSpPr>
          <p:nvPr/>
        </p:nvSpPr>
        <p:spPr bwMode="auto">
          <a:xfrm>
            <a:off x="3692525" y="424656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69</a:t>
            </a:r>
          </a:p>
        </p:txBody>
      </p:sp>
      <p:sp>
        <p:nvSpPr>
          <p:cNvPr id="10262" name="Text Box 24"/>
          <p:cNvSpPr txBox="1">
            <a:spLocks noChangeArrowheads="1"/>
          </p:cNvSpPr>
          <p:nvPr/>
        </p:nvSpPr>
        <p:spPr bwMode="auto">
          <a:xfrm>
            <a:off x="3657600" y="3505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72</a:t>
            </a:r>
          </a:p>
        </p:txBody>
      </p:sp>
      <p:sp>
        <p:nvSpPr>
          <p:cNvPr id="10263" name="Text Box 25"/>
          <p:cNvSpPr txBox="1">
            <a:spLocks noChangeArrowheads="1"/>
          </p:cNvSpPr>
          <p:nvPr/>
        </p:nvSpPr>
        <p:spPr bwMode="auto">
          <a:xfrm>
            <a:off x="3692525" y="2743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75</a:t>
            </a:r>
          </a:p>
        </p:txBody>
      </p:sp>
      <p:sp>
        <p:nvSpPr>
          <p:cNvPr id="10264" name="Text Box 26"/>
          <p:cNvSpPr txBox="1">
            <a:spLocks noChangeArrowheads="1"/>
          </p:cNvSpPr>
          <p:nvPr/>
        </p:nvSpPr>
        <p:spPr bwMode="auto">
          <a:xfrm>
            <a:off x="3692525" y="22860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77</a:t>
            </a:r>
          </a:p>
        </p:txBody>
      </p:sp>
      <p:sp>
        <p:nvSpPr>
          <p:cNvPr id="10265" name="Text Box 27"/>
          <p:cNvSpPr txBox="1">
            <a:spLocks noChangeArrowheads="1"/>
          </p:cNvSpPr>
          <p:nvPr/>
        </p:nvSpPr>
        <p:spPr bwMode="auto">
          <a:xfrm>
            <a:off x="3692525" y="18288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79</a:t>
            </a:r>
          </a:p>
        </p:txBody>
      </p:sp>
      <p:sp>
        <p:nvSpPr>
          <p:cNvPr id="10266" name="Text Box 28"/>
          <p:cNvSpPr txBox="1">
            <a:spLocks noChangeArrowheads="1"/>
          </p:cNvSpPr>
          <p:nvPr/>
        </p:nvSpPr>
        <p:spPr bwMode="auto">
          <a:xfrm>
            <a:off x="3671888" y="153035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solidFill>
                  <a:srgbClr val="FF0000"/>
                </a:solidFill>
                <a:latin typeface="Times New Roman" panose="02020603050405020304" pitchFamily="18" charset="0"/>
              </a:rPr>
              <a:t>80</a:t>
            </a:r>
          </a:p>
        </p:txBody>
      </p:sp>
      <p:sp>
        <p:nvSpPr>
          <p:cNvPr id="10267" name="Text Box 29"/>
          <p:cNvSpPr txBox="1">
            <a:spLocks noChangeArrowheads="1"/>
          </p:cNvSpPr>
          <p:nvPr/>
        </p:nvSpPr>
        <p:spPr bwMode="auto">
          <a:xfrm>
            <a:off x="3667125" y="130175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81</a:t>
            </a:r>
          </a:p>
        </p:txBody>
      </p:sp>
      <p:sp>
        <p:nvSpPr>
          <p:cNvPr id="10268" name="Text Box 30"/>
          <p:cNvSpPr txBox="1">
            <a:spLocks noChangeArrowheads="1"/>
          </p:cNvSpPr>
          <p:nvPr/>
        </p:nvSpPr>
        <p:spPr bwMode="auto">
          <a:xfrm>
            <a:off x="3657600" y="1052513"/>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82</a:t>
            </a:r>
          </a:p>
        </p:txBody>
      </p:sp>
      <p:sp>
        <p:nvSpPr>
          <p:cNvPr id="10269" name="Text Box 31"/>
          <p:cNvSpPr txBox="1">
            <a:spLocks noChangeArrowheads="1"/>
          </p:cNvSpPr>
          <p:nvPr/>
        </p:nvSpPr>
        <p:spPr bwMode="auto">
          <a:xfrm>
            <a:off x="3657600" y="574675"/>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84</a:t>
            </a:r>
          </a:p>
        </p:txBody>
      </p:sp>
      <p:sp>
        <p:nvSpPr>
          <p:cNvPr id="10270" name="Line 32"/>
          <p:cNvSpPr>
            <a:spLocks noChangeShapeType="1"/>
          </p:cNvSpPr>
          <p:nvPr/>
        </p:nvSpPr>
        <p:spPr bwMode="auto">
          <a:xfrm flipV="1">
            <a:off x="4038600" y="6629400"/>
            <a:ext cx="4953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71" name="Line 33"/>
          <p:cNvSpPr>
            <a:spLocks noChangeShapeType="1"/>
          </p:cNvSpPr>
          <p:nvPr/>
        </p:nvSpPr>
        <p:spPr bwMode="auto">
          <a:xfrm flipH="1" flipV="1">
            <a:off x="4038600" y="0"/>
            <a:ext cx="12700" cy="6629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72" name="Line 34"/>
          <p:cNvSpPr>
            <a:spLocks noChangeShapeType="1"/>
          </p:cNvSpPr>
          <p:nvPr/>
        </p:nvSpPr>
        <p:spPr bwMode="auto">
          <a:xfrm>
            <a:off x="4343400" y="5867400"/>
            <a:ext cx="0" cy="685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3" name="Line 35"/>
          <p:cNvSpPr>
            <a:spLocks noChangeShapeType="1"/>
          </p:cNvSpPr>
          <p:nvPr/>
        </p:nvSpPr>
        <p:spPr bwMode="auto">
          <a:xfrm>
            <a:off x="4051300" y="5867400"/>
            <a:ext cx="3048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4" name="Line 36"/>
          <p:cNvSpPr>
            <a:spLocks noChangeShapeType="1"/>
          </p:cNvSpPr>
          <p:nvPr/>
        </p:nvSpPr>
        <p:spPr bwMode="auto">
          <a:xfrm>
            <a:off x="4608513" y="5105400"/>
            <a:ext cx="0" cy="16002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Line 37"/>
          <p:cNvSpPr>
            <a:spLocks noChangeShapeType="1"/>
          </p:cNvSpPr>
          <p:nvPr/>
        </p:nvSpPr>
        <p:spPr bwMode="auto">
          <a:xfrm>
            <a:off x="4024313" y="5138738"/>
            <a:ext cx="5905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6" name="Line 38"/>
          <p:cNvSpPr>
            <a:spLocks noChangeShapeType="1"/>
          </p:cNvSpPr>
          <p:nvPr/>
        </p:nvSpPr>
        <p:spPr bwMode="auto">
          <a:xfrm>
            <a:off x="4894263" y="4343400"/>
            <a:ext cx="0" cy="22669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7" name="Line 39"/>
          <p:cNvSpPr>
            <a:spLocks noChangeShapeType="1"/>
          </p:cNvSpPr>
          <p:nvPr/>
        </p:nvSpPr>
        <p:spPr bwMode="auto">
          <a:xfrm>
            <a:off x="4044950" y="4403725"/>
            <a:ext cx="8890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8" name="Line 40"/>
          <p:cNvSpPr>
            <a:spLocks noChangeShapeType="1"/>
          </p:cNvSpPr>
          <p:nvPr/>
        </p:nvSpPr>
        <p:spPr bwMode="auto">
          <a:xfrm>
            <a:off x="5146675" y="3594100"/>
            <a:ext cx="0" cy="3048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9" name="Line 41"/>
          <p:cNvSpPr>
            <a:spLocks noChangeShapeType="1"/>
          </p:cNvSpPr>
          <p:nvPr/>
        </p:nvSpPr>
        <p:spPr bwMode="auto">
          <a:xfrm>
            <a:off x="4095750" y="3675063"/>
            <a:ext cx="10858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0" name="Line 42"/>
          <p:cNvSpPr>
            <a:spLocks noChangeShapeType="1"/>
          </p:cNvSpPr>
          <p:nvPr/>
        </p:nvSpPr>
        <p:spPr bwMode="auto">
          <a:xfrm>
            <a:off x="5411788" y="2914650"/>
            <a:ext cx="0" cy="37909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1" name="Line 43"/>
          <p:cNvSpPr>
            <a:spLocks noChangeShapeType="1"/>
          </p:cNvSpPr>
          <p:nvPr/>
        </p:nvSpPr>
        <p:spPr bwMode="auto">
          <a:xfrm>
            <a:off x="4032250" y="2954338"/>
            <a:ext cx="14541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2" name="Line 44"/>
          <p:cNvSpPr>
            <a:spLocks noChangeShapeType="1"/>
          </p:cNvSpPr>
          <p:nvPr/>
        </p:nvSpPr>
        <p:spPr bwMode="auto">
          <a:xfrm>
            <a:off x="5694363" y="2514600"/>
            <a:ext cx="0" cy="4114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3" name="Line 45"/>
          <p:cNvSpPr>
            <a:spLocks noChangeShapeType="1"/>
          </p:cNvSpPr>
          <p:nvPr/>
        </p:nvSpPr>
        <p:spPr bwMode="auto">
          <a:xfrm>
            <a:off x="4095750" y="2465388"/>
            <a:ext cx="168275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4" name="Line 46"/>
          <p:cNvSpPr>
            <a:spLocks noChangeShapeType="1"/>
          </p:cNvSpPr>
          <p:nvPr/>
        </p:nvSpPr>
        <p:spPr bwMode="auto">
          <a:xfrm>
            <a:off x="6227763" y="1711325"/>
            <a:ext cx="0" cy="4953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5" name="Line 47"/>
          <p:cNvSpPr>
            <a:spLocks noChangeShapeType="1"/>
          </p:cNvSpPr>
          <p:nvPr/>
        </p:nvSpPr>
        <p:spPr bwMode="auto">
          <a:xfrm>
            <a:off x="4114800" y="1978025"/>
            <a:ext cx="1828800" cy="23813"/>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6" name="Line 48"/>
          <p:cNvSpPr>
            <a:spLocks noChangeShapeType="1"/>
          </p:cNvSpPr>
          <p:nvPr/>
        </p:nvSpPr>
        <p:spPr bwMode="auto">
          <a:xfrm>
            <a:off x="6489700" y="1662113"/>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7" name="Line 49"/>
          <p:cNvSpPr>
            <a:spLocks noChangeShapeType="1"/>
          </p:cNvSpPr>
          <p:nvPr/>
        </p:nvSpPr>
        <p:spPr bwMode="auto">
          <a:xfrm>
            <a:off x="4049713" y="1709738"/>
            <a:ext cx="2960687" cy="42862"/>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Line 50"/>
          <p:cNvSpPr>
            <a:spLocks noChangeShapeType="1"/>
          </p:cNvSpPr>
          <p:nvPr/>
        </p:nvSpPr>
        <p:spPr bwMode="auto">
          <a:xfrm>
            <a:off x="6746875" y="1703388"/>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9" name="Line 51"/>
          <p:cNvSpPr>
            <a:spLocks noChangeShapeType="1"/>
          </p:cNvSpPr>
          <p:nvPr/>
        </p:nvSpPr>
        <p:spPr bwMode="auto">
          <a:xfrm>
            <a:off x="7010400" y="1758950"/>
            <a:ext cx="0" cy="50228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0" name="Line 52"/>
          <p:cNvSpPr>
            <a:spLocks noChangeShapeType="1"/>
          </p:cNvSpPr>
          <p:nvPr/>
        </p:nvSpPr>
        <p:spPr bwMode="auto">
          <a:xfrm>
            <a:off x="7304088" y="1682750"/>
            <a:ext cx="11112" cy="4953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1" name="Line 53"/>
          <p:cNvSpPr>
            <a:spLocks noChangeShapeType="1"/>
          </p:cNvSpPr>
          <p:nvPr/>
        </p:nvSpPr>
        <p:spPr bwMode="auto">
          <a:xfrm>
            <a:off x="4038600" y="1495425"/>
            <a:ext cx="34290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2" name="Line 54"/>
          <p:cNvSpPr>
            <a:spLocks noChangeShapeType="1"/>
          </p:cNvSpPr>
          <p:nvPr/>
        </p:nvSpPr>
        <p:spPr bwMode="auto">
          <a:xfrm flipV="1">
            <a:off x="4037013" y="1260475"/>
            <a:ext cx="3506787" cy="1588"/>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3" name="Line 55"/>
          <p:cNvSpPr>
            <a:spLocks noChangeShapeType="1"/>
          </p:cNvSpPr>
          <p:nvPr/>
        </p:nvSpPr>
        <p:spPr bwMode="auto">
          <a:xfrm flipH="1">
            <a:off x="7804150" y="762000"/>
            <a:ext cx="44450" cy="58737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4" name="Line 56"/>
          <p:cNvSpPr>
            <a:spLocks noChangeShapeType="1"/>
          </p:cNvSpPr>
          <p:nvPr/>
        </p:nvSpPr>
        <p:spPr bwMode="auto">
          <a:xfrm flipH="1">
            <a:off x="8077200" y="228600"/>
            <a:ext cx="0" cy="640715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5" name="Line 57"/>
          <p:cNvSpPr>
            <a:spLocks noChangeShapeType="1"/>
          </p:cNvSpPr>
          <p:nvPr/>
        </p:nvSpPr>
        <p:spPr bwMode="auto">
          <a:xfrm>
            <a:off x="4038600" y="733425"/>
            <a:ext cx="4000500" cy="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6" name="Line 58"/>
          <p:cNvSpPr>
            <a:spLocks noChangeShapeType="1"/>
          </p:cNvSpPr>
          <p:nvPr/>
        </p:nvSpPr>
        <p:spPr bwMode="auto">
          <a:xfrm flipH="1">
            <a:off x="7543800" y="1295400"/>
            <a:ext cx="0" cy="52578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7" name="Text Box 59"/>
          <p:cNvSpPr txBox="1">
            <a:spLocks noChangeArrowheads="1"/>
          </p:cNvSpPr>
          <p:nvPr/>
        </p:nvSpPr>
        <p:spPr bwMode="auto">
          <a:xfrm>
            <a:off x="5715000" y="1371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b="1">
                <a:solidFill>
                  <a:srgbClr val="FF0000"/>
                </a:solidFill>
                <a:latin typeface="Times New Roman" panose="02020603050405020304" pitchFamily="18" charset="0"/>
              </a:rPr>
              <a:t>Rắn và lỏng</a:t>
            </a:r>
          </a:p>
        </p:txBody>
      </p:sp>
      <p:sp>
        <p:nvSpPr>
          <p:cNvPr id="10298" name="Text Box 60"/>
          <p:cNvSpPr txBox="1">
            <a:spLocks noChangeArrowheads="1"/>
          </p:cNvSpPr>
          <p:nvPr/>
        </p:nvSpPr>
        <p:spPr bwMode="auto">
          <a:xfrm>
            <a:off x="8001000" y="598805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b="1">
                <a:latin typeface="Times New Roman" panose="02020603050405020304" pitchFamily="18" charset="0"/>
              </a:rPr>
              <a:t>Thời gian        (phút) </a:t>
            </a:r>
          </a:p>
        </p:txBody>
      </p:sp>
      <p:sp>
        <p:nvSpPr>
          <p:cNvPr id="10299" name="Text Box 61"/>
          <p:cNvSpPr txBox="1">
            <a:spLocks noChangeArrowheads="1"/>
          </p:cNvSpPr>
          <p:nvPr/>
        </p:nvSpPr>
        <p:spPr bwMode="auto">
          <a:xfrm>
            <a:off x="4170363" y="-36513"/>
            <a:ext cx="1752600" cy="3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latin typeface="Times New Roman" panose="02020603050405020304" pitchFamily="18" charset="0"/>
              </a:rPr>
              <a:t>Nhiệt độ (</a:t>
            </a:r>
            <a:r>
              <a:rPr lang="en-US" sz="2000" b="1" baseline="30000">
                <a:latin typeface="Times New Roman" panose="02020603050405020304" pitchFamily="18" charset="0"/>
              </a:rPr>
              <a:t>0</a:t>
            </a:r>
            <a:r>
              <a:rPr lang="en-US" sz="2000" b="1">
                <a:latin typeface="Times New Roman" panose="02020603050405020304" pitchFamily="18" charset="0"/>
              </a:rPr>
              <a:t>C)</a:t>
            </a:r>
          </a:p>
        </p:txBody>
      </p:sp>
      <p:graphicFrame>
        <p:nvGraphicFramePr>
          <p:cNvPr id="14398" name="Group 62"/>
          <p:cNvGraphicFramePr>
            <a:graphicFrameLocks noGrp="1"/>
          </p:cNvGraphicFramePr>
          <p:nvPr/>
        </p:nvGraphicFramePr>
        <p:xfrm>
          <a:off x="4079875" y="242888"/>
          <a:ext cx="4017963" cy="6378575"/>
        </p:xfrm>
        <a:graphic>
          <a:graphicData uri="http://schemas.openxmlformats.org/drawingml/2006/table">
            <a:tbl>
              <a:tblPr/>
              <a:tblGrid>
                <a:gridCol w="268288"/>
                <a:gridCol w="244475"/>
                <a:gridCol w="290512"/>
                <a:gridCol w="268288"/>
                <a:gridCol w="249237"/>
                <a:gridCol w="271463"/>
                <a:gridCol w="282575"/>
                <a:gridCol w="268287"/>
                <a:gridCol w="266700"/>
                <a:gridCol w="268288"/>
                <a:gridCol w="268287"/>
                <a:gridCol w="268288"/>
                <a:gridCol w="271462"/>
                <a:gridCol w="263525"/>
                <a:gridCol w="268288"/>
              </a:tblGrid>
              <a:tr h="117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7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34" name="Text Box 496"/>
          <p:cNvSpPr txBox="1">
            <a:spLocks noChangeArrowheads="1"/>
          </p:cNvSpPr>
          <p:nvPr/>
        </p:nvSpPr>
        <p:spPr bwMode="auto">
          <a:xfrm>
            <a:off x="3657600" y="76200"/>
            <a:ext cx="371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1400" b="1">
                <a:latin typeface="Times New Roman" panose="02020603050405020304" pitchFamily="18" charset="0"/>
              </a:rPr>
              <a:t>86</a:t>
            </a:r>
          </a:p>
        </p:txBody>
      </p:sp>
      <p:sp>
        <p:nvSpPr>
          <p:cNvPr id="10735" name="Oval 497"/>
          <p:cNvSpPr>
            <a:spLocks noChangeArrowheads="1"/>
          </p:cNvSpPr>
          <p:nvPr/>
        </p:nvSpPr>
        <p:spPr bwMode="auto">
          <a:xfrm>
            <a:off x="7994650" y="1730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36" name="Oval 498"/>
          <p:cNvSpPr>
            <a:spLocks noChangeArrowheads="1"/>
          </p:cNvSpPr>
          <p:nvPr/>
        </p:nvSpPr>
        <p:spPr bwMode="auto">
          <a:xfrm>
            <a:off x="7751763" y="65087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37" name="Oval 499"/>
          <p:cNvSpPr>
            <a:spLocks noChangeArrowheads="1"/>
          </p:cNvSpPr>
          <p:nvPr/>
        </p:nvSpPr>
        <p:spPr bwMode="auto">
          <a:xfrm>
            <a:off x="7467600" y="117792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38" name="Oval 500"/>
          <p:cNvSpPr>
            <a:spLocks noChangeArrowheads="1"/>
          </p:cNvSpPr>
          <p:nvPr/>
        </p:nvSpPr>
        <p:spPr bwMode="auto">
          <a:xfrm>
            <a:off x="7218363" y="13922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39" name="Oval 501"/>
          <p:cNvSpPr>
            <a:spLocks noChangeArrowheads="1"/>
          </p:cNvSpPr>
          <p:nvPr/>
        </p:nvSpPr>
        <p:spPr bwMode="auto">
          <a:xfrm>
            <a:off x="6927850"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0" name="Oval 502"/>
          <p:cNvSpPr>
            <a:spLocks noChangeArrowheads="1"/>
          </p:cNvSpPr>
          <p:nvPr/>
        </p:nvSpPr>
        <p:spPr bwMode="auto">
          <a:xfrm>
            <a:off x="6684963"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1" name="Oval 503"/>
          <p:cNvSpPr>
            <a:spLocks noChangeArrowheads="1"/>
          </p:cNvSpPr>
          <p:nvPr/>
        </p:nvSpPr>
        <p:spPr bwMode="auto">
          <a:xfrm>
            <a:off x="6400800"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2" name="Oval 504"/>
          <p:cNvSpPr>
            <a:spLocks noChangeArrowheads="1"/>
          </p:cNvSpPr>
          <p:nvPr/>
        </p:nvSpPr>
        <p:spPr bwMode="auto">
          <a:xfrm>
            <a:off x="6157913" y="1676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3" name="Oval 505"/>
          <p:cNvSpPr>
            <a:spLocks noChangeArrowheads="1"/>
          </p:cNvSpPr>
          <p:nvPr/>
        </p:nvSpPr>
        <p:spPr bwMode="auto">
          <a:xfrm>
            <a:off x="5334000" y="2874963"/>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4" name="Oval 506"/>
          <p:cNvSpPr>
            <a:spLocks noChangeArrowheads="1"/>
          </p:cNvSpPr>
          <p:nvPr/>
        </p:nvSpPr>
        <p:spPr bwMode="auto">
          <a:xfrm>
            <a:off x="5111750" y="35814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5" name="Oval 507"/>
          <p:cNvSpPr>
            <a:spLocks noChangeArrowheads="1"/>
          </p:cNvSpPr>
          <p:nvPr/>
        </p:nvSpPr>
        <p:spPr bwMode="auto">
          <a:xfrm>
            <a:off x="4800600" y="4322763"/>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6" name="Oval 508"/>
          <p:cNvSpPr>
            <a:spLocks noChangeArrowheads="1"/>
          </p:cNvSpPr>
          <p:nvPr/>
        </p:nvSpPr>
        <p:spPr bwMode="auto">
          <a:xfrm>
            <a:off x="4516438" y="50498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7" name="Oval 509"/>
          <p:cNvSpPr>
            <a:spLocks noChangeArrowheads="1"/>
          </p:cNvSpPr>
          <p:nvPr/>
        </p:nvSpPr>
        <p:spPr bwMode="auto">
          <a:xfrm>
            <a:off x="4267200" y="5791200"/>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8" name="Oval 510"/>
          <p:cNvSpPr>
            <a:spLocks noChangeArrowheads="1"/>
          </p:cNvSpPr>
          <p:nvPr/>
        </p:nvSpPr>
        <p:spPr bwMode="auto">
          <a:xfrm>
            <a:off x="3997325" y="64976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49" name="Oval 511"/>
          <p:cNvSpPr>
            <a:spLocks noChangeArrowheads="1"/>
          </p:cNvSpPr>
          <p:nvPr/>
        </p:nvSpPr>
        <p:spPr bwMode="auto">
          <a:xfrm>
            <a:off x="5583238" y="2403475"/>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50" name="Line 512"/>
          <p:cNvSpPr>
            <a:spLocks noChangeShapeType="1"/>
          </p:cNvSpPr>
          <p:nvPr/>
        </p:nvSpPr>
        <p:spPr bwMode="auto">
          <a:xfrm flipH="1">
            <a:off x="4114800" y="5867400"/>
            <a:ext cx="228600" cy="685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1" name="Line 513"/>
          <p:cNvSpPr>
            <a:spLocks noChangeShapeType="1"/>
          </p:cNvSpPr>
          <p:nvPr/>
        </p:nvSpPr>
        <p:spPr bwMode="auto">
          <a:xfrm flipH="1">
            <a:off x="4343400" y="5105400"/>
            <a:ext cx="269875" cy="762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2" name="Line 514"/>
          <p:cNvSpPr>
            <a:spLocks noChangeShapeType="1"/>
          </p:cNvSpPr>
          <p:nvPr/>
        </p:nvSpPr>
        <p:spPr bwMode="auto">
          <a:xfrm flipH="1">
            <a:off x="4592638" y="4343400"/>
            <a:ext cx="304800" cy="838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3" name="Line 515"/>
          <p:cNvSpPr>
            <a:spLocks noChangeShapeType="1"/>
          </p:cNvSpPr>
          <p:nvPr/>
        </p:nvSpPr>
        <p:spPr bwMode="auto">
          <a:xfrm flipH="1">
            <a:off x="4897438" y="3657600"/>
            <a:ext cx="304800" cy="7207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4" name="Line 516"/>
          <p:cNvSpPr>
            <a:spLocks noChangeShapeType="1"/>
          </p:cNvSpPr>
          <p:nvPr/>
        </p:nvSpPr>
        <p:spPr bwMode="auto">
          <a:xfrm flipH="1">
            <a:off x="5202238" y="2971800"/>
            <a:ext cx="228600" cy="685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5" name="Line 517"/>
          <p:cNvSpPr>
            <a:spLocks noChangeShapeType="1"/>
          </p:cNvSpPr>
          <p:nvPr/>
        </p:nvSpPr>
        <p:spPr bwMode="auto">
          <a:xfrm flipV="1">
            <a:off x="5430838" y="2514600"/>
            <a:ext cx="228600" cy="457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6" name="Line 518"/>
          <p:cNvSpPr>
            <a:spLocks noChangeShapeType="1"/>
          </p:cNvSpPr>
          <p:nvPr/>
        </p:nvSpPr>
        <p:spPr bwMode="auto">
          <a:xfrm flipV="1">
            <a:off x="5659438" y="1981200"/>
            <a:ext cx="284162"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7" name="Line 519"/>
          <p:cNvSpPr>
            <a:spLocks noChangeShapeType="1"/>
          </p:cNvSpPr>
          <p:nvPr/>
        </p:nvSpPr>
        <p:spPr bwMode="auto">
          <a:xfrm flipV="1">
            <a:off x="5943600" y="1752600"/>
            <a:ext cx="228600" cy="2286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8" name="Line 520"/>
          <p:cNvSpPr>
            <a:spLocks noChangeShapeType="1"/>
          </p:cNvSpPr>
          <p:nvPr/>
        </p:nvSpPr>
        <p:spPr bwMode="auto">
          <a:xfrm>
            <a:off x="6172200" y="1752600"/>
            <a:ext cx="81756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59" name="Line 521"/>
          <p:cNvSpPr>
            <a:spLocks noChangeShapeType="1"/>
          </p:cNvSpPr>
          <p:nvPr/>
        </p:nvSpPr>
        <p:spPr bwMode="auto">
          <a:xfrm flipV="1">
            <a:off x="7010400" y="1447800"/>
            <a:ext cx="304800" cy="3048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0" name="Line 522"/>
          <p:cNvSpPr>
            <a:spLocks noChangeShapeType="1"/>
          </p:cNvSpPr>
          <p:nvPr/>
        </p:nvSpPr>
        <p:spPr bwMode="auto">
          <a:xfrm flipV="1">
            <a:off x="7315200" y="1295400"/>
            <a:ext cx="228600" cy="1524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1" name="Line 523"/>
          <p:cNvSpPr>
            <a:spLocks noChangeShapeType="1"/>
          </p:cNvSpPr>
          <p:nvPr/>
        </p:nvSpPr>
        <p:spPr bwMode="auto">
          <a:xfrm flipV="1">
            <a:off x="7543800" y="685800"/>
            <a:ext cx="288925" cy="609600"/>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2" name="Line 524"/>
          <p:cNvSpPr>
            <a:spLocks noChangeShapeType="1"/>
          </p:cNvSpPr>
          <p:nvPr/>
        </p:nvSpPr>
        <p:spPr bwMode="auto">
          <a:xfrm flipV="1">
            <a:off x="7793038" y="207963"/>
            <a:ext cx="304800" cy="554037"/>
          </a:xfrm>
          <a:prstGeom prst="line">
            <a:avLst/>
          </a:prstGeom>
          <a:noFill/>
          <a:ln w="5715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63" name="Oval 525"/>
          <p:cNvSpPr>
            <a:spLocks noChangeArrowheads="1"/>
          </p:cNvSpPr>
          <p:nvPr/>
        </p:nvSpPr>
        <p:spPr bwMode="auto">
          <a:xfrm>
            <a:off x="5867400" y="1925638"/>
            <a:ext cx="152400" cy="152400"/>
          </a:xfrm>
          <a:prstGeom prst="ellipse">
            <a:avLst/>
          </a:prstGeom>
          <a:solidFill>
            <a:srgbClr val="0000FF"/>
          </a:solidFill>
          <a:ln w="9525">
            <a:solidFill>
              <a:srgbClr val="0000FF"/>
            </a:solidFill>
            <a:round/>
            <a:headEnd/>
            <a:tailEnd/>
          </a:ln>
        </p:spPr>
        <p:txBody>
          <a:bodyPr wrap="none" anchor="ct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eaLnBrk="1" hangingPunct="1"/>
            <a:endParaRPr lang="vi-VN"/>
          </a:p>
        </p:txBody>
      </p:sp>
      <p:sp>
        <p:nvSpPr>
          <p:cNvPr id="10764" name="Line 526"/>
          <p:cNvSpPr>
            <a:spLocks noChangeShapeType="1"/>
          </p:cNvSpPr>
          <p:nvPr/>
        </p:nvSpPr>
        <p:spPr bwMode="auto">
          <a:xfrm>
            <a:off x="5943600" y="1981200"/>
            <a:ext cx="0" cy="4572000"/>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765" name="Text Box 531">
            <a:hlinkClick r:id="rId2" action="ppaction://hlinksldjump"/>
          </p:cNvPr>
          <p:cNvSpPr txBox="1">
            <a:spLocks noChangeArrowheads="1"/>
          </p:cNvSpPr>
          <p:nvPr/>
        </p:nvSpPr>
        <p:spPr bwMode="auto">
          <a:xfrm>
            <a:off x="76200" y="339725"/>
            <a:ext cx="33528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400" b="1">
                <a:latin typeface="Times New Roman" panose="02020603050405020304" pitchFamily="18" charset="0"/>
              </a:rPr>
              <a:t> </a:t>
            </a:r>
            <a:r>
              <a:rPr lang="en-US" sz="2400" b="1" u="sng">
                <a:solidFill>
                  <a:srgbClr val="FF0000"/>
                </a:solidFill>
                <a:latin typeface="Times New Roman" panose="02020603050405020304" pitchFamily="18" charset="0"/>
                <a:cs typeface="Times New Roman" panose="02020603050405020304" pitchFamily="18" charset="0"/>
              </a:rPr>
              <a:t>C4</a:t>
            </a:r>
            <a:r>
              <a:rPr lang="en-US" sz="2400" b="1">
                <a:solidFill>
                  <a:srgbClr val="0000FF"/>
                </a:solidFill>
                <a:latin typeface="Times New Roman" panose="02020603050405020304" pitchFamily="18" charset="0"/>
              </a:rPr>
              <a:t>: Khi băng phiến đã nóng chảy hết  thì nhiệt độ  của băng phiến thay đổi như thế nào?</a:t>
            </a:r>
          </a:p>
          <a:p>
            <a:pPr algn="l" eaLnBrk="1" hangingPunct="1">
              <a:spcBef>
                <a:spcPct val="50000"/>
              </a:spcBef>
            </a:pPr>
            <a:r>
              <a:rPr lang="en-US" sz="2400" b="1">
                <a:solidFill>
                  <a:srgbClr val="0000FF"/>
                </a:solidFill>
                <a:latin typeface="Times New Roman" panose="02020603050405020304" pitchFamily="18" charset="0"/>
              </a:rPr>
              <a:t>- Đường biểu diễn từ phút thứ 11 đến phút thứ 15 là đoạn thẳng nằm ngang hay nằm nghiêng?</a:t>
            </a:r>
          </a:p>
        </p:txBody>
      </p:sp>
      <p:sp>
        <p:nvSpPr>
          <p:cNvPr id="14868" name="Text Box 532"/>
          <p:cNvSpPr txBox="1">
            <a:spLocks noChangeArrowheads="1"/>
          </p:cNvSpPr>
          <p:nvPr/>
        </p:nvSpPr>
        <p:spPr bwMode="auto">
          <a:xfrm>
            <a:off x="76200" y="3810000"/>
            <a:ext cx="3505200" cy="30130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r>
              <a:rPr lang="en-US" sz="2400" b="1">
                <a:latin typeface="Times New Roman" panose="02020603050405020304" pitchFamily="18" charset="0"/>
              </a:rPr>
              <a:t> </a:t>
            </a:r>
            <a:r>
              <a:rPr lang="en-US" sz="2400" b="1" i="1">
                <a:solidFill>
                  <a:srgbClr val="FF0000"/>
                </a:solidFill>
                <a:latin typeface="Times New Roman" panose="02020603050405020304" pitchFamily="18" charset="0"/>
              </a:rPr>
              <a:t>Trả lời C4:</a:t>
            </a:r>
            <a:r>
              <a:rPr lang="en-US" sz="2400" b="1" i="1">
                <a:solidFill>
                  <a:srgbClr val="0000FF"/>
                </a:solidFill>
                <a:latin typeface="Times New Roman" panose="02020603050405020304" pitchFamily="18" charset="0"/>
              </a:rPr>
              <a:t> </a:t>
            </a:r>
            <a:r>
              <a:rPr lang="en-US" sz="2400" b="1">
                <a:solidFill>
                  <a:srgbClr val="0000FF"/>
                </a:solidFill>
                <a:latin typeface="Times New Roman" panose="02020603050405020304" pitchFamily="18" charset="0"/>
              </a:rPr>
              <a:t>Khi băng phiến đã nóng chảy hết  thì nhiệt độ  của băng phiến </a:t>
            </a:r>
            <a:r>
              <a:rPr lang="en-US" sz="2400" b="1" u="sng">
                <a:solidFill>
                  <a:srgbClr val="FF0000"/>
                </a:solidFill>
                <a:latin typeface="Times New Roman" panose="02020603050405020304" pitchFamily="18" charset="0"/>
                <a:cs typeface="Times New Roman" panose="02020603050405020304" pitchFamily="18" charset="0"/>
              </a:rPr>
              <a:t>tiếp tục tăng</a:t>
            </a:r>
            <a:r>
              <a:rPr lang="en-US" sz="2400" b="1">
                <a:solidFill>
                  <a:srgbClr val="0000FF"/>
                </a:solidFill>
                <a:latin typeface="Times New Roman" panose="02020603050405020304" pitchFamily="18" charset="0"/>
              </a:rPr>
              <a:t>.</a:t>
            </a:r>
          </a:p>
          <a:p>
            <a:pPr algn="l" eaLnBrk="1" hangingPunct="1"/>
            <a:r>
              <a:rPr lang="en-US" sz="2400" b="1">
                <a:solidFill>
                  <a:srgbClr val="0000FF"/>
                </a:solidFill>
                <a:latin typeface="Times New Roman" panose="02020603050405020304" pitchFamily="18" charset="0"/>
              </a:rPr>
              <a:t>- Đường biểu diễn từ phút thứ 11 đến phút thứ 15 là đoạn thẳng </a:t>
            </a:r>
            <a:r>
              <a:rPr lang="en-US" sz="2400" b="1" u="sng">
                <a:solidFill>
                  <a:srgbClr val="FF0000"/>
                </a:solidFill>
                <a:latin typeface="Times New Roman" panose="02020603050405020304" pitchFamily="18" charset="0"/>
                <a:cs typeface="Times New Roman" panose="02020603050405020304" pitchFamily="18" charset="0"/>
              </a:rPr>
              <a:t>nằm nghiêng.</a:t>
            </a:r>
          </a:p>
        </p:txBody>
      </p:sp>
      <p:sp>
        <p:nvSpPr>
          <p:cNvPr id="10767" name="Text Box 535"/>
          <p:cNvSpPr txBox="1">
            <a:spLocks noChangeArrowheads="1"/>
          </p:cNvSpPr>
          <p:nvPr/>
        </p:nvSpPr>
        <p:spPr bwMode="auto">
          <a:xfrm rot="-3987078">
            <a:off x="4084638" y="3687762"/>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solidFill>
                  <a:srgbClr val="FF0000"/>
                </a:solidFill>
                <a:latin typeface="Times New Roman" panose="02020603050405020304" pitchFamily="18" charset="0"/>
              </a:rPr>
              <a:t>Rắn</a:t>
            </a:r>
          </a:p>
        </p:txBody>
      </p:sp>
      <p:sp>
        <p:nvSpPr>
          <p:cNvPr id="10768" name="Text Box 536"/>
          <p:cNvSpPr txBox="1">
            <a:spLocks noChangeArrowheads="1"/>
          </p:cNvSpPr>
          <p:nvPr/>
        </p:nvSpPr>
        <p:spPr bwMode="auto">
          <a:xfrm rot="-3571399">
            <a:off x="6903244" y="564356"/>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algn="ctr" eaLnBrk="0" fontAlgn="base" hangingPunct="0">
              <a:spcBef>
                <a:spcPct val="0"/>
              </a:spcBef>
              <a:spcAft>
                <a:spcPct val="0"/>
              </a:spcAft>
              <a:defRPr>
                <a:solidFill>
                  <a:schemeClr val="tx1"/>
                </a:solidFill>
                <a:latin typeface="VNI-Times" pitchFamily="2" charset="0"/>
              </a:defRPr>
            </a:lvl6pPr>
            <a:lvl7pPr marL="2971800" indent="-228600" algn="ctr" eaLnBrk="0" fontAlgn="base" hangingPunct="0">
              <a:spcBef>
                <a:spcPct val="0"/>
              </a:spcBef>
              <a:spcAft>
                <a:spcPct val="0"/>
              </a:spcAft>
              <a:defRPr>
                <a:solidFill>
                  <a:schemeClr val="tx1"/>
                </a:solidFill>
                <a:latin typeface="VNI-Times" pitchFamily="2" charset="0"/>
              </a:defRPr>
            </a:lvl7pPr>
            <a:lvl8pPr marL="3429000" indent="-228600" algn="ctr" eaLnBrk="0" fontAlgn="base" hangingPunct="0">
              <a:spcBef>
                <a:spcPct val="0"/>
              </a:spcBef>
              <a:spcAft>
                <a:spcPct val="0"/>
              </a:spcAft>
              <a:defRPr>
                <a:solidFill>
                  <a:schemeClr val="tx1"/>
                </a:solidFill>
                <a:latin typeface="VNI-Times" pitchFamily="2" charset="0"/>
              </a:defRPr>
            </a:lvl8pPr>
            <a:lvl9pPr marL="3886200" indent="-228600" algn="ctr" eaLnBrk="0" fontAlgn="base" hangingPunct="0">
              <a:spcBef>
                <a:spcPct val="0"/>
              </a:spcBef>
              <a:spcAft>
                <a:spcPct val="0"/>
              </a:spcAft>
              <a:defRPr>
                <a:solidFill>
                  <a:schemeClr val="tx1"/>
                </a:solidFill>
                <a:latin typeface="VNI-Times" pitchFamily="2" charset="0"/>
              </a:defRPr>
            </a:lvl9pPr>
          </a:lstStyle>
          <a:p>
            <a:pPr algn="l" eaLnBrk="1" hangingPunct="1">
              <a:spcBef>
                <a:spcPct val="50000"/>
              </a:spcBef>
            </a:pPr>
            <a:r>
              <a:rPr lang="en-US" sz="2000" b="1">
                <a:solidFill>
                  <a:srgbClr val="FF0000"/>
                </a:solidFill>
                <a:latin typeface="Times New Roman" panose="02020603050405020304" pitchFamily="18" charset="0"/>
              </a:rPr>
              <a:t>Lỏng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868"/>
                                        </p:tgtEl>
                                        <p:attrNameLst>
                                          <p:attrName>style.visibility</p:attrName>
                                        </p:attrNameLst>
                                      </p:cBhvr>
                                      <p:to>
                                        <p:strVal val="visible"/>
                                      </p:to>
                                    </p:set>
                                    <p:animEffect transition="in" filter="slide(fromBottom)">
                                      <p:cBhvr>
                                        <p:cTn id="7" dur="500"/>
                                        <p:tgtEl>
                                          <p:spTgt spid="1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6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FF"/>
        </a:solidFill>
        <a:ln w="9525" cap="flat" cmpd="sng" algn="ctr">
          <a:solidFill>
            <a:srgbClr val="0000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solidFill>
          <a:srgbClr val="0000FF"/>
        </a:solidFill>
        <a:ln w="9525" cap="flat" cmpd="sng" algn="ctr">
          <a:solidFill>
            <a:srgbClr val="0000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655</TotalTime>
  <Words>2929</Words>
  <Application>Microsoft Office PowerPoint</Application>
  <PresentationFormat>On-screen Show (4:3)</PresentationFormat>
  <Paragraphs>644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Hiện tượng nào sau đây không liên quan đến sự nóng chảy ?</vt:lpstr>
      <vt:lpstr>   Băng tuyết ở Nam Cực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 THCS NGUYEN VAN TROI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cp:lastModifiedBy>
  <cp:revision>196</cp:revision>
  <dcterms:created xsi:type="dcterms:W3CDTF">2010-03-15T13:19:55Z</dcterms:created>
  <dcterms:modified xsi:type="dcterms:W3CDTF">2020-05-22T01:31:54Z</dcterms:modified>
</cp:coreProperties>
</file>