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18"/>
  </p:notesMasterIdLst>
  <p:sldIdLst>
    <p:sldId id="269" r:id="rId3"/>
    <p:sldId id="275" r:id="rId4"/>
    <p:sldId id="308" r:id="rId5"/>
    <p:sldId id="309" r:id="rId6"/>
    <p:sldId id="311" r:id="rId7"/>
    <p:sldId id="287" r:id="rId8"/>
    <p:sldId id="300" r:id="rId9"/>
    <p:sldId id="312" r:id="rId10"/>
    <p:sldId id="313" r:id="rId11"/>
    <p:sldId id="315" r:id="rId12"/>
    <p:sldId id="314" r:id="rId13"/>
    <p:sldId id="316" r:id="rId14"/>
    <p:sldId id="317" r:id="rId15"/>
    <p:sldId id="318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1CD00"/>
    <a:srgbClr val="006400"/>
    <a:srgbClr val="00BC00"/>
    <a:srgbClr val="C9E7A7"/>
    <a:srgbClr val="D1E0B2"/>
    <a:srgbClr val="00CC00"/>
    <a:srgbClr val="D204B5"/>
    <a:srgbClr val="FFFFFF"/>
    <a:srgbClr val="002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876" autoAdjust="0"/>
  </p:normalViewPr>
  <p:slideViewPr>
    <p:cSldViewPr>
      <p:cViewPr varScale="1">
        <p:scale>
          <a:sx n="70" d="100"/>
          <a:sy n="70" d="100"/>
        </p:scale>
        <p:origin x="-13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C520-70B1-4CCA-B97E-873E8FCE530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F56E-1AA4-42C7-A610-9561CEE5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8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4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8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7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2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9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3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1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85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94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85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5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7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70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4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D089-BFC9-40C8-A9F7-B24090F844C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9479518"/>
          </a:xfrm>
          <a:prstGeom prst="rect">
            <a:avLst/>
          </a:prstGeom>
          <a:noFill/>
          <a:ln>
            <a:solidFill>
              <a:srgbClr val="00BC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47. Bài </a:t>
            </a:r>
            <a:r>
              <a:rPr lang="en-US" sz="4400" b="1" cap="all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4400" b="1" cap="all" dirty="0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DIỆN TÍCH HÌNH </a:t>
            </a:r>
            <a:r>
              <a:rPr lang="en-US" sz="4400" b="1" cap="all" dirty="0" err="1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cap="all" dirty="0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4400" b="1" cap="all" dirty="0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 QUẠT </a:t>
            </a:r>
            <a:r>
              <a:rPr lang="en-US" sz="4400" b="1" cap="all" dirty="0" err="1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cap="all" dirty="0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cap="all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400" b="1" cap="all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</a:p>
          <a:p>
            <a:pPr algn="ctr"/>
            <a:endParaRPr lang="en-US" sz="4400" b="1" cap="all">
              <a:ln/>
              <a:solidFill>
                <a:srgbClr val="0064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cap="all" smtClean="0">
              <a:ln/>
              <a:solidFill>
                <a:srgbClr val="0064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smtClean="0">
                <a:ln/>
                <a:solidFill>
                  <a:srgbClr val="0064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Ngày giảng : 23/04/2020 (9B)</a:t>
            </a:r>
            <a:endParaRPr lang="en-US" sz="2000" b="1" cap="all" dirty="0" smtClean="0">
              <a:ln/>
              <a:solidFill>
                <a:srgbClr val="0064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cap="all" spc="0" smtClean="0">
              <a:ln/>
              <a:solidFill>
                <a:srgbClr val="00BC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cap="all" smtClean="0">
              <a:ln/>
              <a:solidFill>
                <a:srgbClr val="00B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cap="all">
              <a:ln/>
              <a:solidFill>
                <a:srgbClr val="00B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cap="all" smtClean="0">
              <a:ln/>
              <a:solidFill>
                <a:srgbClr val="00B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cap="all">
              <a:ln/>
              <a:solidFill>
                <a:srgbClr val="00B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cap="all" spc="0" smtClean="0">
              <a:ln/>
              <a:solidFill>
                <a:srgbClr val="00B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000" b="1" cap="all" spc="0" dirty="0" smtClean="0">
              <a:ln/>
              <a:solidFill>
                <a:srgbClr val="00B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500" b="1" cap="all" spc="0" dirty="0" smtClean="0">
              <a:ln/>
              <a:solidFill>
                <a:srgbClr val="00B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cap="all" spc="0" dirty="0">
              <a:ln/>
              <a:solidFill>
                <a:srgbClr val="01CD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cap="all" dirty="0" smtClean="0">
              <a:ln/>
              <a:solidFill>
                <a:srgbClr val="01CD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cap="all" dirty="0" smtClean="0">
              <a:ln/>
              <a:solidFill>
                <a:srgbClr val="01CD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cap="all">
                <a:ln/>
                <a:solidFill>
                  <a:srgbClr val="01CD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smtClean="0">
                <a:ln/>
                <a:solidFill>
                  <a:srgbClr val="01CD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en-US" sz="2500" b="1" cap="all" spc="0" dirty="0">
              <a:ln/>
              <a:solidFill>
                <a:srgbClr val="01CD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cap="all" spc="0" dirty="0">
              <a:ln/>
              <a:solidFill>
                <a:srgbClr val="01CD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3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3517"/>
            <a:ext cx="9144000" cy="606083"/>
          </a:xfrm>
          <a:prstGeom prst="rect">
            <a:avLst/>
          </a:prstGeo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0082" y="533400"/>
            <a:ext cx="4375718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83 SGK/99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75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7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718" y="104208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118" y="2375277"/>
            <a:ext cx="4169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 = BI = 2cm.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118" y="1530780"/>
            <a:ext cx="470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M,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HI = 10cm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900" y="3294860"/>
            <a:ext cx="5043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719078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OB,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628047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49" name="Pie 48"/>
          <p:cNvSpPr/>
          <p:nvPr/>
        </p:nvSpPr>
        <p:spPr>
          <a:xfrm rot="5400000">
            <a:off x="5407429" y="1199952"/>
            <a:ext cx="3505200" cy="3505200"/>
          </a:xfrm>
          <a:prstGeom prst="pie">
            <a:avLst>
              <a:gd name="adj1" fmla="val 5427585"/>
              <a:gd name="adj2" fmla="val 16200000"/>
            </a:avLst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07629" y="401488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ie 50"/>
          <p:cNvSpPr/>
          <p:nvPr/>
        </p:nvSpPr>
        <p:spPr>
          <a:xfrm rot="5400000" flipV="1">
            <a:off x="5427307" y="2591430"/>
            <a:ext cx="728870" cy="728870"/>
          </a:xfrm>
          <a:prstGeom prst="pie">
            <a:avLst>
              <a:gd name="adj1" fmla="val 5427585"/>
              <a:gd name="adj2" fmla="val 162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ie 51"/>
          <p:cNvSpPr/>
          <p:nvPr/>
        </p:nvSpPr>
        <p:spPr>
          <a:xfrm rot="5400000" flipV="1">
            <a:off x="8183759" y="2588117"/>
            <a:ext cx="728870" cy="728870"/>
          </a:xfrm>
          <a:prstGeom prst="pie">
            <a:avLst>
              <a:gd name="adj1" fmla="val 5427585"/>
              <a:gd name="adj2" fmla="val 162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ie 52"/>
          <p:cNvSpPr/>
          <p:nvPr/>
        </p:nvSpPr>
        <p:spPr>
          <a:xfrm rot="16200000">
            <a:off x="6162803" y="1942902"/>
            <a:ext cx="2019300" cy="2019300"/>
          </a:xfrm>
          <a:prstGeom prst="pie">
            <a:avLst>
              <a:gd name="adj1" fmla="val 5427585"/>
              <a:gd name="adj2" fmla="val 16200000"/>
            </a:avLst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49" idx="2"/>
            <a:endCxn id="53" idx="2"/>
          </p:cNvCxnSpPr>
          <p:nvPr/>
        </p:nvCxnSpPr>
        <p:spPr>
          <a:xfrm>
            <a:off x="7160029" y="1199952"/>
            <a:ext cx="12424" cy="2762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9316" y="2910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36429" y="293003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32572" y="295255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29553" y="77787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37960" y="295255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685336" y="2876352"/>
            <a:ext cx="76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748088" y="2889799"/>
            <a:ext cx="76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383711" y="2876352"/>
            <a:ext cx="76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8455429" y="2889799"/>
            <a:ext cx="76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172453" y="2814007"/>
            <a:ext cx="139976" cy="129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148289" y="2866572"/>
            <a:ext cx="12669" cy="167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8155245" y="2873832"/>
            <a:ext cx="12669" cy="167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34200" y="290431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" name="Oval 1"/>
          <p:cNvSpPr/>
          <p:nvPr/>
        </p:nvSpPr>
        <p:spPr>
          <a:xfrm>
            <a:off x="7140778" y="2913334"/>
            <a:ext cx="71718" cy="7171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49" grpId="0" animBg="1"/>
      <p:bldP spid="50" grpId="0"/>
      <p:bldP spid="51" grpId="0" animBg="1"/>
      <p:bldP spid="52" grpId="0" animBg="1"/>
      <p:bldP spid="53" grpId="0" animBg="1"/>
      <p:bldP spid="55" grpId="0"/>
      <p:bldP spid="56" grpId="0"/>
      <p:bldP spid="57" grpId="0"/>
      <p:bldP spid="58" grpId="0"/>
      <p:bldP spid="59" grpId="0"/>
      <p:bldP spid="64" grpId="0" animBg="1"/>
      <p:bldP spid="3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3517"/>
            <a:ext cx="9144000" cy="606083"/>
          </a:xfrm>
          <a:prstGeom prst="rect">
            <a:avLst/>
          </a:prstGeo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75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7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0082" y="533400"/>
            <a:ext cx="4375718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83 SGK/99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4036" y="1143663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HOABINH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375" y="1678109"/>
                <a:ext cx="3281796" cy="646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678109"/>
                <a:ext cx="3281796" cy="6461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818" y="2542488"/>
                <a:ext cx="4194995" cy="655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=16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box>
                        </m:e>
                      </m:box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8" y="2542488"/>
                <a:ext cx="4194995" cy="6551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221672" y="3505200"/>
            <a:ext cx="627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c) NA = NM + MA = 5 + 3 = 8 (cm)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" y="4114800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4648200"/>
                <a:ext cx="2484975" cy="723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𝑁𝐴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</m:d>
                            </m:e>
                          </m:box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48200"/>
                <a:ext cx="2484975" cy="7231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313" y="5334000"/>
            <a:ext cx="594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81254" y="5410200"/>
                <a:ext cx="2426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254" y="5410200"/>
                <a:ext cx="242617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56" t="-1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0" y="5867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HOABINH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25887" y="959535"/>
            <a:ext cx="4422913" cy="3927277"/>
            <a:chOff x="4340087" y="3159323"/>
            <a:chExt cx="4422913" cy="3927277"/>
          </a:xfrm>
        </p:grpSpPr>
        <p:sp>
          <p:nvSpPr>
            <p:cNvPr id="22" name="Pie 21"/>
            <p:cNvSpPr/>
            <p:nvPr/>
          </p:nvSpPr>
          <p:spPr>
            <a:xfrm rot="5400000">
              <a:off x="4648200" y="3581400"/>
              <a:ext cx="3505200" cy="3505200"/>
            </a:xfrm>
            <a:prstGeom prst="pie">
              <a:avLst>
                <a:gd name="adj1" fmla="val 5427585"/>
                <a:gd name="adj2" fmla="val 16200000"/>
              </a:avLst>
            </a:prstGeom>
            <a:solidFill>
              <a:srgbClr val="C9E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63963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Pie 23"/>
            <p:cNvSpPr/>
            <p:nvPr/>
          </p:nvSpPr>
          <p:spPr>
            <a:xfrm rot="5400000" flipV="1">
              <a:off x="4668078" y="4972878"/>
              <a:ext cx="728870" cy="728870"/>
            </a:xfrm>
            <a:prstGeom prst="pie">
              <a:avLst>
                <a:gd name="adj1" fmla="val 5427585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 rot="5400000" flipV="1">
              <a:off x="7424530" y="4969565"/>
              <a:ext cx="728870" cy="728870"/>
            </a:xfrm>
            <a:prstGeom prst="pie">
              <a:avLst>
                <a:gd name="adj1" fmla="val 5427585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Pie 25"/>
            <p:cNvSpPr/>
            <p:nvPr/>
          </p:nvSpPr>
          <p:spPr>
            <a:xfrm rot="16200000">
              <a:off x="5403574" y="4324350"/>
              <a:ext cx="2019300" cy="2019300"/>
            </a:xfrm>
            <a:prstGeom prst="pie">
              <a:avLst>
                <a:gd name="adj1" fmla="val 5427585"/>
                <a:gd name="adj2" fmla="val 16200000"/>
              </a:avLst>
            </a:prstGeom>
            <a:solidFill>
              <a:srgbClr val="C9E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>
              <a:stCxn id="22" idx="2"/>
              <a:endCxn id="26" idx="2"/>
            </p:cNvCxnSpPr>
            <p:nvPr/>
          </p:nvCxnSpPr>
          <p:spPr>
            <a:xfrm>
              <a:off x="6400800" y="3581400"/>
              <a:ext cx="12424" cy="27622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340087" y="529238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77200" y="531148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3343" y="5333999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70324" y="315932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78731" y="5333999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4926107" y="5257800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988859" y="5271247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624482" y="5257800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696200" y="5271247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413224" y="5195455"/>
              <a:ext cx="139976" cy="1298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88644" y="3078399"/>
            <a:ext cx="48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  <p:bldP spid="14" grpId="0"/>
      <p:bldP spid="19" grpId="0"/>
      <p:bldP spid="6" grpId="0"/>
      <p:bldP spid="20" grpId="0"/>
      <p:bldP spid="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070" y="1106031"/>
                <a:ext cx="8991600" cy="1954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000" b="1" i="1" dirty="0" err="1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i="1" dirty="0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i="1" dirty="0" err="1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en-US" sz="3000" b="1" i="1" dirty="0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i="1" dirty="0" err="1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000" b="1" i="1" dirty="0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căng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ấy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AmB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𝐴𝑂𝐵</m:t>
                        </m:r>
                      </m:e>
                    </m:acc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=6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3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5,1 cm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0" y="1106031"/>
                <a:ext cx="8991600" cy="1954509"/>
              </a:xfrm>
              <a:prstGeom prst="rect">
                <a:avLst/>
              </a:prstGeom>
              <a:blipFill rotWithShape="0">
                <a:blip r:embed="rId3"/>
                <a:stretch>
                  <a:fillRect l="-1559" t="-4050" r="-1627" b="-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0" y="3517"/>
            <a:ext cx="9144000" cy="606083"/>
          </a:xfrm>
          <a:prstGeom prst="rect">
            <a:avLst/>
          </a:prstGeo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0082" y="609600"/>
            <a:ext cx="4375718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85 SGK/100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75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7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185452" y="2883322"/>
            <a:ext cx="2438400" cy="2438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37868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ie 9"/>
          <p:cNvSpPr/>
          <p:nvPr/>
        </p:nvSpPr>
        <p:spPr>
          <a:xfrm rot="10800000">
            <a:off x="6185452" y="2893261"/>
            <a:ext cx="2438400" cy="2438400"/>
          </a:xfrm>
          <a:prstGeom prst="pie">
            <a:avLst>
              <a:gd name="adj1" fmla="val 12772074"/>
              <a:gd name="adj2" fmla="val 16200000"/>
            </a:avLst>
          </a:prstGeom>
          <a:solidFill>
            <a:srgbClr val="00B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9848250">
            <a:off x="7057905" y="4020872"/>
            <a:ext cx="1214005" cy="107998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58518" y="528127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8200" y="460699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54866" y="51107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ie 38"/>
          <p:cNvSpPr/>
          <p:nvPr/>
        </p:nvSpPr>
        <p:spPr>
          <a:xfrm rot="10800000">
            <a:off x="7138888" y="3830673"/>
            <a:ext cx="543698" cy="543698"/>
          </a:xfrm>
          <a:prstGeom prst="pie">
            <a:avLst>
              <a:gd name="adj1" fmla="val 12772074"/>
              <a:gd name="adj2" fmla="val 162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91105" y="4374371"/>
                <a:ext cx="469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105" y="4374371"/>
                <a:ext cx="469103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1688" t="-2000" r="-389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58888" y="3276600"/>
            <a:ext cx="4489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Diện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OAB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5574" y="3733800"/>
                <a:ext cx="5522621" cy="740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.60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360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32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box>
                                <m:boxPr>
                                  <m:ctrlPr>
                                    <a:rPr lang="en-US" sz="32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5,1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≈13,61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box>
                            </m:e>
                          </m:box>
                        </m:e>
                      </m:box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4" y="3733800"/>
                <a:ext cx="5522621" cy="7400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15818" y="4495800"/>
            <a:ext cx="5370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Diện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OAB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9208" y="5105400"/>
                <a:ext cx="4342792" cy="745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36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5,1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≈11,23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box>
                        </m:e>
                      </m:box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08" y="5105400"/>
                <a:ext cx="4342792" cy="7451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9183" y="5791200"/>
            <a:ext cx="5370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Diện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191" y="6324600"/>
                <a:ext cx="45656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13,61 −11,23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≈2,38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91" y="6324600"/>
                <a:ext cx="456560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1314" y="2895600"/>
            <a:ext cx="1129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 rot="21376928">
            <a:off x="821340" y="1518287"/>
            <a:ext cx="5030898" cy="3095514"/>
          </a:xfrm>
          <a:prstGeom prst="cloudCallout">
            <a:avLst>
              <a:gd name="adj1" fmla="val 19161"/>
              <a:gd name="adj2" fmla="val 89384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AmB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OAB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Kết quả hình ảnh cho hình ảnh suy nghĩ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Diễn đàn Tin học Công nghệ - Vforum.v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86" y="5398104"/>
            <a:ext cx="1459896" cy="14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" grpId="0"/>
      <p:bldP spid="22" grpId="0"/>
      <p:bldP spid="5" grpId="0"/>
      <p:bldP spid="23" grpId="0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070" y="609601"/>
                <a:ext cx="6226865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i="1" dirty="0" err="1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i="1" dirty="0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vành</a:t>
                </a:r>
                <a:r>
                  <a:rPr lang="en-US" sz="2800" b="1" i="1" dirty="0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khăn</a:t>
                </a:r>
                <a:r>
                  <a:rPr lang="en-US" sz="2800" b="1" i="1" dirty="0" smtClean="0">
                    <a:solidFill>
                      <a:srgbClr val="00BC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 algn="just">
                  <a:buAutoNum type="alphaLcParenR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S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khăn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514350" indent="-514350" algn="just">
                  <a:buAutoNum type="alphaLcParenR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khăn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10,5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7,8 cm</a:t>
                </a:r>
              </a:p>
              <a:p>
                <a:pPr marL="514350" indent="-514350" algn="just">
                  <a:buAutoNum type="alphaLcParenR"/>
                </a:pP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0" y="609601"/>
                <a:ext cx="6226865" cy="3170099"/>
              </a:xfrm>
              <a:prstGeom prst="rect">
                <a:avLst/>
              </a:prstGeom>
              <a:blipFill rotWithShape="0">
                <a:blip r:embed="rId3"/>
                <a:stretch>
                  <a:fillRect l="-1957" t="-1154" r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0" y="3517"/>
            <a:ext cx="9144000" cy="606083"/>
          </a:xfrm>
          <a:prstGeom prst="rect">
            <a:avLst/>
          </a:prstGeo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tập 86 SGK/100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75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7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422335" y="914400"/>
            <a:ext cx="2438400" cy="2438400"/>
            <a:chOff x="6172200" y="3810000"/>
            <a:chExt cx="2438400" cy="2438400"/>
          </a:xfrm>
        </p:grpSpPr>
        <p:sp>
          <p:nvSpPr>
            <p:cNvPr id="19" name="Oval 18"/>
            <p:cNvSpPr/>
            <p:nvPr/>
          </p:nvSpPr>
          <p:spPr>
            <a:xfrm>
              <a:off x="6172200" y="3810000"/>
              <a:ext cx="2438400" cy="2438400"/>
            </a:xfrm>
            <a:prstGeom prst="ellipse">
              <a:avLst/>
            </a:prstGeom>
            <a:solidFill>
              <a:srgbClr val="00B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515100" y="4152900"/>
              <a:ext cx="1752600" cy="1752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91400" y="5029200"/>
              <a:ext cx="8763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9" idx="1"/>
            </p:cNvCxnSpPr>
            <p:nvPr/>
          </p:nvCxnSpPr>
          <p:spPr>
            <a:xfrm>
              <a:off x="6529295" y="4167095"/>
              <a:ext cx="862105" cy="8621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162800" y="495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996677" y="4348043"/>
                  <a:ext cx="3947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6677" y="4348043"/>
                  <a:ext cx="39472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462" r="-6154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599159" y="4659868"/>
                  <a:ext cx="4018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159" y="4659868"/>
                  <a:ext cx="40184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182" r="-6061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470315" y="3343960"/>
            <a:ext cx="1129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876800" y="2971800"/>
            <a:ext cx="0" cy="388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5654" y="3828750"/>
                <a:ext cx="4558746" cy="291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(O,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 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6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(O,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vành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khăn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algn="just"/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  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                      =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4" y="3828750"/>
                <a:ext cx="4558746" cy="2913939"/>
              </a:xfrm>
              <a:prstGeom prst="rect">
                <a:avLst/>
              </a:prstGeom>
              <a:blipFill rotWithShape="0">
                <a:blip r:embed="rId6"/>
                <a:stretch>
                  <a:fillRect l="-2406" t="-1883" r="-2406" b="-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13245" y="3936755"/>
                <a:ext cx="4230755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10,5 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𝑐𝑚</m:t>
                    </m:r>
                  </m:oMath>
                </a14:m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600" dirty="0" smtClean="0">
                    <a:cs typeface="Times New Roman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,8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𝑐𝑚</m:t>
                    </m:r>
                  </m:oMath>
                </a14:m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vành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khăn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algn="just"/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3,14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10,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−7,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155,1 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245" y="3936755"/>
                <a:ext cx="4230755" cy="2092881"/>
              </a:xfrm>
              <a:prstGeom prst="rect">
                <a:avLst/>
              </a:prstGeom>
              <a:blipFill rotWithShape="0">
                <a:blip r:embed="rId7"/>
                <a:stretch>
                  <a:fillRect l="-2594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122237" y="2299252"/>
            <a:ext cx="2620963" cy="262096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 flipV="1">
            <a:off x="2590800" y="1600200"/>
            <a:ext cx="3048000" cy="1296530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5708650" y="914400"/>
          <a:ext cx="26733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" imgW="520560" imgH="203040" progId="Equation.3">
                  <p:embed/>
                </p:oleObj>
              </mc:Choice>
              <mc:Fallback>
                <p:oleObj name="Equation" r:id="rId4" imgW="5205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8650" y="914400"/>
                        <a:ext cx="2673350" cy="10429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412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06739" y="2809095"/>
                <a:ext cx="3028971" cy="15333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/>
                      </a:rPr>
                      <m:t>𝑆</m:t>
                    </m:r>
                    <m:r>
                      <a:rPr lang="en-US" sz="6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60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6000" b="0" i="1" dirty="0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60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60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sz="6000" b="0" i="1" dirty="0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endParaRPr lang="en-US" sz="5400" dirty="0">
                  <a:latin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39" y="2809095"/>
                <a:ext cx="3028971" cy="15333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06739" y="5430751"/>
                <a:ext cx="3124200" cy="11405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𝑺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</a:rPr>
                            <m:t>𝒍𝑹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39" y="5430751"/>
                <a:ext cx="3124200" cy="114050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/>
          <p:cNvCxnSpPr/>
          <p:nvPr/>
        </p:nvCxnSpPr>
        <p:spPr>
          <a:xfrm flipV="1">
            <a:off x="4260353" y="3763701"/>
            <a:ext cx="1424873" cy="1136978"/>
          </a:xfrm>
          <a:prstGeom prst="curvedConnector3">
            <a:avLst/>
          </a:prstGeom>
          <a:ln w="28575">
            <a:solidFill>
              <a:srgbClr val="01C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4267200" y="4900660"/>
            <a:ext cx="1446386" cy="1195340"/>
          </a:xfrm>
          <a:prstGeom prst="curvedConnector3">
            <a:avLst/>
          </a:prstGeom>
          <a:ln w="28575">
            <a:solidFill>
              <a:srgbClr val="01C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2200" y="4604278"/>
            <a:ext cx="1905000" cy="284662"/>
          </a:xfrm>
          <a:prstGeom prst="line">
            <a:avLst/>
          </a:prstGeom>
          <a:ln w="28575">
            <a:solidFill>
              <a:srgbClr val="01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 rot="19675467">
            <a:off x="2371043" y="1893113"/>
            <a:ext cx="2564853" cy="4836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 rot="472369">
            <a:off x="2026578" y="4802346"/>
            <a:ext cx="2938270" cy="6719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50562724"/>
      </p:ext>
    </p:extLst>
  </p:cSld>
  <p:clrMapOvr>
    <a:masterClrMapping/>
  </p:clrMapOvr>
  <p:transition advTm="69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 animBg="1"/>
      <p:bldP spid="24" grpId="0" animBg="1"/>
      <p:bldP spid="25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303" y="1219200"/>
            <a:ext cx="8763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81, 84 SGK/99</a:t>
            </a:r>
          </a:p>
        </p:txBody>
      </p:sp>
      <p:pic>
        <p:nvPicPr>
          <p:cNvPr id="7" name="Picture 6" descr="clip_art_library_books_89143630_st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581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Nd9GcSbpy46FCoNxaKcRkRPArGV54mons4K80cQqn52t-oS6xieulJu6-X9c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810000"/>
            <a:ext cx="1404937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solidFill>
                <a:srgbClr val="FF0066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517"/>
            <a:ext cx="9296400" cy="1023308"/>
          </a:xfrm>
          <a:prstGeom prst="rect">
            <a:avLst/>
          </a:prstGeo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6858000" cy="80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" y="5257800"/>
            <a:ext cx="41529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1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R :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1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pi,</a:t>
            </a:r>
          </a:p>
          <a:p>
            <a:pPr marL="0" indent="0">
              <a:buFont typeface="Arial" pitchFamily="34" charset="0"/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630618"/>
              </p:ext>
            </p:extLst>
          </p:nvPr>
        </p:nvGraphicFramePr>
        <p:xfrm>
          <a:off x="2819400" y="6248400"/>
          <a:ext cx="1504500" cy="63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" name="Equation" r:id="rId4" imgW="533160" imgH="203040" progId="Equation.3">
                  <p:embed/>
                </p:oleObj>
              </mc:Choice>
              <mc:Fallback>
                <p:oleObj name="Equation" r:id="rId4" imgW="533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6248400"/>
                        <a:ext cx="1504500" cy="636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263778"/>
              </p:ext>
            </p:extLst>
          </p:nvPr>
        </p:nvGraphicFramePr>
        <p:xfrm>
          <a:off x="1006475" y="1727200"/>
          <a:ext cx="26733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" name="Equation" r:id="rId6" imgW="520560" imgH="203040" progId="Equation.3">
                  <p:embed/>
                </p:oleObj>
              </mc:Choice>
              <mc:Fallback>
                <p:oleObj name="Equation" r:id="rId6" imgW="5205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6475" y="1727200"/>
                        <a:ext cx="2673350" cy="1042988"/>
                      </a:xfrm>
                      <a:prstGeom prst="rect">
                        <a:avLst/>
                      </a:prstGeom>
                      <a:ln w="412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77032"/>
              </p:ext>
            </p:extLst>
          </p:nvPr>
        </p:nvGraphicFramePr>
        <p:xfrm>
          <a:off x="266700" y="6406369"/>
          <a:ext cx="390668" cy="451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" name="Equation" r:id="rId8" imgW="139680" imgH="139680" progId="Equation.3">
                  <p:embed/>
                </p:oleObj>
              </mc:Choice>
              <mc:Fallback>
                <p:oleObj name="Equation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6406369"/>
                        <a:ext cx="390668" cy="451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987083"/>
          </a:xfr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DIỆN TÍCH HÌNH TRÒN, HÌNH QUẠT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TRÒN. LUYỆN TẬP</a:t>
            </a:r>
          </a:p>
        </p:txBody>
      </p:sp>
      <p:sp>
        <p:nvSpPr>
          <p:cNvPr id="16" name="Oval 15"/>
          <p:cNvSpPr/>
          <p:nvPr/>
        </p:nvSpPr>
        <p:spPr>
          <a:xfrm>
            <a:off x="1247774" y="2895600"/>
            <a:ext cx="2190751" cy="2190751"/>
          </a:xfrm>
          <a:prstGeom prst="ellipse">
            <a:avLst/>
          </a:prstGeom>
          <a:solidFill>
            <a:srgbClr val="C9E7A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953000" y="1752600"/>
            <a:ext cx="0" cy="5105400"/>
          </a:xfrm>
          <a:prstGeom prst="line">
            <a:avLst/>
          </a:prstGeom>
          <a:ln w="34925" cmpd="sng">
            <a:solidFill>
              <a:srgbClr val="00BC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991100" y="1727200"/>
            <a:ext cx="4000500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900" b="1" i="1" u="sng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9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u="sng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R = 3 cm (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Font typeface="Arial" pitchFamily="34" charset="0"/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867400" y="3716336"/>
            <a:ext cx="2247900" cy="779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57207"/>
              </p:ext>
            </p:extLst>
          </p:nvPr>
        </p:nvGraphicFramePr>
        <p:xfrm>
          <a:off x="5849938" y="4579938"/>
          <a:ext cx="281305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" name="Equation" r:id="rId10" imgW="1015920" imgH="736560" progId="Equation.3">
                  <p:embed/>
                </p:oleObj>
              </mc:Choice>
              <mc:Fallback>
                <p:oleObj name="Equation" r:id="rId10" imgW="101592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49938" y="4579938"/>
                        <a:ext cx="2813050" cy="203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81200" y="3886200"/>
            <a:ext cx="361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343150" y="4038600"/>
            <a:ext cx="1095375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09862" y="3670756"/>
            <a:ext cx="361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04373"/>
              </p:ext>
            </p:extLst>
          </p:nvPr>
        </p:nvGraphicFramePr>
        <p:xfrm>
          <a:off x="1936750" y="4229100"/>
          <a:ext cx="1035050" cy="403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" name="Equation" r:id="rId12" imgW="520560" imgH="203040" progId="Equation.3">
                  <p:embed/>
                </p:oleObj>
              </mc:Choice>
              <mc:Fallback>
                <p:oleObj name="Equation" r:id="rId12" imgW="52056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4229100"/>
                        <a:ext cx="1035050" cy="403817"/>
                      </a:xfrm>
                      <a:prstGeom prst="rect">
                        <a:avLst/>
                      </a:prstGeom>
                      <a:noFill/>
                      <a:ln w="412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/>
      <p:bldP spid="18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987083"/>
          </a:xfr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DIỆN TÍCH HÌNH TRÒN, HÌNH QUẠT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TRÒN. LUYỆN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82" y="1037832"/>
            <a:ext cx="8458200" cy="80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5105400"/>
            <a:ext cx="2590800" cy="1130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OAB, 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R, 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98861" y="2515725"/>
            <a:ext cx="2873739" cy="2366396"/>
            <a:chOff x="6498861" y="2515725"/>
            <a:chExt cx="2873739" cy="2366396"/>
          </a:xfrm>
        </p:grpSpPr>
        <p:sp>
          <p:nvSpPr>
            <p:cNvPr id="5" name="Oval 4"/>
            <p:cNvSpPr/>
            <p:nvPr/>
          </p:nvSpPr>
          <p:spPr>
            <a:xfrm>
              <a:off x="6553200" y="2667000"/>
              <a:ext cx="2190751" cy="2190751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58051" y="3531513"/>
              <a:ext cx="361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Pie 16"/>
            <p:cNvSpPr/>
            <p:nvPr/>
          </p:nvSpPr>
          <p:spPr>
            <a:xfrm rot="18525856">
              <a:off x="6498861" y="2642630"/>
              <a:ext cx="2239491" cy="2239491"/>
            </a:xfrm>
            <a:prstGeom prst="pie">
              <a:avLst>
                <a:gd name="adj1" fmla="val 49724"/>
                <a:gd name="adj2" fmla="val 550809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ie 17"/>
            <p:cNvSpPr/>
            <p:nvPr/>
          </p:nvSpPr>
          <p:spPr>
            <a:xfrm rot="18525856">
              <a:off x="7460994" y="3554515"/>
              <a:ext cx="317228" cy="397781"/>
            </a:xfrm>
            <a:prstGeom prst="pie">
              <a:avLst>
                <a:gd name="adj1" fmla="val 49724"/>
                <a:gd name="adj2" fmla="val 550809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19318" y="4362451"/>
              <a:ext cx="361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38343" y="2515725"/>
              <a:ext cx="361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39051" y="3048000"/>
              <a:ext cx="361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534400" y="3301543"/>
                  <a:ext cx="838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3301543"/>
                  <a:ext cx="8382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1752600"/>
            <a:ext cx="8610600" cy="1130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19925" y="5778500"/>
                <a:ext cx="752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25" y="5778500"/>
                <a:ext cx="75247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280184" y="3590269"/>
                <a:ext cx="5892016" cy="11341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i="1" smtClean="0"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R (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) có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 …………</a:t>
                </a:r>
              </a:p>
            </p:txBody>
          </p:sp>
        </mc:Choice>
        <mc:Fallback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84" y="3590269"/>
                <a:ext cx="5892016" cy="1134131"/>
              </a:xfrm>
              <a:prstGeom prst="rect">
                <a:avLst/>
              </a:prstGeom>
              <a:blipFill rotWithShape="1">
                <a:blip r:embed="rId5"/>
                <a:stretch>
                  <a:fillRect l="-2172" t="-53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2"/>
          <p:cNvSpPr txBox="1">
            <a:spLocks/>
          </p:cNvSpPr>
          <p:nvPr/>
        </p:nvSpPr>
        <p:spPr>
          <a:xfrm>
            <a:off x="859077" y="2754305"/>
            <a:ext cx="5465523" cy="827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4800" y="2748876"/>
            <a:ext cx="609600" cy="55266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78893" y="1981200"/>
            <a:ext cx="827348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5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294374" y="5653563"/>
                <a:ext cx="5801626" cy="1204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ình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R,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S = ……….        </a:t>
                </a:r>
                <a:endPara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4" y="5653563"/>
                <a:ext cx="5801626" cy="1204437"/>
              </a:xfrm>
              <a:prstGeom prst="rect">
                <a:avLst/>
              </a:prstGeom>
              <a:blipFill rotWithShape="0">
                <a:blip r:embed="rId6"/>
                <a:stretch>
                  <a:fillRect l="-2101" t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294374" y="4510563"/>
                <a:ext cx="5801626" cy="1204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i="1" smtClean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R,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………</a:t>
                </a:r>
                <a:endPara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4" y="4510563"/>
                <a:ext cx="5801626" cy="1204437"/>
              </a:xfrm>
              <a:prstGeom prst="rect">
                <a:avLst/>
              </a:prstGeom>
              <a:blipFill rotWithShape="1">
                <a:blip r:embed="rId7"/>
                <a:stretch>
                  <a:fillRect l="-2101" t="-50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914694" y="4818126"/>
                <a:ext cx="940642" cy="820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360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94" y="4818126"/>
                <a:ext cx="940642" cy="8206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590800" y="5961126"/>
                <a:ext cx="1154803" cy="820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360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961126"/>
                <a:ext cx="1154803" cy="8206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3471088" y="3972580"/>
                <a:ext cx="1024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88" y="3972580"/>
                <a:ext cx="102471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7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5" grpId="0"/>
      <p:bldP spid="26" grpId="0"/>
      <p:bldP spid="27" grpId="0"/>
      <p:bldP spid="28" grpId="0"/>
      <p:bldP spid="29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987083"/>
          </a:xfr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DIỆN TÍCH HÌNH TRÒN, HÌNH QUẠT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TRÒN. LUYỆN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82" y="1037832"/>
            <a:ext cx="8458200" cy="80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5105400"/>
            <a:ext cx="2590800" cy="1130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OAB, 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R, 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98861" y="2515725"/>
            <a:ext cx="2873739" cy="2366396"/>
            <a:chOff x="6498861" y="2515725"/>
            <a:chExt cx="2873739" cy="2366396"/>
          </a:xfrm>
        </p:grpSpPr>
        <p:sp>
          <p:nvSpPr>
            <p:cNvPr id="5" name="Oval 4"/>
            <p:cNvSpPr/>
            <p:nvPr/>
          </p:nvSpPr>
          <p:spPr>
            <a:xfrm>
              <a:off x="6553200" y="2667000"/>
              <a:ext cx="2190751" cy="2190751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58051" y="3531513"/>
              <a:ext cx="361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Pie 16"/>
            <p:cNvSpPr/>
            <p:nvPr/>
          </p:nvSpPr>
          <p:spPr>
            <a:xfrm rot="18525856">
              <a:off x="6498861" y="2642630"/>
              <a:ext cx="2239491" cy="2239491"/>
            </a:xfrm>
            <a:prstGeom prst="pie">
              <a:avLst>
                <a:gd name="adj1" fmla="val 49724"/>
                <a:gd name="adj2" fmla="val 550809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ie 17"/>
            <p:cNvSpPr/>
            <p:nvPr/>
          </p:nvSpPr>
          <p:spPr>
            <a:xfrm rot="18525856">
              <a:off x="7460994" y="3554515"/>
              <a:ext cx="317228" cy="397781"/>
            </a:xfrm>
            <a:prstGeom prst="pie">
              <a:avLst>
                <a:gd name="adj1" fmla="val 49724"/>
                <a:gd name="adj2" fmla="val 550809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19318" y="4362451"/>
              <a:ext cx="361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38343" y="2515725"/>
              <a:ext cx="361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39051" y="3048000"/>
              <a:ext cx="361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534400" y="3301543"/>
                  <a:ext cx="838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3301543"/>
                  <a:ext cx="8382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1752600"/>
            <a:ext cx="8610600" cy="1130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19925" y="5778500"/>
                <a:ext cx="752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25" y="5778500"/>
                <a:ext cx="75247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/>
          <p:cNvSpPr txBox="1">
            <a:spLocks/>
          </p:cNvSpPr>
          <p:nvPr/>
        </p:nvSpPr>
        <p:spPr>
          <a:xfrm>
            <a:off x="578893" y="1981200"/>
            <a:ext cx="827348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5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2000" y="2667000"/>
                <a:ext cx="4800600" cy="275767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</a:rPr>
                        <m:t>𝑆</m:t>
                      </m:r>
                      <m:r>
                        <a:rPr lang="en-US" sz="5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5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5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5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5400" b="0" i="1" smtClean="0">
                                  <a:latin typeface="Cambria Math"/>
                                </a:rPr>
                                <m:t>360</m:t>
                              </m:r>
                            </m:den>
                          </m:f>
                        </m:e>
                      </m:box>
                      <m:r>
                        <a:rPr lang="en-US" sz="5400" b="0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sz="5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i="1">
                          <a:latin typeface="Cambria Math"/>
                        </a:rPr>
                        <m:t>H</m:t>
                      </m:r>
                      <m:r>
                        <a:rPr lang="en-US" sz="5400" b="0" i="1" smtClean="0">
                          <a:latin typeface="Cambria Math"/>
                        </a:rPr>
                        <m:t>𝑎𝑦</m:t>
                      </m:r>
                      <m:r>
                        <a:rPr lang="en-US" sz="5400" b="0" i="1" smtClean="0">
                          <a:latin typeface="Cambria Math"/>
                        </a:rPr>
                        <m:t>  </m:t>
                      </m:r>
                      <m:r>
                        <a:rPr lang="en-US" sz="5400" b="0" i="1" smtClean="0">
                          <a:latin typeface="Cambria Math"/>
                        </a:rPr>
                        <m:t>𝑆</m:t>
                      </m:r>
                      <m:r>
                        <a:rPr lang="en-US" sz="5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/>
                            </a:rPr>
                            <m:t>𝑙𝑅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67000"/>
                <a:ext cx="4800600" cy="27576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704849" y="5334000"/>
                <a:ext cx="6838951" cy="10439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R: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9" y="5334000"/>
                <a:ext cx="6838951" cy="1043920"/>
              </a:xfrm>
              <a:prstGeom prst="rect">
                <a:avLst/>
              </a:prstGeom>
              <a:blipFill rotWithShape="1">
                <a:blip r:embed="rId6"/>
                <a:stretch>
                  <a:fillRect l="-1872" t="-5848" b="-6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987083"/>
          </a:xfr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DIỆN TÍCH HÌNH TRÒN, HÌNH QUẠT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TRÒN. LUYỆN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82" y="1037832"/>
            <a:ext cx="8458200" cy="80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1752600"/>
            <a:ext cx="8610600" cy="1130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78893" y="1981200"/>
            <a:ext cx="827348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5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9600" y="2667000"/>
                <a:ext cx="3124200" cy="186884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/>
                                </a:rPr>
                                <m:t>360</m:t>
                              </m:r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>
                          <a:latin typeface="Cambria Math"/>
                        </a:rPr>
                        <m:t>H</m:t>
                      </m:r>
                      <m:r>
                        <a:rPr lang="en-US" sz="3600" b="0" i="1" smtClean="0">
                          <a:latin typeface="Cambria Math"/>
                        </a:rPr>
                        <m:t>𝑎𝑦</m:t>
                      </m:r>
                      <m:r>
                        <a:rPr lang="en-US" sz="3600" b="0" i="1" smtClean="0">
                          <a:latin typeface="Cambria Math"/>
                        </a:rPr>
                        <m:t>  </m:t>
                      </m:r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𝑙𝑅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67000"/>
                <a:ext cx="3124200" cy="18688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460374" y="4572000"/>
            <a:ext cx="3730626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191000" y="2667000"/>
            <a:ext cx="0" cy="4191000"/>
          </a:xfrm>
          <a:prstGeom prst="line">
            <a:avLst/>
          </a:prstGeom>
          <a:ln w="34925" cmpd="sng">
            <a:solidFill>
              <a:srgbClr val="00BC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4495800" y="2641601"/>
                <a:ext cx="4000500" cy="2159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900" b="1" i="1" u="sng" dirty="0" smtClean="0">
                    <a:latin typeface="Times New Roman" pitchFamily="18" charset="0"/>
                    <a:cs typeface="Times New Roman" pitchFamily="18" charset="0"/>
                  </a:rPr>
                  <a:t>Áp </a:t>
                </a:r>
                <a:r>
                  <a:rPr lang="en-US" sz="2900" b="1" i="1" u="sng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6 cm,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  <m:t>36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641601"/>
                <a:ext cx="4000500" cy="2159000"/>
              </a:xfrm>
              <a:prstGeom prst="rect">
                <a:avLst/>
              </a:prstGeom>
              <a:blipFill rotWithShape="1">
                <a:blip r:embed="rId4"/>
                <a:stretch>
                  <a:fillRect l="-3354" t="-3099" r="-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2"/>
          <p:cNvSpPr txBox="1">
            <a:spLocks/>
          </p:cNvSpPr>
          <p:nvPr/>
        </p:nvSpPr>
        <p:spPr>
          <a:xfrm>
            <a:off x="5372100" y="4630737"/>
            <a:ext cx="2247900" cy="779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5181600"/>
                <a:ext cx="3787447" cy="129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𝑆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360</m:t>
                        </m:r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.36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endParaRPr lang="en-US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Cambria" pitchFamily="18" charset="0"/>
                    <a:cs typeface="Times New Roman" pitchFamily="18" charset="0"/>
                  </a:rPr>
                  <a:t>    = 3,6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≈11,3 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𝑐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>
                  <a:latin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181600"/>
                <a:ext cx="3787447" cy="1291764"/>
              </a:xfrm>
              <a:prstGeom prst="rect">
                <a:avLst/>
              </a:prstGeom>
              <a:blipFill rotWithShape="1">
                <a:blip r:embed="rId5"/>
                <a:stretch>
                  <a:fillRect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2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82" y="533400"/>
            <a:ext cx="4375718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82 SGK/99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606083"/>
          </a:xfr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TẬP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72482" y="914401"/>
            <a:ext cx="8414318" cy="990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38485"/>
              </p:ext>
            </p:extLst>
          </p:nvPr>
        </p:nvGraphicFramePr>
        <p:xfrm>
          <a:off x="152400" y="1828800"/>
          <a:ext cx="8839200" cy="3190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12118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(R)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(S)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(n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quạt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944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 cm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r>
                        <a:rPr lang="en-US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944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 cm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12,50 cm</a:t>
                      </a:r>
                      <a:r>
                        <a:rPr lang="en-US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944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37,80 cm</a:t>
                      </a:r>
                      <a:r>
                        <a:rPr lang="en-US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10,60 cm</a:t>
                      </a:r>
                      <a:r>
                        <a:rPr lang="en-US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2294" y="5105401"/>
                <a:ext cx="6835706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35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 = 2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box>
                      <m:box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≈</m:t>
                        </m:r>
                        <m:box>
                          <m:box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13,2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2.3,14</m:t>
                                </m:r>
                              </m:den>
                            </m:f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2,1 (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𝑐𝑚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</m:box>
                      </m:e>
                    </m:box>
                  </m:oMath>
                </a14:m>
                <a:endPara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4" y="5105401"/>
                <a:ext cx="6835706" cy="762000"/>
              </a:xfrm>
              <a:prstGeom prst="rect">
                <a:avLst/>
              </a:prstGeom>
              <a:blipFill rotWithShape="0">
                <a:blip r:embed="rId3"/>
                <a:stretch>
                  <a:fillRect l="-268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57200" y="3048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 cm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04635" y="3124200"/>
                <a:ext cx="1654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13,8 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635" y="3124200"/>
                <a:ext cx="165481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60588" y="3124200"/>
                <a:ext cx="1654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1,83 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588" y="3124200"/>
                <a:ext cx="165481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5867400"/>
                <a:ext cx="56273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≈3,14.2,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13,8 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67400"/>
                <a:ext cx="562731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29200" y="5282877"/>
                <a:ext cx="4065472" cy="1440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360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𝑆𝑛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360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≈</m:t>
                    </m:r>
                    <m:box>
                      <m:box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13,8.47,5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360</m:t>
                            </m:r>
                          </m:den>
                        </m:f>
                      </m:e>
                    </m:box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1,83 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𝑐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)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282877"/>
                <a:ext cx="4065472" cy="1440779"/>
              </a:xfrm>
              <a:prstGeom prst="rect">
                <a:avLst/>
              </a:prstGeom>
              <a:blipFill rotWithShape="1">
                <a:blip r:embed="rId7"/>
                <a:stretch>
                  <a:fillRect r="-2099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57200" y="4419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3,5 cm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7174" y="3810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15,7 cm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44355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cm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27381" y="3799820"/>
                <a:ext cx="1654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19,6 </m:t>
                          </m:r>
                          <m:r>
                            <a:rPr lang="en-US" sz="2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81" y="3799820"/>
                <a:ext cx="165481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40351" y="3799820"/>
                <a:ext cx="1302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229,6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51" y="3799820"/>
                <a:ext cx="130240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81378" y="4419600"/>
                <a:ext cx="1029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101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78" y="4419600"/>
                <a:ext cx="102989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5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090684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 = 40m, AD = 30 m.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m.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 m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10m.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3517"/>
            <a:ext cx="9144000" cy="606083"/>
          </a:xfrm>
          <a:prstGeom prst="rect">
            <a:avLst/>
          </a:prstGeo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0082" y="533400"/>
            <a:ext cx="4375718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80 SGK/99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75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7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538" name="Picture 178" descr="F:\KIM MAI\2019-2020\BAI GIANG MUA DICH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16150"/>
            <a:ext cx="4824533" cy="37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876" y="2051983"/>
                <a:ext cx="5015038" cy="107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cỏ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dê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.90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360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.  2=200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(m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76" y="2051983"/>
                <a:ext cx="5015038" cy="1072217"/>
              </a:xfrm>
              <a:prstGeom prst="rect">
                <a:avLst/>
              </a:prstGeom>
              <a:blipFill rotWithShape="1">
                <a:blip r:embed="rId3"/>
                <a:stretch>
                  <a:fillRect l="-2430" t="-5682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1625" y="1561859"/>
            <a:ext cx="43303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thừng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20m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9415" y="1025604"/>
            <a:ext cx="1223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3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3517"/>
            <a:ext cx="9144000" cy="606083"/>
          </a:xfrm>
          <a:prstGeom prst="rect">
            <a:avLst/>
          </a:prstGeo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0082" y="533400"/>
            <a:ext cx="4375718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80 SGK/99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75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7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124200"/>
            <a:ext cx="48006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thừng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30m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10m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2762" y="4038600"/>
                <a:ext cx="5015038" cy="1806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cỏ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dê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.90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360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.90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sz="2800" i="1" dirty="0" smtClean="0">
                  <a:latin typeface="Cambria Math"/>
                  <a:cs typeface="Times New Roman" pitchFamily="18" charset="0"/>
                </a:endParaRPr>
              </a:p>
              <a:p>
                <a:r>
                  <a:rPr lang="en-US" sz="2800" b="0" dirty="0" smtClean="0"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box>
                      <m:box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900</m:t>
                            </m:r>
                            <m:r>
                              <a:rPr lang="en-US" sz="28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=250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(m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62" y="4038600"/>
                <a:ext cx="5015038" cy="1806520"/>
              </a:xfrm>
              <a:prstGeom prst="rect">
                <a:avLst/>
              </a:prstGeom>
              <a:blipFill rotWithShape="1">
                <a:blip r:embed="rId4"/>
                <a:stretch>
                  <a:fillRect l="-2552" t="-3378" r="-486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2400" y="5867400"/>
            <a:ext cx="89916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63296" y="1932422"/>
            <a:ext cx="5571557" cy="4106819"/>
            <a:chOff x="3463296" y="1932422"/>
            <a:chExt cx="5571557" cy="4106819"/>
          </a:xfrm>
        </p:grpSpPr>
        <p:sp>
          <p:nvSpPr>
            <p:cNvPr id="2" name="Rectangle 1"/>
            <p:cNvSpPr/>
            <p:nvPr/>
          </p:nvSpPr>
          <p:spPr>
            <a:xfrm>
              <a:off x="5422426" y="3777571"/>
              <a:ext cx="2819400" cy="1905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ie 2"/>
            <p:cNvSpPr/>
            <p:nvPr/>
          </p:nvSpPr>
          <p:spPr>
            <a:xfrm rot="5400000">
              <a:off x="7390118" y="2973082"/>
              <a:ext cx="1646017" cy="1643453"/>
            </a:xfrm>
            <a:prstGeom prst="pie">
              <a:avLst>
                <a:gd name="adj1" fmla="val 0"/>
                <a:gd name="adj2" fmla="val 540663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3463296" y="1932422"/>
              <a:ext cx="3918118" cy="3720026"/>
            </a:xfrm>
            <a:prstGeom prst="pie">
              <a:avLst>
                <a:gd name="adj1" fmla="val 0"/>
                <a:gd name="adj2" fmla="val 540663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01706" y="3462539"/>
              <a:ext cx="457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65484" y="3432053"/>
              <a:ext cx="457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17484" y="5587261"/>
              <a:ext cx="457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22339" y="5639131"/>
              <a:ext cx="457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04022" y="3442648"/>
              <a:ext cx="70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0m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51822" y="3458794"/>
              <a:ext cx="70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0m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81634" y="4613062"/>
              <a:ext cx="70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0m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4460" y="5586706"/>
              <a:ext cx="70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0m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8345322" y="3742315"/>
              <a:ext cx="71" cy="195515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dash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114800" y="-381000"/>
            <a:ext cx="5638516" cy="3734551"/>
            <a:chOff x="4254974" y="336478"/>
            <a:chExt cx="5638516" cy="3734551"/>
          </a:xfrm>
        </p:grpSpPr>
        <p:sp>
          <p:nvSpPr>
            <p:cNvPr id="29" name="Rectangle 28"/>
            <p:cNvSpPr/>
            <p:nvPr/>
          </p:nvSpPr>
          <p:spPr>
            <a:xfrm>
              <a:off x="5638800" y="1752600"/>
              <a:ext cx="2819400" cy="1905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ie 29"/>
            <p:cNvSpPr/>
            <p:nvPr/>
          </p:nvSpPr>
          <p:spPr>
            <a:xfrm rot="5400000">
              <a:off x="7053758" y="323283"/>
              <a:ext cx="2820825" cy="2858638"/>
            </a:xfrm>
            <a:prstGeom prst="pie">
              <a:avLst>
                <a:gd name="adj1" fmla="val 0"/>
                <a:gd name="adj2" fmla="val 540663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4254974" y="336478"/>
              <a:ext cx="2767936" cy="2850274"/>
            </a:xfrm>
            <a:prstGeom prst="pie">
              <a:avLst>
                <a:gd name="adj1" fmla="val 0"/>
                <a:gd name="adj2" fmla="val 540663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18080" y="1437568"/>
              <a:ext cx="457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1858" y="1407082"/>
              <a:ext cx="457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3858" y="3562290"/>
              <a:ext cx="457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38713" y="3614160"/>
              <a:ext cx="457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27822" y="1344200"/>
              <a:ext cx="70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20m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91400" y="1347720"/>
              <a:ext cx="70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20m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98008" y="2588091"/>
              <a:ext cx="70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0m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40834" y="3670919"/>
              <a:ext cx="70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0m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561696" y="1717344"/>
              <a:ext cx="71" cy="195515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dash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85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70" y="1106031"/>
            <a:ext cx="8991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62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HI = 10cm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HO = BI = 2 cm.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HOABINH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c)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HOABINH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3517"/>
            <a:ext cx="9144000" cy="606083"/>
          </a:xfrm>
          <a:prstGeom prst="rect">
            <a:avLst/>
          </a:prstGeom>
          <a:gradFill>
            <a:gsLst>
              <a:gs pos="0">
                <a:srgbClr val="DDEBCF"/>
              </a:gs>
              <a:gs pos="86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0082" y="609600"/>
            <a:ext cx="4375718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83 SGK/99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75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7" descr="Bài 80 trang 98 SGK Toán 9 Tập 2 | Hay nhất Giải bài tập Toán lớp 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340087" y="3159323"/>
            <a:ext cx="4422913" cy="3927277"/>
            <a:chOff x="4340087" y="3159323"/>
            <a:chExt cx="4422913" cy="3927277"/>
          </a:xfrm>
        </p:grpSpPr>
        <p:sp>
          <p:nvSpPr>
            <p:cNvPr id="2" name="Pie 1"/>
            <p:cNvSpPr/>
            <p:nvPr/>
          </p:nvSpPr>
          <p:spPr>
            <a:xfrm rot="5400000">
              <a:off x="4648200" y="3581400"/>
              <a:ext cx="3505200" cy="3505200"/>
            </a:xfrm>
            <a:prstGeom prst="pie">
              <a:avLst>
                <a:gd name="adj1" fmla="val 5427585"/>
                <a:gd name="adj2" fmla="val 16200000"/>
              </a:avLst>
            </a:prstGeom>
            <a:solidFill>
              <a:srgbClr val="C9E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48400" y="63963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Pie 18"/>
            <p:cNvSpPr/>
            <p:nvPr/>
          </p:nvSpPr>
          <p:spPr>
            <a:xfrm rot="5400000" flipV="1">
              <a:off x="4668078" y="4972878"/>
              <a:ext cx="728870" cy="728870"/>
            </a:xfrm>
            <a:prstGeom prst="pie">
              <a:avLst>
                <a:gd name="adj1" fmla="val 5427585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Pie 27"/>
            <p:cNvSpPr/>
            <p:nvPr/>
          </p:nvSpPr>
          <p:spPr>
            <a:xfrm rot="5400000" flipV="1">
              <a:off x="7424530" y="4969565"/>
              <a:ext cx="728870" cy="728870"/>
            </a:xfrm>
            <a:prstGeom prst="pie">
              <a:avLst>
                <a:gd name="adj1" fmla="val 5427585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 rot="16200000">
              <a:off x="5403574" y="4324350"/>
              <a:ext cx="2019300" cy="2019300"/>
            </a:xfrm>
            <a:prstGeom prst="pie">
              <a:avLst>
                <a:gd name="adj1" fmla="val 5427585"/>
                <a:gd name="adj2" fmla="val 16200000"/>
              </a:avLst>
            </a:prstGeom>
            <a:solidFill>
              <a:srgbClr val="C9E7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/>
            <p:cNvCxnSpPr>
              <a:stCxn id="2" idx="2"/>
              <a:endCxn id="29" idx="2"/>
            </p:cNvCxnSpPr>
            <p:nvPr/>
          </p:nvCxnSpPr>
          <p:spPr>
            <a:xfrm>
              <a:off x="6400800" y="3581400"/>
              <a:ext cx="12424" cy="27622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340087" y="529238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77200" y="531148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3343" y="5333999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70324" y="315932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78731" y="5333999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4926107" y="5257800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988859" y="5271247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624482" y="5257800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696200" y="5271247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6413224" y="5195455"/>
              <a:ext cx="139976" cy="1298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8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3|5.6|8.5|1.5|6.2|0.3|2.8|6|3.7|2.2|20.2|1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1862</Words>
  <Application>Microsoft Office PowerPoint</Application>
  <PresentationFormat>On-screen Show (4:3)</PresentationFormat>
  <Paragraphs>255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Vapor Trail</vt:lpstr>
      <vt:lpstr>Equation</vt:lpstr>
      <vt:lpstr>PowerPoint Presentation</vt:lpstr>
      <vt:lpstr>Bài 10 : DIỆN TÍCH HÌNH TRÒN, HÌNH QUẠT TRÒN. LUYỆN TẬP</vt:lpstr>
      <vt:lpstr>Bài 10 : DIỆN TÍCH HÌNH TRÒN, HÌNH QUẠT TRÒN. LUYỆN TẬP</vt:lpstr>
      <vt:lpstr>Bài 10 : DIỆN TÍCH HÌNH TRÒN, HÌNH QUẠT TRÒN. LUYỆN TẬP</vt:lpstr>
      <vt:lpstr>Bài 10 : DIỆN TÍCH HÌNH TRÒN, HÌNH QUẠT TRÒN. LUYỆN TẬP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Mai Phuong</dc:creator>
  <cp:lastModifiedBy>A</cp:lastModifiedBy>
  <cp:revision>220</cp:revision>
  <dcterms:created xsi:type="dcterms:W3CDTF">2014-03-02T08:54:30Z</dcterms:created>
  <dcterms:modified xsi:type="dcterms:W3CDTF">2020-04-21T15:23:49Z</dcterms:modified>
</cp:coreProperties>
</file>