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6" r:id="rId3"/>
    <p:sldId id="274" r:id="rId4"/>
    <p:sldId id="275" r:id="rId5"/>
    <p:sldId id="281" r:id="rId6"/>
    <p:sldId id="303" r:id="rId7"/>
    <p:sldId id="304" r:id="rId8"/>
    <p:sldId id="305" r:id="rId9"/>
    <p:sldId id="287" r:id="rId10"/>
    <p:sldId id="288" r:id="rId11"/>
    <p:sldId id="290" r:id="rId12"/>
    <p:sldId id="291" r:id="rId13"/>
    <p:sldId id="292" r:id="rId14"/>
    <p:sldId id="298" r:id="rId15"/>
    <p:sldId id="299" r:id="rId16"/>
    <p:sldId id="300" r:id="rId17"/>
    <p:sldId id="29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1CD00"/>
    <a:srgbClr val="00CC00"/>
    <a:srgbClr val="D204B5"/>
    <a:srgbClr val="FFFFFF"/>
    <a:srgbClr val="002A00"/>
    <a:srgbClr val="B0E8C7"/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76" autoAdjust="0"/>
  </p:normalViewPr>
  <p:slideViewPr>
    <p:cSldViewPr>
      <p:cViewPr varScale="1">
        <p:scale>
          <a:sx n="71" d="100"/>
          <a:sy n="71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9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C520-70B1-4CCA-B97E-873E8FCE5304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F56E-1AA4-42C7-A610-9561CEE51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0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1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F56E-1AA4-42C7-A610-9561CEE512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4"/>
            <a:ext cx="6858000" cy="2387600"/>
          </a:xfrm>
        </p:spPr>
        <p:txBody>
          <a:bodyPr anchor="b"/>
          <a:lstStyle>
            <a:lvl1pPr algn="ctr">
              <a:defRPr sz="46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53"/>
            </a:lvl1pPr>
            <a:lvl2pPr marL="352913" indent="0" algn="ctr">
              <a:buNone/>
              <a:defRPr sz="1544"/>
            </a:lvl2pPr>
            <a:lvl3pPr marL="705826" indent="0" algn="ctr">
              <a:buNone/>
              <a:defRPr sz="1390"/>
            </a:lvl3pPr>
            <a:lvl4pPr marL="1058739" indent="0" algn="ctr">
              <a:buNone/>
              <a:defRPr sz="1235"/>
            </a:lvl4pPr>
            <a:lvl5pPr marL="1411652" indent="0" algn="ctr">
              <a:buNone/>
              <a:defRPr sz="1235"/>
            </a:lvl5pPr>
            <a:lvl6pPr marL="1764565" indent="0" algn="ctr">
              <a:buNone/>
              <a:defRPr sz="1235"/>
            </a:lvl6pPr>
            <a:lvl7pPr marL="2117477" indent="0" algn="ctr">
              <a:buNone/>
              <a:defRPr sz="1235"/>
            </a:lvl7pPr>
            <a:lvl8pPr marL="2470391" indent="0" algn="ctr">
              <a:buNone/>
              <a:defRPr sz="1235"/>
            </a:lvl8pPr>
            <a:lvl9pPr marL="2823303" indent="0" algn="ctr">
              <a:buNone/>
              <a:defRPr sz="123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2B4245-250D-4699-B3C6-BF6846F3C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633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6EA826-3E9C-40B4-A720-2BB62A68A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07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6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53"/>
            </a:lvl1pPr>
            <a:lvl2pPr marL="352913" indent="0">
              <a:buNone/>
              <a:defRPr sz="1544"/>
            </a:lvl2pPr>
            <a:lvl3pPr marL="705826" indent="0">
              <a:buNone/>
              <a:defRPr sz="1390"/>
            </a:lvl3pPr>
            <a:lvl4pPr marL="1058739" indent="0">
              <a:buNone/>
              <a:defRPr sz="1235"/>
            </a:lvl4pPr>
            <a:lvl5pPr marL="1411652" indent="0">
              <a:buNone/>
              <a:defRPr sz="1235"/>
            </a:lvl5pPr>
            <a:lvl6pPr marL="1764565" indent="0">
              <a:buNone/>
              <a:defRPr sz="1235"/>
            </a:lvl6pPr>
            <a:lvl7pPr marL="2117477" indent="0">
              <a:buNone/>
              <a:defRPr sz="1235"/>
            </a:lvl7pPr>
            <a:lvl8pPr marL="2470391" indent="0">
              <a:buNone/>
              <a:defRPr sz="1235"/>
            </a:lvl8pPr>
            <a:lvl9pPr marL="2823303" indent="0">
              <a:buNone/>
              <a:defRPr sz="12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361202D-A2E2-4F5B-8597-9F698F5F4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61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EB9B5E-DAB0-4C56-9BEB-14516F2E4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4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53" b="1"/>
            </a:lvl1pPr>
            <a:lvl2pPr marL="352913" indent="0">
              <a:buNone/>
              <a:defRPr sz="1544" b="1"/>
            </a:lvl2pPr>
            <a:lvl3pPr marL="705826" indent="0">
              <a:buNone/>
              <a:defRPr sz="1390" b="1"/>
            </a:lvl3pPr>
            <a:lvl4pPr marL="1058739" indent="0">
              <a:buNone/>
              <a:defRPr sz="1235" b="1"/>
            </a:lvl4pPr>
            <a:lvl5pPr marL="1411652" indent="0">
              <a:buNone/>
              <a:defRPr sz="1235" b="1"/>
            </a:lvl5pPr>
            <a:lvl6pPr marL="1764565" indent="0">
              <a:buNone/>
              <a:defRPr sz="1235" b="1"/>
            </a:lvl6pPr>
            <a:lvl7pPr marL="2117477" indent="0">
              <a:buNone/>
              <a:defRPr sz="1235" b="1"/>
            </a:lvl7pPr>
            <a:lvl8pPr marL="2470391" indent="0">
              <a:buNone/>
              <a:defRPr sz="1235" b="1"/>
            </a:lvl8pPr>
            <a:lvl9pPr marL="2823303" indent="0">
              <a:buNone/>
              <a:defRPr sz="12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788" cy="823912"/>
          </a:xfrm>
        </p:spPr>
        <p:txBody>
          <a:bodyPr anchor="b"/>
          <a:lstStyle>
            <a:lvl1pPr marL="0" indent="0">
              <a:buNone/>
              <a:defRPr sz="1853" b="1"/>
            </a:lvl1pPr>
            <a:lvl2pPr marL="352913" indent="0">
              <a:buNone/>
              <a:defRPr sz="1544" b="1"/>
            </a:lvl2pPr>
            <a:lvl3pPr marL="705826" indent="0">
              <a:buNone/>
              <a:defRPr sz="1390" b="1"/>
            </a:lvl3pPr>
            <a:lvl4pPr marL="1058739" indent="0">
              <a:buNone/>
              <a:defRPr sz="1235" b="1"/>
            </a:lvl4pPr>
            <a:lvl5pPr marL="1411652" indent="0">
              <a:buNone/>
              <a:defRPr sz="1235" b="1"/>
            </a:lvl5pPr>
            <a:lvl6pPr marL="1764565" indent="0">
              <a:buNone/>
              <a:defRPr sz="1235" b="1"/>
            </a:lvl6pPr>
            <a:lvl7pPr marL="2117477" indent="0">
              <a:buNone/>
              <a:defRPr sz="1235" b="1"/>
            </a:lvl7pPr>
            <a:lvl8pPr marL="2470391" indent="0">
              <a:buNone/>
              <a:defRPr sz="1235" b="1"/>
            </a:lvl8pPr>
            <a:lvl9pPr marL="2823303" indent="0">
              <a:buNone/>
              <a:defRPr sz="12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235BF5A-B5BE-4E8F-8118-0D56A4F52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45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D98BAC-B3EE-4E83-B22E-27A6AA88A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3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070C16-0479-417D-969A-987CAA461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405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2470"/>
            </a:lvl1pPr>
            <a:lvl2pPr>
              <a:defRPr sz="2161"/>
            </a:lvl2pPr>
            <a:lvl3pPr>
              <a:defRPr sz="1853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35"/>
            </a:lvl1pPr>
            <a:lvl2pPr marL="352913" indent="0">
              <a:buNone/>
              <a:defRPr sz="1080"/>
            </a:lvl2pPr>
            <a:lvl3pPr marL="705826" indent="0">
              <a:buNone/>
              <a:defRPr sz="926"/>
            </a:lvl3pPr>
            <a:lvl4pPr marL="1058739" indent="0">
              <a:buNone/>
              <a:defRPr sz="772"/>
            </a:lvl4pPr>
            <a:lvl5pPr marL="1411652" indent="0">
              <a:buNone/>
              <a:defRPr sz="772"/>
            </a:lvl5pPr>
            <a:lvl6pPr marL="1764565" indent="0">
              <a:buNone/>
              <a:defRPr sz="772"/>
            </a:lvl6pPr>
            <a:lvl7pPr marL="2117477" indent="0">
              <a:buNone/>
              <a:defRPr sz="772"/>
            </a:lvl7pPr>
            <a:lvl8pPr marL="2470391" indent="0">
              <a:buNone/>
              <a:defRPr sz="772"/>
            </a:lvl8pPr>
            <a:lvl9pPr marL="2823303" indent="0">
              <a:buNone/>
              <a:defRPr sz="7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7E065A2-BF6A-499E-A5D6-DA09A1D51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7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7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2470"/>
            </a:lvl1pPr>
            <a:lvl2pPr marL="352913" indent="0">
              <a:buNone/>
              <a:defRPr sz="2161"/>
            </a:lvl2pPr>
            <a:lvl3pPr marL="705826" indent="0">
              <a:buNone/>
              <a:defRPr sz="1853"/>
            </a:lvl3pPr>
            <a:lvl4pPr marL="1058739" indent="0">
              <a:buNone/>
              <a:defRPr sz="1544"/>
            </a:lvl4pPr>
            <a:lvl5pPr marL="1411652" indent="0">
              <a:buNone/>
              <a:defRPr sz="1544"/>
            </a:lvl5pPr>
            <a:lvl6pPr marL="1764565" indent="0">
              <a:buNone/>
              <a:defRPr sz="1544"/>
            </a:lvl6pPr>
            <a:lvl7pPr marL="2117477" indent="0">
              <a:buNone/>
              <a:defRPr sz="1544"/>
            </a:lvl7pPr>
            <a:lvl8pPr marL="2470391" indent="0">
              <a:buNone/>
              <a:defRPr sz="1544"/>
            </a:lvl8pPr>
            <a:lvl9pPr marL="2823303" indent="0">
              <a:buNone/>
              <a:defRPr sz="154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35"/>
            </a:lvl1pPr>
            <a:lvl2pPr marL="352913" indent="0">
              <a:buNone/>
              <a:defRPr sz="1080"/>
            </a:lvl2pPr>
            <a:lvl3pPr marL="705826" indent="0">
              <a:buNone/>
              <a:defRPr sz="926"/>
            </a:lvl3pPr>
            <a:lvl4pPr marL="1058739" indent="0">
              <a:buNone/>
              <a:defRPr sz="772"/>
            </a:lvl4pPr>
            <a:lvl5pPr marL="1411652" indent="0">
              <a:buNone/>
              <a:defRPr sz="772"/>
            </a:lvl5pPr>
            <a:lvl6pPr marL="1764565" indent="0">
              <a:buNone/>
              <a:defRPr sz="772"/>
            </a:lvl6pPr>
            <a:lvl7pPr marL="2117477" indent="0">
              <a:buNone/>
              <a:defRPr sz="772"/>
            </a:lvl7pPr>
            <a:lvl8pPr marL="2470391" indent="0">
              <a:buNone/>
              <a:defRPr sz="772"/>
            </a:lvl8pPr>
            <a:lvl9pPr marL="2823303" indent="0">
              <a:buNone/>
              <a:defRPr sz="7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3478B8D-442C-4348-A1FB-F19522477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49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6D7B05-9BF5-4D88-82BA-A8EF898AD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81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278EF4-B933-4361-A534-340EBD9F2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50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D2AF58-6AD4-484D-BFC2-521DA2CC7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262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55C6EC-03B3-42CA-919A-0CD182874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5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D089-BFC9-40C8-A9F7-B24090F844C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C272-3575-45E1-A74D-8F9E25D54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705826" eaLnBrk="1" hangingPunct="1">
              <a:defRPr sz="108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05826" eaLnBrk="1" hangingPunct="1">
              <a:defRPr sz="108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705826" eaLnBrk="1" hangingPunct="1">
              <a:defRPr sz="108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58323-EE60-424E-817E-2B5FC3CDC58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8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52913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6pPr>
      <a:lvl7pPr marL="705826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7pPr>
      <a:lvl8pPr marL="1058739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8pPr>
      <a:lvl9pPr marL="1411652" algn="ctr" rtl="0" fontAlgn="base">
        <a:spcBef>
          <a:spcPct val="0"/>
        </a:spcBef>
        <a:spcAft>
          <a:spcPct val="0"/>
        </a:spcAft>
        <a:defRPr sz="3396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635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1907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1063" indent="-176213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5075" indent="-176213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7500" indent="-176213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1021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6pPr>
      <a:lvl7pPr marL="2293934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847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8pPr>
      <a:lvl9pPr marL="2999760" indent="-176457" algn="l" defTabSz="705826" rtl="0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1pPr>
      <a:lvl2pPr marL="352913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2pPr>
      <a:lvl3pPr marL="705826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3pPr>
      <a:lvl4pPr marL="1058739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4pPr>
      <a:lvl5pPr marL="1411652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65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6pPr>
      <a:lvl7pPr marL="2117477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7pPr>
      <a:lvl8pPr marL="2470391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8pPr>
      <a:lvl9pPr marL="2823303" algn="l" defTabSz="705826" rtl="0" eaLnBrk="1" latinLnBrk="0" hangingPunct="1">
        <a:defRPr sz="1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1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9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wmf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tags" Target="../tags/tag1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4.png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49.wmf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image" Target="../media/image12.gi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1.gif"/><Relationship Id="rId9" Type="http://schemas.openxmlformats.org/officeDocument/2006/relationships/image" Target="../media/image120.png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30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5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11" Type="http://schemas.openxmlformats.org/officeDocument/2006/relationships/oleObject" Target="../embeddings/oleObject19.bin"/><Relationship Id="rId10" Type="http://schemas.openxmlformats.org/officeDocument/2006/relationships/image" Target="../media/image12.gif"/><Relationship Id="rId4" Type="http://schemas.openxmlformats.org/officeDocument/2006/relationships/image" Target="../media/image16.png"/><Relationship Id="rId9" Type="http://schemas.openxmlformats.org/officeDocument/2006/relationships/image" Target="../media/image11.gif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6.wmf"/><Relationship Id="rId5" Type="http://schemas.openxmlformats.org/officeDocument/2006/relationships/image" Target="../media/image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2122011209566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252413"/>
            <a:ext cx="9020175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3278188" y="1546225"/>
            <a:ext cx="2587625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87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87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7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3087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2513013" y="3814763"/>
            <a:ext cx="3763962" cy="877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87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HÙY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87" b="1" kern="1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87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THỰC HIỆN : 17/04/2020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8617" y="2215409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2082"/>
            <a:ext cx="82296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10cm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3651915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B</a:t>
            </a:r>
            <a:endParaRPr lang="en-US" sz="5000" dirty="0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08000" y="2804049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A</a:t>
            </a:r>
            <a:endParaRPr lang="en-US" sz="5000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812" y="4519040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C</a:t>
            </a:r>
            <a:endParaRPr lang="en-US" sz="5000" dirty="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357240"/>
            <a:ext cx="685800" cy="632840"/>
          </a:xfrm>
          <a:prstGeom prst="actionButtonBlank">
            <a:avLst/>
          </a:prstGeom>
          <a:solidFill>
            <a:srgbClr val="00CC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2673" y="3703137"/>
            <a:ext cx="1600199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l = 15,7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4276" y="4530976"/>
                <a:ext cx="21360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76" y="4530976"/>
                <a:ext cx="213603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48841"/>
              </p:ext>
            </p:extLst>
          </p:nvPr>
        </p:nvGraphicFramePr>
        <p:xfrm>
          <a:off x="1756174" y="2909212"/>
          <a:ext cx="1530337" cy="58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Equation" r:id="rId4" imgW="495000" imgH="190440" progId="Equation.3">
                  <p:embed/>
                </p:oleObj>
              </mc:Choice>
              <mc:Fallback>
                <p:oleObj name="Equation" r:id="rId4" imgW="4950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174" y="2909212"/>
                        <a:ext cx="1530337" cy="58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80770"/>
              </p:ext>
            </p:extLst>
          </p:nvPr>
        </p:nvGraphicFramePr>
        <p:xfrm>
          <a:off x="1657123" y="5421257"/>
          <a:ext cx="1511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Equation" r:id="rId6" imgW="431640" imgH="203040" progId="Equation.3">
                  <p:embed/>
                </p:oleObj>
              </mc:Choice>
              <mc:Fallback>
                <p:oleObj name="Equation" r:id="rId6" imgW="431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7123" y="5421257"/>
                        <a:ext cx="15113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0" y="3517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489" y="2729003"/>
            <a:ext cx="35534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70556"/>
              </p:ext>
            </p:extLst>
          </p:nvPr>
        </p:nvGraphicFramePr>
        <p:xfrm>
          <a:off x="3886200" y="3963853"/>
          <a:ext cx="498792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3963853"/>
                        <a:ext cx="4987925" cy="13335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9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965" y="1079647"/>
            <a:ext cx="8213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35,6 cm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2434859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A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33400" y="3217014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22977" y="4016632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rgbClr val="FF0000"/>
                </a:solidFill>
              </a:rPr>
              <a:t>C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20701" y="4848489"/>
            <a:ext cx="685800" cy="632840"/>
          </a:xfrm>
          <a:prstGeom prst="actionButtonBlank">
            <a:avLst/>
          </a:prstGeom>
          <a:solidFill>
            <a:srgbClr val="FFFF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0116" y="2435058"/>
            <a:ext cx="2590799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R = 40,8 cm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8626" y="4039150"/>
            <a:ext cx="2590800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R = 81,6 cm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3517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66310"/>
              </p:ext>
            </p:extLst>
          </p:nvPr>
        </p:nvGraphicFramePr>
        <p:xfrm>
          <a:off x="6019800" y="1079647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"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1079647"/>
                        <a:ext cx="762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52795"/>
              </p:ext>
            </p:extLst>
          </p:nvPr>
        </p:nvGraphicFramePr>
        <p:xfrm>
          <a:off x="1385459" y="3274957"/>
          <a:ext cx="2477134" cy="64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" name="Equation" r:id="rId5" imgW="749160" imgH="203040" progId="Equation.3">
                  <p:embed/>
                </p:oleObj>
              </mc:Choice>
              <mc:Fallback>
                <p:oleObj name="Equation" r:id="rId5" imgW="749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5459" y="3274957"/>
                        <a:ext cx="2477134" cy="649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76127"/>
              </p:ext>
            </p:extLst>
          </p:nvPr>
        </p:nvGraphicFramePr>
        <p:xfrm>
          <a:off x="1336468" y="4848489"/>
          <a:ext cx="2529992" cy="6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" name="Equation" r:id="rId7" imgW="736560" imgH="203040" progId="Equation.3">
                  <p:embed/>
                </p:oleObj>
              </mc:Choice>
              <mc:Fallback>
                <p:oleObj name="Equation" r:id="rId7" imgW="7365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468" y="4848489"/>
                        <a:ext cx="2529992" cy="697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9200" y="2336916"/>
            <a:ext cx="35534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39603"/>
              </p:ext>
            </p:extLst>
          </p:nvPr>
        </p:nvGraphicFramePr>
        <p:xfrm>
          <a:off x="4191000" y="3429264"/>
          <a:ext cx="481171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429264"/>
                        <a:ext cx="4811712" cy="14192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3500" y="922435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21 cm,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20,8 cm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88" y="2410340"/>
            <a:ext cx="4495800" cy="24137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Minh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4178" y="2422261"/>
            <a:ext cx="4495800" cy="24137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 Nam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56202"/>
            <a:ext cx="541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4769427" y="5915627"/>
            <a:ext cx="717214" cy="584775"/>
          </a:xfrm>
          <a:prstGeom prst="actionButtonBlank">
            <a:avLst/>
          </a:prstGeom>
          <a:solidFill>
            <a:srgbClr val="FF00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381000" y="5448002"/>
            <a:ext cx="838200" cy="571815"/>
          </a:xfrm>
          <a:prstGeom prst="actionButtonBlank">
            <a:avLst/>
          </a:prstGeom>
          <a:solidFill>
            <a:srgbClr val="FF000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79817" y="593042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448002"/>
            <a:ext cx="35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35390"/>
              </p:ext>
            </p:extLst>
          </p:nvPr>
        </p:nvGraphicFramePr>
        <p:xfrm>
          <a:off x="105416" y="2809908"/>
          <a:ext cx="4407823" cy="193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3" imgW="1904760" imgH="838080" progId="Equation.3">
                  <p:embed/>
                </p:oleObj>
              </mc:Choice>
              <mc:Fallback>
                <p:oleObj name="Equation" r:id="rId3" imgW="190476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6" y="2809908"/>
                        <a:ext cx="4407823" cy="1939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053196"/>
              </p:ext>
            </p:extLst>
          </p:nvPr>
        </p:nvGraphicFramePr>
        <p:xfrm>
          <a:off x="4589140" y="2827004"/>
          <a:ext cx="4407823" cy="193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5" imgW="1904760" imgH="838080" progId="Equation.3">
                  <p:embed/>
                </p:oleObj>
              </mc:Choice>
              <mc:Fallback>
                <p:oleObj name="Equation" r:id="rId5" imgW="190476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9140" y="2827004"/>
                        <a:ext cx="4407823" cy="1939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0" y="3517"/>
            <a:ext cx="9143999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7584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590" y="685800"/>
            <a:ext cx="5323609" cy="649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65 SGK/94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869" y="5340015"/>
            <a:ext cx="8704262" cy="205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d = 2R</a:t>
            </a: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26940"/>
              </p:ext>
            </p:extLst>
          </p:nvPr>
        </p:nvGraphicFramePr>
        <p:xfrm>
          <a:off x="152400" y="2514600"/>
          <a:ext cx="875697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96"/>
                <a:gridCol w="1250996"/>
                <a:gridCol w="1250996"/>
                <a:gridCol w="1250996"/>
                <a:gridCol w="1250996"/>
                <a:gridCol w="1250996"/>
                <a:gridCol w="1250996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25,12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35124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20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3975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62,8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598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5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4397514"/>
            <a:ext cx="1316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31,4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5418" y="4397514"/>
            <a:ext cx="1544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18,84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2521803"/>
            <a:ext cx="127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1,5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5218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3,18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25218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4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891" y="3360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6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6218" y="3559314"/>
            <a:ext cx="116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6,37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6200" y="34362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8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436" y="4397514"/>
            <a:ext cx="126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9,42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62686"/>
              </p:ext>
            </p:extLst>
          </p:nvPr>
        </p:nvGraphicFramePr>
        <p:xfrm>
          <a:off x="5340350" y="5141913"/>
          <a:ext cx="1677988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8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0350" y="5141913"/>
                        <a:ext cx="1677988" cy="110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45496"/>
              </p:ext>
            </p:extLst>
          </p:nvPr>
        </p:nvGraphicFramePr>
        <p:xfrm>
          <a:off x="2057400" y="5986023"/>
          <a:ext cx="1822306" cy="71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Equation" r:id="rId6" imgW="520560" imgH="177480" progId="Equation.3">
                  <p:embed/>
                </p:oleObj>
              </mc:Choice>
              <mc:Fallback>
                <p:oleObj name="Equation" r:id="rId6" imgW="520560" imgH="177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986023"/>
                        <a:ext cx="1822306" cy="719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678548"/>
              </p:ext>
            </p:extLst>
          </p:nvPr>
        </p:nvGraphicFramePr>
        <p:xfrm>
          <a:off x="4038600" y="5738120"/>
          <a:ext cx="1969982" cy="127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8" imgW="609480" imgH="393480" progId="Equation.3">
                  <p:embed/>
                </p:oleObj>
              </mc:Choice>
              <mc:Fallback>
                <p:oleObj name="Equation" r:id="rId8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8600" y="5738120"/>
                        <a:ext cx="1969982" cy="127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238990" y="1219200"/>
            <a:ext cx="8828809" cy="111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3,14.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66843"/>
              </p:ext>
            </p:extLst>
          </p:nvPr>
        </p:nvGraphicFramePr>
        <p:xfrm>
          <a:off x="5428905" y="1427162"/>
          <a:ext cx="4127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1" name="Equation" r:id="rId10" imgW="139700" imgH="139700" progId="Equation.3">
                  <p:embed/>
                </p:oleObj>
              </mc:Choice>
              <mc:Fallback>
                <p:oleObj name="Equation" r:id="rId10" imgW="139700" imgH="139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905" y="1427162"/>
                        <a:ext cx="4127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5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6060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67 SGK/95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591" y="533400"/>
            <a:ext cx="883754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3,14,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869" y="4648200"/>
            <a:ext cx="4386767" cy="1219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65339"/>
              </p:ext>
            </p:extLst>
          </p:nvPr>
        </p:nvGraphicFramePr>
        <p:xfrm>
          <a:off x="152400" y="1863297"/>
          <a:ext cx="8771730" cy="263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955"/>
                <a:gridCol w="1461955"/>
                <a:gridCol w="1461955"/>
                <a:gridCol w="1461955"/>
                <a:gridCol w="1461955"/>
                <a:gridCol w="1461955"/>
              </a:tblGrid>
              <a:tr h="87750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750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750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76400" y="3711714"/>
            <a:ext cx="1371600" cy="707886"/>
          </a:xfrm>
          <a:prstGeom prst="rect">
            <a:avLst/>
          </a:prstGeom>
          <a:solidFill>
            <a:srgbClr val="D204B5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15,7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1912203"/>
            <a:ext cx="1295400" cy="830997"/>
          </a:xfrm>
          <a:prstGeom prst="rect">
            <a:avLst/>
          </a:prstGeom>
          <a:solidFill>
            <a:srgbClr val="D204B5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40,8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3018" y="1959114"/>
            <a:ext cx="1316182" cy="707886"/>
          </a:xfrm>
          <a:prstGeom prst="rect">
            <a:avLst/>
          </a:prstGeom>
          <a:solidFill>
            <a:srgbClr val="D204B5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/>
              <a:t>21,1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30636" y="3711714"/>
            <a:ext cx="1260764" cy="707886"/>
          </a:xfrm>
          <a:prstGeom prst="rect">
            <a:avLst/>
          </a:prstGeom>
          <a:solidFill>
            <a:srgbClr val="D204B5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4,4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49116"/>
              </p:ext>
            </p:extLst>
          </p:nvPr>
        </p:nvGraphicFramePr>
        <p:xfrm>
          <a:off x="1893166" y="2819400"/>
          <a:ext cx="844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8" name="Equation" r:id="rId4" imgW="241200" imgH="203040" progId="Equation.3">
                  <p:embed/>
                </p:oleObj>
              </mc:Choice>
              <mc:Fallback>
                <p:oleObj name="Equation" r:id="rId4" imgW="241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3166" y="2819400"/>
                        <a:ext cx="84455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019109"/>
              </p:ext>
            </p:extLst>
          </p:nvPr>
        </p:nvGraphicFramePr>
        <p:xfrm>
          <a:off x="3352800" y="2819400"/>
          <a:ext cx="844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9" name="Equation" r:id="rId6" imgW="241200" imgH="203040" progId="Equation.3">
                  <p:embed/>
                </p:oleObj>
              </mc:Choice>
              <mc:Fallback>
                <p:oleObj name="Equation" r:id="rId6" imgW="2412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844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29270"/>
              </p:ext>
            </p:extLst>
          </p:nvPr>
        </p:nvGraphicFramePr>
        <p:xfrm>
          <a:off x="4724400" y="2786797"/>
          <a:ext cx="993254" cy="79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" name="Equation" r:id="rId8" imgW="253800" imgH="203040" progId="Equation.3">
                  <p:embed/>
                </p:oleObj>
              </mc:Choice>
              <mc:Fallback>
                <p:oleObj name="Equation" r:id="rId8" imgW="2538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786797"/>
                        <a:ext cx="993254" cy="794603"/>
                      </a:xfrm>
                      <a:prstGeom prst="rect">
                        <a:avLst/>
                      </a:prstGeom>
                      <a:solidFill>
                        <a:srgbClr val="D204B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65310"/>
              </p:ext>
            </p:extLst>
          </p:nvPr>
        </p:nvGraphicFramePr>
        <p:xfrm>
          <a:off x="6248400" y="2841625"/>
          <a:ext cx="844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1" name="Equation" r:id="rId10" imgW="241200" imgH="190440" progId="Equation.3">
                  <p:embed/>
                </p:oleObj>
              </mc:Choice>
              <mc:Fallback>
                <p:oleObj name="Equation" r:id="rId10" imgW="2412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41625"/>
                        <a:ext cx="8445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213834"/>
              </p:ext>
            </p:extLst>
          </p:nvPr>
        </p:nvGraphicFramePr>
        <p:xfrm>
          <a:off x="7681913" y="2743200"/>
          <a:ext cx="88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2" name="Equation" r:id="rId12" imgW="253800" imgH="203040" progId="Equation.3">
                  <p:embed/>
                </p:oleObj>
              </mc:Choice>
              <mc:Fallback>
                <p:oleObj name="Equation" r:id="rId12" imgW="2538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2743200"/>
                        <a:ext cx="889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40162"/>
              </p:ext>
            </p:extLst>
          </p:nvPr>
        </p:nvGraphicFramePr>
        <p:xfrm>
          <a:off x="4213262" y="568036"/>
          <a:ext cx="412676" cy="47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" name="Equation" r:id="rId14" imgW="139700" imgH="139700" progId="Equation.3">
                  <p:embed/>
                </p:oleObj>
              </mc:Choice>
              <mc:Fallback>
                <p:oleObj name="Equation" r:id="rId14" imgW="139700" imgH="139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62" y="568036"/>
                        <a:ext cx="412676" cy="477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29143"/>
              </p:ext>
            </p:extLst>
          </p:nvPr>
        </p:nvGraphicFramePr>
        <p:xfrm>
          <a:off x="152400" y="5562600"/>
          <a:ext cx="193822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4" name="Equation" r:id="rId16" imgW="520560" imgH="393480" progId="Equation.3">
                  <p:embed/>
                </p:oleObj>
              </mc:Choice>
              <mc:Fallback>
                <p:oleObj name="Equation" r:id="rId16" imgW="520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62600"/>
                        <a:ext cx="1938228" cy="1066800"/>
                      </a:xfrm>
                      <a:prstGeom prst="rect">
                        <a:avLst/>
                      </a:prstGeom>
                      <a:noFill/>
                      <a:ln w="793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329616"/>
              </p:ext>
            </p:extLst>
          </p:nvPr>
        </p:nvGraphicFramePr>
        <p:xfrm>
          <a:off x="2295347" y="5431699"/>
          <a:ext cx="6772453" cy="129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" name="Equation" r:id="rId18" imgW="1523880" imgH="393480" progId="Equation.3">
                  <p:embed/>
                </p:oleObj>
              </mc:Choice>
              <mc:Fallback>
                <p:oleObj name="Equation" r:id="rId18" imgW="15238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347" y="5431699"/>
                        <a:ext cx="6772453" cy="1295183"/>
                      </a:xfrm>
                      <a:prstGeom prst="rect">
                        <a:avLst/>
                      </a:prstGeom>
                      <a:solidFill>
                        <a:srgbClr val="C6D9F1"/>
                      </a:solidFill>
                      <a:ln w="349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8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 animBg="1"/>
      <p:bldP spid="1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6822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SGK/95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09600"/>
            <a:ext cx="914286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1, 672 m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88 cm.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30" y="32766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58" y="3845004"/>
            <a:ext cx="4271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36253"/>
              </p:ext>
            </p:extLst>
          </p:nvPr>
        </p:nvGraphicFramePr>
        <p:xfrm>
          <a:off x="228601" y="4472094"/>
          <a:ext cx="3352800" cy="63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4" imgW="1143000" imgH="215640" progId="Equation.3">
                  <p:embed/>
                </p:oleObj>
              </mc:Choice>
              <mc:Fallback>
                <p:oleObj name="Equation" r:id="rId4" imgW="11430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1" y="4472094"/>
                        <a:ext cx="3352800" cy="633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0658" y="5140404"/>
            <a:ext cx="4114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332285"/>
              </p:ext>
            </p:extLst>
          </p:nvPr>
        </p:nvGraphicFramePr>
        <p:xfrm>
          <a:off x="228600" y="5844721"/>
          <a:ext cx="3200400" cy="63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6" imgW="1091880" imgH="215640" progId="Equation.3">
                  <p:embed/>
                </p:oleObj>
              </mc:Choice>
              <mc:Fallback>
                <p:oleObj name="Equation" r:id="rId6" imgW="10918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844721"/>
                        <a:ext cx="3200400" cy="63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3400" y="3436982"/>
            <a:ext cx="49223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810" y="3311604"/>
            <a:ext cx="1223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30574"/>
              </p:ext>
            </p:extLst>
          </p:nvPr>
        </p:nvGraphicFramePr>
        <p:xfrm>
          <a:off x="4419600" y="4439900"/>
          <a:ext cx="2633662" cy="61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" name="Equation" r:id="rId8" imgW="927000" imgH="215640" progId="Equation.3">
                  <p:embed/>
                </p:oleObj>
              </mc:Choice>
              <mc:Fallback>
                <p:oleObj name="Equation" r:id="rId8" imgW="9270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39900"/>
                        <a:ext cx="2633662" cy="612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19599" y="4861173"/>
            <a:ext cx="48461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94122"/>
              </p:ext>
            </p:extLst>
          </p:nvPr>
        </p:nvGraphicFramePr>
        <p:xfrm>
          <a:off x="5105400" y="5715000"/>
          <a:ext cx="3700462" cy="107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" name="Equation" r:id="rId10" imgW="1434960" imgH="419040" progId="Equation.3">
                  <p:embed/>
                </p:oleObj>
              </mc:Choice>
              <mc:Fallback>
                <p:oleObj name="Equation" r:id="rId10" imgW="143496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15000"/>
                        <a:ext cx="3700462" cy="107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6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6" grpId="0"/>
      <p:bldP spid="8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315200" y="0"/>
            <a:ext cx="1295400" cy="8309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FF00"/>
                </a:solidFill>
              </a:rPr>
              <a:t>C =2</a:t>
            </a:r>
            <a:r>
              <a:rPr lang="en-US" sz="2400" b="1" dirty="0">
                <a:solidFill>
                  <a:srgbClr val="FFFF00"/>
                </a:solidFill>
                <a:sym typeface="Symbol" panose="05050102010706020507" pitchFamily="18" charset="2"/>
              </a:rPr>
              <a:t>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R</a:t>
            </a:r>
          </a:p>
          <a:p>
            <a:pPr eaLnBrk="0" hangingPunct="0"/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C = </a:t>
            </a:r>
            <a:r>
              <a:rPr lang="en-US" sz="2400" b="1" dirty="0">
                <a:solidFill>
                  <a:srgbClr val="FFFF00"/>
                </a:solidFill>
                <a:sym typeface="Symbol" panose="05050102010706020507" pitchFamily="18" charset="2"/>
              </a:rPr>
              <a:t>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d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09879"/>
              </p:ext>
            </p:extLst>
          </p:nvPr>
        </p:nvGraphicFramePr>
        <p:xfrm>
          <a:off x="7239000" y="1600200"/>
          <a:ext cx="17573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" name="Equation" r:id="rId4" imgW="1358640" imgH="558720" progId="Equation.DSMT4">
                  <p:embed/>
                </p:oleObj>
              </mc:Choice>
              <mc:Fallback>
                <p:oleObj name="Equation" r:id="rId4" imgW="13586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00200"/>
                        <a:ext cx="1757363" cy="7080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71462"/>
              </p:ext>
            </p:extLst>
          </p:nvPr>
        </p:nvGraphicFramePr>
        <p:xfrm>
          <a:off x="7620000" y="3124200"/>
          <a:ext cx="1295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" name="Equation" r:id="rId6" imgW="914400" imgH="558720" progId="Equation.DSMT4">
                  <p:embed/>
                </p:oleObj>
              </mc:Choice>
              <mc:Fallback>
                <p:oleObj name="Equation" r:id="rId6" imgW="914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124200"/>
                        <a:ext cx="1295400" cy="7080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73093"/>
              </p:ext>
            </p:extLst>
          </p:nvPr>
        </p:nvGraphicFramePr>
        <p:xfrm>
          <a:off x="7747379" y="4490797"/>
          <a:ext cx="11430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" name="Equation" r:id="rId8" imgW="1091880" imgH="495000" progId="Equation.DSMT4">
                  <p:embed/>
                </p:oleObj>
              </mc:Choice>
              <mc:Fallback>
                <p:oleObj name="Equation" r:id="rId8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379" y="4490797"/>
                        <a:ext cx="1143000" cy="601663"/>
                      </a:xfrm>
                      <a:prstGeom prst="rect">
                        <a:avLst/>
                      </a:prstGeom>
                      <a:solidFill>
                        <a:srgbClr val="002A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11769"/>
              </p:ext>
            </p:extLst>
          </p:nvPr>
        </p:nvGraphicFramePr>
        <p:xfrm>
          <a:off x="7467600" y="5715000"/>
          <a:ext cx="1524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9" name="Equation" r:id="rId10" imgW="1041120" imgH="558720" progId="Equation.DSMT4">
                  <p:embed/>
                </p:oleObj>
              </mc:Choice>
              <mc:Fallback>
                <p:oleObj name="Equation" r:id="rId10" imgW="10411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715000"/>
                        <a:ext cx="1524000" cy="749300"/>
                      </a:xfrm>
                      <a:prstGeom prst="rect">
                        <a:avLst/>
                      </a:prstGeom>
                      <a:solidFill>
                        <a:srgbClr val="002A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5" name="Picture 7" descr="image0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3268">
            <a:off x="1219200" y="1143000"/>
            <a:ext cx="47053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6" name="Picture 8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b="27374"/>
          <a:stretch>
            <a:fillRect/>
          </a:stretch>
        </p:blipFill>
        <p:spPr bwMode="auto">
          <a:xfrm rot="484915">
            <a:off x="5319713" y="88900"/>
            <a:ext cx="2109787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7" name="Picture 9" descr="image00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/>
          <a:stretch>
            <a:fillRect/>
          </a:stretch>
        </p:blipFill>
        <p:spPr bwMode="auto">
          <a:xfrm rot="631595">
            <a:off x="5283200" y="787400"/>
            <a:ext cx="22383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8" name="Picture 10" descr="image00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4"/>
          <a:stretch>
            <a:fillRect/>
          </a:stretch>
        </p:blipFill>
        <p:spPr bwMode="auto">
          <a:xfrm>
            <a:off x="1905000" y="3124200"/>
            <a:ext cx="321151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9" name="Picture 11" descr="image0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90913"/>
            <a:ext cx="34417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20" name="Picture 12" descr="image00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269">
            <a:off x="4597400" y="4457700"/>
            <a:ext cx="3330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0" y="2438400"/>
            <a:ext cx="2011363" cy="20113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19822" name="Group 14"/>
          <p:cNvGrpSpPr>
            <a:grpSpLocks/>
          </p:cNvGrpSpPr>
          <p:nvPr/>
        </p:nvGrpSpPr>
        <p:grpSpPr bwMode="auto">
          <a:xfrm rot="924256">
            <a:off x="4343400" y="5029200"/>
            <a:ext cx="3322638" cy="1244600"/>
            <a:chOff x="1104" y="3408"/>
            <a:chExt cx="2093" cy="784"/>
          </a:xfrm>
        </p:grpSpPr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2112" y="3856"/>
              <a:ext cx="2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66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/>
                <a:t>n</a:t>
              </a:r>
              <a:r>
                <a:rPr lang="en-US" sz="1400" baseline="30000"/>
                <a:t>0</a:t>
              </a:r>
              <a:endParaRPr lang="en-US" sz="1400"/>
            </a:p>
          </p:txBody>
        </p:sp>
        <p:pic>
          <p:nvPicPr>
            <p:cNvPr id="119824" name="Picture 16" descr="image00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408"/>
              <a:ext cx="2093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0" y="3518"/>
            <a:ext cx="4724400" cy="818808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1092374"/>
      </p:ext>
    </p:extLst>
  </p:cSld>
  <p:clrMapOvr>
    <a:masterClrMapping/>
  </p:clrMapOvr>
  <p:transition advTm="69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03" y="12192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66, 68, 70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/95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III</a:t>
            </a:r>
          </a:p>
        </p:txBody>
      </p:sp>
    </p:spTree>
    <p:extLst>
      <p:ext uri="{BB962C8B-B14F-4D97-AF65-F5344CB8AC3E}">
        <p14:creationId xmlns:p14="http://schemas.microsoft.com/office/powerpoint/2010/main" val="1703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23875" y="1600200"/>
            <a:ext cx="4324350" cy="432435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5537" y="2460008"/>
            <a:ext cx="1770513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00793" y="3810000"/>
            <a:ext cx="885257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337" y="2023216"/>
            <a:ext cx="532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1182" y="5715000"/>
            <a:ext cx="532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6050" y="3485376"/>
            <a:ext cx="532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205" y="4222150"/>
            <a:ext cx="532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391561"/>
              </p:ext>
            </p:extLst>
          </p:nvPr>
        </p:nvGraphicFramePr>
        <p:xfrm>
          <a:off x="1642494" y="3656091"/>
          <a:ext cx="873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4" imgW="317160" imgH="203040" progId="Equation.3">
                  <p:embed/>
                </p:oleObj>
              </mc:Choice>
              <mc:Fallback>
                <p:oleObj name="Equation" r:id="rId4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2494" y="3656091"/>
                        <a:ext cx="8731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43413" y="1044117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92548"/>
              </p:ext>
            </p:extLst>
          </p:nvPr>
        </p:nvGraphicFramePr>
        <p:xfrm>
          <a:off x="7772400" y="1019601"/>
          <a:ext cx="908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6" imgW="330120" imgH="203040" progId="Equation.3">
                  <p:embed/>
                </p:oleObj>
              </mc:Choice>
              <mc:Fallback>
                <p:oleObj name="Equation" r:id="rId6" imgW="330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72400" y="1019601"/>
                        <a:ext cx="9080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43412" y="154302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513251"/>
              </p:ext>
            </p:extLst>
          </p:nvPr>
        </p:nvGraphicFramePr>
        <p:xfrm>
          <a:off x="7740649" y="1496408"/>
          <a:ext cx="873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8" imgW="317160" imgH="203040" progId="Equation.3">
                  <p:embed/>
                </p:oleObj>
              </mc:Choice>
              <mc:Fallback>
                <p:oleObj name="Equation" r:id="rId8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0649" y="1496408"/>
                        <a:ext cx="87312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loud Callout 24"/>
          <p:cNvSpPr/>
          <p:nvPr/>
        </p:nvSpPr>
        <p:spPr>
          <a:xfrm rot="21263566">
            <a:off x="5203360" y="2212475"/>
            <a:ext cx="3851899" cy="2674151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60325">
            <a:solidFill>
              <a:srgbClr val="361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2788" y="1578401"/>
            <a:ext cx="4324350" cy="4324350"/>
          </a:xfrm>
          <a:prstGeom prst="ellipse">
            <a:avLst/>
          </a:prstGeom>
          <a:noFill/>
          <a:ln w="63500">
            <a:solidFill>
              <a:srgbClr val="C0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518474" y="1581149"/>
            <a:ext cx="4371974" cy="4346149"/>
          </a:xfrm>
          <a:prstGeom prst="arc">
            <a:avLst>
              <a:gd name="adj1" fmla="val 6871945"/>
              <a:gd name="adj2" fmla="val 1293808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4" name="Picture 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t="20776" r="57143" b="38252"/>
          <a:stretch>
            <a:fillRect/>
          </a:stretch>
        </p:blipFill>
        <p:spPr bwMode="auto">
          <a:xfrm>
            <a:off x="4827139" y="5324676"/>
            <a:ext cx="1726062" cy="17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 animBg="1"/>
      <p:bldP spid="3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l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9 : ĐỘ DÀI ĐƯỜNG TRÒN, CUNG TRÒN. LUYỆN TẬP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131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1)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62500" y="1828800"/>
            <a:ext cx="4257343" cy="2739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C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1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R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1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pi</a:t>
            </a:r>
          </a:p>
          <a:p>
            <a:pPr marL="0" indent="0">
              <a:buFont typeface="Arial" pitchFamily="34" charset="0"/>
              <a:buNone/>
            </a:pP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d :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1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437101"/>
              </p:ext>
            </p:extLst>
          </p:nvPr>
        </p:nvGraphicFramePr>
        <p:xfrm>
          <a:off x="4822757" y="3341825"/>
          <a:ext cx="1504500" cy="63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5" name="Equation" r:id="rId4" imgW="533160" imgH="203040" progId="Equation.3">
                  <p:embed/>
                </p:oleObj>
              </mc:Choice>
              <mc:Fallback>
                <p:oleObj name="Equation" r:id="rId4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2757" y="3341825"/>
                        <a:ext cx="1504500" cy="63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60596"/>
              </p:ext>
            </p:extLst>
          </p:nvPr>
        </p:nvGraphicFramePr>
        <p:xfrm>
          <a:off x="1317579" y="1856345"/>
          <a:ext cx="2868683" cy="9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Equation" r:id="rId6" imgW="558720" imgH="177480" progId="Equation.3">
                  <p:embed/>
                </p:oleObj>
              </mc:Choice>
              <mc:Fallback>
                <p:oleObj name="Equation" r:id="rId6" imgW="558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7579" y="1856345"/>
                        <a:ext cx="2868683" cy="912763"/>
                      </a:xfrm>
                      <a:prstGeom prst="rect">
                        <a:avLst/>
                      </a:prstGeom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419739"/>
              </p:ext>
            </p:extLst>
          </p:nvPr>
        </p:nvGraphicFramePr>
        <p:xfrm>
          <a:off x="1282311" y="3923521"/>
          <a:ext cx="2883479" cy="96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7" name="Equation" r:id="rId8" imgW="457200" imgH="177480" progId="Equation.3">
                  <p:embed/>
                </p:oleObj>
              </mc:Choice>
              <mc:Fallback>
                <p:oleObj name="Equation" r:id="rId8" imgW="457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2311" y="3923521"/>
                        <a:ext cx="2883479" cy="960439"/>
                      </a:xfrm>
                      <a:prstGeom prst="rect">
                        <a:avLst/>
                      </a:prstGeom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91593" y="3066825"/>
            <a:ext cx="1451971" cy="8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2449"/>
              </p:ext>
            </p:extLst>
          </p:nvPr>
        </p:nvGraphicFramePr>
        <p:xfrm>
          <a:off x="976928" y="5255168"/>
          <a:ext cx="6812312" cy="12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" name="Equation" r:id="rId10" imgW="1231560" imgH="393480" progId="Equation.3">
                  <p:embed/>
                </p:oleObj>
              </mc:Choice>
              <mc:Fallback>
                <p:oleObj name="Equation" r:id="rId10" imgW="1231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6928" y="5255168"/>
                        <a:ext cx="6812312" cy="12654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86979"/>
              </p:ext>
            </p:extLst>
          </p:nvPr>
        </p:nvGraphicFramePr>
        <p:xfrm>
          <a:off x="4790932" y="4003225"/>
          <a:ext cx="390668" cy="45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" name="Equation" r:id="rId12" imgW="139680" imgH="139680" progId="Equation.3">
                  <p:embed/>
                </p:oleObj>
              </mc:Choice>
              <mc:Fallback>
                <p:oleObj name="Equation" r:id="rId1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932" y="4003225"/>
                        <a:ext cx="390668" cy="451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7"/>
            <a:ext cx="9144000" cy="987083"/>
          </a:xfr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95199"/>
              </p:ext>
            </p:extLst>
          </p:nvPr>
        </p:nvGraphicFramePr>
        <p:xfrm>
          <a:off x="7162800" y="209672"/>
          <a:ext cx="609600" cy="70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" name="Equation" r:id="rId4" imgW="139680" imgH="139680" progId="Equation.3">
                  <p:embed/>
                </p:oleObj>
              </mc:Choice>
              <mc:Fallback>
                <p:oleObj name="Equation" r:id="rId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9672"/>
                        <a:ext cx="609600" cy="704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255115"/>
            <a:ext cx="8915400" cy="2631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869" y="4267200"/>
            <a:ext cx="8704262" cy="205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3,14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(        )   </a:t>
            </a:r>
          </a:p>
        </p:txBody>
      </p:sp>
      <p:graphicFrame>
        <p:nvGraphicFramePr>
          <p:cNvPr id="1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7870"/>
              </p:ext>
            </p:extLst>
          </p:nvPr>
        </p:nvGraphicFramePr>
        <p:xfrm>
          <a:off x="8250404" y="1408651"/>
          <a:ext cx="471652" cy="54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" name="Equation" r:id="rId6" imgW="139680" imgH="139680" progId="Equation.3">
                  <p:embed/>
                </p:oleObj>
              </mc:Choice>
              <mc:Fallback>
                <p:oleObj name="Equation" r:id="rId6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404" y="1408651"/>
                        <a:ext cx="471652" cy="54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285956"/>
              </p:ext>
            </p:extLst>
          </p:nvPr>
        </p:nvGraphicFramePr>
        <p:xfrm>
          <a:off x="6029657" y="1912960"/>
          <a:ext cx="1590343" cy="67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9657" y="1912960"/>
                        <a:ext cx="1590343" cy="67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62260"/>
              </p:ext>
            </p:extLst>
          </p:nvPr>
        </p:nvGraphicFramePr>
        <p:xfrm>
          <a:off x="3886200" y="3135848"/>
          <a:ext cx="1590343" cy="67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" name="Equation" r:id="rId9" imgW="533160" imgH="203040" progId="Equation.3">
                  <p:embed/>
                </p:oleObj>
              </mc:Choice>
              <mc:Fallback>
                <p:oleObj name="Equation" r:id="rId9" imgW="533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3135848"/>
                        <a:ext cx="1590343" cy="67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54434"/>
              </p:ext>
            </p:extLst>
          </p:nvPr>
        </p:nvGraphicFramePr>
        <p:xfrm>
          <a:off x="2133600" y="5621601"/>
          <a:ext cx="533400" cy="55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" name="Equation" r:id="rId10" imgW="126720" imgH="126720" progId="Equation.3">
                  <p:embed/>
                </p:oleObj>
              </mc:Choice>
              <mc:Fallback>
                <p:oleObj name="Equation" r:id="rId10" imgW="1267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33600" y="5621601"/>
                        <a:ext cx="533400" cy="55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1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23" y="1062082"/>
            <a:ext cx="88193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0,5m (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     = 3,14). Chu vi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281940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A</a:t>
            </a:r>
            <a:endParaRPr lang="en-US" sz="5000" dirty="0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33400" y="36808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B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812" y="45190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C</a:t>
            </a:r>
            <a:endParaRPr lang="en-US" sz="5000" dirty="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3572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0201" y="2804049"/>
                <a:ext cx="182879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04049"/>
                <a:ext cx="1828799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1" y="3680840"/>
                <a:ext cx="182879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𝟏𝟒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3680840"/>
                <a:ext cx="1828799" cy="6588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0200" y="4519040"/>
                <a:ext cx="16764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𝟑𝟏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19040"/>
                <a:ext cx="1676400" cy="6588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00199" y="5331182"/>
                <a:ext cx="167640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5331182"/>
                <a:ext cx="1676401" cy="6588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400800" y="2432020"/>
            <a:ext cx="2590800" cy="2595101"/>
            <a:chOff x="6553200" y="2253388"/>
            <a:chExt cx="2590800" cy="2595101"/>
          </a:xfrm>
        </p:grpSpPr>
        <p:sp>
          <p:nvSpPr>
            <p:cNvPr id="9" name="TextBox 8"/>
            <p:cNvSpPr txBox="1"/>
            <p:nvPr/>
          </p:nvSpPr>
          <p:spPr>
            <a:xfrm>
              <a:off x="6553200" y="2253388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247" y="3885055"/>
              <a:ext cx="1177530" cy="96343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49025" y="2528934"/>
            <a:ext cx="2642575" cy="2507225"/>
            <a:chOff x="6501425" y="2328235"/>
            <a:chExt cx="2642575" cy="2507225"/>
          </a:xfrm>
        </p:grpSpPr>
        <p:sp>
          <p:nvSpPr>
            <p:cNvPr id="22" name="TextBox 21"/>
            <p:cNvSpPr txBox="1"/>
            <p:nvPr/>
          </p:nvSpPr>
          <p:spPr>
            <a:xfrm>
              <a:off x="6501425" y="2328235"/>
              <a:ext cx="26425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11" y="3714817"/>
              <a:ext cx="1289342" cy="1120643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0" y="-50348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65271"/>
              </p:ext>
            </p:extLst>
          </p:nvPr>
        </p:nvGraphicFramePr>
        <p:xfrm>
          <a:off x="2438399" y="1652786"/>
          <a:ext cx="423326" cy="48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12" imgW="139680" imgH="139680" progId="Equation.3">
                  <p:embed/>
                </p:oleObj>
              </mc:Choice>
              <mc:Fallback>
                <p:oleObj name="Equation" r:id="rId1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399" y="1652786"/>
                        <a:ext cx="423326" cy="489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59012" y="3874607"/>
            <a:ext cx="3553402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2.     .R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2. 3,14. 0,5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3,14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90771"/>
              </p:ext>
            </p:extLst>
          </p:nvPr>
        </p:nvGraphicFramePr>
        <p:xfrm>
          <a:off x="5278130" y="4591562"/>
          <a:ext cx="4984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14" imgW="139680" imgH="139680" progId="Equation.3">
                  <p:embed/>
                </p:oleObj>
              </mc:Choice>
              <mc:Fallback>
                <p:oleObj name="Equation" r:id="rId14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130" y="4591562"/>
                        <a:ext cx="4984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50159"/>
              </p:ext>
            </p:extLst>
          </p:nvPr>
        </p:nvGraphicFramePr>
        <p:xfrm>
          <a:off x="2133600" y="5621601"/>
          <a:ext cx="533400" cy="55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15" imgW="126720" imgH="126720" progId="Equation.3">
                  <p:embed/>
                </p:oleObj>
              </mc:Choice>
              <mc:Fallback>
                <p:oleObj name="Equation" r:id="rId15" imgW="1267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33600" y="5621601"/>
                        <a:ext cx="533400" cy="55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8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11" y="898773"/>
            <a:ext cx="88193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0,65m (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>
                <a:latin typeface="Times New Roman" pitchFamily="18" charset="0"/>
                <a:cs typeface="Times New Roman" pitchFamily="18" charset="0"/>
              </a:rPr>
              <a:t>      = 3,14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). Chu vi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3341717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B</a:t>
            </a:r>
            <a:endParaRPr lang="en-US" sz="5000" dirty="0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11928" y="2473772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A</a:t>
            </a:r>
            <a:endParaRPr lang="en-US" sz="5000" dirty="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431" y="4209662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C</a:t>
            </a:r>
            <a:endParaRPr lang="en-US" sz="5000" dirty="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077607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7678" y="2511823"/>
            <a:ext cx="1523999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2,041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6087" y="3344471"/>
                <a:ext cx="152399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𝟎𝟖𝟐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87" y="3344471"/>
                <a:ext cx="1523999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62465" y="4222238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cs typeface="Times New Roman" pitchFamily="18" charset="0"/>
                      </a:rPr>
                      <m:t>   </m:t>
                    </m:r>
                  </m:oMath>
                </a14:m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1,884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65" y="4222238"/>
                <a:ext cx="1600200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6038" r="-687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95834" y="5054870"/>
            <a:ext cx="1491017" cy="6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3,768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66698" y="1737381"/>
            <a:ext cx="2590800" cy="2587463"/>
            <a:chOff x="6419098" y="1558749"/>
            <a:chExt cx="2590800" cy="2587463"/>
          </a:xfrm>
        </p:grpSpPr>
        <p:sp>
          <p:nvSpPr>
            <p:cNvPr id="9" name="TextBox 8"/>
            <p:cNvSpPr txBox="1"/>
            <p:nvPr/>
          </p:nvSpPr>
          <p:spPr>
            <a:xfrm>
              <a:off x="6419098" y="1558749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674" y="3182778"/>
              <a:ext cx="1177530" cy="96343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218506" y="1832015"/>
            <a:ext cx="2642575" cy="2507225"/>
            <a:chOff x="6501425" y="2328235"/>
            <a:chExt cx="2642575" cy="2507225"/>
          </a:xfrm>
        </p:grpSpPr>
        <p:sp>
          <p:nvSpPr>
            <p:cNvPr id="22" name="TextBox 21"/>
            <p:cNvSpPr txBox="1"/>
            <p:nvPr/>
          </p:nvSpPr>
          <p:spPr>
            <a:xfrm>
              <a:off x="6501425" y="2328235"/>
              <a:ext cx="26425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11" y="3714817"/>
              <a:ext cx="1289342" cy="1120643"/>
            </a:xfrm>
            <a:prstGeom prst="rect">
              <a:avLst/>
            </a:prstGeom>
          </p:spPr>
        </p:pic>
      </p:grpSp>
      <p:sp>
        <p:nvSpPr>
          <p:cNvPr id="24" name="Title 1"/>
          <p:cNvSpPr txBox="1">
            <a:spLocks/>
          </p:cNvSpPr>
          <p:nvPr/>
        </p:nvSpPr>
        <p:spPr>
          <a:xfrm>
            <a:off x="0" y="-50348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2380" y="1847287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   .d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3,14. 0,65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2,041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45448"/>
              </p:ext>
            </p:extLst>
          </p:nvPr>
        </p:nvGraphicFramePr>
        <p:xfrm>
          <a:off x="4023878" y="2582010"/>
          <a:ext cx="4984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878" y="2582010"/>
                        <a:ext cx="4984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050974"/>
              </p:ext>
            </p:extLst>
          </p:nvPr>
        </p:nvGraphicFramePr>
        <p:xfrm>
          <a:off x="2610023" y="1379968"/>
          <a:ext cx="471652" cy="54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9" imgW="139680" imgH="139680" progId="Equation.3">
                  <p:embed/>
                </p:oleObj>
              </mc:Choice>
              <mc:Fallback>
                <p:oleObj name="Equation" r:id="rId9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23" y="1379968"/>
                        <a:ext cx="471652" cy="54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762665" y="4289584"/>
            <a:ext cx="6219023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0486" y="5795038"/>
            <a:ext cx="623120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2,041.1000 = 2041 (m)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23" y="1062082"/>
            <a:ext cx="88193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25,12 cm(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     = 3,14).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33400" y="281940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A</a:t>
            </a:r>
            <a:endParaRPr lang="en-US" sz="5000" dirty="0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533400" y="36808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B</a:t>
            </a: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49812" y="45190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/>
              <a:t>C</a:t>
            </a:r>
            <a:endParaRPr lang="en-US" sz="5000" dirty="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533400" y="5357240"/>
            <a:ext cx="685800" cy="632840"/>
          </a:xfrm>
          <a:prstGeom prst="actionButtonBlank">
            <a:avLst/>
          </a:prstGeom>
          <a:solidFill>
            <a:srgbClr val="7030A0"/>
          </a:solidFill>
          <a:scene3d>
            <a:camera prst="orthographicFront"/>
            <a:lightRig rig="balanced" dir="t"/>
          </a:scene3d>
          <a:sp3d extrusionH="76200" contourW="12700" prstMaterial="plastic">
            <a:bevelT/>
            <a:bevelB/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00202" y="2804049"/>
                <a:ext cx="126722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cs typeface="Times New Roman" pitchFamily="18" charset="0"/>
                  </a:rPr>
                  <a:t>4 c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</m:oMath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2" y="2804049"/>
                <a:ext cx="1267224" cy="658898"/>
              </a:xfrm>
              <a:prstGeom prst="rect">
                <a:avLst/>
              </a:prstGeom>
              <a:blipFill rotWithShape="0">
                <a:blip r:embed="rId3"/>
                <a:stretch>
                  <a:fillRect l="-14976" t="-13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00202" y="3680840"/>
                <a:ext cx="12174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𝒄𝒎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2" y="3680840"/>
                <a:ext cx="1217414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0200" y="4519040"/>
                <a:ext cx="107262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19040"/>
                <a:ext cx="1072624" cy="658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600199" y="5331182"/>
            <a:ext cx="107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8 m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00800" y="2432020"/>
            <a:ext cx="2590800" cy="2595101"/>
            <a:chOff x="6553200" y="2253388"/>
            <a:chExt cx="2590800" cy="2595101"/>
          </a:xfrm>
        </p:grpSpPr>
        <p:sp>
          <p:nvSpPr>
            <p:cNvPr id="9" name="TextBox 8"/>
            <p:cNvSpPr txBox="1"/>
            <p:nvPr/>
          </p:nvSpPr>
          <p:spPr>
            <a:xfrm>
              <a:off x="6553200" y="2253388"/>
              <a:ext cx="2590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tiếc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247" y="3885055"/>
              <a:ext cx="1177530" cy="96343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349025" y="2528934"/>
            <a:ext cx="2642575" cy="2507225"/>
            <a:chOff x="6501425" y="2328235"/>
            <a:chExt cx="2642575" cy="2507225"/>
          </a:xfrm>
        </p:grpSpPr>
        <p:sp>
          <p:nvSpPr>
            <p:cNvPr id="22" name="TextBox 21"/>
            <p:cNvSpPr txBox="1"/>
            <p:nvPr/>
          </p:nvSpPr>
          <p:spPr>
            <a:xfrm>
              <a:off x="6501425" y="2328235"/>
              <a:ext cx="26425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911" y="3714817"/>
              <a:ext cx="1289342" cy="1120643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0" y="-50348"/>
            <a:ext cx="9144000" cy="987083"/>
          </a:xfrm>
          <a:prstGeom prst="rect">
            <a:avLst/>
          </a:prstGeom>
          <a:gradFill>
            <a:gsLst>
              <a:gs pos="0">
                <a:srgbClr val="D204B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335532"/>
              </p:ext>
            </p:extLst>
          </p:nvPr>
        </p:nvGraphicFramePr>
        <p:xfrm>
          <a:off x="2015073" y="1683486"/>
          <a:ext cx="423326" cy="48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11" imgW="139680" imgH="139680" progId="Equation.3">
                  <p:embed/>
                </p:oleObj>
              </mc:Choice>
              <mc:Fallback>
                <p:oleObj name="Equation" r:id="rId11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73" y="1683486"/>
                        <a:ext cx="423326" cy="489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45463" y="237853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98187"/>
              </p:ext>
            </p:extLst>
          </p:nvPr>
        </p:nvGraphicFramePr>
        <p:xfrm>
          <a:off x="3777935" y="3162909"/>
          <a:ext cx="4752975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13" imgW="1320480" imgH="1041120" progId="Equation.3">
                  <p:embed/>
                </p:oleObj>
              </mc:Choice>
              <mc:Fallback>
                <p:oleObj name="Equation" r:id="rId13" imgW="1320480" imgH="1041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7935" y="3162909"/>
                        <a:ext cx="4752975" cy="374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6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2" y="1037832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0057" y="2895600"/>
            <a:ext cx="8359918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R (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         )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 …………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8146" y="1764631"/>
            <a:ext cx="7673453" cy="11309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885733"/>
            <a:ext cx="609600" cy="552667"/>
          </a:xfrm>
          <a:prstGeom prst="rect">
            <a:avLst/>
          </a:prstGeom>
          <a:gradFill>
            <a:gsLst>
              <a:gs pos="74350">
                <a:srgbClr val="D1DCF1"/>
              </a:gs>
              <a:gs pos="0">
                <a:srgbClr val="D204B5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280458"/>
              </p:ext>
            </p:extLst>
          </p:nvPr>
        </p:nvGraphicFramePr>
        <p:xfrm>
          <a:off x="7315200" y="2937591"/>
          <a:ext cx="908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8" name="Equation" r:id="rId4" imgW="330120" imgH="203040" progId="Equation.3">
                  <p:embed/>
                </p:oleObj>
              </mc:Choice>
              <mc:Fallback>
                <p:oleObj name="Equation" r:id="rId4" imgW="330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2937591"/>
                        <a:ext cx="9080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77421" y="4000500"/>
            <a:ext cx="8814177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       = ......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497331"/>
              </p:ext>
            </p:extLst>
          </p:nvPr>
        </p:nvGraphicFramePr>
        <p:xfrm>
          <a:off x="2020888" y="3978275"/>
          <a:ext cx="4857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" name="Equation" r:id="rId6" imgW="152280" imgH="190440" progId="Equation.3">
                  <p:embed/>
                </p:oleObj>
              </mc:Choice>
              <mc:Fallback>
                <p:oleObj name="Equation" r:id="rId6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0888" y="3978275"/>
                        <a:ext cx="48577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8865"/>
              </p:ext>
            </p:extLst>
          </p:nvPr>
        </p:nvGraphicFramePr>
        <p:xfrm>
          <a:off x="6720509" y="3800234"/>
          <a:ext cx="817192" cy="101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Equation" r:id="rId8" imgW="317160" imgH="393480" progId="Equation.3">
                  <p:embed/>
                </p:oleObj>
              </mc:Choice>
              <mc:Fallback>
                <p:oleObj name="Equation" r:id="rId8" imgW="317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20509" y="3800234"/>
                        <a:ext cx="817192" cy="101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340057" y="5275756"/>
            <a:ext cx="82734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i="1" dirty="0" smtClean="0">
                <a:latin typeface="Times New Roman" pitchFamily="18" charset="0"/>
                <a:cs typeface="Times New Roman" pitchFamily="18" charset="0"/>
              </a:rPr>
              <a:t> ….....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45222"/>
              </p:ext>
            </p:extLst>
          </p:nvPr>
        </p:nvGraphicFramePr>
        <p:xfrm>
          <a:off x="2554963" y="5242311"/>
          <a:ext cx="566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" name="Equation" r:id="rId10" imgW="177480" imgH="203040" progId="Equation.3">
                  <p:embed/>
                </p:oleObj>
              </mc:Choice>
              <mc:Fallback>
                <p:oleObj name="Equation" r:id="rId10" imgW="177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4963" y="5242311"/>
                        <a:ext cx="5667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578893" y="1981200"/>
            <a:ext cx="82734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35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852587"/>
              </p:ext>
            </p:extLst>
          </p:nvPr>
        </p:nvGraphicFramePr>
        <p:xfrm>
          <a:off x="3083201" y="3543300"/>
          <a:ext cx="658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201" y="3543300"/>
                        <a:ext cx="658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09059"/>
              </p:ext>
            </p:extLst>
          </p:nvPr>
        </p:nvGraphicFramePr>
        <p:xfrm>
          <a:off x="7892288" y="3842002"/>
          <a:ext cx="5016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3" name="Equation" r:id="rId14" imgW="279360" imgH="393480" progId="Equation.DSMT4">
                  <p:embed/>
                </p:oleObj>
              </mc:Choice>
              <mc:Fallback>
                <p:oleObj name="Equation" r:id="rId14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288" y="3842002"/>
                        <a:ext cx="5016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125251"/>
              </p:ext>
            </p:extLst>
          </p:nvPr>
        </p:nvGraphicFramePr>
        <p:xfrm>
          <a:off x="7315200" y="4914900"/>
          <a:ext cx="1385842" cy="159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4" name="Equation" r:id="rId16" imgW="342720" imgH="393480" progId="Equation.3">
                  <p:embed/>
                </p:oleObj>
              </mc:Choice>
              <mc:Fallback>
                <p:oleObj name="Equation" r:id="rId16" imgW="342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15200" y="4914900"/>
                        <a:ext cx="1385842" cy="1591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1748"/>
            <a:ext cx="8458200" cy="80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2) 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27612" y="3200400"/>
            <a:ext cx="3366351" cy="1837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 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 :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71557"/>
              </p:ext>
            </p:extLst>
          </p:nvPr>
        </p:nvGraphicFramePr>
        <p:xfrm>
          <a:off x="1443038" y="1523164"/>
          <a:ext cx="2976562" cy="1637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" name="Equation" r:id="rId4" imgW="520560" imgH="393480" progId="Equation.3">
                  <p:embed/>
                </p:oleObj>
              </mc:Choice>
              <mc:Fallback>
                <p:oleObj name="Equation" r:id="rId4" imgW="520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038" y="1523164"/>
                        <a:ext cx="2976562" cy="1637556"/>
                      </a:xfrm>
                      <a:prstGeom prst="rect">
                        <a:avLst/>
                      </a:prstGeom>
                      <a:ln w="793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06747"/>
              </p:ext>
            </p:extLst>
          </p:nvPr>
        </p:nvGraphicFramePr>
        <p:xfrm>
          <a:off x="609600" y="5181600"/>
          <a:ext cx="8085137" cy="154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" name="Equation" r:id="rId6" imgW="1523880" imgH="393480" progId="Equation.3">
                  <p:embed/>
                </p:oleObj>
              </mc:Choice>
              <mc:Fallback>
                <p:oleObj name="Equation" r:id="rId6" imgW="1523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5181600"/>
                        <a:ext cx="8085137" cy="154609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3492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97880"/>
              </p:ext>
            </p:extLst>
          </p:nvPr>
        </p:nvGraphicFramePr>
        <p:xfrm>
          <a:off x="1174750" y="3263900"/>
          <a:ext cx="273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Equation" r:id="rId8" imgW="88560" imgH="177480" progId="Equation.3">
                  <p:embed/>
                </p:oleObj>
              </mc:Choice>
              <mc:Fallback>
                <p:oleObj name="Equation" r:id="rId8" imgW="88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4750" y="3263900"/>
                        <a:ext cx="2730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5199009" y="1909260"/>
            <a:ext cx="2760426" cy="278861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27" idx="2"/>
          </p:cNvCxnSpPr>
          <p:nvPr/>
        </p:nvCxnSpPr>
        <p:spPr>
          <a:xfrm>
            <a:off x="5469841" y="2498799"/>
            <a:ext cx="1117335" cy="891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28508" y="3368730"/>
            <a:ext cx="558670" cy="1219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83424" y="3159264"/>
            <a:ext cx="33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583215"/>
              </p:ext>
            </p:extLst>
          </p:nvPr>
        </p:nvGraphicFramePr>
        <p:xfrm>
          <a:off x="5287124" y="3273942"/>
          <a:ext cx="530877" cy="56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" name="Equation" r:id="rId10" imgW="177480" imgH="190440" progId="Equation.3">
                  <p:embed/>
                </p:oleObj>
              </mc:Choice>
              <mc:Fallback>
                <p:oleObj name="Equation" r:id="rId10" imgW="1774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7124" y="3273942"/>
                        <a:ext cx="530877" cy="567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c 26"/>
          <p:cNvSpPr/>
          <p:nvPr/>
        </p:nvSpPr>
        <p:spPr>
          <a:xfrm>
            <a:off x="5210174" y="1911620"/>
            <a:ext cx="2790826" cy="2802668"/>
          </a:xfrm>
          <a:prstGeom prst="arc">
            <a:avLst>
              <a:gd name="adj1" fmla="val 6871945"/>
              <a:gd name="adj2" fmla="val 12938083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75517" y="2447710"/>
            <a:ext cx="61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95591"/>
              </p:ext>
            </p:extLst>
          </p:nvPr>
        </p:nvGraphicFramePr>
        <p:xfrm>
          <a:off x="4860651" y="3196892"/>
          <a:ext cx="273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Equation" r:id="rId12" imgW="88560" imgH="177480" progId="Equation.3">
                  <p:embed/>
                </p:oleObj>
              </mc:Choice>
              <mc:Fallback>
                <p:oleObj name="Equation" r:id="rId12" imgW="88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0651" y="3196892"/>
                        <a:ext cx="2730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rc 42"/>
          <p:cNvSpPr/>
          <p:nvPr/>
        </p:nvSpPr>
        <p:spPr>
          <a:xfrm rot="12375935">
            <a:off x="6307013" y="3064491"/>
            <a:ext cx="563469" cy="563469"/>
          </a:xfrm>
          <a:prstGeom prst="arc">
            <a:avLst>
              <a:gd name="adj1" fmla="val 16200000"/>
              <a:gd name="adj2" fmla="val 2209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3|5.6|8.5|1.5|6.2|0.3|2.8|6|3.7|2.2|20.2|1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995</Words>
  <Application>Microsoft Office PowerPoint</Application>
  <PresentationFormat>On-screen Show (4:3)</PresentationFormat>
  <Paragraphs>194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Times New Roman</vt:lpstr>
      <vt:lpstr>Office Theme</vt:lpstr>
      <vt:lpstr>2_Default Design</vt:lpstr>
      <vt:lpstr>Equation</vt:lpstr>
      <vt:lpstr>PowerPoint Presentation</vt:lpstr>
      <vt:lpstr>PowerPoint Presentation</vt:lpstr>
      <vt:lpstr>Bài 9 : ĐỘ DÀI ĐƯỜNG TRÒN, CUNG TRÒN. LUYỆN TẬP</vt:lpstr>
      <vt:lpstr>Lưu ý khi sử dụng số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 Bài tập 67 SGK/95 </vt:lpstr>
      <vt:lpstr>Bài tập 69 SGK/95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Mai Phuong</dc:creator>
  <cp:lastModifiedBy>ADMIN</cp:lastModifiedBy>
  <cp:revision>177</cp:revision>
  <dcterms:created xsi:type="dcterms:W3CDTF">2014-03-02T08:54:30Z</dcterms:created>
  <dcterms:modified xsi:type="dcterms:W3CDTF">2020-04-18T14:34:37Z</dcterms:modified>
</cp:coreProperties>
</file>