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78" r:id="rId3"/>
    <p:sldId id="307" r:id="rId4"/>
    <p:sldId id="306" r:id="rId5"/>
    <p:sldId id="309" r:id="rId6"/>
    <p:sldId id="280" r:id="rId7"/>
    <p:sldId id="281" r:id="rId8"/>
    <p:sldId id="282" r:id="rId9"/>
    <p:sldId id="308" r:id="rId10"/>
    <p:sldId id="284" r:id="rId11"/>
    <p:sldId id="289" r:id="rId12"/>
    <p:sldId id="286" r:id="rId13"/>
    <p:sldId id="290" r:id="rId14"/>
    <p:sldId id="287" r:id="rId15"/>
    <p:sldId id="301" r:id="rId16"/>
    <p:sldId id="288" r:id="rId17"/>
    <p:sldId id="285" r:id="rId18"/>
    <p:sldId id="297" r:id="rId19"/>
    <p:sldId id="30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OI" initials="T" lastIdx="0" clrIdx="0">
    <p:extLst>
      <p:ext uri="{19B8F6BF-5375-455C-9EA6-DF929625EA0E}">
        <p15:presenceInfo xmlns:p15="http://schemas.microsoft.com/office/powerpoint/2012/main" userId="TU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0000CC"/>
    <a:srgbClr val="008000"/>
    <a:srgbClr val="CC00CC"/>
    <a:srgbClr val="FF3300"/>
    <a:srgbClr val="FF0000"/>
    <a:srgbClr val="FFCCCC"/>
    <a:srgbClr val="FF99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8" autoAdjust="0"/>
    <p:restoredTop sz="94660"/>
  </p:normalViewPr>
  <p:slideViewPr>
    <p:cSldViewPr>
      <p:cViewPr varScale="1">
        <p:scale>
          <a:sx n="67" d="100"/>
          <a:sy n="67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348E-12BF-4291-A8CD-4607E97917E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46A99-42F4-4BBA-A7E4-ACC23AE8E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2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8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. Ta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2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(-4)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(-4)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8 </a:t>
            </a:r>
            <a:r>
              <a:rPr lang="en-US" baseline="0" dirty="0" smtClean="0">
                <a:sym typeface="Wingdings" panose="05000000000000000000" pitchFamily="2" charset="2"/>
              </a:rPr>
              <a:t> (-4) </a:t>
            </a:r>
            <a:r>
              <a:rPr lang="en-US" baseline="0" dirty="0" err="1" smtClean="0">
                <a:sym typeface="Wingdings" panose="05000000000000000000" pitchFamily="2" charset="2"/>
              </a:rPr>
              <a:t>là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ước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của</a:t>
            </a:r>
            <a:r>
              <a:rPr lang="en-US" baseline="0" dirty="0" smtClean="0">
                <a:sym typeface="Wingdings" panose="05000000000000000000" pitchFamily="2" charset="2"/>
              </a:rPr>
              <a:t> (-4) </a:t>
            </a:r>
            <a:r>
              <a:rPr lang="en-US" baseline="0" dirty="0" err="1" smtClean="0">
                <a:sym typeface="Wingdings" panose="05000000000000000000" pitchFamily="2" charset="2"/>
              </a:rPr>
              <a:t>và</a:t>
            </a:r>
            <a:r>
              <a:rPr lang="en-US" baseline="0" dirty="0" smtClean="0">
                <a:sym typeface="Wingdings" panose="05000000000000000000" pitchFamily="2" charset="2"/>
              </a:rPr>
              <a:t> 8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0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tiểu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VD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VD1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VD2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nguyên,em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4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1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46A99-42F4-4BBA-A7E4-ACC23AE8E55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0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BDF4D8-6661-4A6C-8203-D38C3BFA7296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571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2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gi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11" Type="http://schemas.openxmlformats.org/officeDocument/2006/relationships/image" Target="../media/image29.wmf"/><Relationship Id="rId5" Type="http://schemas.openxmlformats.org/officeDocument/2006/relationships/image" Target="../media/image21.png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3.bin"/><Relationship Id="rId4" Type="http://schemas.openxmlformats.org/officeDocument/2006/relationships/audio" Target="../media/audio1.wav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6.wmf"/><Relationship Id="rId18" Type="http://schemas.openxmlformats.org/officeDocument/2006/relationships/image" Target="../media/image8.gif"/><Relationship Id="rId3" Type="http://schemas.openxmlformats.org/officeDocument/2006/relationships/image" Target="../media/image21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5.wmf"/><Relationship Id="rId5" Type="http://schemas.openxmlformats.org/officeDocument/2006/relationships/image" Target="../media/image22.png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3.png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2.wmf"/><Relationship Id="rId3" Type="http://schemas.openxmlformats.org/officeDocument/2006/relationships/image" Target="../media/image21.png"/><Relationship Id="rId7" Type="http://schemas.openxmlformats.org/officeDocument/2006/relationships/image" Target="../media/image43.gi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21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4.gi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gif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51.gif"/><Relationship Id="rId15" Type="http://schemas.openxmlformats.org/officeDocument/2006/relationships/image" Target="../media/image53.gif"/><Relationship Id="rId10" Type="http://schemas.openxmlformats.org/officeDocument/2006/relationships/image" Target="../media/image48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59.gi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8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wmf"/><Relationship Id="rId11" Type="http://schemas.openxmlformats.org/officeDocument/2006/relationships/image" Target="../media/image53.gi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64.wmf"/><Relationship Id="rId3" Type="http://schemas.openxmlformats.org/officeDocument/2006/relationships/audio" Target="../media/audio1.wav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7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gif"/><Relationship Id="rId11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6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jpe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gif"/><Relationship Id="rId5" Type="http://schemas.openxmlformats.org/officeDocument/2006/relationships/image" Target="../media/image4.gif"/><Relationship Id="rId10" Type="http://schemas.openxmlformats.org/officeDocument/2006/relationships/image" Target="../media/image17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3.png"/><Relationship Id="rId10" Type="http://schemas.openxmlformats.org/officeDocument/2006/relationships/image" Target="../media/image19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5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1.png"/><Relationship Id="rId9" Type="http://schemas.openxmlformats.org/officeDocument/2006/relationships/image" Target="../media/image24.wmf"/><Relationship Id="rId1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1.jpe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questi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76200"/>
            <a:ext cx="1066800" cy="111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questi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4439" y="0"/>
            <a:ext cx="1137998" cy="11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438400" y="583046"/>
            <a:ext cx="4305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Kiểm</a:t>
            </a:r>
            <a:r>
              <a:rPr lang="en-US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tra</a:t>
            </a:r>
            <a:r>
              <a:rPr lang="en-US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bài</a:t>
            </a:r>
            <a:r>
              <a:rPr lang="en-US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cũ</a:t>
            </a:r>
            <a:endParaRPr lang="en-US" sz="5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05893" y="1706316"/>
            <a:ext cx="4495800" cy="67710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219609"/>
              </p:ext>
            </p:extLst>
          </p:nvPr>
        </p:nvGraphicFramePr>
        <p:xfrm>
          <a:off x="1012209" y="2933700"/>
          <a:ext cx="1676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" name="Equation" r:id="rId7" imgW="558720" imgH="393480" progId="Equation.DSMT4">
                  <p:embed/>
                </p:oleObj>
              </mc:Choice>
              <mc:Fallback>
                <p:oleObj name="Equation" r:id="rId7" imgW="55872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209" y="2933700"/>
                        <a:ext cx="16764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159337"/>
              </p:ext>
            </p:extLst>
          </p:nvPr>
        </p:nvGraphicFramePr>
        <p:xfrm>
          <a:off x="5571939" y="2933700"/>
          <a:ext cx="1905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" name="Equation" r:id="rId9" imgW="634680" imgH="393480" progId="Equation.DSMT4">
                  <p:embed/>
                </p:oleObj>
              </mc:Choice>
              <mc:Fallback>
                <p:oleObj name="Equation" r:id="rId9" imgW="63468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939" y="2933700"/>
                        <a:ext cx="19050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3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52400"/>
            <a:ext cx="845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54088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914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AG00317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551417"/>
            <a:ext cx="1905000" cy="216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3581400" y="2362200"/>
          <a:ext cx="596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5" name="Equation" r:id="rId8" imgW="228600" imgH="393480" progId="Equation.DSMT4">
                  <p:embed/>
                </p:oleObj>
              </mc:Choice>
              <mc:Fallback>
                <p:oleObj name="Equation" r:id="rId8" imgW="22860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362200"/>
                        <a:ext cx="5969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52600" y="1875029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2590800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3286780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00200" y="1752600"/>
            <a:ext cx="6248400" cy="2286000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616591" y="4093698"/>
            <a:ext cx="910625" cy="1069145"/>
          </a:xfrm>
          <a:custGeom>
            <a:avLst/>
            <a:gdLst>
              <a:gd name="connsiteX0" fmla="*/ 0 w 910625"/>
              <a:gd name="connsiteY0" fmla="*/ 1069145 h 1069145"/>
              <a:gd name="connsiteX1" fmla="*/ 154744 w 910625"/>
              <a:gd name="connsiteY1" fmla="*/ 1026942 h 1069145"/>
              <a:gd name="connsiteX2" fmla="*/ 196947 w 910625"/>
              <a:gd name="connsiteY2" fmla="*/ 998807 h 1069145"/>
              <a:gd name="connsiteX3" fmla="*/ 253218 w 910625"/>
              <a:gd name="connsiteY3" fmla="*/ 956604 h 1069145"/>
              <a:gd name="connsiteX4" fmla="*/ 351692 w 910625"/>
              <a:gd name="connsiteY4" fmla="*/ 787791 h 1069145"/>
              <a:gd name="connsiteX5" fmla="*/ 365760 w 910625"/>
              <a:gd name="connsiteY5" fmla="*/ 745588 h 1069145"/>
              <a:gd name="connsiteX6" fmla="*/ 393895 w 910625"/>
              <a:gd name="connsiteY6" fmla="*/ 689317 h 1069145"/>
              <a:gd name="connsiteX7" fmla="*/ 407963 w 910625"/>
              <a:gd name="connsiteY7" fmla="*/ 647114 h 1069145"/>
              <a:gd name="connsiteX8" fmla="*/ 464234 w 910625"/>
              <a:gd name="connsiteY8" fmla="*/ 506437 h 1069145"/>
              <a:gd name="connsiteX9" fmla="*/ 506437 w 910625"/>
              <a:gd name="connsiteY9" fmla="*/ 365760 h 1069145"/>
              <a:gd name="connsiteX10" fmla="*/ 548640 w 910625"/>
              <a:gd name="connsiteY10" fmla="*/ 281354 h 1069145"/>
              <a:gd name="connsiteX11" fmla="*/ 590843 w 910625"/>
              <a:gd name="connsiteY11" fmla="*/ 253219 h 1069145"/>
              <a:gd name="connsiteX12" fmla="*/ 731520 w 910625"/>
              <a:gd name="connsiteY12" fmla="*/ 211016 h 1069145"/>
              <a:gd name="connsiteX13" fmla="*/ 829994 w 910625"/>
              <a:gd name="connsiteY13" fmla="*/ 182880 h 1069145"/>
              <a:gd name="connsiteX14" fmla="*/ 872197 w 910625"/>
              <a:gd name="connsiteY14" fmla="*/ 98474 h 1069145"/>
              <a:gd name="connsiteX15" fmla="*/ 900332 w 910625"/>
              <a:gd name="connsiteY15" fmla="*/ 56271 h 1069145"/>
              <a:gd name="connsiteX16" fmla="*/ 900332 w 910625"/>
              <a:gd name="connsiteY16" fmla="*/ 0 h 10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0625" h="1069145">
                <a:moveTo>
                  <a:pt x="0" y="1069145"/>
                </a:moveTo>
                <a:cubicBezTo>
                  <a:pt x="37748" y="1061595"/>
                  <a:pt x="124148" y="1047339"/>
                  <a:pt x="154744" y="1026942"/>
                </a:cubicBezTo>
                <a:cubicBezTo>
                  <a:pt x="168812" y="1017564"/>
                  <a:pt x="183189" y="1008634"/>
                  <a:pt x="196947" y="998807"/>
                </a:cubicBezTo>
                <a:cubicBezTo>
                  <a:pt x="216026" y="985179"/>
                  <a:pt x="236639" y="973183"/>
                  <a:pt x="253218" y="956604"/>
                </a:cubicBezTo>
                <a:cubicBezTo>
                  <a:pt x="290699" y="919123"/>
                  <a:pt x="338399" y="827669"/>
                  <a:pt x="351692" y="787791"/>
                </a:cubicBezTo>
                <a:cubicBezTo>
                  <a:pt x="356381" y="773723"/>
                  <a:pt x="359919" y="759218"/>
                  <a:pt x="365760" y="745588"/>
                </a:cubicBezTo>
                <a:cubicBezTo>
                  <a:pt x="374021" y="726313"/>
                  <a:pt x="385634" y="708592"/>
                  <a:pt x="393895" y="689317"/>
                </a:cubicBezTo>
                <a:cubicBezTo>
                  <a:pt x="399736" y="675687"/>
                  <a:pt x="402122" y="660744"/>
                  <a:pt x="407963" y="647114"/>
                </a:cubicBezTo>
                <a:cubicBezTo>
                  <a:pt x="442888" y="565622"/>
                  <a:pt x="438621" y="608893"/>
                  <a:pt x="464234" y="506437"/>
                </a:cubicBezTo>
                <a:cubicBezTo>
                  <a:pt x="485495" y="421390"/>
                  <a:pt x="472185" y="468517"/>
                  <a:pt x="506437" y="365760"/>
                </a:cubicBezTo>
                <a:cubicBezTo>
                  <a:pt x="517879" y="331433"/>
                  <a:pt x="521367" y="308627"/>
                  <a:pt x="548640" y="281354"/>
                </a:cubicBezTo>
                <a:cubicBezTo>
                  <a:pt x="560595" y="269399"/>
                  <a:pt x="575721" y="260780"/>
                  <a:pt x="590843" y="253219"/>
                </a:cubicBezTo>
                <a:cubicBezTo>
                  <a:pt x="658103" y="219590"/>
                  <a:pt x="660355" y="226831"/>
                  <a:pt x="731520" y="211016"/>
                </a:cubicBezTo>
                <a:cubicBezTo>
                  <a:pt x="784513" y="199240"/>
                  <a:pt x="782997" y="198546"/>
                  <a:pt x="829994" y="182880"/>
                </a:cubicBezTo>
                <a:cubicBezTo>
                  <a:pt x="910625" y="61932"/>
                  <a:pt x="813954" y="214959"/>
                  <a:pt x="872197" y="98474"/>
                </a:cubicBezTo>
                <a:cubicBezTo>
                  <a:pt x="879758" y="83352"/>
                  <a:pt x="895687" y="72528"/>
                  <a:pt x="900332" y="56271"/>
                </a:cubicBezTo>
                <a:cubicBezTo>
                  <a:pt x="905485" y="38236"/>
                  <a:pt x="900332" y="18757"/>
                  <a:pt x="90033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167943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209800" y="1538726"/>
          <a:ext cx="3400424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6" name="Equation" r:id="rId10" imgW="1295280" imgH="419040" progId="Equation.DSMT4">
                  <p:embed/>
                </p:oleObj>
              </mc:Choice>
              <mc:Fallback>
                <p:oleObj name="Equation" r:id="rId10" imgW="12952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38726"/>
                        <a:ext cx="3400424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00200" y="28194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-1. </a:t>
            </a:r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066800" y="2362200"/>
            <a:ext cx="6934200" cy="3048000"/>
          </a:xfrm>
          <a:prstGeom prst="horizontalScroll">
            <a:avLst/>
          </a:prstGeom>
          <a:noFill/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54350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4-Point Star 17"/>
          <p:cNvSpPr/>
          <p:nvPr/>
        </p:nvSpPr>
        <p:spPr>
          <a:xfrm>
            <a:off x="152400" y="1908039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/>
          <p:cNvSpPr/>
          <p:nvPr/>
        </p:nvSpPr>
        <p:spPr>
          <a:xfrm>
            <a:off x="152400" y="5638800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490662" y="5519737"/>
          <a:ext cx="356393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7" name="Equation" r:id="rId12" imgW="1346040" imgH="419040" progId="Equation.DSMT4">
                  <p:embed/>
                </p:oleObj>
              </mc:Choice>
              <mc:Fallback>
                <p:oleObj name="Equation" r:id="rId12" imgW="134604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2" y="5519737"/>
                        <a:ext cx="3563938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458700"/>
              </p:ext>
            </p:extLst>
          </p:nvPr>
        </p:nvGraphicFramePr>
        <p:xfrm>
          <a:off x="5611812" y="5495158"/>
          <a:ext cx="322738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8" name="Equation" r:id="rId14" imgW="1218960" imgH="419040" progId="Equation.DSMT4">
                  <p:embed/>
                </p:oleObj>
              </mc:Choice>
              <mc:Fallback>
                <p:oleObj name="Equation" r:id="rId14" imgW="121896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2" y="5495158"/>
                        <a:ext cx="3227388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13" grpId="0"/>
      <p:bldP spid="15" grpId="0"/>
      <p:bldP spid="16" grpId="0" animBg="1"/>
      <p:bldP spid="17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52400"/>
            <a:ext cx="845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97250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231" y="151507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3</a:t>
            </a:r>
          </a:p>
        </p:txBody>
      </p:sp>
      <p:pic>
        <p:nvPicPr>
          <p:cNvPr id="7" name="Picture 6" descr="ques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7526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2238" y="1600200"/>
            <a:ext cx="7620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84238" y="1504072"/>
            <a:ext cx="8259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28800" y="2438400"/>
          <a:ext cx="85540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4" name="Equation" r:id="rId6" imgW="368280" imgH="393480" progId="Equation.DSMT4">
                  <p:embed/>
                </p:oleObj>
              </mc:Choice>
              <mc:Fallback>
                <p:oleObj name="Equation" r:id="rId6" imgW="36828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38400"/>
                        <a:ext cx="855406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060699" y="2438400"/>
          <a:ext cx="79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5" name="Equation" r:id="rId8" imgW="342720" imgH="393480" progId="Equation.DSMT4">
                  <p:embed/>
                </p:oleObj>
              </mc:Choice>
              <mc:Fallback>
                <p:oleObj name="Equation" r:id="rId8" imgW="3427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699" y="2438400"/>
                        <a:ext cx="796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343400" y="2438400"/>
          <a:ext cx="354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6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438400"/>
                        <a:ext cx="3540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5181600" y="2659063"/>
          <a:ext cx="22431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7" name="Equation" r:id="rId12" imgW="965160" imgH="203040" progId="Equation.DSMT4">
                  <p:embed/>
                </p:oleObj>
              </mc:Choice>
              <mc:Fallback>
                <p:oleObj name="Equation" r:id="rId12" imgW="9651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59063"/>
                        <a:ext cx="224313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17512" y="3675062"/>
          <a:ext cx="339248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8" name="Equation" r:id="rId14" imgW="1460160" imgH="419040" progId="Equation.DSMT4">
                  <p:embed/>
                </p:oleObj>
              </mc:Choice>
              <mc:Fallback>
                <p:oleObj name="Equation" r:id="rId14" imgW="14601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" y="3675062"/>
                        <a:ext cx="3392488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3048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4-Point Star 15"/>
          <p:cNvSpPr/>
          <p:nvPr/>
        </p:nvSpPr>
        <p:spPr>
          <a:xfrm>
            <a:off x="152400" y="3251775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" y="4953000"/>
          <a:ext cx="324485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9" name="Equation" r:id="rId16" imgW="1396800" imgH="419040" progId="Equation.DSMT4">
                  <p:embed/>
                </p:oleObj>
              </mc:Choice>
              <mc:Fallback>
                <p:oleObj name="Equation" r:id="rId16" imgW="139680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53000"/>
                        <a:ext cx="3244850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rot="5400000">
            <a:off x="3276600" y="4876006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Ảnh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38" y="5926137"/>
            <a:ext cx="1221273" cy="739803"/>
          </a:xfrm>
          <a:prstGeom prst="rect">
            <a:avLst/>
          </a:prstGeom>
        </p:spPr>
      </p:pic>
      <p:graphicFrame>
        <p:nvGraphicFramePr>
          <p:cNvPr id="29" name="Đối tượng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45635"/>
              </p:ext>
            </p:extLst>
          </p:nvPr>
        </p:nvGraphicFramePr>
        <p:xfrm>
          <a:off x="5181600" y="3429000"/>
          <a:ext cx="3077781" cy="1853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0" name="Phương trình" r:id="rId19" imgW="1066680" imgH="660240" progId="Equation.3">
                  <p:embed/>
                </p:oleObj>
              </mc:Choice>
              <mc:Fallback>
                <p:oleObj name="Phương trình" r:id="rId19" imgW="106668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81600" y="3429000"/>
                        <a:ext cx="3077781" cy="185362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52400"/>
            <a:ext cx="845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42506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914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4-Point Star 15"/>
          <p:cNvSpPr/>
          <p:nvPr/>
        </p:nvSpPr>
        <p:spPr>
          <a:xfrm>
            <a:off x="152400" y="1727775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05000" y="1524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7315200" y="1413804"/>
          <a:ext cx="531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1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413804"/>
                        <a:ext cx="5318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4" descr="Picture4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413" y="3050729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Picture3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4381500"/>
            <a:ext cx="1352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433015" y="4585648"/>
            <a:ext cx="7482385" cy="584775"/>
          </a:xfrm>
          <a:prstGeom prst="rect">
            <a:avLst/>
          </a:prstGeom>
          <a:noFill/>
          <a:ln w="57150" cmpd="thinThick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371600" y="5105400"/>
            <a:ext cx="76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6019800"/>
            <a:ext cx="914400" cy="737719"/>
          </a:xfrm>
          <a:prstGeom prst="rect">
            <a:avLst/>
          </a:prstGeom>
        </p:spPr>
      </p:pic>
      <p:graphicFrame>
        <p:nvGraphicFramePr>
          <p:cNvPr id="9" name="Đối tượng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198369"/>
              </p:ext>
            </p:extLst>
          </p:nvPr>
        </p:nvGraphicFramePr>
        <p:xfrm>
          <a:off x="2212975" y="2068513"/>
          <a:ext cx="290830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2" name="Phương trình" r:id="rId10" imgW="1333440" imgH="393480" progId="Equation.3">
                  <p:embed/>
                </p:oleObj>
              </mc:Choice>
              <mc:Fallback>
                <p:oleObj name="Phương trình" r:id="rId10" imgW="13334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12975" y="2068513"/>
                        <a:ext cx="2908300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Nhóm 9"/>
          <p:cNvGrpSpPr/>
          <p:nvPr/>
        </p:nvGrpSpPr>
        <p:grpSpPr>
          <a:xfrm>
            <a:off x="1333074" y="3050730"/>
            <a:ext cx="7391400" cy="1372403"/>
            <a:chOff x="1246496" y="3130620"/>
            <a:chExt cx="7391400" cy="1372403"/>
          </a:xfrm>
        </p:grpSpPr>
        <p:sp>
          <p:nvSpPr>
            <p:cNvPr id="20" name="TextBox 19"/>
            <p:cNvSpPr txBox="1"/>
            <p:nvPr/>
          </p:nvSpPr>
          <p:spPr>
            <a:xfrm>
              <a:off x="1246496" y="3130620"/>
              <a:ext cx="7391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606667"/>
                </p:ext>
              </p:extLst>
            </p:nvPr>
          </p:nvGraphicFramePr>
          <p:xfrm>
            <a:off x="2779475" y="3588623"/>
            <a:ext cx="531813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93" name="Equation" r:id="rId12" imgW="228600" imgH="393480" progId="Equation.DSMT4">
                    <p:embed/>
                  </p:oleObj>
                </mc:Choice>
                <mc:Fallback>
                  <p:oleObj name="Equation" r:id="rId12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9475" y="3588623"/>
                          <a:ext cx="531813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Nhóm 43"/>
          <p:cNvGrpSpPr/>
          <p:nvPr/>
        </p:nvGrpSpPr>
        <p:grpSpPr>
          <a:xfrm>
            <a:off x="1314794" y="3050729"/>
            <a:ext cx="7106099" cy="1330770"/>
            <a:chOff x="1177853" y="3145007"/>
            <a:chExt cx="7422286" cy="1330770"/>
          </a:xfrm>
        </p:grpSpPr>
        <p:sp>
          <p:nvSpPr>
            <p:cNvPr id="45" name="TextBox 19"/>
            <p:cNvSpPr txBox="1"/>
            <p:nvPr/>
          </p:nvSpPr>
          <p:spPr>
            <a:xfrm>
              <a:off x="1177853" y="3145007"/>
              <a:ext cx="74222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vô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9342236"/>
                </p:ext>
              </p:extLst>
            </p:nvPr>
          </p:nvGraphicFramePr>
          <p:xfrm>
            <a:off x="2798136" y="3616305"/>
            <a:ext cx="592800" cy="859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94" name="Equation" r:id="rId14" imgW="228600" imgH="393480" progId="Equation.DSMT4">
                    <p:embed/>
                  </p:oleObj>
                </mc:Choice>
                <mc:Fallback>
                  <p:oleObj name="Equation" r:id="rId14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8136" y="3616305"/>
                          <a:ext cx="592800" cy="85947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nimBg="1" autoUpdateAnimBg="0"/>
      <p:bldP spid="17" grpId="0" autoUpdateAnimBg="0"/>
      <p:bldP spid="25" grpId="0" animBg="1"/>
      <p:bldP spid="256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52400"/>
            <a:ext cx="8458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4088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icture3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752600"/>
            <a:ext cx="1352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1943100"/>
            <a:ext cx="7467600" cy="584775"/>
          </a:xfrm>
          <a:prstGeom prst="rect">
            <a:avLst/>
          </a:prstGeom>
          <a:noFill/>
          <a:ln w="57150" cmpd="thinThick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71600" y="2476500"/>
            <a:ext cx="76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154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02818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02818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152400" y="4231957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5029200" y="3934264"/>
          <a:ext cx="3540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3" name="Equation" r:id="rId6" imgW="152280" imgH="393480" progId="Equation.DSMT4">
                  <p:embed/>
                </p:oleObj>
              </mc:Choice>
              <mc:Fallback>
                <p:oleObj name="Equation" r:id="rId6" imgW="15228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34264"/>
                        <a:ext cx="3540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165350" y="5257800"/>
          <a:ext cx="41592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4" name="Equation" r:id="rId8" imgW="1790640" imgH="393480" progId="Equation.DSMT4">
                  <p:embed/>
                </p:oleObj>
              </mc:Choice>
              <mc:Fallback>
                <p:oleObj name="Equation" r:id="rId8" imgW="17906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5257800"/>
                        <a:ext cx="41592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Ảnh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5943600"/>
            <a:ext cx="99060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3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52400"/>
            <a:ext cx="845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4088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09800" y="954088"/>
            <a:ext cx="510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Picture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1430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33851" y="1601064"/>
            <a:ext cx="5109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09600" y="2971800"/>
            <a:ext cx="533400" cy="457200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A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09600" y="3886200"/>
            <a:ext cx="533400" cy="457200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B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09600" y="4800600"/>
            <a:ext cx="533400" cy="457200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09600" y="5791200"/>
            <a:ext cx="533400" cy="457200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D</a:t>
            </a:r>
          </a:p>
        </p:txBody>
      </p:sp>
      <p:pic>
        <p:nvPicPr>
          <p:cNvPr id="14" name="Picture 14" descr="Picture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095625"/>
            <a:ext cx="1219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75646"/>
              </p:ext>
            </p:extLst>
          </p:nvPr>
        </p:nvGraphicFramePr>
        <p:xfrm>
          <a:off x="2514600" y="25908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8" name="Phương trình" r:id="rId7" imgW="774360" imgH="393480" progId="Equation.3">
                  <p:embed/>
                </p:oleObj>
              </mc:Choice>
              <mc:Fallback>
                <p:oleObj name="Phương trình" r:id="rId7" imgW="77436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90800"/>
                        <a:ext cx="3276600" cy="990600"/>
                      </a:xfrm>
                      <a:prstGeom prst="rect">
                        <a:avLst/>
                      </a:prstGeom>
                      <a:solidFill>
                        <a:srgbClr val="FF00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436937"/>
              </p:ext>
            </p:extLst>
          </p:nvPr>
        </p:nvGraphicFramePr>
        <p:xfrm>
          <a:off x="2514600" y="35814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9" name="Phương trình" r:id="rId9" imgW="1015920" imgH="393480" progId="Equation.3">
                  <p:embed/>
                </p:oleObj>
              </mc:Choice>
              <mc:Fallback>
                <p:oleObj name="Phương trình" r:id="rId9" imgW="101592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3276600" cy="990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/>
          <p:cNvGraphicFramePr>
            <a:graphicFrameLocks noChangeAspect="1"/>
          </p:cNvGraphicFramePr>
          <p:nvPr/>
        </p:nvGraphicFramePr>
        <p:xfrm>
          <a:off x="2514600" y="45720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0" name="Equation" r:id="rId11" imgW="838080" imgH="393480" progId="Equation.3">
                  <p:embed/>
                </p:oleObj>
              </mc:Choice>
              <mc:Fallback>
                <p:oleObj name="Equation" r:id="rId11" imgW="83808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3276600" cy="990600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3"/>
          <p:cNvGraphicFramePr>
            <a:graphicFrameLocks noChangeAspect="1"/>
          </p:cNvGraphicFramePr>
          <p:nvPr/>
        </p:nvGraphicFramePr>
        <p:xfrm>
          <a:off x="2514600" y="55626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1" name="Equation" r:id="rId13" imgW="1079280" imgH="393480" progId="Equation.3">
                  <p:embed/>
                </p:oleObj>
              </mc:Choice>
              <mc:Fallback>
                <p:oleObj name="Equation" r:id="rId13" imgW="107928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3276600" cy="990600"/>
                      </a:xfrm>
                      <a:prstGeom prst="rect">
                        <a:avLst/>
                      </a:prstGeom>
                      <a:solidFill>
                        <a:srgbClr val="99CC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6" descr="Picture29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4648" y="3821281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143000" y="32004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1143000" y="41148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143000" y="50292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1219200" y="60960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03863" y="152863"/>
            <a:ext cx="8934450" cy="120980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910704" y="1801813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A</a:t>
            </a: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1504950" y="2026693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66059"/>
              </p:ext>
            </p:extLst>
          </p:nvPr>
        </p:nvGraphicFramePr>
        <p:xfrm>
          <a:off x="2911475" y="1552575"/>
          <a:ext cx="30083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6" name="Phương trình" r:id="rId3" imgW="711000" imgH="393480" progId="Equation.3">
                  <p:embed/>
                </p:oleObj>
              </mc:Choice>
              <mc:Fallback>
                <p:oleObj name="Phương trình" r:id="rId3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1552575"/>
                        <a:ext cx="3008313" cy="990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910704" y="3020206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B</a:t>
            </a: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1477370" y="32766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674634"/>
              </p:ext>
            </p:extLst>
          </p:nvPr>
        </p:nvGraphicFramePr>
        <p:xfrm>
          <a:off x="2876550" y="2643188"/>
          <a:ext cx="30083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7" name="Phương trình" r:id="rId5" imgW="812520" imgH="393480" progId="Equation.3">
                  <p:embed/>
                </p:oleObj>
              </mc:Choice>
              <mc:Fallback>
                <p:oleObj name="Phương trình" r:id="rId5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2643188"/>
                        <a:ext cx="3008313" cy="9906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024151" y="3982612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C</a:t>
            </a: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1581150" y="4229101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335353"/>
              </p:ext>
            </p:extLst>
          </p:nvPr>
        </p:nvGraphicFramePr>
        <p:xfrm>
          <a:off x="2911475" y="3732213"/>
          <a:ext cx="2938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8" name="Phương trình" r:id="rId7" imgW="1054080" imgH="393480" progId="Equation.3">
                  <p:embed/>
                </p:oleObj>
              </mc:Choice>
              <mc:Fallback>
                <p:oleObj name="Phương trình" r:id="rId7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3732213"/>
                        <a:ext cx="2938463" cy="9906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047750" y="5000200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D</a:t>
            </a:r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1581150" y="5267491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570505"/>
              </p:ext>
            </p:extLst>
          </p:nvPr>
        </p:nvGraphicFramePr>
        <p:xfrm>
          <a:off x="2876550" y="4788445"/>
          <a:ext cx="30083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9" name="Phương trình" r:id="rId9" imgW="838080" imgH="393480" progId="Equation.3">
                  <p:embed/>
                </p:oleObj>
              </mc:Choice>
              <mc:Fallback>
                <p:oleObj name="Phương trình" r:id="rId9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4788445"/>
                        <a:ext cx="3008313" cy="99060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6" descr="Picture2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1135" y="292735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̉nh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25" y="335356"/>
            <a:ext cx="973385" cy="973385"/>
          </a:xfrm>
          <a:prstGeom prst="rect">
            <a:avLst/>
          </a:prstGeom>
        </p:spPr>
      </p:pic>
      <p:pic>
        <p:nvPicPr>
          <p:cNvPr id="17" name="Ảnh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4" y="335356"/>
            <a:ext cx="879996" cy="879996"/>
          </a:xfrm>
          <a:prstGeom prst="rect">
            <a:avLst/>
          </a:prstGeom>
        </p:spPr>
      </p:pic>
      <p:pic>
        <p:nvPicPr>
          <p:cNvPr id="18" name="Ảnh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73" y="5779045"/>
            <a:ext cx="1150677" cy="11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048000" y="0"/>
            <a:ext cx="2667000" cy="1066800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654" y="1391991"/>
            <a:ext cx="70104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447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267976"/>
              </p:ext>
            </p:extLst>
          </p:nvPr>
        </p:nvGraphicFramePr>
        <p:xfrm>
          <a:off x="957395" y="3480375"/>
          <a:ext cx="69625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6" name="Equation" r:id="rId4" imgW="266400" imgH="393480" progId="Equation.3">
                  <p:embed/>
                </p:oleObj>
              </mc:Choice>
              <mc:Fallback>
                <p:oleObj name="Equation" r:id="rId4" imgW="266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395" y="3480375"/>
                        <a:ext cx="696259" cy="1219200"/>
                      </a:xfrm>
                      <a:prstGeom prst="rect">
                        <a:avLst/>
                      </a:prstGeom>
                      <a:solidFill>
                        <a:srgbClr val="FF00FF">
                          <a:alpha val="50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494820"/>
              </p:ext>
            </p:extLst>
          </p:nvPr>
        </p:nvGraphicFramePr>
        <p:xfrm>
          <a:off x="5334000" y="2638425"/>
          <a:ext cx="119538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7" name="Phương trình" r:id="rId6" imgW="317160" imgH="393480" progId="Equation.3">
                  <p:embed/>
                </p:oleObj>
              </mc:Choice>
              <mc:Fallback>
                <p:oleObj name="Phương trình" r:id="rId6" imgW="3171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38425"/>
                        <a:ext cx="1195388" cy="1146175"/>
                      </a:xfrm>
                      <a:prstGeom prst="rect">
                        <a:avLst/>
                      </a:prstGeom>
                      <a:solidFill>
                        <a:srgbClr val="99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306573"/>
              </p:ext>
            </p:extLst>
          </p:nvPr>
        </p:nvGraphicFramePr>
        <p:xfrm>
          <a:off x="3109913" y="2260600"/>
          <a:ext cx="7937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8" name="Phương trình" r:id="rId8" imgW="253800" imgH="393480" progId="Equation.3">
                  <p:embed/>
                </p:oleObj>
              </mc:Choice>
              <mc:Fallback>
                <p:oleObj name="Phương trình" r:id="rId8" imgW="2538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260600"/>
                        <a:ext cx="793750" cy="10763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9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808219"/>
              </p:ext>
            </p:extLst>
          </p:nvPr>
        </p:nvGraphicFramePr>
        <p:xfrm>
          <a:off x="4126520" y="5080575"/>
          <a:ext cx="69625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9" name="Phương trình" r:id="rId10" imgW="228600" imgH="393480" progId="Equation.3">
                  <p:embed/>
                </p:oleObj>
              </mc:Choice>
              <mc:Fallback>
                <p:oleObj name="Phương trình" r:id="rId10" imgW="2286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520" y="5080575"/>
                        <a:ext cx="696259" cy="121920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61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542483"/>
              </p:ext>
            </p:extLst>
          </p:nvPr>
        </p:nvGraphicFramePr>
        <p:xfrm>
          <a:off x="5638800" y="4241800"/>
          <a:ext cx="71755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0" name="Phương trình" r:id="rId12" imgW="152280" imgH="393480" progId="Equation.3">
                  <p:embed/>
                </p:oleObj>
              </mc:Choice>
              <mc:Fallback>
                <p:oleObj name="Phương trình" r:id="rId12" imgW="15228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41800"/>
                        <a:ext cx="717550" cy="1147763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1752600" y="2857327"/>
            <a:ext cx="1271526" cy="1004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1752600" y="4332021"/>
            <a:ext cx="2331131" cy="1434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V="1">
            <a:off x="1752600" y="3296599"/>
            <a:ext cx="3673298" cy="717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1752600" y="4206515"/>
            <a:ext cx="3814579" cy="6454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9921 L 0.00121 -0.2338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3.7037E-6 L 0.26719 3.7037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"/>
            <a:ext cx="8458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Tiết</a:t>
            </a:r>
            <a:r>
              <a:rPr lang="en-US" sz="27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 70</a:t>
            </a:r>
            <a:r>
              <a:rPr lang="en-US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: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 CHẤT CƠ BẢN CỦA PHÂN SỐ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" y="152400"/>
            <a:ext cx="9144000" cy="6858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52400"/>
            <a:ext cx="8686800" cy="1295400"/>
          </a:xfrm>
          <a:prstGeom prst="rect">
            <a:avLst/>
          </a:prstGeom>
          <a:solidFill>
            <a:srgbClr val="FF66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4729" y="1888986"/>
            <a:ext cx="1524000" cy="609600"/>
          </a:xfrm>
          <a:prstGeom prst="rect">
            <a:avLst/>
          </a:prstGeom>
          <a:solidFill>
            <a:srgbClr val="FF990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4729" y="3025658"/>
            <a:ext cx="1524000" cy="609600"/>
          </a:xfrm>
          <a:prstGeom prst="rect">
            <a:avLst/>
          </a:prstGeom>
          <a:solidFill>
            <a:srgbClr val="92D05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4391" y="4327973"/>
            <a:ext cx="1524000" cy="685800"/>
          </a:xfrm>
          <a:prstGeom prst="rect">
            <a:avLst/>
          </a:prstGeom>
          <a:solidFill>
            <a:srgbClr val="FF0066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4391" y="5625905"/>
            <a:ext cx="1524000" cy="685800"/>
          </a:xfrm>
          <a:prstGeom prst="rect">
            <a:avLst/>
          </a:prstGeom>
          <a:solidFill>
            <a:srgbClr val="00B0F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1905000" y="2209799"/>
            <a:ext cx="1229746" cy="1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1905000" y="3352800"/>
            <a:ext cx="112395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V="1">
            <a:off x="1848728" y="4632185"/>
            <a:ext cx="121567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1848728" y="5981700"/>
            <a:ext cx="1215679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" name="Đối tượng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789883"/>
              </p:ext>
            </p:extLst>
          </p:nvPr>
        </p:nvGraphicFramePr>
        <p:xfrm>
          <a:off x="3120883" y="1553904"/>
          <a:ext cx="1502697" cy="109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4" name="Phương trình" r:id="rId5" imgW="444240" imgH="393480" progId="Equation.3">
                  <p:embed/>
                </p:oleObj>
              </mc:Choice>
              <mc:Fallback>
                <p:oleObj name="Phương trình" r:id="rId5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0883" y="1553904"/>
                        <a:ext cx="1502697" cy="109551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8100">
                        <a:solidFill>
                          <a:schemeClr val="tx1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Đường kết nối Mũi tên Thẳng 22"/>
          <p:cNvCxnSpPr/>
          <p:nvPr/>
        </p:nvCxnSpPr>
        <p:spPr>
          <a:xfrm flipV="1">
            <a:off x="4751043" y="2150518"/>
            <a:ext cx="927930" cy="30094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Đối tượng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82358"/>
              </p:ext>
            </p:extLst>
          </p:nvPr>
        </p:nvGraphicFramePr>
        <p:xfrm>
          <a:off x="5753099" y="1577158"/>
          <a:ext cx="1482383" cy="107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5" name="Phương trình" r:id="rId7" imgW="419040" imgH="393480" progId="Equation.3">
                  <p:embed/>
                </p:oleObj>
              </mc:Choice>
              <mc:Fallback>
                <p:oleObj name="Phương trình" r:id="rId7" imgW="419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3099" y="1577158"/>
                        <a:ext cx="1482383" cy="107499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Đối tượng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315799"/>
              </p:ext>
            </p:extLst>
          </p:nvPr>
        </p:nvGraphicFramePr>
        <p:xfrm>
          <a:off x="3134745" y="2797020"/>
          <a:ext cx="1488835" cy="115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6" name="Phương trình" r:id="rId9" imgW="444240" imgH="393480" progId="Equation.3">
                  <p:embed/>
                </p:oleObj>
              </mc:Choice>
              <mc:Fallback>
                <p:oleObj name="Phương trình" r:id="rId9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4745" y="2797020"/>
                        <a:ext cx="1488835" cy="115541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Đường kết nối Mũi tên Thẳng 29"/>
          <p:cNvCxnSpPr/>
          <p:nvPr/>
        </p:nvCxnSpPr>
        <p:spPr>
          <a:xfrm flipV="1">
            <a:off x="4677795" y="3352800"/>
            <a:ext cx="1037205" cy="2784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Đối tượng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524812"/>
              </p:ext>
            </p:extLst>
          </p:nvPr>
        </p:nvGraphicFramePr>
        <p:xfrm>
          <a:off x="5769215" y="2780851"/>
          <a:ext cx="1466267" cy="109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" name="Phương trình" r:id="rId11" imgW="368280" imgH="393480" progId="Equation.3">
                  <p:embed/>
                </p:oleObj>
              </mc:Choice>
              <mc:Fallback>
                <p:oleObj name="Phương trình" r:id="rId11" imgW="368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69215" y="2780851"/>
                        <a:ext cx="1466267" cy="1092576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Đối tượng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133959"/>
              </p:ext>
            </p:extLst>
          </p:nvPr>
        </p:nvGraphicFramePr>
        <p:xfrm>
          <a:off x="3120883" y="4126627"/>
          <a:ext cx="1508267" cy="1092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8" name="Phương trình" r:id="rId13" imgW="444240" imgH="393480" progId="Equation.3">
                  <p:embed/>
                </p:oleObj>
              </mc:Choice>
              <mc:Fallback>
                <p:oleObj name="Phương trình" r:id="rId13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20883" y="4126627"/>
                        <a:ext cx="1508267" cy="1092039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Đường kết nối Mũi tên Thẳng 35"/>
          <p:cNvCxnSpPr/>
          <p:nvPr/>
        </p:nvCxnSpPr>
        <p:spPr>
          <a:xfrm>
            <a:off x="4629150" y="4670873"/>
            <a:ext cx="117171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Đối tượng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22573"/>
              </p:ext>
            </p:extLst>
          </p:nvPr>
        </p:nvGraphicFramePr>
        <p:xfrm>
          <a:off x="5789442" y="4002126"/>
          <a:ext cx="1446040" cy="1177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9" name="Phương trình" r:id="rId15" imgW="368280" imgH="393480" progId="Equation.3">
                  <p:embed/>
                </p:oleObj>
              </mc:Choice>
              <mc:Fallback>
                <p:oleObj name="Phương trình" r:id="rId15" imgW="368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89442" y="4002126"/>
                        <a:ext cx="1446040" cy="1177769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Đối tượng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549617"/>
              </p:ext>
            </p:extLst>
          </p:nvPr>
        </p:nvGraphicFramePr>
        <p:xfrm>
          <a:off x="3120883" y="5407952"/>
          <a:ext cx="1489217" cy="108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0" name="Phương trình" r:id="rId17" imgW="444240" imgH="393480" progId="Equation.3">
                  <p:embed/>
                </p:oleObj>
              </mc:Choice>
              <mc:Fallback>
                <p:oleObj name="Phương trình" r:id="rId17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20883" y="5407952"/>
                        <a:ext cx="1489217" cy="1082153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Đường kết nối Mũi tên Thẳng 40"/>
          <p:cNvCxnSpPr/>
          <p:nvPr/>
        </p:nvCxnSpPr>
        <p:spPr>
          <a:xfrm>
            <a:off x="4629150" y="5970563"/>
            <a:ext cx="1085850" cy="11137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Đối tượng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57405"/>
              </p:ext>
            </p:extLst>
          </p:nvPr>
        </p:nvGraphicFramePr>
        <p:xfrm>
          <a:off x="5769215" y="5308592"/>
          <a:ext cx="1393585" cy="111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1" name="Phương trình" r:id="rId19" imgW="368280" imgH="393480" progId="Equation.3">
                  <p:embed/>
                </p:oleObj>
              </mc:Choice>
              <mc:Fallback>
                <p:oleObj name="Phương trình" r:id="rId19" imgW="368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69215" y="5308592"/>
                        <a:ext cx="1393585" cy="111916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Wallcate"/>
          <p:cNvPicPr>
            <a:picLocks noChangeAspect="1" noChangeArrowheads="1"/>
          </p:cNvPicPr>
          <p:nvPr/>
        </p:nvPicPr>
        <p:blipFill>
          <a:blip r:embed="rId3"/>
          <a:srcRect l="2518" t="3529" r="8163" b="10641"/>
          <a:stretch>
            <a:fillRect/>
          </a:stretch>
        </p:blipFill>
        <p:spPr bwMode="auto">
          <a:xfrm>
            <a:off x="-152400" y="-15240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286000" y="1123950"/>
            <a:ext cx="46482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05000" y="914400"/>
            <a:ext cx="5181600" cy="1219200"/>
          </a:xfrm>
          <a:prstGeom prst="horizontalScrol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647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tập11, 12,13/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11SGK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 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oa 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9050"/>
            <a:ext cx="228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Gi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00500"/>
            <a:ext cx="2590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71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692A69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3190" name="WordArt 6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746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CHÂN THÀNH CẢM ƠN</a:t>
            </a:r>
            <a:endParaRPr lang="en-US" sz="3600" b="1" kern="10" dirty="0">
              <a:ln w="12700">
                <a:solidFill>
                  <a:srgbClr val="00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7162800" y="6400800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Chào mừng thầy cô giáo về dự giờ thăm lớp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876300" y="2971800"/>
            <a:ext cx="80391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 CÔ GIÁO VÀ CÁC EM HỌC SINH!</a:t>
            </a:r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4038600" y="504825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102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questi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76200"/>
            <a:ext cx="1066800" cy="111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questi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4439" y="0"/>
            <a:ext cx="1137998" cy="11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438400" y="583046"/>
            <a:ext cx="4305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90600" y="1304092"/>
            <a:ext cx="1905000" cy="67710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143000" y="2476500"/>
          <a:ext cx="21336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" name="Equation" r:id="rId7" imgW="711000" imgH="1028520" progId="Equation.DSMT4">
                  <p:embed/>
                </p:oleObj>
              </mc:Choice>
              <mc:Fallback>
                <p:oleObj name="Equation" r:id="rId7" imgW="711000" imgH="1028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76500"/>
                        <a:ext cx="2133600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140269"/>
              </p:ext>
            </p:extLst>
          </p:nvPr>
        </p:nvGraphicFramePr>
        <p:xfrm>
          <a:off x="4876800" y="2495550"/>
          <a:ext cx="29337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" name="Equation" r:id="rId9" imgW="977760" imgH="1028520" progId="Equation.DSMT4">
                  <p:embed/>
                </p:oleObj>
              </mc:Choice>
              <mc:Fallback>
                <p:oleObj name="Equation" r:id="rId9" imgW="977760" imgH="1028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495550"/>
                        <a:ext cx="2933700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4066942" y="2667000"/>
            <a:ext cx="31898" cy="38557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Ảnh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26" y="5943600"/>
            <a:ext cx="1369850" cy="771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1231" y="575720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x = 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3375" y="5715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x = -1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600200" y="381000"/>
            <a:ext cx="6172200" cy="3657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824163" y="5689600"/>
          <a:ext cx="400843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quation" r:id="rId3" imgW="1384200" imgH="393480" progId="Equation.DSMT4">
                  <p:embed/>
                </p:oleObj>
              </mc:Choice>
              <mc:Fallback>
                <p:oleObj name="Equation" r:id="rId3" imgW="1384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5689600"/>
                        <a:ext cx="4008437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3" descr="hoc-sinh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165850" cy="36576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2774950" y="4419600"/>
          <a:ext cx="36004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Equation" r:id="rId6" imgW="1193760" imgH="393480" progId="Equation.DSMT4">
                  <p:embed/>
                </p:oleObj>
              </mc:Choice>
              <mc:Fallback>
                <p:oleObj name="Equation" r:id="rId6" imgW="1193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4419600"/>
                        <a:ext cx="3600450" cy="11176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BDFFFF">
                              <a:alpha val="69000"/>
                            </a:srgbClr>
                          </a:gs>
                          <a:gs pos="50000">
                            <a:schemeClr val="bg1"/>
                          </a:gs>
                          <a:gs pos="100000">
                            <a:srgbClr val="BDFFFF">
                              <a:alpha val="69000"/>
                            </a:srgbClr>
                          </a:gs>
                        </a:gsLst>
                        <a:lin ang="5400000" scaled="1"/>
                      </a:gradFill>
                      <a:ln w="12700">
                        <a:solidFill>
                          <a:srgbClr val="CC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756400" y="5715000"/>
            <a:ext cx="144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843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14"/>
          <p:cNvSpPr/>
          <p:nvPr/>
        </p:nvSpPr>
        <p:spPr>
          <a:xfrm>
            <a:off x="228600" y="1752600"/>
            <a:ext cx="89154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CHẤT CƠ BẢN CỦA PHÂN SỐ</a:t>
            </a:r>
            <a:endParaRPr lang="vi-VN" sz="3800" b="1" u="sng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971800" y="523875"/>
            <a:ext cx="533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3128963" y="1284288"/>
          <a:ext cx="23177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3" imgW="571320" imgH="393480" progId="Equation.DSMT4">
                  <p:embed/>
                </p:oleObj>
              </mc:Choice>
              <mc:Fallback>
                <p:oleObj name="Equation" r:id="rId3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1284288"/>
                        <a:ext cx="2317750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434013" y="1390650"/>
            <a:ext cx="3305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/>
              <a:t> 1.4 = 2.2 = 4</a:t>
            </a:r>
          </a:p>
        </p:txBody>
      </p:sp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3124200" y="2522538"/>
          <a:ext cx="21145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22538"/>
                        <a:ext cx="211455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34000" y="2590800"/>
            <a:ext cx="47132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dirty="0"/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/>
              <a:t>  (-1).(-6) = 2.3 = 6</a:t>
            </a:r>
          </a:p>
        </p:txBody>
      </p:sp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3105150" y="4037013"/>
          <a:ext cx="18192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Equation" r:id="rId7" imgW="736560" imgH="393480" progId="Equation.DSMT4">
                  <p:embed/>
                </p:oleObj>
              </mc:Choice>
              <mc:Fallback>
                <p:oleObj name="Equation" r:id="rId7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4037013"/>
                        <a:ext cx="1819275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389563" y="4143375"/>
            <a:ext cx="4713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/>
              <a:t>  (-4).(-2) = 8.1= 8</a:t>
            </a:r>
          </a:p>
        </p:txBody>
      </p:sp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3105150" y="5534025"/>
          <a:ext cx="22923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Equation" r:id="rId9" imgW="812520" imgH="393480" progId="Equation.DSMT4">
                  <p:embed/>
                </p:oleObj>
              </mc:Choice>
              <mc:Fallback>
                <p:oleObj name="Equation" r:id="rId9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5534025"/>
                        <a:ext cx="22923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403850" y="5667375"/>
            <a:ext cx="5064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/>
              <a:t> 5.2 =(-10).(-1)=10</a:t>
            </a:r>
          </a:p>
        </p:txBody>
      </p:sp>
    </p:spTree>
    <p:extLst>
      <p:ext uri="{BB962C8B-B14F-4D97-AF65-F5344CB8AC3E}">
        <p14:creationId xmlns:p14="http://schemas.microsoft.com/office/powerpoint/2010/main" val="411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2" grpId="0"/>
      <p:bldP spid="18444" grpId="0"/>
      <p:bldP spid="18446" grpId="0"/>
      <p:bldP spid="184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"/>
            <a:ext cx="845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4088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1000" y="2001214"/>
            <a:ext cx="1295400" cy="5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1" rIns="91385" bIns="45691">
            <a:spAutoFit/>
          </a:bodyPr>
          <a:lstStyle/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" y="4520683"/>
            <a:ext cx="1295400" cy="5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1" rIns="91385" bIns="45691">
            <a:spAutoFit/>
          </a:bodyPr>
          <a:lstStyle/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810000" y="152400"/>
            <a:ext cx="3733800" cy="2238374"/>
          </a:xfrm>
          <a:prstGeom prst="cloudCallout">
            <a:avLst>
              <a:gd name="adj1" fmla="val -57656"/>
              <a:gd name="adj2" fmla="val 39802"/>
            </a:avLst>
          </a:prstGeom>
          <a:solidFill>
            <a:srgbClr val="FFCCFF"/>
          </a:solidFill>
          <a:ln>
            <a:solidFill>
              <a:srgbClr val="9900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ques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752600"/>
            <a:ext cx="733425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loud Callout 13"/>
          <p:cNvSpPr/>
          <p:nvPr/>
        </p:nvSpPr>
        <p:spPr>
          <a:xfrm>
            <a:off x="3810000" y="2714626"/>
            <a:ext cx="3733800" cy="2238374"/>
          </a:xfrm>
          <a:prstGeom prst="cloudCallout">
            <a:avLst>
              <a:gd name="adj1" fmla="val -57656"/>
              <a:gd name="adj2" fmla="val 39802"/>
            </a:avLst>
          </a:prstGeom>
          <a:solidFill>
            <a:srgbClr val="FFCCFF"/>
          </a:solidFill>
          <a:ln>
            <a:solidFill>
              <a:srgbClr val="9900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ques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332596"/>
            <a:ext cx="733425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419600" y="2006083"/>
            <a:ext cx="4419600" cy="5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1" rIns="91385" bIns="45691">
            <a:spAutoFit/>
          </a:bodyPr>
          <a:lstStyle/>
          <a:p>
            <a:pPr eaLnBrk="1" hangingPunct="1"/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343400" y="4520683"/>
            <a:ext cx="4419600" cy="5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1" rIns="91385" bIns="45691">
            <a:spAutoFit/>
          </a:bodyPr>
          <a:lstStyle/>
          <a:p>
            <a:pPr eaLnBrk="1" hangingPunct="1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24200" y="23622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4875212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685800" y="3048000"/>
            <a:ext cx="5334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295400" y="2844225"/>
            <a:ext cx="495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219200" y="284994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85800" y="5537775"/>
            <a:ext cx="5334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295400" y="5334000"/>
            <a:ext cx="495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295400" y="528834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Ảnh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74140"/>
            <a:ext cx="990600" cy="715241"/>
          </a:xfrm>
          <a:prstGeom prst="rect">
            <a:avLst/>
          </a:prstGeom>
        </p:spPr>
      </p:pic>
      <p:graphicFrame>
        <p:nvGraphicFramePr>
          <p:cNvPr id="12" name="Đối tượng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193618"/>
              </p:ext>
            </p:extLst>
          </p:nvPr>
        </p:nvGraphicFramePr>
        <p:xfrm>
          <a:off x="1600200" y="1834515"/>
          <a:ext cx="1219200" cy="100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Phương trình" r:id="rId7" imgW="406080" imgH="393480" progId="Equation.3">
                  <p:embed/>
                </p:oleObj>
              </mc:Choice>
              <mc:Fallback>
                <p:oleObj name="Phương trình" r:id="rId7" imgW="406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0200" y="1834515"/>
                        <a:ext cx="1219200" cy="1009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9216"/>
              </p:ext>
            </p:extLst>
          </p:nvPr>
        </p:nvGraphicFramePr>
        <p:xfrm>
          <a:off x="1600200" y="4459288"/>
          <a:ext cx="1371600" cy="96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" name="Phương trình" r:id="rId9" imgW="622080" imgH="393480" progId="Equation.3">
                  <p:embed/>
                </p:oleObj>
              </mc:Choice>
              <mc:Fallback>
                <p:oleObj name="Phương trình" r:id="rId9" imgW="622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0200" y="4459288"/>
                        <a:ext cx="1371600" cy="968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0" grpId="1" build="allAtOnce" animBg="1"/>
      <p:bldP spid="14" grpId="0" build="allAtOnce" animBg="1"/>
      <p:bldP spid="14" grpId="1" build="allAtOnce" animBg="1"/>
      <p:bldP spid="16" grpId="0"/>
      <p:bldP spid="20" grpId="0" animBg="1"/>
      <p:bldP spid="4100" grpId="0"/>
      <p:bldP spid="4100" grpId="1"/>
      <p:bldP spid="22" grpId="0"/>
      <p:bldP spid="22" grpId="1"/>
      <p:bldP spid="22" grpId="2"/>
      <p:bldP spid="23" grpId="0" animBg="1"/>
      <p:bldP spid="24" grpId="0"/>
      <p:bldP spid="24" grpId="1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52400"/>
            <a:ext cx="8458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5620"/>
            <a:ext cx="9144000" cy="61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76200" y="990600"/>
            <a:ext cx="8915400" cy="18288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212" y="28956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</a:t>
            </a:r>
          </a:p>
        </p:txBody>
      </p:sp>
      <p:pic>
        <p:nvPicPr>
          <p:cNvPr id="10" name="Picture 6" descr="questi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563" y="3133725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228600" y="2981325"/>
            <a:ext cx="7620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4" name="Object 143"/>
          <p:cNvGraphicFramePr>
            <a:graphicFrameLocks noChangeAspect="1"/>
          </p:cNvGraphicFramePr>
          <p:nvPr/>
        </p:nvGraphicFramePr>
        <p:xfrm>
          <a:off x="3683000" y="1905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9050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TextBox 164"/>
          <p:cNvSpPr txBox="1"/>
          <p:nvPr/>
        </p:nvSpPr>
        <p:spPr>
          <a:xfrm>
            <a:off x="1066800" y="3048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6" name="Object 3"/>
          <p:cNvGraphicFramePr>
            <a:graphicFrameLocks noChangeAspect="1"/>
          </p:cNvGraphicFramePr>
          <p:nvPr/>
        </p:nvGraphicFramePr>
        <p:xfrm>
          <a:off x="5584825" y="4864294"/>
          <a:ext cx="15017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7" name="Equation" r:id="rId9" imgW="634680" imgH="393480" progId="Equation.DSMT4">
                  <p:embed/>
                </p:oleObj>
              </mc:Choice>
              <mc:Fallback>
                <p:oleObj name="Equation" r:id="rId9" imgW="6346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4864294"/>
                        <a:ext cx="15017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Arc 55"/>
          <p:cNvSpPr>
            <a:spLocks/>
          </p:cNvSpPr>
          <p:nvPr/>
        </p:nvSpPr>
        <p:spPr bwMode="auto">
          <a:xfrm rot="8010843">
            <a:off x="6166656" y="5508038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Arc 45"/>
          <p:cNvSpPr>
            <a:spLocks/>
          </p:cNvSpPr>
          <p:nvPr/>
        </p:nvSpPr>
        <p:spPr bwMode="auto">
          <a:xfrm rot="19289961">
            <a:off x="6164359" y="4603847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Rectangle 48"/>
          <p:cNvSpPr>
            <a:spLocks noChangeArrowheads="1"/>
          </p:cNvSpPr>
          <p:nvPr/>
        </p:nvSpPr>
        <p:spPr bwMode="auto">
          <a:xfrm>
            <a:off x="6400800" y="4114800"/>
            <a:ext cx="457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Text Box 47"/>
          <p:cNvSpPr txBox="1">
            <a:spLocks noChangeArrowheads="1"/>
          </p:cNvSpPr>
          <p:nvPr/>
        </p:nvSpPr>
        <p:spPr bwMode="auto">
          <a:xfrm>
            <a:off x="6172200" y="3962400"/>
            <a:ext cx="228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000" dirty="0" smtClean="0">
                <a:latin typeface=".VnArial" pitchFamily="34" charset="0"/>
              </a:rPr>
              <a:t>:</a:t>
            </a:r>
            <a:endParaRPr lang="en-US" sz="3000" dirty="0">
              <a:latin typeface=".VnArial" pitchFamily="34" charset="0"/>
            </a:endParaRPr>
          </a:p>
        </p:txBody>
      </p:sp>
      <p:sp>
        <p:nvSpPr>
          <p:cNvPr id="171" name="Rectangle 58"/>
          <p:cNvSpPr>
            <a:spLocks noChangeArrowheads="1"/>
          </p:cNvSpPr>
          <p:nvPr/>
        </p:nvSpPr>
        <p:spPr bwMode="auto">
          <a:xfrm>
            <a:off x="6366804" y="6019800"/>
            <a:ext cx="457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Text Box 57"/>
          <p:cNvSpPr txBox="1">
            <a:spLocks noChangeArrowheads="1"/>
          </p:cNvSpPr>
          <p:nvPr/>
        </p:nvSpPr>
        <p:spPr bwMode="auto">
          <a:xfrm>
            <a:off x="6138204" y="5867400"/>
            <a:ext cx="228600" cy="59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000" dirty="0" smtClean="0">
                <a:latin typeface=".VnArial" pitchFamily="34" charset="0"/>
              </a:rPr>
              <a:t>:</a:t>
            </a:r>
            <a:endParaRPr lang="en-US" sz="3000" dirty="0">
              <a:latin typeface=".VnArial" pitchFamily="34" charset="0"/>
            </a:endParaRPr>
          </a:p>
        </p:txBody>
      </p:sp>
      <p:grpSp>
        <p:nvGrpSpPr>
          <p:cNvPr id="173" name="Group 37"/>
          <p:cNvGrpSpPr>
            <a:grpSpLocks/>
          </p:cNvGrpSpPr>
          <p:nvPr/>
        </p:nvGrpSpPr>
        <p:grpSpPr bwMode="auto">
          <a:xfrm>
            <a:off x="2362200" y="3994245"/>
            <a:ext cx="630029" cy="2560943"/>
            <a:chOff x="1237" y="672"/>
            <a:chExt cx="335" cy="1412"/>
          </a:xfrm>
        </p:grpSpPr>
        <p:sp>
          <p:nvSpPr>
            <p:cNvPr id="174" name="Text Box 33"/>
            <p:cNvSpPr txBox="1">
              <a:spLocks noChangeArrowheads="1"/>
            </p:cNvSpPr>
            <p:nvPr/>
          </p:nvSpPr>
          <p:spPr bwMode="auto">
            <a:xfrm>
              <a:off x="1237" y="672"/>
              <a:ext cx="32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9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-3</a:t>
              </a:r>
            </a:p>
          </p:txBody>
        </p:sp>
        <p:sp>
          <p:nvSpPr>
            <p:cNvPr id="175" name="Text Box 36"/>
            <p:cNvSpPr txBox="1">
              <a:spLocks noChangeArrowheads="1"/>
            </p:cNvSpPr>
            <p:nvPr/>
          </p:nvSpPr>
          <p:spPr bwMode="auto">
            <a:xfrm>
              <a:off x="1248" y="1776"/>
              <a:ext cx="32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9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9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aphicFrame>
        <p:nvGraphicFramePr>
          <p:cNvPr id="17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080844"/>
              </p:ext>
            </p:extLst>
          </p:nvPr>
        </p:nvGraphicFramePr>
        <p:xfrm>
          <a:off x="1531505" y="4776362"/>
          <a:ext cx="1584960" cy="111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8" name="Equation" r:id="rId11" imgW="558720" imgH="393480" progId="Equation.DSMT4">
                  <p:embed/>
                </p:oleObj>
              </mc:Choice>
              <mc:Fallback>
                <p:oleObj name="Equation" r:id="rId11" imgW="55872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505" y="4776362"/>
                        <a:ext cx="1584960" cy="11163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Arc 45"/>
          <p:cNvSpPr>
            <a:spLocks/>
          </p:cNvSpPr>
          <p:nvPr/>
        </p:nvSpPr>
        <p:spPr bwMode="auto">
          <a:xfrm rot="19289961">
            <a:off x="2179514" y="4523876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Arc 55"/>
          <p:cNvSpPr>
            <a:spLocks/>
          </p:cNvSpPr>
          <p:nvPr/>
        </p:nvSpPr>
        <p:spPr bwMode="auto">
          <a:xfrm rot="8010843">
            <a:off x="2167744" y="5516773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Rectangle 48"/>
          <p:cNvSpPr>
            <a:spLocks noChangeArrowheads="1"/>
          </p:cNvSpPr>
          <p:nvPr/>
        </p:nvSpPr>
        <p:spPr bwMode="auto">
          <a:xfrm>
            <a:off x="2362200" y="4034829"/>
            <a:ext cx="457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Text Box 47"/>
          <p:cNvSpPr txBox="1">
            <a:spLocks noChangeArrowheads="1"/>
          </p:cNvSpPr>
          <p:nvPr/>
        </p:nvSpPr>
        <p:spPr bwMode="auto">
          <a:xfrm>
            <a:off x="2133600" y="3892848"/>
            <a:ext cx="228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000" dirty="0" smtClean="0">
                <a:latin typeface=".VnArial" pitchFamily="34" charset="0"/>
              </a:rPr>
              <a:t>.</a:t>
            </a:r>
            <a:endParaRPr lang="en-US" sz="3000" dirty="0">
              <a:latin typeface=".VnArial" pitchFamily="34" charset="0"/>
            </a:endParaRPr>
          </a:p>
        </p:txBody>
      </p:sp>
      <p:sp>
        <p:nvSpPr>
          <p:cNvPr id="181" name="Rectangle 58"/>
          <p:cNvSpPr>
            <a:spLocks noChangeArrowheads="1"/>
          </p:cNvSpPr>
          <p:nvPr/>
        </p:nvSpPr>
        <p:spPr bwMode="auto">
          <a:xfrm>
            <a:off x="2362200" y="6016029"/>
            <a:ext cx="4572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2" name="Group 59"/>
          <p:cNvGrpSpPr>
            <a:grpSpLocks/>
          </p:cNvGrpSpPr>
          <p:nvPr/>
        </p:nvGrpSpPr>
        <p:grpSpPr bwMode="auto">
          <a:xfrm>
            <a:off x="6381750" y="4114800"/>
            <a:ext cx="552450" cy="2457518"/>
            <a:chOff x="1248" y="672"/>
            <a:chExt cx="348" cy="1414"/>
          </a:xfrm>
        </p:grpSpPr>
        <p:sp>
          <p:nvSpPr>
            <p:cNvPr id="183" name="Text Box 60"/>
            <p:cNvSpPr txBox="1">
              <a:spLocks noChangeArrowheads="1"/>
            </p:cNvSpPr>
            <p:nvPr/>
          </p:nvSpPr>
          <p:spPr bwMode="auto">
            <a:xfrm>
              <a:off x="1272" y="672"/>
              <a:ext cx="32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9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-5</a:t>
              </a:r>
            </a:p>
          </p:txBody>
        </p:sp>
        <p:sp>
          <p:nvSpPr>
            <p:cNvPr id="184" name="Text Box 61"/>
            <p:cNvSpPr txBox="1">
              <a:spLocks noChangeArrowheads="1"/>
            </p:cNvSpPr>
            <p:nvPr/>
          </p:nvSpPr>
          <p:spPr bwMode="auto">
            <a:xfrm>
              <a:off x="1248" y="1776"/>
              <a:ext cx="32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9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-5</a:t>
              </a:r>
            </a:p>
          </p:txBody>
        </p:sp>
      </p:grpSp>
      <p:sp>
        <p:nvSpPr>
          <p:cNvPr id="185" name="Text Box 57"/>
          <p:cNvSpPr txBox="1">
            <a:spLocks noChangeArrowheads="1"/>
          </p:cNvSpPr>
          <p:nvPr/>
        </p:nvSpPr>
        <p:spPr bwMode="auto">
          <a:xfrm>
            <a:off x="2133600" y="5863629"/>
            <a:ext cx="228600" cy="59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000" dirty="0" smtClean="0">
                <a:latin typeface=".VnArial" pitchFamily="34" charset="0"/>
              </a:rPr>
              <a:t>.</a:t>
            </a:r>
            <a:endParaRPr lang="en-US" sz="3000" dirty="0"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5" grpId="0"/>
      <p:bldP spid="167" grpId="0" animBg="1"/>
      <p:bldP spid="168" grpId="0" animBg="1"/>
      <p:bldP spid="169" grpId="0" animBg="1"/>
      <p:bldP spid="170" grpId="0"/>
      <p:bldP spid="171" grpId="0" animBg="1"/>
      <p:bldP spid="172" grpId="0"/>
      <p:bldP spid="177" grpId="0" animBg="1"/>
      <p:bldP spid="178" grpId="0" animBg="1"/>
      <p:bldP spid="179" grpId="0" animBg="1"/>
      <p:bldP spid="180" grpId="0"/>
      <p:bldP spid="181" grpId="0" animBg="1"/>
      <p:bldP spid="1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52400"/>
            <a:ext cx="8458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TÍNH CHẤT CƠ BẢN CỦA PHÂN SỐ</a:t>
            </a:r>
            <a:endParaRPr lang="vi-VN" sz="28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extBox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54088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990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736" y="1772528"/>
            <a:ext cx="8610600" cy="483209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1981200" y="3000375"/>
          <a:ext cx="16843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7" name="Equation" r:id="rId6" imgW="545760" imgH="393480" progId="Equation.DSMT4">
                  <p:embed/>
                </p:oleObj>
              </mc:Choice>
              <mc:Fallback>
                <p:oleObj name="Equation" r:id="rId6" imgW="54576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00375"/>
                        <a:ext cx="168433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1922463" y="5362575"/>
          <a:ext cx="18018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8" name="Equation" r:id="rId8" imgW="583920" imgH="393480" progId="Equation.DSMT4">
                  <p:embed/>
                </p:oleObj>
              </mc:Choice>
              <mc:Fallback>
                <p:oleObj name="Equation" r:id="rId8" imgW="58392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5362575"/>
                        <a:ext cx="1801812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4305300" y="3232150"/>
          <a:ext cx="27813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9" name="Equation" r:id="rId10" imgW="901440" imgH="203040" progId="Equation.DSMT4">
                  <p:embed/>
                </p:oleObj>
              </mc:Choice>
              <mc:Fallback>
                <p:oleObj name="Equation" r:id="rId10" imgW="901440" imgH="203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3232150"/>
                        <a:ext cx="27813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918144"/>
              </p:ext>
            </p:extLst>
          </p:nvPr>
        </p:nvGraphicFramePr>
        <p:xfrm>
          <a:off x="4308475" y="5594350"/>
          <a:ext cx="27019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0" name="Equation" r:id="rId12" imgW="876240" imgH="203040" progId="Equation.DSMT4">
                  <p:embed/>
                </p:oleObj>
              </mc:Choice>
              <mc:Fallback>
                <p:oleObj name="Equation" r:id="rId12" imgW="876240" imgH="2030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5594350"/>
                        <a:ext cx="27019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loud Callout 22"/>
          <p:cNvSpPr/>
          <p:nvPr/>
        </p:nvSpPr>
        <p:spPr>
          <a:xfrm>
            <a:off x="152400" y="1743848"/>
            <a:ext cx="6705600" cy="3352801"/>
          </a:xfrm>
          <a:prstGeom prst="cloudCallout">
            <a:avLst>
              <a:gd name="adj1" fmla="val 58703"/>
              <a:gd name="adj2" fmla="val 39973"/>
            </a:avLst>
          </a:prstGeom>
          <a:solidFill>
            <a:srgbClr val="FFFF99"/>
          </a:solidFill>
          <a:ln>
            <a:solidFill>
              <a:srgbClr val="99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VD1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VD2 ở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2" descr="Picture5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86601" y="4308389"/>
            <a:ext cx="1828800" cy="148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92470"/>
              </p:ext>
            </p:extLst>
          </p:nvPr>
        </p:nvGraphicFramePr>
        <p:xfrm>
          <a:off x="2881526" y="5334000"/>
          <a:ext cx="38179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3" imgW="1384200" imgH="393480" progId="Equation.DSMT4">
                  <p:embed/>
                </p:oleObj>
              </mc:Choice>
              <mc:Fallback>
                <p:oleObj name="Equation" r:id="rId3" imgW="1384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526" y="5334000"/>
                        <a:ext cx="3817938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4" name="Picture 4" descr="hoc-sinh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162800" cy="3200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228114"/>
              </p:ext>
            </p:extLst>
          </p:nvPr>
        </p:nvGraphicFramePr>
        <p:xfrm>
          <a:off x="2886075" y="3962400"/>
          <a:ext cx="35242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6" imgW="1193760" imgH="393480" progId="Equation.DSMT4">
                  <p:embed/>
                </p:oleObj>
              </mc:Choice>
              <mc:Fallback>
                <p:oleObj name="Equation" r:id="rId6" imgW="1193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3962400"/>
                        <a:ext cx="3524250" cy="109378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BDFFFF">
                              <a:alpha val="69000"/>
                            </a:srgbClr>
                          </a:gs>
                          <a:gs pos="50000">
                            <a:schemeClr val="bg1"/>
                          </a:gs>
                          <a:gs pos="100000">
                            <a:srgbClr val="BDFFFF">
                              <a:alpha val="69000"/>
                            </a:srgbClr>
                          </a:gs>
                        </a:gsLst>
                        <a:lin ang="5400000" scaled="1"/>
                      </a:gradFill>
                      <a:ln w="12700">
                        <a:solidFill>
                          <a:srgbClr val="CC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858000" y="555625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77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1939</TotalTime>
  <Words>996</Words>
  <Application>Microsoft Office PowerPoint</Application>
  <PresentationFormat>On-screen Show (4:3)</PresentationFormat>
  <Paragraphs>114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 Unicode MS</vt:lpstr>
      <vt:lpstr>.VnArial</vt:lpstr>
      <vt:lpstr>Arial</vt:lpstr>
      <vt:lpstr>Calibri</vt:lpstr>
      <vt:lpstr>Tahoma</vt:lpstr>
      <vt:lpstr>Times New Roman</vt:lpstr>
      <vt:lpstr>Wingdings</vt:lpstr>
      <vt:lpstr>Office Theme</vt:lpstr>
      <vt:lpstr>Equation</vt:lpstr>
      <vt:lpstr>Phương trình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Hãy chọn ra câu đúng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Tuyen</dc:creator>
  <cp:lastModifiedBy>ADMIN</cp:lastModifiedBy>
  <cp:revision>235</cp:revision>
  <dcterms:created xsi:type="dcterms:W3CDTF">2006-08-16T00:00:00Z</dcterms:created>
  <dcterms:modified xsi:type="dcterms:W3CDTF">2020-04-18T01:19:05Z</dcterms:modified>
</cp:coreProperties>
</file>